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40"/>
  </p:notesMasterIdLst>
  <p:sldIdLst>
    <p:sldId id="274" r:id="rId2"/>
    <p:sldId id="303" r:id="rId3"/>
    <p:sldId id="318" r:id="rId4"/>
    <p:sldId id="306" r:id="rId5"/>
    <p:sldId id="317" r:id="rId6"/>
    <p:sldId id="316" r:id="rId7"/>
    <p:sldId id="337" r:id="rId8"/>
    <p:sldId id="374" r:id="rId9"/>
    <p:sldId id="376" r:id="rId10"/>
    <p:sldId id="335" r:id="rId11"/>
    <p:sldId id="319" r:id="rId12"/>
    <p:sldId id="342" r:id="rId13"/>
    <p:sldId id="349" r:id="rId14"/>
    <p:sldId id="304" r:id="rId15"/>
    <p:sldId id="307" r:id="rId16"/>
    <p:sldId id="302" r:id="rId17"/>
    <p:sldId id="320" r:id="rId18"/>
    <p:sldId id="308" r:id="rId19"/>
    <p:sldId id="321" r:id="rId20"/>
    <p:sldId id="366" r:id="rId21"/>
    <p:sldId id="367" r:id="rId22"/>
    <p:sldId id="368" r:id="rId23"/>
    <p:sldId id="369" r:id="rId24"/>
    <p:sldId id="370" r:id="rId25"/>
    <p:sldId id="371" r:id="rId26"/>
    <p:sldId id="322" r:id="rId27"/>
    <p:sldId id="350" r:id="rId28"/>
    <p:sldId id="323" r:id="rId29"/>
    <p:sldId id="344" r:id="rId30"/>
    <p:sldId id="345" r:id="rId31"/>
    <p:sldId id="343" r:id="rId32"/>
    <p:sldId id="327" r:id="rId33"/>
    <p:sldId id="346" r:id="rId34"/>
    <p:sldId id="373" r:id="rId35"/>
    <p:sldId id="315" r:id="rId36"/>
    <p:sldId id="324" r:id="rId37"/>
    <p:sldId id="362" r:id="rId38"/>
    <p:sldId id="375" r:id="rId39"/>
  </p:sldIdLst>
  <p:sldSz cx="9144000" cy="6858000" type="screen4x3"/>
  <p:notesSz cx="6985000" cy="92837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99"/>
    <a:srgbClr val="0000FF"/>
    <a:srgbClr val="CCCC00"/>
    <a:srgbClr val="944606"/>
    <a:srgbClr val="CC6633"/>
    <a:srgbClr val="CECFDA"/>
    <a:srgbClr val="E9ECFF"/>
    <a:srgbClr val="B1B3BF"/>
    <a:srgbClr val="FFCF27"/>
    <a:srgbClr val="4B4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 autoAdjust="0"/>
    <p:restoredTop sz="93758" autoAdjust="0"/>
  </p:normalViewPr>
  <p:slideViewPr>
    <p:cSldViewPr>
      <p:cViewPr varScale="1">
        <p:scale>
          <a:sx n="88" d="100"/>
          <a:sy n="88" d="100"/>
        </p:scale>
        <p:origin x="12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50" d="100"/>
          <a:sy n="50" d="100"/>
        </p:scale>
        <p:origin x="-2628" y="-300"/>
      </p:cViewPr>
      <p:guideLst>
        <p:guide orient="horz" pos="2924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2" y="1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C8086C2D-7200-4D0C-9D75-4E4B8AA3A572}" type="datetimeFigureOut">
              <a:rPr lang="en-US" smtClean="0"/>
              <a:pPr/>
              <a:t>9/12/2016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1" y="4409758"/>
            <a:ext cx="5588000" cy="4177665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904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2" y="8817904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C30855F7-0B16-4362-B0B4-1D2A1237CE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5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55F7-0B16-4362-B0B4-1D2A1237CE7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95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55F7-0B16-4362-B0B4-1D2A1237CE7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6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55F7-0B16-4362-B0B4-1D2A1237CE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9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55F7-0B16-4362-B0B4-1D2A1237CE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95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55F7-0B16-4362-B0B4-1D2A1237CE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9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55F7-0B16-4362-B0B4-1D2A1237CE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95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55F7-0B16-4362-B0B4-1D2A1237CE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95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E40C0-2672-4115-B635-331F66FDB01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9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55F7-0B16-4362-B0B4-1D2A1237CE7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95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55F7-0B16-4362-B0B4-1D2A1237CE7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9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028BB71-9AA6-42DC-85A7-EA867A57D826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7F25E21-6435-4942-977D-92867F85F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9F484C-F3D7-4689-810A-0D25888A8954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25E21-6435-4942-977D-92867F85F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519470-7A3E-4539-9B6A-674C209FE5D9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25E21-6435-4942-977D-92867F85F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9445BDD-9B06-4127-85DE-948A7A9AC86B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048CC5-7080-498C-A1EB-00F1F8397B40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7F25E21-6435-4942-977D-92867F85F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65454" y="81023"/>
            <a:ext cx="5410200" cy="541725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FB252E03-78C1-410F-9A05-2DDD16E509A9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D00E2A26-FC2A-458B-9374-34ACA6CCC4D7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02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FF6FD-4448-4370-8856-195D9768FB3A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25E21-6435-4942-977D-92867F85F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BF55D3-F707-45CB-92D4-B1A8252E3D68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25E21-6435-4942-977D-92867F85F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3D25A8-4BA0-4CA3-BC8B-B1A43FF223D3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25E21-6435-4942-977D-92867F85F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9C651D-5A12-4746-8879-2A999A4506D4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25E21-6435-4942-977D-92867F85F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EA82FB-852C-47A9-B233-51B38BCCF5A8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25E21-6435-4942-977D-92867F85F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6D5FEA-A0F9-4D91-A00C-50CB32F26D41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25E21-6435-4942-977D-92867F85F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50B71C-E81E-4C9A-B96A-120DD097CF24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25E21-6435-4942-977D-92867F85F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49158-2C17-4AF5-9D80-A6CA0C53A6F5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25E21-6435-4942-977D-92867F85F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645A966-FF33-49F4-B49F-D3478B98B8B8}" type="datetime1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7F25E21-6435-4942-977D-92867F85F1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5" descr="NASA-CMYK.ai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27" t="32579" r="22568" b="32816"/>
          <a:stretch>
            <a:fillRect/>
          </a:stretch>
        </p:blipFill>
        <p:spPr bwMode="auto">
          <a:xfrm>
            <a:off x="8305800" y="152400"/>
            <a:ext cx="73342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228600" y="1066800"/>
            <a:ext cx="8686800" cy="0"/>
          </a:xfrm>
          <a:prstGeom prst="line">
            <a:avLst/>
          </a:prstGeom>
          <a:ln w="76200" cap="flat" cmpd="tri">
            <a:solidFill>
              <a:srgbClr val="0000FF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1" r:id="rId12"/>
    <p:sldLayoutId id="2147483733" r:id="rId13"/>
    <p:sldLayoutId id="2147483735" r:id="rId14"/>
    <p:sldLayoutId id="2147483742" r:id="rId15"/>
    <p:sldLayoutId id="2147483743" r:id="rId16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requirement/SCNS-NEN-REQT-0008rev3_for_TT_DSRR.docx" TargetMode="External"/><Relationship Id="rId2" Type="http://schemas.openxmlformats.org/officeDocument/2006/relationships/hyperlink" Target="../../Requirements/SCNS-NEN-REQT-0008rev3_for_TT_DSRR.docx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../../Requirements-Matrix/Copy%20of%20RequirementVerificationandTraceabilityMatrix5feb.xlsx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8" y="1600200"/>
            <a:ext cx="8847528" cy="56810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72200" y="5029200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bg1"/>
                </a:solidFill>
              </a:rPr>
              <a:t>Salem El-Nimri (566, ASRC)</a:t>
            </a:r>
          </a:p>
          <a:p>
            <a:r>
              <a:rPr lang="en-US" sz="1400" b="1" i="1" dirty="0">
                <a:solidFill>
                  <a:schemeClr val="bg1"/>
                </a:solidFill>
              </a:rPr>
              <a:t>D</a:t>
            </a:r>
            <a:r>
              <a:rPr lang="en-US" sz="1400" b="1" i="1" dirty="0" smtClean="0">
                <a:solidFill>
                  <a:schemeClr val="bg1"/>
                </a:solidFill>
              </a:rPr>
              <a:t>eepak </a:t>
            </a:r>
            <a:r>
              <a:rPr lang="en-US" sz="1400" b="1" i="1" dirty="0" err="1" smtClean="0">
                <a:solidFill>
                  <a:schemeClr val="bg1"/>
                </a:solidFill>
              </a:rPr>
              <a:t>Kaul</a:t>
            </a:r>
            <a:r>
              <a:rPr lang="en-US" sz="1400" b="1" i="1" dirty="0" smtClean="0">
                <a:solidFill>
                  <a:schemeClr val="bg1"/>
                </a:solidFill>
              </a:rPr>
              <a:t> (566, ASRC)</a:t>
            </a:r>
          </a:p>
          <a:p>
            <a:r>
              <a:rPr lang="en-US" sz="1400" b="1" i="1" dirty="0" smtClean="0">
                <a:solidFill>
                  <a:schemeClr val="bg1"/>
                </a:solidFill>
              </a:rPr>
              <a:t>Mark Sinkiat</a:t>
            </a:r>
            <a:r>
              <a:rPr lang="en-US" sz="1400" b="1" i="1" dirty="0">
                <a:solidFill>
                  <a:schemeClr val="bg1"/>
                </a:solidFill>
              </a:rPr>
              <a:t> (566, ASRC</a:t>
            </a:r>
            <a:r>
              <a:rPr lang="en-US" sz="1400" b="1" i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400" b="1" i="1" dirty="0" smtClean="0">
                <a:solidFill>
                  <a:schemeClr val="bg1"/>
                </a:solidFill>
              </a:rPr>
              <a:t>Martin Perrine (567)</a:t>
            </a:r>
            <a:endParaRPr lang="en-US" sz="1400" b="1" i="1" dirty="0">
              <a:solidFill>
                <a:schemeClr val="bg1"/>
              </a:solidFill>
            </a:endParaRPr>
          </a:p>
          <a:p>
            <a:endParaRPr lang="en-US" sz="1400" b="1" i="1" dirty="0" smtClean="0">
              <a:solidFill>
                <a:schemeClr val="bg1"/>
              </a:solidFill>
            </a:endParaRPr>
          </a:p>
          <a:p>
            <a:endParaRPr lang="en-US" sz="1400" b="1" i="1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3661" y="2127863"/>
            <a:ext cx="443707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Near Earth Network 	Data Acquisition Processing Handling  Environment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Delta Systems Requirements Review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September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800" dirty="0" smtClean="0"/>
              <a:t>SRR- Entrance Criteria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DO NOT USE For DSRR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584584"/>
              </p:ext>
            </p:extLst>
          </p:nvPr>
        </p:nvGraphicFramePr>
        <p:xfrm>
          <a:off x="457200" y="1371599"/>
          <a:ext cx="8229600" cy="502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0"/>
                <a:gridCol w="1066800"/>
              </a:tblGrid>
              <a:tr h="3399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Entrance Criteria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US" sz="1400" dirty="0"/>
                    </a:p>
                  </a:txBody>
                  <a:tcPr/>
                </a:tc>
              </a:tr>
              <a:tr h="36191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Formulation Authorization Document (FAD) has been approved.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N/A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77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 requirements have been defined that support mission directorate requirements on the program.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619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Major program risks and corresponding mitigation strategies have been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10538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high-level program requirements have been documented to include: 	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sz="1400" baseline="0" dirty="0" smtClean="0"/>
                        <a:t>Performance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sz="1400" baseline="0" dirty="0" smtClean="0"/>
                        <a:t>Safety, and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sz="1400" baseline="0" dirty="0" smtClean="0"/>
                        <a:t>Programmatic requirements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619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approach for verifying compliance with program requirements has been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577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Procedures for controlling changes to program requirements have been defined and 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815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Traceability of program requirements to individual projects is documented in accordance with Agency needs, goals, and objectives, as described in the NASA Strategic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577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 program/project risks with significant technical, safety, cost, and schedule impacts are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72156"/>
            <a:ext cx="8847528" cy="568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6241" y="281940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 smtClean="0"/>
              <a:t>DAPHNE Overview</a:t>
            </a:r>
            <a:endParaRPr lang="en-US" sz="2800" dirty="0"/>
          </a:p>
        </p:txBody>
      </p:sp>
      <p:pic>
        <p:nvPicPr>
          <p:cNvPr id="2054" name="Picture 6" descr="http://www.clker.com/cliparts/a/0/8/2/1211761782216701733ivak_satellite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752600"/>
            <a:ext cx="993775" cy="72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clipartlord.com/wp-content/uploads/2014/01/satellite-dish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743372"/>
            <a:ext cx="762000" cy="85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Arrow 5"/>
          <p:cNvSpPr/>
          <p:nvPr/>
        </p:nvSpPr>
        <p:spPr>
          <a:xfrm>
            <a:off x="6049919" y="4267200"/>
            <a:ext cx="678577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3999801" y="4284327"/>
            <a:ext cx="601443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5291" y="4581507"/>
            <a:ext cx="17921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Ground Station</a:t>
            </a:r>
          </a:p>
          <a:p>
            <a:r>
              <a:rPr lang="en-US" sz="1400" dirty="0" smtClean="0"/>
              <a:t>WSGT</a:t>
            </a:r>
          </a:p>
          <a:p>
            <a:r>
              <a:rPr lang="en-US" sz="1400" dirty="0" smtClean="0"/>
              <a:t>ASF</a:t>
            </a:r>
          </a:p>
          <a:p>
            <a:r>
              <a:rPr lang="en-US" sz="1400" dirty="0" smtClean="0"/>
              <a:t>WFF</a:t>
            </a:r>
          </a:p>
          <a:p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4694846" y="4170027"/>
            <a:ext cx="1295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IF receiver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550905" y="4219701"/>
            <a:ext cx="1295400" cy="457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DAPHNE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856" y="4219701"/>
            <a:ext cx="1295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66676" y="4016138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F Link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779013" y="4068882"/>
            <a:ext cx="1286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Telemetry Stream</a:t>
            </a:r>
            <a:endParaRPr lang="en-US" sz="800" dirty="0"/>
          </a:p>
        </p:txBody>
      </p:sp>
      <p:sp>
        <p:nvSpPr>
          <p:cNvPr id="11" name="Rounded Rectangle 10"/>
          <p:cNvSpPr/>
          <p:nvPr/>
        </p:nvSpPr>
        <p:spPr>
          <a:xfrm>
            <a:off x="1557923" y="3955429"/>
            <a:ext cx="750851" cy="18148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NISN</a:t>
            </a:r>
          </a:p>
        </p:txBody>
      </p:sp>
      <p:sp>
        <p:nvSpPr>
          <p:cNvPr id="18" name="Left Arrow 17"/>
          <p:cNvSpPr/>
          <p:nvPr/>
        </p:nvSpPr>
        <p:spPr>
          <a:xfrm>
            <a:off x="1405619" y="4286212"/>
            <a:ext cx="1087759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467600" y="2501362"/>
            <a:ext cx="457200" cy="108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17972" y="4068882"/>
            <a:ext cx="1286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Telemetry Files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1389912" y="4496198"/>
            <a:ext cx="1286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TCP/ IP (SSH-SCP)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4029782" y="4493379"/>
            <a:ext cx="1286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TCP/ IP</a:t>
            </a:r>
            <a:endParaRPr lang="en-US" sz="800" dirty="0"/>
          </a:p>
        </p:txBody>
      </p:sp>
      <p:sp>
        <p:nvSpPr>
          <p:cNvPr id="19" name="Rounded Rectangle 18"/>
          <p:cNvSpPr/>
          <p:nvPr/>
        </p:nvSpPr>
        <p:spPr>
          <a:xfrm>
            <a:off x="2558589" y="5133625"/>
            <a:ext cx="1295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GS Timing </a:t>
            </a:r>
            <a:endParaRPr lang="en-US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2550695" y="3440149"/>
            <a:ext cx="1295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M&amp;C</a:t>
            </a:r>
          </a:p>
        </p:txBody>
      </p:sp>
      <p:sp>
        <p:nvSpPr>
          <p:cNvPr id="2" name="Up Arrow 1"/>
          <p:cNvSpPr/>
          <p:nvPr/>
        </p:nvSpPr>
        <p:spPr>
          <a:xfrm>
            <a:off x="3124200" y="4676901"/>
            <a:ext cx="150395" cy="45672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3414123" y="3897348"/>
            <a:ext cx="105708" cy="318405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2881136" y="3897348"/>
            <a:ext cx="91581" cy="3223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1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5400675" cy="43529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Architecture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981200"/>
            <a:ext cx="1905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Improved security protocols simplify the  architecture, avoiding costly open side </a:t>
            </a:r>
            <a:r>
              <a:rPr lang="en-US" dirty="0" smtClean="0"/>
              <a:t>hardware in previous architecture. See backup slides showing SRR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12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NENG has been lab tested to 600 Mbps ingest rate, and supports IRIS at </a:t>
            </a:r>
            <a:r>
              <a:rPr lang="en-US" dirty="0" smtClean="0"/>
              <a:t>13.125 </a:t>
            </a:r>
            <a:r>
              <a:rPr lang="en-US" dirty="0"/>
              <a:t>Mbps. </a:t>
            </a:r>
            <a:endParaRPr lang="en-US" dirty="0" smtClean="0"/>
          </a:p>
          <a:p>
            <a:r>
              <a:rPr lang="en-US" dirty="0" smtClean="0"/>
              <a:t>File delivery rates depend on WAN speeds connecting to user sites</a:t>
            </a:r>
          </a:p>
          <a:p>
            <a:r>
              <a:rPr lang="en-US" dirty="0"/>
              <a:t>All files are </a:t>
            </a:r>
            <a:r>
              <a:rPr lang="en-US" dirty="0" smtClean="0"/>
              <a:t>stored for at least 7 days (nominal)  </a:t>
            </a:r>
            <a:r>
              <a:rPr lang="en-US" dirty="0"/>
              <a:t>and </a:t>
            </a:r>
            <a:r>
              <a:rPr lang="en-US" dirty="0" smtClean="0"/>
              <a:t>are user </a:t>
            </a:r>
            <a:r>
              <a:rPr lang="en-US" dirty="0"/>
              <a:t>retrievable from </a:t>
            </a:r>
            <a:r>
              <a:rPr lang="en-US" dirty="0" smtClean="0"/>
              <a:t>the open </a:t>
            </a:r>
            <a:r>
              <a:rPr lang="en-US" dirty="0"/>
              <a:t>system</a:t>
            </a:r>
          </a:p>
          <a:p>
            <a:pPr lvl="1"/>
            <a:r>
              <a:rPr lang="en-US" dirty="0" smtClean="0"/>
              <a:t>28TB </a:t>
            </a:r>
            <a:r>
              <a:rPr lang="en-US" dirty="0"/>
              <a:t>of </a:t>
            </a:r>
            <a:r>
              <a:rPr lang="en-US" dirty="0" smtClean="0"/>
              <a:t>storage is required but the design supports expansion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76200"/>
            <a:ext cx="6059346" cy="5417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/>
              <a:t>Current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NENG </a:t>
            </a:r>
            <a:r>
              <a:rPr lang="en-US" dirty="0" smtClean="0"/>
              <a:t>IRIS mission performance</a:t>
            </a:r>
          </a:p>
          <a:p>
            <a:pPr lvl="1"/>
            <a:r>
              <a:rPr lang="en-US" dirty="0" smtClean="0">
                <a:ea typeface="ＭＳ Ｐゴシック" charset="0"/>
                <a:cs typeface="Arial" charset="0"/>
              </a:rPr>
              <a:t>0 </a:t>
            </a:r>
            <a:r>
              <a:rPr lang="en-US" dirty="0">
                <a:ea typeface="ＭＳ Ｐゴシック" charset="0"/>
                <a:cs typeface="Arial" charset="0"/>
              </a:rPr>
              <a:t>data loss and 0 operations failures since IRIS Launch (27June13</a:t>
            </a:r>
            <a:r>
              <a:rPr lang="en-US" dirty="0" smtClean="0">
                <a:ea typeface="ＭＳ Ｐゴシック" charset="0"/>
                <a:cs typeface="Arial" charset="0"/>
              </a:rPr>
              <a:t>)</a:t>
            </a:r>
          </a:p>
          <a:p>
            <a:pPr lvl="1"/>
            <a:r>
              <a:rPr lang="en-US" dirty="0"/>
              <a:t>Two new </a:t>
            </a:r>
            <a:r>
              <a:rPr lang="en-US" dirty="0" smtClean="0"/>
              <a:t>units </a:t>
            </a:r>
            <a:r>
              <a:rPr lang="en-US" dirty="0"/>
              <a:t>recently delivered to ASF.</a:t>
            </a:r>
          </a:p>
          <a:p>
            <a:pPr marL="457200" lvl="1" indent="0">
              <a:buNone/>
            </a:pPr>
            <a:endParaRPr lang="en-US" dirty="0" smtClean="0">
              <a:ea typeface="ＭＳ Ｐゴシック" charset="0"/>
              <a:cs typeface="Arial" charset="0"/>
            </a:endParaRPr>
          </a:p>
          <a:p>
            <a:r>
              <a:rPr lang="en-US" dirty="0" smtClean="0">
                <a:ea typeface="ＭＳ Ｐゴシック" charset="0"/>
                <a:cs typeface="Arial" charset="0"/>
              </a:rPr>
              <a:t>SDO mission support for x years.</a:t>
            </a:r>
            <a:endParaRPr lang="en-US" dirty="0">
              <a:ea typeface="ＭＳ Ｐゴシック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/>
              <a:t>Current Proficiency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2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8800" y="76200"/>
            <a:ext cx="5410200" cy="5417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/>
              <a:t>Current Status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8AF5FC5-87A6-4A6A-9CE6-C63B1EF91A4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43400"/>
          </a:xfrm>
        </p:spPr>
        <p:txBody>
          <a:bodyPr/>
          <a:lstStyle/>
          <a:p>
            <a:r>
              <a:rPr lang="en-US" dirty="0" smtClean="0"/>
              <a:t>Migrated interface from Cortex HDR XXL to </a:t>
            </a:r>
            <a:r>
              <a:rPr lang="en-US" dirty="0" err="1" smtClean="0"/>
              <a:t>Viasat</a:t>
            </a:r>
            <a:r>
              <a:rPr lang="en-US" dirty="0" smtClean="0"/>
              <a:t> VHR-3200. Basic interface has been tested.</a:t>
            </a:r>
          </a:p>
          <a:p>
            <a:r>
              <a:rPr lang="en-US" dirty="0" smtClean="0"/>
              <a:t>Servers and RAID options are being studied. </a:t>
            </a:r>
          </a:p>
          <a:p>
            <a:r>
              <a:rPr lang="en-US" dirty="0" smtClean="0"/>
              <a:t>Initial design trade studies were discussed for auto failover implementation. </a:t>
            </a:r>
          </a:p>
          <a:p>
            <a:r>
              <a:rPr lang="en-US" dirty="0" smtClean="0"/>
              <a:t>Documentation- see Tree slide.</a:t>
            </a:r>
          </a:p>
          <a:p>
            <a:r>
              <a:rPr lang="en-US" dirty="0"/>
              <a:t>Configuration management system and plan are in </a:t>
            </a:r>
            <a:r>
              <a:rPr lang="en-US" dirty="0" smtClean="0"/>
              <a:t>place.</a:t>
            </a:r>
            <a:endParaRPr lang="en-US" dirty="0"/>
          </a:p>
          <a:p>
            <a:r>
              <a:rPr lang="en-US" dirty="0"/>
              <a:t>Software development management plan is in </a:t>
            </a:r>
            <a:r>
              <a:rPr lang="en-US" dirty="0" smtClean="0"/>
              <a:t>place.</a:t>
            </a:r>
            <a:endParaRPr lang="en-US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72156"/>
            <a:ext cx="8847528" cy="568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08393" y="2819400"/>
            <a:ext cx="3616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Operations Concept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000" dirty="0"/>
              <a:t>The system will automatically configure by simple M&amp;C command and run </a:t>
            </a:r>
            <a:r>
              <a:rPr lang="en-US" sz="2000" dirty="0" smtClean="0"/>
              <a:t>accordingly.</a:t>
            </a:r>
            <a:endParaRPr lang="en-US" sz="2000" dirty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system captures a telemetry stream and converts it into </a:t>
            </a:r>
            <a:r>
              <a:rPr lang="en-US" sz="2000" dirty="0" smtClean="0"/>
              <a:t>virtual channel telemetry </a:t>
            </a:r>
            <a:r>
              <a:rPr lang="en-US" sz="2000" dirty="0"/>
              <a:t>files for delivery in near-real time to missions via Secure Copy (SCP</a:t>
            </a:r>
            <a:r>
              <a:rPr lang="en-US" sz="2000" dirty="0" smtClean="0"/>
              <a:t>). </a:t>
            </a:r>
            <a:endParaRPr lang="en-US" sz="2000" dirty="0"/>
          </a:p>
          <a:p>
            <a:pPr marL="342900" lvl="1" indent="-342900" algn="just">
              <a:buFont typeface="Arial" charset="0"/>
              <a:buChar char="•"/>
            </a:pPr>
            <a:r>
              <a:rPr lang="en-US" dirty="0"/>
              <a:t>The files are </a:t>
            </a:r>
            <a:r>
              <a:rPr lang="en-US" dirty="0" smtClean="0"/>
              <a:t>stored </a:t>
            </a:r>
            <a:r>
              <a:rPr lang="en-US" dirty="0"/>
              <a:t>for an agreed amount of time before they are purged from the system.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mission has the ability to retrieve telemetry files </a:t>
            </a:r>
            <a:r>
              <a:rPr lang="en-US" sz="2000" dirty="0" smtClean="0"/>
              <a:t>via </a:t>
            </a:r>
            <a:r>
              <a:rPr lang="en-US" sz="2000" dirty="0"/>
              <a:t>Secure File Transport (SFTP</a:t>
            </a:r>
            <a:r>
              <a:rPr lang="en-US" sz="2000" dirty="0" smtClean="0"/>
              <a:t>).</a:t>
            </a:r>
            <a:endParaRPr lang="en-US" sz="2000" dirty="0"/>
          </a:p>
          <a:p>
            <a:pPr algn="just"/>
            <a:r>
              <a:rPr lang="en-US" sz="2000" dirty="0"/>
              <a:t>The </a:t>
            </a:r>
            <a:r>
              <a:rPr lang="en-US" sz="2000" dirty="0"/>
              <a:t>system will provide status information to </a:t>
            </a:r>
            <a:r>
              <a:rPr lang="en-US" sz="2000" dirty="0"/>
              <a:t>operations.</a:t>
            </a:r>
            <a:endParaRPr lang="en-US" sz="2000" dirty="0"/>
          </a:p>
          <a:p>
            <a:pPr algn="just"/>
            <a:r>
              <a:rPr lang="en-US" sz="2000" dirty="0"/>
              <a:t>Operations </a:t>
            </a:r>
            <a:r>
              <a:rPr lang="en-US" sz="2000" dirty="0"/>
              <a:t>can be </a:t>
            </a:r>
            <a:r>
              <a:rPr lang="en-US" sz="2000" dirty="0" smtClean="0"/>
              <a:t>interrupted and reconfigured </a:t>
            </a:r>
            <a:r>
              <a:rPr lang="en-US" sz="2000" dirty="0"/>
              <a:t>in the event of an </a:t>
            </a:r>
            <a:r>
              <a:rPr lang="en-US" sz="2000" dirty="0" smtClean="0"/>
              <a:t>emergency for higher priority mission. </a:t>
            </a:r>
            <a:endParaRPr lang="en-US" sz="2000" dirty="0"/>
          </a:p>
          <a:p>
            <a:pPr algn="just"/>
            <a:r>
              <a:rPr lang="en-US" sz="2000" dirty="0" smtClean="0"/>
              <a:t>In </a:t>
            </a:r>
            <a:r>
              <a:rPr lang="en-US" sz="2000" dirty="0"/>
              <a:t>the event of a failure, the system will perform an auto failover to back up </a:t>
            </a:r>
            <a:r>
              <a:rPr lang="en-US" sz="2000" dirty="0" smtClean="0"/>
              <a:t>units.</a:t>
            </a:r>
            <a:endParaRPr lang="en-US" sz="2000" dirty="0"/>
          </a:p>
          <a:p>
            <a:pPr lvl="1" algn="just"/>
            <a:endParaRPr lang="en-US" sz="1800" dirty="0"/>
          </a:p>
          <a:p>
            <a:pPr algn="just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 smtClean="0"/>
              <a:t>DAPHNE Operations </a:t>
            </a:r>
            <a:r>
              <a:rPr lang="en-US" sz="2800" dirty="0"/>
              <a:t>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72156"/>
            <a:ext cx="8847528" cy="568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6928" y="2819400"/>
            <a:ext cx="2579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35563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smtClean="0"/>
              <a:t>Overview/Background</a:t>
            </a:r>
            <a:endParaRPr lang="en-US" dirty="0" smtClean="0"/>
          </a:p>
          <a:p>
            <a:r>
              <a:rPr lang="en-US" dirty="0" smtClean="0"/>
              <a:t>Entry Success Criteria</a:t>
            </a:r>
          </a:p>
          <a:p>
            <a:r>
              <a:rPr lang="en-US" dirty="0" smtClean="0"/>
              <a:t>Operations Concept</a:t>
            </a:r>
          </a:p>
          <a:p>
            <a:r>
              <a:rPr lang="en-US" dirty="0" smtClean="0"/>
              <a:t>Requirements Highlights</a:t>
            </a:r>
          </a:p>
          <a:p>
            <a:r>
              <a:rPr lang="en-US" sz="2800" dirty="0"/>
              <a:t>RTVM</a:t>
            </a:r>
          </a:p>
          <a:p>
            <a:r>
              <a:rPr lang="en-US" sz="2800" dirty="0" smtClean="0"/>
              <a:t>Changes to Requirements</a:t>
            </a:r>
            <a:endParaRPr lang="en-US" sz="2800" dirty="0"/>
          </a:p>
          <a:p>
            <a:r>
              <a:rPr lang="en-US" dirty="0" smtClean="0"/>
              <a:t>Risks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Questions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76200"/>
            <a:ext cx="5410200" cy="5417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Agenda</a:t>
            </a:r>
            <a:endParaRPr lang="en-US" sz="28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8AF5FC5-87A6-4A6A-9CE6-C63B1EF91A4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4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754" y="1371600"/>
            <a:ext cx="8231046" cy="4800600"/>
          </a:xfrm>
        </p:spPr>
        <p:txBody>
          <a:bodyPr/>
          <a:lstStyle/>
          <a:p>
            <a:r>
              <a:rPr lang="en-US" sz="2000" dirty="0" smtClean="0"/>
              <a:t>NENG Phase </a:t>
            </a:r>
            <a:r>
              <a:rPr lang="en-US" sz="2000" dirty="0"/>
              <a:t>II passed SRR June 2015</a:t>
            </a:r>
          </a:p>
          <a:p>
            <a:r>
              <a:rPr lang="en-US" sz="2000" dirty="0" smtClean="0"/>
              <a:t>NENG renamed DAPHNE </a:t>
            </a:r>
            <a:endParaRPr lang="en-US" sz="2000" dirty="0"/>
          </a:p>
          <a:p>
            <a:r>
              <a:rPr lang="en-US" sz="2000" dirty="0"/>
              <a:t>Various meetings held </a:t>
            </a:r>
            <a:r>
              <a:rPr lang="en-US" sz="2000" dirty="0" smtClean="0"/>
              <a:t>between </a:t>
            </a:r>
            <a:r>
              <a:rPr lang="en-US" sz="2000" dirty="0"/>
              <a:t>DAPHNE, NEN and NISAR that </a:t>
            </a:r>
            <a:r>
              <a:rPr lang="en-US" sz="2000" dirty="0" smtClean="0"/>
              <a:t>indicated </a:t>
            </a:r>
            <a:r>
              <a:rPr lang="en-US" sz="2000" dirty="0"/>
              <a:t>the need to revise the </a:t>
            </a:r>
            <a:r>
              <a:rPr lang="en-US" sz="2000" dirty="0" smtClean="0"/>
              <a:t>requirements.</a:t>
            </a:r>
            <a:endParaRPr lang="en-US" sz="2000" dirty="0"/>
          </a:p>
          <a:p>
            <a:pPr lvl="1"/>
            <a:r>
              <a:rPr lang="en-US" sz="1600" dirty="0"/>
              <a:t>Increased rates </a:t>
            </a:r>
            <a:r>
              <a:rPr lang="en-US" sz="1600" dirty="0" smtClean="0"/>
              <a:t>to 2x2 </a:t>
            </a:r>
            <a:r>
              <a:rPr lang="en-US" sz="1600" dirty="0" err="1" smtClean="0"/>
              <a:t>Gbps</a:t>
            </a:r>
            <a:endParaRPr lang="en-US" sz="1600" dirty="0"/>
          </a:p>
          <a:p>
            <a:pPr lvl="1"/>
            <a:r>
              <a:rPr lang="en-US" sz="1600" dirty="0"/>
              <a:t>Send </a:t>
            </a:r>
            <a:r>
              <a:rPr lang="en-US" sz="1600" dirty="0" smtClean="0"/>
              <a:t>data files in priority </a:t>
            </a:r>
            <a:r>
              <a:rPr lang="en-US" sz="1600" dirty="0"/>
              <a:t>order</a:t>
            </a:r>
          </a:p>
          <a:p>
            <a:pPr lvl="1"/>
            <a:r>
              <a:rPr lang="en-US" sz="1600" dirty="0" smtClean="0"/>
              <a:t>Remove </a:t>
            </a:r>
            <a:r>
              <a:rPr lang="en-US" sz="1600" dirty="0"/>
              <a:t>scheduled operations</a:t>
            </a:r>
          </a:p>
          <a:p>
            <a:pPr lvl="1"/>
            <a:r>
              <a:rPr lang="en-US" sz="1600" dirty="0" smtClean="0"/>
              <a:t>Add SLE </a:t>
            </a:r>
            <a:r>
              <a:rPr lang="en-US" sz="1600" dirty="0" smtClean="0"/>
              <a:t>mode</a:t>
            </a:r>
          </a:p>
          <a:p>
            <a:pPr lvl="1"/>
            <a:r>
              <a:rPr lang="en-US" sz="1600" dirty="0" smtClean="0"/>
              <a:t>Simplify RMA requirements</a:t>
            </a:r>
            <a:endParaRPr lang="en-US" sz="2000" dirty="0"/>
          </a:p>
          <a:p>
            <a:r>
              <a:rPr lang="en-US" sz="2000" dirty="0"/>
              <a:t>Updates presented with minimal changes.</a:t>
            </a:r>
          </a:p>
          <a:p>
            <a:r>
              <a:rPr lang="en-US" sz="2000" dirty="0"/>
              <a:t>Most requirements received the NENG to DAPHNE name change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Added </a:t>
            </a:r>
            <a:r>
              <a:rPr lang="en-US" sz="2000" dirty="0"/>
              <a:t>rationale and </a:t>
            </a:r>
            <a:r>
              <a:rPr lang="en-US" sz="2000" dirty="0" smtClean="0"/>
              <a:t>traceability matrix.</a:t>
            </a:r>
            <a:endParaRPr lang="en-US" sz="2000" dirty="0"/>
          </a:p>
          <a:p>
            <a:r>
              <a:rPr lang="en-US" sz="2000" dirty="0"/>
              <a:t>The link for the SRD with full set of requirements is </a:t>
            </a:r>
            <a:r>
              <a:rPr lang="en-US" sz="2000" dirty="0">
                <a:hlinkClick r:id="rId2" action="ppaction://hlinkfile"/>
              </a:rPr>
              <a:t>here</a:t>
            </a:r>
            <a:r>
              <a:rPr lang="en-US" sz="2000" dirty="0">
                <a:hlinkClick r:id="rId3" action="ppaction://hlinkfile"/>
              </a:rPr>
              <a:t>.</a:t>
            </a:r>
            <a:endParaRPr lang="en-US" sz="2000" dirty="0"/>
          </a:p>
          <a:p>
            <a:r>
              <a:rPr lang="en-US" sz="2000" dirty="0" smtClean="0"/>
              <a:t>The </a:t>
            </a:r>
            <a:r>
              <a:rPr lang="en-US" sz="2000" dirty="0"/>
              <a:t>link for the corresponding RTVM is </a:t>
            </a:r>
            <a:r>
              <a:rPr lang="en-US" sz="2000" dirty="0">
                <a:hlinkClick r:id="rId4" action="ppaction://hlinkfile"/>
              </a:rPr>
              <a:t>here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/>
              <a:t>Requirements </a:t>
            </a:r>
            <a:r>
              <a:rPr lang="en-US" sz="2800" dirty="0" smtClean="0"/>
              <a:t>Status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 smtClean="0"/>
              <a:t>requirement about scheduling </a:t>
            </a:r>
            <a:r>
              <a:rPr lang="en-US" dirty="0"/>
              <a:t>to remove.</a:t>
            </a:r>
          </a:p>
          <a:p>
            <a:r>
              <a:rPr lang="en-US" dirty="0"/>
              <a:t>This removal implies small changes in wording to a couple of other requirements (see “Minor Changes”)</a:t>
            </a:r>
          </a:p>
          <a:p>
            <a:r>
              <a:rPr lang="en-US" dirty="0"/>
              <a:t>The understanding is that the M&amp;C will perform the scheduling function and send explicit operational commands to DAPHNE e.g. Start, Stop, </a:t>
            </a:r>
            <a:r>
              <a:rPr lang="en-US" dirty="0" smtClean="0"/>
              <a:t>Setup, </a:t>
            </a:r>
            <a:r>
              <a:rPr lang="en-US" dirty="0"/>
              <a:t>etc.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Removed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4687252"/>
          <a:ext cx="8229600" cy="1203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0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198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Requirement Number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Old Requirement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New Action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NENG-OPS-023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The NENG shall receive, process, and execute schedule files from NENSN.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Removed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184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NISAR mission has increased its data volume and corresponding rate.</a:t>
            </a:r>
          </a:p>
          <a:p>
            <a:r>
              <a:rPr lang="en-US" dirty="0" smtClean="0"/>
              <a:t>There </a:t>
            </a:r>
            <a:r>
              <a:rPr lang="en-US" dirty="0"/>
              <a:t>are two requirements </a:t>
            </a:r>
            <a:r>
              <a:rPr lang="en-US" dirty="0" smtClean="0"/>
              <a:t>to change related to these increases.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Changed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68978"/>
              </p:ext>
            </p:extLst>
          </p:nvPr>
        </p:nvGraphicFramePr>
        <p:xfrm>
          <a:off x="457200" y="3436461"/>
          <a:ext cx="8229600" cy="1851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1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0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198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Requirement Number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Old Requirement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New Requirement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NENG-OPS-020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NEN Gateway shall store at least 10 </a:t>
                      </a:r>
                      <a:r>
                        <a:rPr lang="en-US" sz="1400" u="none" strike="noStrike" dirty="0" err="1">
                          <a:effectLst/>
                        </a:rPr>
                        <a:t>TBytes</a:t>
                      </a:r>
                      <a:r>
                        <a:rPr lang="en-US" sz="1400" u="none" strike="noStrike" dirty="0">
                          <a:effectLst/>
                        </a:rPr>
                        <a:t> of combined Missions data.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DAPHNE  shall store at least </a:t>
                      </a: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 </a:t>
                      </a:r>
                      <a:r>
                        <a:rPr lang="en-US" sz="1400" u="none" strike="noStrike" dirty="0" err="1">
                          <a:effectLst/>
                        </a:rPr>
                        <a:t>TBytes</a:t>
                      </a:r>
                      <a:r>
                        <a:rPr lang="en-US" sz="1400" u="none" strike="noStrike" dirty="0">
                          <a:effectLst/>
                        </a:rPr>
                        <a:t> of combined Mission data.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NENG-PERF-010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NEN Gateway shall receive and process at a data rate of up to 1 </a:t>
                      </a:r>
                      <a:r>
                        <a:rPr lang="en-US" sz="1400" u="none" strike="noStrike" dirty="0" err="1">
                          <a:effectLst/>
                        </a:rPr>
                        <a:t>Gbps</a:t>
                      </a:r>
                      <a:r>
                        <a:rPr lang="en-US" sz="1400" u="none" strike="noStrike" dirty="0">
                          <a:effectLst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DAPHNE shall receive and process </a:t>
                      </a: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two streams of telemetry data at a rate up  to 2  </a:t>
                      </a:r>
                      <a:r>
                        <a:rPr lang="en-US" sz="14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Gbps</a:t>
                      </a:r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each.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448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added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SLE</a:t>
            </a:r>
          </a:p>
          <a:p>
            <a:pPr lvl="1"/>
            <a:r>
              <a:rPr lang="en-US" dirty="0" smtClean="0"/>
              <a:t>Priority </a:t>
            </a:r>
            <a:r>
              <a:rPr lang="en-US" dirty="0" smtClean="0"/>
              <a:t>order data transmission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Requirements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" y="3436461"/>
          <a:ext cx="8229600" cy="1424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1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0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198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Requirement Number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Old Requirement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New Requirement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Not assigned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None exist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  DAPHNE shall support communication for RCF/RAF SLE delivery equipment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Not assigned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None exist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  DAPHNE shall send user data in priority order during Automatic Delivery.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60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requirements with minor wording changes.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Changes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57200" y="3108801"/>
          <a:ext cx="8229600" cy="298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1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0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198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Requirement Number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Old Requirement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Changes in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highlight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345726134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NENG-OPS-013.1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The NEN Gateway storage system shall report: the total storage available for secure/open, total storage used for secure/open, disk health for secure/open, storage system health.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  DAPHNE </a:t>
                      </a:r>
                      <a:r>
                        <a:rPr lang="en-US" sz="1400" strike="sngStrike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storage system</a:t>
                      </a:r>
                      <a:r>
                        <a:rPr lang="en-US" sz="1400" u="none" strike="noStrike" dirty="0">
                          <a:effectLst/>
                        </a:rPr>
                        <a:t> shall report: the total storage available  </a:t>
                      </a:r>
                      <a:r>
                        <a:rPr lang="en-US" sz="1400" strike="sng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secure/open</a:t>
                      </a:r>
                      <a:r>
                        <a:rPr lang="en-US" sz="1400" u="none" strike="noStrike" dirty="0">
                          <a:effectLst/>
                        </a:rPr>
                        <a:t>, total storage used  </a:t>
                      </a:r>
                      <a:r>
                        <a:rPr lang="en-US" sz="1400" strike="sng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secure/open</a:t>
                      </a:r>
                      <a:r>
                        <a:rPr lang="en-US" sz="1400" u="none" strike="noStrike" dirty="0">
                          <a:effectLst/>
                        </a:rPr>
                        <a:t>, disk health </a:t>
                      </a:r>
                      <a:r>
                        <a:rPr lang="en-US" sz="1400" strike="sng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 secure/open</a:t>
                      </a:r>
                      <a:r>
                        <a:rPr lang="en-US" sz="1400" u="none" strike="noStrike" dirty="0">
                          <a:effectLst/>
                        </a:rPr>
                        <a:t>,  and storage system health.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NENG-PERF-002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For NENSN scheduled supports, the NENG shall execute setup for support 120 seconds prior to  activity scheduled start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For </a:t>
                      </a:r>
                      <a:r>
                        <a:rPr lang="en-US" sz="1400" strike="sng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NENSN  supports</a:t>
                      </a:r>
                      <a:r>
                        <a:rPr lang="en-US" sz="1400" u="none" strike="noStrike" dirty="0">
                          <a:effectLst/>
                        </a:rPr>
                        <a:t>, operations  DAPHNE shall execute  setup for operations support within 120 seconds of being commanded. </a:t>
                      </a:r>
                      <a:r>
                        <a:rPr lang="en-US" sz="1400" strike="sng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 to the scheduled start time.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970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 </a:t>
            </a:r>
            <a:r>
              <a:rPr lang="en-US" sz="1400" dirty="0"/>
              <a:t>Given the requirement for automatic </a:t>
            </a:r>
            <a:r>
              <a:rPr lang="en-US" sz="1400" dirty="0" smtClean="0"/>
              <a:t>failover, we </a:t>
            </a:r>
            <a:r>
              <a:rPr lang="en-US" sz="1400" dirty="0"/>
              <a:t>feel that the intent of these 8 requirements could be fully addressed with  two </a:t>
            </a:r>
            <a:r>
              <a:rPr lang="en-US" sz="1400" dirty="0" smtClean="0"/>
              <a:t>requirements; availability and </a:t>
            </a:r>
            <a:r>
              <a:rPr lang="en-US" sz="1400" dirty="0"/>
              <a:t>Mean Time To Restore  Full Function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 (MTTRFF</a:t>
            </a:r>
            <a:r>
              <a:rPr lang="en-US" sz="1400" dirty="0"/>
              <a:t>).</a:t>
            </a:r>
          </a:p>
          <a:p>
            <a:r>
              <a:rPr lang="en-US" sz="1400" dirty="0"/>
              <a:t>Regarding MTTRFF, stating  which failure is being discussed is important to understanding this requirement. </a:t>
            </a:r>
            <a:r>
              <a:rPr lang="en-US" sz="1400" dirty="0" smtClean="0"/>
              <a:t>We </a:t>
            </a:r>
            <a:r>
              <a:rPr lang="en-US" sz="1400" dirty="0"/>
              <a:t>assume automatic failover </a:t>
            </a:r>
            <a:r>
              <a:rPr lang="en-US" sz="1400" dirty="0" smtClean="0"/>
              <a:t>has occurred and the repair brings it back to full capacity. Shipping </a:t>
            </a:r>
            <a:r>
              <a:rPr lang="en-US" sz="1400" dirty="0"/>
              <a:t>time for repair by 566 cannot be included. </a:t>
            </a:r>
          </a:p>
          <a:p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to Merge and Simplify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86466"/>
              </p:ext>
            </p:extLst>
          </p:nvPr>
        </p:nvGraphicFramePr>
        <p:xfrm>
          <a:off x="457200" y="3222899"/>
          <a:ext cx="8229600" cy="3491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9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106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198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36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Requirement Number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Old Requirement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New Requirement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10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NENG-RMA-005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The NEN Gateway nominal data processing/ delivery system shall have an availability of 0.9999 for scheduled support periods.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DAPHNE shall have an availability of 0.99 for scheduled support periods.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3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NENG-RMA-006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NEN Gateway degraded mode data processing/ delivery system shall have a delivery availability 0.9 when delivery can be made.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3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NENG-RMA-009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The NEN Gateway data processing/ delivery system shall have a Mean Time Between Failures (MTBF) not less than 12,000 hours.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NENG-RMA-015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The NEN Gateway’s Mean Time To Restore Function (MTTRF) shall be less than or equal to 48 hours.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DAPHNE's Mean Time To Restore  Full Function (MTTRFF) after a first fault  shall be less than or equal to 48 hours not including any shipping time.  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3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NENG-RMA-016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The NEN Gateway data processing/ delivery system shall have a reliability of 95% between maintenance cycles for nominal operational condition.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3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NENG-RMA-017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The NEN Gateway data storage system shall have a reliability of 90% between maintenance cycles for nominal operational condition.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3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NENG-RMA-018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NEN Gateway degraded mode data processing/ delivery system shall have a reliability of 90% between maintenance cycles.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80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NENG-RMA-019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NEN Gateway shall comply with the NEN’s availability requirements.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22" marR="5622" marT="5622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88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72156"/>
            <a:ext cx="8847528" cy="568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45072" y="2819400"/>
            <a:ext cx="1142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Risks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currently no project risks being maintained.</a:t>
            </a:r>
          </a:p>
          <a:p>
            <a:r>
              <a:rPr lang="en-US" dirty="0" smtClean="0"/>
              <a:t>The project has one </a:t>
            </a:r>
            <a:r>
              <a:rPr lang="en-US" u="sng" dirty="0" smtClean="0"/>
              <a:t>concern</a:t>
            </a:r>
            <a:r>
              <a:rPr lang="en-US" dirty="0" smtClean="0"/>
              <a:t> that it is monitoring. </a:t>
            </a:r>
          </a:p>
          <a:p>
            <a:pPr lvl="1"/>
            <a:r>
              <a:rPr lang="en-US" dirty="0" smtClean="0"/>
              <a:t>The interface to the NEN IF receiver is </a:t>
            </a:r>
            <a:r>
              <a:rPr lang="en-US" dirty="0" err="1" smtClean="0"/>
              <a:t>baselined</a:t>
            </a:r>
            <a:r>
              <a:rPr lang="en-US" dirty="0" smtClean="0"/>
              <a:t> assuming a </a:t>
            </a:r>
            <a:r>
              <a:rPr lang="en-US" dirty="0" err="1" smtClean="0"/>
              <a:t>Viasat</a:t>
            </a:r>
            <a:r>
              <a:rPr lang="en-US" dirty="0" smtClean="0"/>
              <a:t> VHR-3200 receiver.  NEN has not officially selected this receiver for the mission. If another receiver is selected there will be impact to the current design, cost and schedule.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1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/>
              <a:t>Risks Matrix</a:t>
            </a:r>
          </a:p>
        </p:txBody>
      </p:sp>
      <p:grpSp>
        <p:nvGrpSpPr>
          <p:cNvPr id="4" name="Group 99"/>
          <p:cNvGrpSpPr>
            <a:grpSpLocks noChangeAspect="1"/>
          </p:cNvGrpSpPr>
          <p:nvPr/>
        </p:nvGrpSpPr>
        <p:grpSpPr bwMode="auto">
          <a:xfrm>
            <a:off x="839014" y="1460705"/>
            <a:ext cx="3047185" cy="2672804"/>
            <a:chOff x="620" y="1008"/>
            <a:chExt cx="1252" cy="1104"/>
          </a:xfrm>
        </p:grpSpPr>
        <p:sp>
          <p:nvSpPr>
            <p:cNvPr id="5" name="Rectangle 100"/>
            <p:cNvSpPr>
              <a:spLocks noChangeAspect="1" noChangeArrowheads="1"/>
            </p:cNvSpPr>
            <p:nvPr/>
          </p:nvSpPr>
          <p:spPr bwMode="auto">
            <a:xfrm>
              <a:off x="1622" y="1891"/>
              <a:ext cx="250" cy="22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6" name="Rectangle 101"/>
            <p:cNvSpPr>
              <a:spLocks noChangeAspect="1" noChangeArrowheads="1"/>
            </p:cNvSpPr>
            <p:nvPr/>
          </p:nvSpPr>
          <p:spPr bwMode="auto">
            <a:xfrm>
              <a:off x="1374" y="1891"/>
              <a:ext cx="248" cy="221"/>
            </a:xfrm>
            <a:prstGeom prst="rect">
              <a:avLst/>
            </a:prstGeom>
            <a:solidFill>
              <a:srgbClr val="008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7" name="Rectangle 102"/>
            <p:cNvSpPr>
              <a:spLocks noChangeAspect="1" noChangeArrowheads="1"/>
            </p:cNvSpPr>
            <p:nvPr/>
          </p:nvSpPr>
          <p:spPr bwMode="auto">
            <a:xfrm>
              <a:off x="1122" y="1891"/>
              <a:ext cx="252" cy="221"/>
            </a:xfrm>
            <a:prstGeom prst="rect">
              <a:avLst/>
            </a:prstGeom>
            <a:solidFill>
              <a:srgbClr val="008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8" name="Rectangle 103"/>
            <p:cNvSpPr>
              <a:spLocks noChangeAspect="1" noChangeArrowheads="1"/>
            </p:cNvSpPr>
            <p:nvPr/>
          </p:nvSpPr>
          <p:spPr bwMode="auto">
            <a:xfrm>
              <a:off x="874" y="1891"/>
              <a:ext cx="248" cy="221"/>
            </a:xfrm>
            <a:prstGeom prst="rect">
              <a:avLst/>
            </a:prstGeom>
            <a:solidFill>
              <a:srgbClr val="008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9" name="Rectangle 104"/>
            <p:cNvSpPr>
              <a:spLocks noChangeAspect="1" noChangeArrowheads="1"/>
            </p:cNvSpPr>
            <p:nvPr/>
          </p:nvSpPr>
          <p:spPr bwMode="auto">
            <a:xfrm>
              <a:off x="620" y="1891"/>
              <a:ext cx="250" cy="221"/>
            </a:xfrm>
            <a:prstGeom prst="rect">
              <a:avLst/>
            </a:prstGeom>
            <a:solidFill>
              <a:srgbClr val="008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0" name="Rectangle 105"/>
            <p:cNvSpPr>
              <a:spLocks noChangeAspect="1" noChangeArrowheads="1"/>
            </p:cNvSpPr>
            <p:nvPr/>
          </p:nvSpPr>
          <p:spPr bwMode="auto">
            <a:xfrm>
              <a:off x="1622" y="1670"/>
              <a:ext cx="250" cy="22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1" name="Rectangle 106"/>
            <p:cNvSpPr>
              <a:spLocks noChangeAspect="1" noChangeArrowheads="1"/>
            </p:cNvSpPr>
            <p:nvPr/>
          </p:nvSpPr>
          <p:spPr bwMode="auto">
            <a:xfrm>
              <a:off x="1374" y="1670"/>
              <a:ext cx="248" cy="22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1200" dirty="0" smtClean="0">
                  <a:solidFill>
                    <a:srgbClr val="000000"/>
                  </a:solidFill>
                  <a:ea typeface="ヒラギノ角ゴ Pro W3" charset="-128"/>
                  <a:cs typeface="ヒラギノ角ゴ Pro W3" charset="-128"/>
                </a:rPr>
                <a:t>1</a:t>
              </a:r>
              <a:endParaRPr lang="en-US" sz="12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2" name="Rectangle 107"/>
            <p:cNvSpPr>
              <a:spLocks noChangeAspect="1" noChangeArrowheads="1"/>
            </p:cNvSpPr>
            <p:nvPr/>
          </p:nvSpPr>
          <p:spPr bwMode="auto">
            <a:xfrm>
              <a:off x="1122" y="1670"/>
              <a:ext cx="252" cy="221"/>
            </a:xfrm>
            <a:prstGeom prst="rect">
              <a:avLst/>
            </a:prstGeom>
            <a:solidFill>
              <a:srgbClr val="008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3" name="Rectangle 108"/>
            <p:cNvSpPr>
              <a:spLocks noChangeAspect="1" noChangeArrowheads="1"/>
            </p:cNvSpPr>
            <p:nvPr/>
          </p:nvSpPr>
          <p:spPr bwMode="auto">
            <a:xfrm>
              <a:off x="874" y="1670"/>
              <a:ext cx="248" cy="221"/>
            </a:xfrm>
            <a:prstGeom prst="rect">
              <a:avLst/>
            </a:prstGeom>
            <a:solidFill>
              <a:srgbClr val="008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4" name="Rectangle 109"/>
            <p:cNvSpPr>
              <a:spLocks noChangeAspect="1" noChangeArrowheads="1"/>
            </p:cNvSpPr>
            <p:nvPr/>
          </p:nvSpPr>
          <p:spPr bwMode="auto">
            <a:xfrm>
              <a:off x="624" y="1670"/>
              <a:ext cx="250" cy="221"/>
            </a:xfrm>
            <a:prstGeom prst="rect">
              <a:avLst/>
            </a:prstGeom>
            <a:solidFill>
              <a:srgbClr val="008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5" name="Rectangle 110"/>
            <p:cNvSpPr>
              <a:spLocks noChangeAspect="1" noChangeArrowheads="1"/>
            </p:cNvSpPr>
            <p:nvPr/>
          </p:nvSpPr>
          <p:spPr bwMode="auto">
            <a:xfrm>
              <a:off x="1622" y="1450"/>
              <a:ext cx="250" cy="22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6" name="Rectangle 111"/>
            <p:cNvSpPr>
              <a:spLocks noChangeAspect="1" noChangeArrowheads="1"/>
            </p:cNvSpPr>
            <p:nvPr/>
          </p:nvSpPr>
          <p:spPr bwMode="auto">
            <a:xfrm>
              <a:off x="1374" y="1450"/>
              <a:ext cx="248" cy="22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7" name="Rectangle 112"/>
            <p:cNvSpPr>
              <a:spLocks noChangeAspect="1" noChangeArrowheads="1"/>
            </p:cNvSpPr>
            <p:nvPr/>
          </p:nvSpPr>
          <p:spPr bwMode="auto">
            <a:xfrm>
              <a:off x="1119" y="1450"/>
              <a:ext cx="252" cy="22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13"/>
            <p:cNvSpPr>
              <a:spLocks noChangeAspect="1" noChangeArrowheads="1"/>
            </p:cNvSpPr>
            <p:nvPr/>
          </p:nvSpPr>
          <p:spPr bwMode="auto">
            <a:xfrm>
              <a:off x="874" y="1450"/>
              <a:ext cx="248" cy="22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9" name="Rectangle 114"/>
            <p:cNvSpPr>
              <a:spLocks noChangeAspect="1" noChangeArrowheads="1"/>
            </p:cNvSpPr>
            <p:nvPr/>
          </p:nvSpPr>
          <p:spPr bwMode="auto">
            <a:xfrm>
              <a:off x="624" y="1450"/>
              <a:ext cx="250" cy="220"/>
            </a:xfrm>
            <a:prstGeom prst="rect">
              <a:avLst/>
            </a:prstGeom>
            <a:solidFill>
              <a:srgbClr val="008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20" name="Rectangle 115"/>
            <p:cNvSpPr>
              <a:spLocks noChangeAspect="1" noChangeArrowheads="1"/>
            </p:cNvSpPr>
            <p:nvPr/>
          </p:nvSpPr>
          <p:spPr bwMode="auto">
            <a:xfrm>
              <a:off x="1622" y="1229"/>
              <a:ext cx="250" cy="221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21" name="Rectangle 116"/>
            <p:cNvSpPr>
              <a:spLocks noChangeAspect="1" noChangeArrowheads="1"/>
            </p:cNvSpPr>
            <p:nvPr/>
          </p:nvSpPr>
          <p:spPr bwMode="auto">
            <a:xfrm>
              <a:off x="1374" y="1229"/>
              <a:ext cx="248" cy="221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22" name="Rectangle 117"/>
            <p:cNvSpPr>
              <a:spLocks noChangeAspect="1" noChangeArrowheads="1"/>
            </p:cNvSpPr>
            <p:nvPr/>
          </p:nvSpPr>
          <p:spPr bwMode="auto">
            <a:xfrm>
              <a:off x="1122" y="1229"/>
              <a:ext cx="252" cy="22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23" name="Rectangle 118"/>
            <p:cNvSpPr>
              <a:spLocks noChangeAspect="1" noChangeArrowheads="1"/>
            </p:cNvSpPr>
            <p:nvPr/>
          </p:nvSpPr>
          <p:spPr bwMode="auto">
            <a:xfrm>
              <a:off x="874" y="1229"/>
              <a:ext cx="248" cy="22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24" name="Rectangle 119"/>
            <p:cNvSpPr>
              <a:spLocks noChangeAspect="1" noChangeArrowheads="1"/>
            </p:cNvSpPr>
            <p:nvPr/>
          </p:nvSpPr>
          <p:spPr bwMode="auto">
            <a:xfrm>
              <a:off x="624" y="1229"/>
              <a:ext cx="250" cy="221"/>
            </a:xfrm>
            <a:prstGeom prst="rect">
              <a:avLst/>
            </a:prstGeom>
            <a:solidFill>
              <a:srgbClr val="008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25" name="Rectangle 120"/>
            <p:cNvSpPr>
              <a:spLocks noChangeAspect="1" noChangeArrowheads="1"/>
            </p:cNvSpPr>
            <p:nvPr/>
          </p:nvSpPr>
          <p:spPr bwMode="auto">
            <a:xfrm>
              <a:off x="1622" y="1008"/>
              <a:ext cx="250" cy="221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26" name="Rectangle 121"/>
            <p:cNvSpPr>
              <a:spLocks noChangeAspect="1" noChangeArrowheads="1"/>
            </p:cNvSpPr>
            <p:nvPr/>
          </p:nvSpPr>
          <p:spPr bwMode="auto">
            <a:xfrm>
              <a:off x="1374" y="1008"/>
              <a:ext cx="248" cy="221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27" name="Rectangle 122"/>
            <p:cNvSpPr>
              <a:spLocks noChangeAspect="1" noChangeArrowheads="1"/>
            </p:cNvSpPr>
            <p:nvPr/>
          </p:nvSpPr>
          <p:spPr bwMode="auto">
            <a:xfrm>
              <a:off x="1122" y="1008"/>
              <a:ext cx="252" cy="221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28" name="Rectangle 123"/>
            <p:cNvSpPr>
              <a:spLocks noChangeAspect="1" noChangeArrowheads="1"/>
            </p:cNvSpPr>
            <p:nvPr/>
          </p:nvSpPr>
          <p:spPr bwMode="auto">
            <a:xfrm>
              <a:off x="874" y="1008"/>
              <a:ext cx="248" cy="22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29" name="Rectangle 124"/>
            <p:cNvSpPr>
              <a:spLocks noChangeAspect="1" noChangeArrowheads="1"/>
            </p:cNvSpPr>
            <p:nvPr/>
          </p:nvSpPr>
          <p:spPr bwMode="auto">
            <a:xfrm>
              <a:off x="624" y="1008"/>
              <a:ext cx="250" cy="221"/>
            </a:xfrm>
            <a:prstGeom prst="rect">
              <a:avLst/>
            </a:prstGeom>
            <a:solidFill>
              <a:srgbClr val="008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0" name="Line 125"/>
            <p:cNvSpPr>
              <a:spLocks noChangeAspect="1" noChangeShapeType="1"/>
            </p:cNvSpPr>
            <p:nvPr/>
          </p:nvSpPr>
          <p:spPr bwMode="auto">
            <a:xfrm>
              <a:off x="624" y="1008"/>
              <a:ext cx="1248" cy="0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1" name="Line 126"/>
            <p:cNvSpPr>
              <a:spLocks noChangeAspect="1" noChangeShapeType="1"/>
            </p:cNvSpPr>
            <p:nvPr/>
          </p:nvSpPr>
          <p:spPr bwMode="auto">
            <a:xfrm>
              <a:off x="624" y="1229"/>
              <a:ext cx="12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2" name="Line 127"/>
            <p:cNvSpPr>
              <a:spLocks noChangeAspect="1" noChangeShapeType="1"/>
            </p:cNvSpPr>
            <p:nvPr/>
          </p:nvSpPr>
          <p:spPr bwMode="auto">
            <a:xfrm>
              <a:off x="624" y="1450"/>
              <a:ext cx="12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3" name="Line 128"/>
            <p:cNvSpPr>
              <a:spLocks noChangeAspect="1" noChangeShapeType="1"/>
            </p:cNvSpPr>
            <p:nvPr/>
          </p:nvSpPr>
          <p:spPr bwMode="auto">
            <a:xfrm>
              <a:off x="624" y="1670"/>
              <a:ext cx="12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4" name="Line 129"/>
            <p:cNvSpPr>
              <a:spLocks noChangeAspect="1" noChangeShapeType="1"/>
            </p:cNvSpPr>
            <p:nvPr/>
          </p:nvSpPr>
          <p:spPr bwMode="auto">
            <a:xfrm>
              <a:off x="624" y="1891"/>
              <a:ext cx="12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5" name="Line 130"/>
            <p:cNvSpPr>
              <a:spLocks noChangeAspect="1" noChangeShapeType="1"/>
            </p:cNvSpPr>
            <p:nvPr/>
          </p:nvSpPr>
          <p:spPr bwMode="auto">
            <a:xfrm>
              <a:off x="624" y="2112"/>
              <a:ext cx="1248" cy="0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6" name="Line 131"/>
            <p:cNvSpPr>
              <a:spLocks noChangeAspect="1" noChangeShapeType="1"/>
            </p:cNvSpPr>
            <p:nvPr/>
          </p:nvSpPr>
          <p:spPr bwMode="auto">
            <a:xfrm>
              <a:off x="624" y="1008"/>
              <a:ext cx="0" cy="1104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7" name="Line 132"/>
            <p:cNvSpPr>
              <a:spLocks noChangeAspect="1" noChangeShapeType="1"/>
            </p:cNvSpPr>
            <p:nvPr/>
          </p:nvSpPr>
          <p:spPr bwMode="auto">
            <a:xfrm>
              <a:off x="874" y="1008"/>
              <a:ext cx="0" cy="110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8" name="Line 133"/>
            <p:cNvSpPr>
              <a:spLocks noChangeAspect="1" noChangeShapeType="1"/>
            </p:cNvSpPr>
            <p:nvPr/>
          </p:nvSpPr>
          <p:spPr bwMode="auto">
            <a:xfrm>
              <a:off x="1122" y="1008"/>
              <a:ext cx="0" cy="110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9" name="Line 134"/>
            <p:cNvSpPr>
              <a:spLocks noChangeAspect="1" noChangeShapeType="1"/>
            </p:cNvSpPr>
            <p:nvPr/>
          </p:nvSpPr>
          <p:spPr bwMode="auto">
            <a:xfrm>
              <a:off x="1374" y="1008"/>
              <a:ext cx="0" cy="110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40" name="Line 135"/>
            <p:cNvSpPr>
              <a:spLocks noChangeAspect="1" noChangeShapeType="1"/>
            </p:cNvSpPr>
            <p:nvPr/>
          </p:nvSpPr>
          <p:spPr bwMode="auto">
            <a:xfrm>
              <a:off x="1622" y="1008"/>
              <a:ext cx="0" cy="110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900" dirty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41" name="Line 136"/>
            <p:cNvSpPr>
              <a:spLocks noChangeAspect="1" noChangeShapeType="1"/>
            </p:cNvSpPr>
            <p:nvPr/>
          </p:nvSpPr>
          <p:spPr bwMode="auto">
            <a:xfrm>
              <a:off x="1872" y="1008"/>
              <a:ext cx="0" cy="1104"/>
            </a:xfrm>
            <a:prstGeom prst="line">
              <a:avLst/>
            </a:prstGeom>
            <a:noFill/>
            <a:ln w="31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</p:grpSp>
      <p:sp>
        <p:nvSpPr>
          <p:cNvPr id="42" name="Text Box 98"/>
          <p:cNvSpPr txBox="1">
            <a:spLocks noChangeAspect="1" noChangeArrowheads="1"/>
          </p:cNvSpPr>
          <p:nvPr/>
        </p:nvSpPr>
        <p:spPr bwMode="auto">
          <a:xfrm rot="16200000">
            <a:off x="-467963" y="2451525"/>
            <a:ext cx="14224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rPr>
              <a:t>Likelihood</a:t>
            </a:r>
          </a:p>
        </p:txBody>
      </p:sp>
      <p:sp>
        <p:nvSpPr>
          <p:cNvPr id="43" name="Text Box 97"/>
          <p:cNvSpPr txBox="1">
            <a:spLocks noChangeAspect="1" noChangeArrowheads="1"/>
          </p:cNvSpPr>
          <p:nvPr/>
        </p:nvSpPr>
        <p:spPr bwMode="auto">
          <a:xfrm>
            <a:off x="1376745" y="4424030"/>
            <a:ext cx="175592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rPr>
              <a:t>Consequence</a:t>
            </a:r>
          </a:p>
        </p:txBody>
      </p:sp>
      <p:grpSp>
        <p:nvGrpSpPr>
          <p:cNvPr id="44" name="Group 62"/>
          <p:cNvGrpSpPr/>
          <p:nvPr/>
        </p:nvGrpSpPr>
        <p:grpSpPr>
          <a:xfrm>
            <a:off x="60066" y="5106987"/>
            <a:ext cx="3900488" cy="1230313"/>
            <a:chOff x="368300" y="4889500"/>
            <a:chExt cx="3900488" cy="1230313"/>
          </a:xfrm>
        </p:grpSpPr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68300" y="4889500"/>
              <a:ext cx="3865563" cy="1219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3125788" y="4918075"/>
              <a:ext cx="1143000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10000"/>
                </a:spcBef>
                <a:spcAft>
                  <a:spcPts val="200"/>
                </a:spcAft>
              </a:pPr>
              <a:r>
                <a:rPr lang="en-US" b="1" u="sng" dirty="0">
                  <a:solidFill>
                    <a:prstClr val="black"/>
                  </a:solidFill>
                  <a:cs typeface="ヒラギノ角ゴ Pro W3" charset="-128"/>
                </a:rPr>
                <a:t>Approach</a:t>
              </a:r>
            </a:p>
            <a:p>
              <a:pPr eaLnBrk="1" fontAlgn="base" hangingPunct="1">
                <a:spcBef>
                  <a:spcPct val="20000"/>
                </a:spcBef>
                <a:spcAft>
                  <a:spcPts val="200"/>
                </a:spcAft>
              </a:pPr>
              <a:r>
                <a:rPr lang="en-US" dirty="0">
                  <a:solidFill>
                    <a:prstClr val="black"/>
                  </a:solidFill>
                  <a:cs typeface="ヒラギノ角ゴ Pro W3" charset="-128"/>
                </a:rPr>
                <a:t>M – Mitigate</a:t>
              </a:r>
            </a:p>
            <a:p>
              <a:pPr eaLnBrk="1" fontAlgn="base" hangingPunct="1">
                <a:spcBef>
                  <a:spcPct val="10000"/>
                </a:spcBef>
                <a:spcAft>
                  <a:spcPts val="200"/>
                </a:spcAft>
              </a:pPr>
              <a:r>
                <a:rPr lang="en-US" dirty="0">
                  <a:solidFill>
                    <a:prstClr val="black"/>
                  </a:solidFill>
                  <a:cs typeface="ヒラギノ角ゴ Pro W3" charset="-128"/>
                </a:rPr>
                <a:t>W – Watch</a:t>
              </a:r>
            </a:p>
            <a:p>
              <a:pPr eaLnBrk="1" fontAlgn="base" hangingPunct="1">
                <a:spcBef>
                  <a:spcPct val="0"/>
                </a:spcBef>
                <a:spcAft>
                  <a:spcPts val="200"/>
                </a:spcAft>
              </a:pPr>
              <a:r>
                <a:rPr lang="en-US" dirty="0">
                  <a:solidFill>
                    <a:prstClr val="black"/>
                  </a:solidFill>
                  <a:cs typeface="ヒラギノ角ゴ Pro W3" charset="-128"/>
                </a:rPr>
                <a:t>A – Accept</a:t>
              </a:r>
            </a:p>
            <a:p>
              <a:pPr eaLnBrk="1" fontAlgn="base" hangingPunct="1">
                <a:spcBef>
                  <a:spcPct val="10000"/>
                </a:spcBef>
                <a:spcAft>
                  <a:spcPts val="200"/>
                </a:spcAft>
              </a:pPr>
              <a:r>
                <a:rPr lang="en-US" dirty="0">
                  <a:solidFill>
                    <a:prstClr val="black"/>
                  </a:solidFill>
                  <a:cs typeface="ヒラギノ角ゴ Pro W3" charset="-128"/>
                </a:rPr>
                <a:t>R – Research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27604" y="4911725"/>
              <a:ext cx="5180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b="1" u="sng" dirty="0" smtClean="0">
                  <a:solidFill>
                    <a:prstClr val="black"/>
                  </a:solidFill>
                  <a:cs typeface="ヒラギノ角ゴ Pro W3" charset="-128"/>
                </a:rPr>
                <a:t>Risk</a:t>
              </a:r>
              <a:endParaRPr lang="en-US" b="1" u="sng" dirty="0">
                <a:solidFill>
                  <a:prstClr val="black"/>
                </a:solidFill>
                <a:cs typeface="ヒラギノ角ゴ Pro W3" charset="-128"/>
              </a:endParaRPr>
            </a:p>
          </p:txBody>
        </p:sp>
        <p:sp>
          <p:nvSpPr>
            <p:cNvPr id="48" name="Rectangle 47" descr="80%"/>
            <p:cNvSpPr>
              <a:spLocks noChangeArrowheads="1"/>
            </p:cNvSpPr>
            <p:nvPr/>
          </p:nvSpPr>
          <p:spPr bwMode="auto">
            <a:xfrm>
              <a:off x="519949" y="5194300"/>
              <a:ext cx="533400" cy="2286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prstClr val="black"/>
                  </a:solidFill>
                  <a:ea typeface="ヒラギノ角ゴ Pro W3" charset="-128"/>
                  <a:cs typeface="ヒラギノ角ゴ Pro W3" charset="-128"/>
                </a:rPr>
                <a:t>High</a:t>
              </a:r>
            </a:p>
          </p:txBody>
        </p:sp>
        <p:sp>
          <p:nvSpPr>
            <p:cNvPr id="49" name="Rectangle 48" descr="Wide downward diagonal"/>
            <p:cNvSpPr>
              <a:spLocks noChangeArrowheads="1"/>
            </p:cNvSpPr>
            <p:nvPr/>
          </p:nvSpPr>
          <p:spPr bwMode="auto">
            <a:xfrm>
              <a:off x="519949" y="5499100"/>
              <a:ext cx="533400" cy="228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prstClr val="black"/>
                  </a:solidFill>
                  <a:ea typeface="ヒラギノ角ゴ Pro W3" charset="-128"/>
                  <a:cs typeface="ヒラギノ角ゴ Pro W3" charset="-128"/>
                </a:rPr>
                <a:t>Med</a:t>
              </a:r>
            </a:p>
          </p:txBody>
        </p:sp>
        <p:sp>
          <p:nvSpPr>
            <p:cNvPr id="50" name="Rectangle 49" descr="Dark horizontal"/>
            <p:cNvSpPr>
              <a:spLocks noChangeArrowheads="1"/>
            </p:cNvSpPr>
            <p:nvPr/>
          </p:nvSpPr>
          <p:spPr bwMode="auto">
            <a:xfrm>
              <a:off x="519949" y="5803900"/>
              <a:ext cx="533400" cy="2286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prstClr val="black"/>
                  </a:solidFill>
                  <a:ea typeface="ヒラギノ角ゴ Pro W3" charset="-128"/>
                  <a:cs typeface="ヒラギノ角ゴ Pro W3" charset="-128"/>
                </a:rPr>
                <a:t>Low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225550" y="4908550"/>
              <a:ext cx="1981200" cy="121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ts val="200"/>
                </a:spcAft>
              </a:pPr>
              <a:r>
                <a:rPr lang="en-US" b="1" u="sng" dirty="0">
                  <a:solidFill>
                    <a:prstClr val="black"/>
                  </a:solidFill>
                  <a:cs typeface="ヒラギノ角ゴ Pro W3" charset="-128"/>
                </a:rPr>
                <a:t>L x C Trend</a:t>
              </a:r>
            </a:p>
            <a:p>
              <a:pPr eaLnBrk="1" fontAlgn="base" hangingPunct="1">
                <a:spcBef>
                  <a:spcPct val="20000"/>
                </a:spcBef>
                <a:spcAft>
                  <a:spcPts val="200"/>
                </a:spcAft>
                <a:buFont typeface="Wingdings" pitchFamily="2" charset="2"/>
                <a:buNone/>
              </a:pPr>
              <a:r>
                <a:rPr lang="en-US" dirty="0">
                  <a:solidFill>
                    <a:prstClr val="black"/>
                  </a:solidFill>
                  <a:cs typeface="ヒラギノ角ゴ Pro W3" charset="-128"/>
                  <a:sym typeface="Wingdings 3" pitchFamily="18" charset="2"/>
                </a:rPr>
                <a:t></a:t>
              </a:r>
              <a:r>
                <a:rPr lang="en-US" dirty="0">
                  <a:solidFill>
                    <a:prstClr val="black"/>
                  </a:solidFill>
                  <a:cs typeface="ヒラギノ角ゴ Pro W3" charset="-128"/>
                  <a:sym typeface="Wingdings" pitchFamily="2" charset="2"/>
                </a:rPr>
                <a:t> Decreasing (Improving)</a:t>
              </a:r>
              <a:endParaRPr lang="en-US" sz="800" dirty="0">
                <a:solidFill>
                  <a:prstClr val="black"/>
                </a:solidFill>
                <a:cs typeface="ヒラギノ角ゴ Pro W3" charset="-128"/>
                <a:sym typeface="Wingdings" pitchFamily="2" charset="2"/>
              </a:endParaRPr>
            </a:p>
            <a:p>
              <a:pPr eaLnBrk="1" fontAlgn="base" hangingPunct="1">
                <a:spcBef>
                  <a:spcPct val="10000"/>
                </a:spcBef>
                <a:spcAft>
                  <a:spcPts val="200"/>
                </a:spcAft>
                <a:buFont typeface="Wingdings" pitchFamily="2" charset="2"/>
                <a:buNone/>
              </a:pPr>
              <a:r>
                <a:rPr lang="en-US" dirty="0">
                  <a:solidFill>
                    <a:prstClr val="black"/>
                  </a:solidFill>
                  <a:cs typeface="ヒラギノ角ゴ Pro W3" charset="-128"/>
                  <a:sym typeface="Wingdings 3" pitchFamily="18" charset="2"/>
                </a:rPr>
                <a:t></a:t>
              </a:r>
              <a:r>
                <a:rPr lang="en-US" dirty="0">
                  <a:solidFill>
                    <a:prstClr val="black"/>
                  </a:solidFill>
                  <a:cs typeface="ヒラギノ角ゴ Pro W3" charset="-128"/>
                  <a:sym typeface="Wingdings" pitchFamily="2" charset="2"/>
                </a:rPr>
                <a:t> Increasing (Worsening)</a:t>
              </a:r>
              <a:endParaRPr lang="en-US" sz="800" dirty="0">
                <a:solidFill>
                  <a:prstClr val="black"/>
                </a:solidFill>
                <a:cs typeface="ヒラギノ角ゴ Pro W3" charset="-128"/>
                <a:sym typeface="Wingdings" pitchFamily="2" charset="2"/>
              </a:endParaRPr>
            </a:p>
            <a:p>
              <a:pPr marL="171450" indent="-171450" eaLnBrk="1" fontAlgn="base" hangingPunct="1">
                <a:spcBef>
                  <a:spcPct val="10000"/>
                </a:spcBef>
                <a:spcAft>
                  <a:spcPts val="200"/>
                </a:spcAft>
                <a:buFont typeface="Wingdings 3" charset="0"/>
                <a:buChar char="Æ"/>
              </a:pPr>
              <a:r>
                <a:rPr lang="en-US" dirty="0" smtClean="0">
                  <a:solidFill>
                    <a:prstClr val="black"/>
                  </a:solidFill>
                  <a:cs typeface="ヒラギノ角ゴ Pro W3" charset="-128"/>
                  <a:sym typeface="Wingdings" pitchFamily="2" charset="2"/>
                </a:rPr>
                <a:t>Unchanged</a:t>
              </a:r>
              <a:endParaRPr lang="en-US" dirty="0">
                <a:solidFill>
                  <a:prstClr val="black"/>
                </a:solidFill>
                <a:cs typeface="ヒラギノ角ゴ Pro W3" charset="-128"/>
                <a:sym typeface="Wingdings" pitchFamily="2" charset="2"/>
              </a:endParaRPr>
            </a:p>
            <a:p>
              <a:pPr eaLnBrk="1" fontAlgn="base" hangingPunct="1">
                <a:spcBef>
                  <a:spcPct val="10000"/>
                </a:spcBef>
                <a:spcAft>
                  <a:spcPts val="200"/>
                </a:spcAft>
              </a:pPr>
              <a:r>
                <a:rPr lang="en-US" dirty="0" smtClean="0">
                  <a:solidFill>
                    <a:srgbClr val="0000FF"/>
                  </a:solidFill>
                  <a:cs typeface="ヒラギノ角ゴ Pro W3" charset="-128"/>
                  <a:sym typeface="Wingdings" pitchFamily="2" charset="2"/>
                </a:rPr>
                <a:t>New risk</a:t>
              </a:r>
              <a:endParaRPr lang="en-US" dirty="0">
                <a:solidFill>
                  <a:srgbClr val="0000FF"/>
                </a:solidFill>
                <a:cs typeface="ヒラギノ角ゴ Pro W3" charset="-128"/>
              </a:endParaRPr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491156"/>
              </p:ext>
            </p:extLst>
          </p:nvPr>
        </p:nvGraphicFramePr>
        <p:xfrm>
          <a:off x="4163152" y="1448860"/>
          <a:ext cx="4780449" cy="4570940"/>
        </p:xfrm>
        <a:graphic>
          <a:graphicData uri="http://schemas.openxmlformats.org/drawingml/2006/table">
            <a:tbl>
              <a:tblPr/>
              <a:tblGrid>
                <a:gridCol w="614089"/>
                <a:gridCol w="614089"/>
                <a:gridCol w="614089"/>
                <a:gridCol w="614089"/>
                <a:gridCol w="2324093"/>
              </a:tblGrid>
              <a:tr h="3902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66" marR="10766" marT="107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Rank</a:t>
                      </a:r>
                      <a:endParaRPr lang="en-US" sz="10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66" marR="10766" marT="107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 x C Trend</a:t>
                      </a:r>
                    </a:p>
                  </a:txBody>
                  <a:tcPr marL="10766" marR="10766" marT="107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Approach</a:t>
                      </a:r>
                    </a:p>
                  </a:txBody>
                  <a:tcPr marL="10766" marR="10766" marT="107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Title</a:t>
                      </a:r>
                    </a:p>
                  </a:txBody>
                  <a:tcPr marL="10766" marR="10766" marT="107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06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0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Wingdings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067"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0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Wingdings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 smtClean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067"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Wingdings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 smtClean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0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0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Wingdings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0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Wingdings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 smtClean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0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Wingdings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067"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0067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Wingdings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 smtClean="0">
                        <a:solidFill>
                          <a:srgbClr val="0000FF"/>
                        </a:solidFill>
                        <a:effectLst/>
                        <a:latin typeface="+mn-lt"/>
                      </a:endParaRPr>
                    </a:p>
                  </a:txBody>
                  <a:tcPr marL="10766" marR="10766" marT="107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 rot="16200000">
            <a:off x="-673515" y="2612129"/>
            <a:ext cx="267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rPr>
              <a:t> 1       </a:t>
            </a:r>
            <a:r>
              <a:rPr lang="en-US" dirty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rPr>
              <a:t>2</a:t>
            </a:r>
            <a:r>
              <a:rPr lang="en-US" dirty="0" smtClean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rPr>
              <a:t>       3      </a:t>
            </a:r>
            <a:r>
              <a:rPr lang="en-US" dirty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rPr>
              <a:t>4 </a:t>
            </a:r>
            <a:r>
              <a:rPr lang="en-US" dirty="0" smtClean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rPr>
              <a:t>     </a:t>
            </a:r>
            <a:r>
              <a:rPr lang="en-US" dirty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rPr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6625" y="4097026"/>
            <a:ext cx="304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rPr>
              <a:t>  </a:t>
            </a:r>
            <a:r>
              <a:rPr lang="en-US" dirty="0" smtClean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rPr>
              <a:t>1        2       3        4       5</a:t>
            </a:r>
            <a:endParaRPr lang="en-US" dirty="0">
              <a:solidFill>
                <a:prstClr val="black"/>
              </a:solidFill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val 107"/>
          <p:cNvSpPr/>
          <p:nvPr/>
        </p:nvSpPr>
        <p:spPr>
          <a:xfrm>
            <a:off x="3943152" y="2228353"/>
            <a:ext cx="1414787" cy="83518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5766201" y="2290958"/>
            <a:ext cx="1414787" cy="835186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080242" y="3126144"/>
            <a:ext cx="1414787" cy="835186"/>
          </a:xfrm>
          <a:prstGeom prst="ellipse">
            <a:avLst/>
          </a:prstGeom>
          <a:solidFill>
            <a:srgbClr val="FFFF99"/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3841830" y="2219324"/>
            <a:ext cx="7465" cy="2335055"/>
          </a:xfrm>
          <a:prstGeom prst="line">
            <a:avLst/>
          </a:prstGeom>
          <a:ln w="19050"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bg1">
                    <a:lumMod val="85000"/>
                  </a:schemeClr>
                </a:gs>
                <a:gs pos="100000">
                  <a:schemeClr val="tx1"/>
                </a:gs>
              </a:gsLst>
              <a:lin ang="54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998464" y="2219324"/>
            <a:ext cx="27516" cy="2335055"/>
          </a:xfrm>
          <a:prstGeom prst="line">
            <a:avLst/>
          </a:prstGeom>
          <a:ln w="19050"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bg1">
                    <a:lumMod val="85000"/>
                  </a:schemeClr>
                </a:gs>
                <a:gs pos="100000">
                  <a:schemeClr val="tx1"/>
                </a:gs>
              </a:gsLst>
              <a:lin ang="54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b="1" dirty="0" smtClean="0">
                <a:latin typeface="Calibri" panose="020F0502020204030204" pitchFamily="34" charset="0"/>
              </a:rPr>
              <a:t>DAPHNE Documentation Tree</a:t>
            </a:r>
            <a:endParaRPr lang="en-US" sz="2800" b="1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83680" y="6444615"/>
            <a:ext cx="2133600" cy="365125"/>
          </a:xfrm>
        </p:spPr>
        <p:txBody>
          <a:bodyPr/>
          <a:lstStyle/>
          <a:p>
            <a:pPr>
              <a:defRPr/>
            </a:pPr>
            <a:fld id="{6297E532-5BB9-4CE9-A51E-AB31AAACE30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89" name="Rounded Rectangle 11"/>
          <p:cNvSpPr/>
          <p:nvPr/>
        </p:nvSpPr>
        <p:spPr>
          <a:xfrm>
            <a:off x="3749040" y="1280160"/>
            <a:ext cx="1554480" cy="914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8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lumMod val="85000"/>
                  <a:lumOff val="15000"/>
                </a:schemeClr>
              </a:gs>
            </a:gsLst>
            <a:lin ang="5400000" scaled="0"/>
          </a:gradFill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Calibri"/>
              </a:rPr>
              <a:t>Interface Control </a:t>
            </a:r>
            <a:r>
              <a:rPr lang="en-US" sz="1200" dirty="0" smtClean="0">
                <a:solidFill>
                  <a:schemeClr val="tx1"/>
                </a:solidFill>
                <a:latin typeface="Calibri"/>
              </a:rPr>
              <a:t>Document</a:t>
            </a:r>
            <a:endParaRPr lang="en-US" sz="12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85" name="Rounded Rectangle 17"/>
          <p:cNvSpPr/>
          <p:nvPr/>
        </p:nvSpPr>
        <p:spPr>
          <a:xfrm>
            <a:off x="7419703" y="1280160"/>
            <a:ext cx="1554480" cy="914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8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lumMod val="85000"/>
                  <a:lumOff val="15000"/>
                </a:schemeClr>
              </a:gs>
            </a:gsLst>
            <a:lin ang="5400000" scaled="0"/>
          </a:gradFill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/>
                </a:solidFill>
                <a:latin typeface="Calibri"/>
              </a:rPr>
              <a:t>Support Documentation</a:t>
            </a:r>
            <a:endParaRPr lang="en-US" sz="12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83" name="Rounded Rectangle 20"/>
          <p:cNvSpPr/>
          <p:nvPr/>
        </p:nvSpPr>
        <p:spPr>
          <a:xfrm>
            <a:off x="1920240" y="1280160"/>
            <a:ext cx="1554480" cy="914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8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lumMod val="85000"/>
                  <a:lumOff val="15000"/>
                </a:schemeClr>
              </a:gs>
            </a:gsLst>
            <a:lin ang="5400000" scaled="0"/>
          </a:gradFill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chemeClr val="tx1"/>
                </a:solidFill>
                <a:latin typeface="Calibri"/>
              </a:rPr>
              <a:t>System and Design</a:t>
            </a:r>
            <a:endParaRPr lang="en-US" sz="12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1" name="Rounded Rectangle 37"/>
          <p:cNvSpPr/>
          <p:nvPr/>
        </p:nvSpPr>
        <p:spPr>
          <a:xfrm>
            <a:off x="7589520" y="2545080"/>
            <a:ext cx="1463040" cy="731520"/>
          </a:xfrm>
          <a:prstGeom prst="rect">
            <a:avLst/>
          </a:prstGeom>
          <a:solidFill>
            <a:srgbClr val="FFFF99"/>
          </a:solidFill>
          <a:ln w="19050" cap="rnd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Calibri"/>
              </a:rPr>
              <a:t>LINUX NENG Users Guide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Calibri"/>
              </a:rPr>
              <a:t>SCNS-NEN-OPI-0003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779305" y="4389360"/>
            <a:ext cx="1463040" cy="731520"/>
          </a:xfrm>
          <a:prstGeom prst="rect">
            <a:avLst/>
          </a:prstGeom>
          <a:solidFill>
            <a:srgbClr val="FFFF99"/>
          </a:solidFill>
          <a:ln w="19050" cap="rnd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Integration Verification and Test </a:t>
            </a:r>
            <a:r>
              <a:rPr lang="en-US" sz="1100" dirty="0">
                <a:solidFill>
                  <a:schemeClr val="tx1"/>
                </a:solidFill>
                <a:latin typeface="Calibri"/>
              </a:rPr>
              <a:t>Procedure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566-DAPHNE-TP-Rev1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3" name="Rounded Rectangle 62"/>
          <p:cNvSpPr/>
          <p:nvPr/>
        </p:nvSpPr>
        <p:spPr>
          <a:xfrm>
            <a:off x="274320" y="4416481"/>
            <a:ext cx="1463040" cy="731520"/>
          </a:xfrm>
          <a:prstGeom prst="rect">
            <a:avLst/>
          </a:prstGeom>
          <a:solidFill>
            <a:srgbClr val="FFFF99"/>
          </a:solidFill>
          <a:ln w="19050" cap="rnd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Configuration </a:t>
            </a: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Management Plan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566-DAPHNE-CMP-Rev2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9" name="Rounded Rectangle 68"/>
          <p:cNvSpPr/>
          <p:nvPr/>
        </p:nvSpPr>
        <p:spPr>
          <a:xfrm>
            <a:off x="5577840" y="1280160"/>
            <a:ext cx="1554480" cy="914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8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lumMod val="85000"/>
                  <a:lumOff val="15000"/>
                </a:schemeClr>
              </a:gs>
            </a:gsLst>
            <a:lin ang="5400000" scaled="0"/>
          </a:gradFill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Calibri"/>
              </a:rPr>
              <a:t>Integration </a:t>
            </a:r>
            <a:r>
              <a:rPr lang="en-US" sz="1200" dirty="0" smtClean="0">
                <a:solidFill>
                  <a:schemeClr val="tx1"/>
                </a:solidFill>
                <a:latin typeface="Calibri"/>
              </a:rPr>
              <a:t>&amp; Acceptance Plan </a:t>
            </a:r>
            <a:r>
              <a:rPr lang="en-US" sz="1200" dirty="0">
                <a:solidFill>
                  <a:schemeClr val="tx1"/>
                </a:solidFill>
                <a:latin typeface="Calibri"/>
              </a:rPr>
              <a:t>&amp; </a:t>
            </a:r>
            <a:r>
              <a:rPr lang="en-US" sz="1200" dirty="0" smtClean="0">
                <a:solidFill>
                  <a:schemeClr val="tx1"/>
                </a:solidFill>
                <a:latin typeface="Calibri"/>
              </a:rPr>
              <a:t>Procedures</a:t>
            </a:r>
            <a:endParaRPr lang="en-US" sz="12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94" name="Rounded Rectangle 8"/>
          <p:cNvSpPr/>
          <p:nvPr/>
        </p:nvSpPr>
        <p:spPr>
          <a:xfrm>
            <a:off x="91440" y="1280160"/>
            <a:ext cx="1554480" cy="9144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8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lumMod val="85000"/>
                  <a:lumOff val="15000"/>
                </a:schemeClr>
              </a:gs>
            </a:gsLst>
            <a:lin ang="5400000" scaled="0"/>
          </a:gradFill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Calibri"/>
              </a:rPr>
              <a:t>NENG </a:t>
            </a:r>
            <a:r>
              <a:rPr lang="en-US" sz="1200" dirty="0" smtClean="0">
                <a:solidFill>
                  <a:schemeClr val="tx1"/>
                </a:solidFill>
                <a:latin typeface="Calibri"/>
              </a:rPr>
              <a:t>Management</a:t>
            </a:r>
            <a:endParaRPr lang="en-US" sz="12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749040" y="6400800"/>
            <a:ext cx="365760" cy="182880"/>
          </a:xfrm>
          <a:prstGeom prst="rect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114800" y="6263640"/>
            <a:ext cx="822960" cy="4572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rPr>
              <a:t>Assigned</a:t>
            </a:r>
            <a:endParaRPr lang="en-US" sz="1200" dirty="0">
              <a:solidFill>
                <a:prstClr val="black"/>
              </a:solidFill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846320" y="6400800"/>
            <a:ext cx="365760" cy="182880"/>
          </a:xfrm>
          <a:prstGeom prst="rect">
            <a:avLst/>
          </a:prstGeom>
          <a:solidFill>
            <a:srgbClr val="FFFF99"/>
          </a:solidFill>
          <a:ln w="19050" cap="rnd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12080" y="6263640"/>
            <a:ext cx="822960" cy="4572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rPr>
              <a:t>Draft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943600" y="6400800"/>
            <a:ext cx="365760" cy="182880"/>
          </a:xfrm>
          <a:prstGeom prst="rect">
            <a:avLst/>
          </a:prstGeom>
          <a:solidFill>
            <a:srgbClr val="92D050"/>
          </a:solidFill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09360" y="6263640"/>
            <a:ext cx="822960" cy="4572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prstClr val="black"/>
                </a:solidFill>
                <a:ea typeface="ヒラギノ角ゴ Pro W3" charset="-128"/>
                <a:cs typeface="ヒラギノ角ゴ Pro W3" charset="-128"/>
              </a:rPr>
              <a:t>Signed</a:t>
            </a:r>
            <a:endParaRPr lang="en-US" sz="1200" dirty="0">
              <a:solidFill>
                <a:prstClr val="black"/>
              </a:solidFill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0" name="Rounded Rectangle 51"/>
          <p:cNvSpPr/>
          <p:nvPr/>
        </p:nvSpPr>
        <p:spPr>
          <a:xfrm>
            <a:off x="3931920" y="2377440"/>
            <a:ext cx="1463040" cy="548640"/>
          </a:xfrm>
          <a:prstGeom prst="rect">
            <a:avLst/>
          </a:prstGeom>
          <a:noFill/>
          <a:ln w="19050" cap="rnd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/>
                </a:solidFill>
                <a:latin typeface="Calibri"/>
              </a:rPr>
              <a:t>NEN ICD Between NENG and IRIS MOC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/>
                </a:solidFill>
                <a:latin typeface="Calibri"/>
              </a:rPr>
              <a:t>453-ICD-IRIS/NENGG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7495699" y="2194560"/>
            <a:ext cx="2381" cy="1592546"/>
          </a:xfrm>
          <a:prstGeom prst="line">
            <a:avLst/>
          </a:prstGeom>
          <a:ln w="19050"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bg1">
                    <a:lumMod val="85000"/>
                  </a:schemeClr>
                </a:gs>
                <a:gs pos="100000">
                  <a:schemeClr val="tx1"/>
                </a:gs>
              </a:gsLst>
              <a:lin ang="54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498080" y="2919408"/>
            <a:ext cx="9144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838099" y="3629025"/>
            <a:ext cx="9144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182880" y="3124200"/>
            <a:ext cx="91440" cy="0"/>
          </a:xfrm>
          <a:prstGeom prst="line">
            <a:avLst/>
          </a:prstGeom>
          <a:ln w="19050">
            <a:solidFill>
              <a:schemeClr val="tx1">
                <a:alpha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62"/>
          <p:cNvSpPr/>
          <p:nvPr/>
        </p:nvSpPr>
        <p:spPr>
          <a:xfrm>
            <a:off x="5799180" y="3453647"/>
            <a:ext cx="1463040" cy="731520"/>
          </a:xfrm>
          <a:prstGeom prst="rect">
            <a:avLst/>
          </a:prstGeom>
          <a:solidFill>
            <a:srgbClr val="FFFF99"/>
          </a:solidFill>
          <a:ln w="19050" cap="rnd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Integration and Test </a:t>
            </a:r>
            <a:r>
              <a:rPr lang="en-US" sz="1100" dirty="0">
                <a:solidFill>
                  <a:schemeClr val="tx1"/>
                </a:solidFill>
                <a:latin typeface="Calibri"/>
              </a:rPr>
              <a:t>Plan </a:t>
            </a: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566-DAPHNE-TPlan-Rev1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13" name="TextBox 112"/>
          <p:cNvSpPr txBox="1">
            <a:spLocks noChangeAspect="1"/>
          </p:cNvSpPr>
          <p:nvPr/>
        </p:nvSpPr>
        <p:spPr>
          <a:xfrm>
            <a:off x="4944908" y="2176938"/>
            <a:ext cx="457200" cy="246221"/>
          </a:xfrm>
          <a:prstGeom prst="rect">
            <a:avLst/>
          </a:prstGeom>
          <a:solidFill>
            <a:srgbClr val="00B050"/>
          </a:solidFill>
          <a:ln w="190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 anchorCtr="1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100 </a:t>
            </a:r>
            <a:r>
              <a:rPr lang="en-US" dirty="0"/>
              <a:t>%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182880" y="2219324"/>
            <a:ext cx="6425" cy="2581276"/>
          </a:xfrm>
          <a:prstGeom prst="line">
            <a:avLst/>
          </a:prstGeom>
          <a:ln w="19050"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bg1">
                    <a:lumMod val="85000"/>
                  </a:schemeClr>
                </a:gs>
                <a:gs pos="100000">
                  <a:schemeClr val="tx1"/>
                </a:gs>
              </a:gsLst>
              <a:lin ang="54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669280" y="2194560"/>
            <a:ext cx="2863" cy="3482035"/>
          </a:xfrm>
          <a:prstGeom prst="line">
            <a:avLst/>
          </a:prstGeom>
          <a:ln w="19050"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bg1">
                    <a:lumMod val="85000"/>
                  </a:schemeClr>
                </a:gs>
                <a:gs pos="100000">
                  <a:schemeClr val="tx1"/>
                </a:gs>
              </a:gsLst>
              <a:lin ang="540000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4" idx="1"/>
          </p:cNvCxnSpPr>
          <p:nvPr/>
        </p:nvCxnSpPr>
        <p:spPr>
          <a:xfrm flipH="1">
            <a:off x="5685993" y="5660854"/>
            <a:ext cx="106439" cy="362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56"/>
          <p:cNvSpPr/>
          <p:nvPr/>
        </p:nvSpPr>
        <p:spPr>
          <a:xfrm>
            <a:off x="5792432" y="5295094"/>
            <a:ext cx="1476537" cy="731520"/>
          </a:xfrm>
          <a:prstGeom prst="rect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Calibri"/>
              </a:rPr>
              <a:t>Test </a:t>
            </a: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Report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5669280" y="2743200"/>
            <a:ext cx="9144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62"/>
          <p:cNvSpPr/>
          <p:nvPr/>
        </p:nvSpPr>
        <p:spPr>
          <a:xfrm>
            <a:off x="264796" y="2758439"/>
            <a:ext cx="1381124" cy="1470851"/>
          </a:xfrm>
          <a:prstGeom prst="rect">
            <a:avLst/>
          </a:prstGeom>
          <a:solidFill>
            <a:srgbClr val="FFFF99"/>
          </a:solidFill>
          <a:ln w="19050" cap="rnd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Software Management Plan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566-DAPHNE-SMP-Rev2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1" name="Rounded Rectangle 62"/>
          <p:cNvSpPr/>
          <p:nvPr/>
        </p:nvSpPr>
        <p:spPr>
          <a:xfrm>
            <a:off x="2100739" y="2298700"/>
            <a:ext cx="1463040" cy="731520"/>
          </a:xfrm>
          <a:prstGeom prst="rect">
            <a:avLst/>
          </a:prstGeom>
          <a:solidFill>
            <a:srgbClr val="FFFF99"/>
          </a:solidFill>
          <a:ln w="19050" cap="rnd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Concept of Operation 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566-DAPHNE-CONOP-0001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2009299" y="3581400"/>
            <a:ext cx="91440" cy="0"/>
          </a:xfrm>
          <a:prstGeom prst="line">
            <a:avLst/>
          </a:prstGeom>
          <a:ln w="19050">
            <a:solidFill>
              <a:schemeClr val="tx1">
                <a:alpha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993805" y="2664460"/>
            <a:ext cx="9144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ChangeAspect="1"/>
          </p:cNvSpPr>
          <p:nvPr/>
        </p:nvSpPr>
        <p:spPr>
          <a:xfrm>
            <a:off x="1340726" y="2536269"/>
            <a:ext cx="457200" cy="246221"/>
          </a:xfrm>
          <a:prstGeom prst="rect">
            <a:avLst/>
          </a:prstGeom>
          <a:solidFill>
            <a:srgbClr val="00B050"/>
          </a:solidFill>
          <a:ln w="190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 anchorCtr="1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100 </a:t>
            </a:r>
            <a:r>
              <a:rPr lang="en-US" dirty="0"/>
              <a:t>%</a:t>
            </a:r>
          </a:p>
        </p:txBody>
      </p:sp>
      <p:sp>
        <p:nvSpPr>
          <p:cNvPr id="43" name="TextBox 42"/>
          <p:cNvSpPr txBox="1">
            <a:spLocks noChangeAspect="1"/>
          </p:cNvSpPr>
          <p:nvPr/>
        </p:nvSpPr>
        <p:spPr>
          <a:xfrm>
            <a:off x="3134693" y="2119792"/>
            <a:ext cx="457200" cy="246221"/>
          </a:xfrm>
          <a:prstGeom prst="rect">
            <a:avLst/>
          </a:prstGeom>
          <a:solidFill>
            <a:srgbClr val="00B050"/>
          </a:solidFill>
          <a:ln w="190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 anchorCtr="1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100 </a:t>
            </a:r>
            <a:r>
              <a:rPr lang="en-US" dirty="0"/>
              <a:t>%</a:t>
            </a:r>
          </a:p>
        </p:txBody>
      </p:sp>
      <p:sp>
        <p:nvSpPr>
          <p:cNvPr id="47" name="TextBox 46"/>
          <p:cNvSpPr txBox="1">
            <a:spLocks noChangeAspect="1"/>
          </p:cNvSpPr>
          <p:nvPr/>
        </p:nvSpPr>
        <p:spPr>
          <a:xfrm>
            <a:off x="6855619" y="3319701"/>
            <a:ext cx="457200" cy="246221"/>
          </a:xfrm>
          <a:prstGeom prst="rect">
            <a:avLst/>
          </a:prstGeom>
          <a:solidFill>
            <a:srgbClr val="00B050"/>
          </a:solidFill>
          <a:ln w="190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 anchorCtr="1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80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55" name="TextBox 54"/>
          <p:cNvSpPr txBox="1">
            <a:spLocks noChangeAspect="1"/>
          </p:cNvSpPr>
          <p:nvPr/>
        </p:nvSpPr>
        <p:spPr>
          <a:xfrm>
            <a:off x="6897961" y="4293041"/>
            <a:ext cx="457200" cy="246221"/>
          </a:xfrm>
          <a:prstGeom prst="rect">
            <a:avLst/>
          </a:prstGeom>
          <a:solidFill>
            <a:srgbClr val="00B050"/>
          </a:solidFill>
          <a:ln w="190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 anchorCtr="1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25%</a:t>
            </a:r>
            <a:endParaRPr lang="en-US" dirty="0"/>
          </a:p>
        </p:txBody>
      </p:sp>
      <p:sp>
        <p:nvSpPr>
          <p:cNvPr id="59" name="TextBox 58"/>
          <p:cNvSpPr txBox="1">
            <a:spLocks noChangeAspect="1"/>
          </p:cNvSpPr>
          <p:nvPr/>
        </p:nvSpPr>
        <p:spPr>
          <a:xfrm>
            <a:off x="6897961" y="5212845"/>
            <a:ext cx="457200" cy="246221"/>
          </a:xfrm>
          <a:prstGeom prst="rect">
            <a:avLst/>
          </a:prstGeom>
          <a:solidFill>
            <a:srgbClr val="00B050"/>
          </a:solidFill>
          <a:ln w="190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 anchorCtr="1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 </a:t>
            </a:r>
            <a:r>
              <a:rPr lang="en-US" dirty="0"/>
              <a:t>%</a:t>
            </a:r>
          </a:p>
        </p:txBody>
      </p:sp>
      <p:sp>
        <p:nvSpPr>
          <p:cNvPr id="63" name="TextBox 62"/>
          <p:cNvSpPr txBox="1">
            <a:spLocks noChangeAspect="1"/>
          </p:cNvSpPr>
          <p:nvPr/>
        </p:nvSpPr>
        <p:spPr>
          <a:xfrm>
            <a:off x="8611961" y="2381313"/>
            <a:ext cx="457200" cy="246221"/>
          </a:xfrm>
          <a:prstGeom prst="rect">
            <a:avLst/>
          </a:prstGeom>
          <a:solidFill>
            <a:srgbClr val="00B050"/>
          </a:solidFill>
          <a:ln w="190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 anchorCtr="1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100 </a:t>
            </a:r>
            <a:r>
              <a:rPr lang="en-US" dirty="0"/>
              <a:t>%</a:t>
            </a:r>
          </a:p>
        </p:txBody>
      </p:sp>
      <p:sp>
        <p:nvSpPr>
          <p:cNvPr id="64" name="Rounded Rectangle 51"/>
          <p:cNvSpPr/>
          <p:nvPr/>
        </p:nvSpPr>
        <p:spPr>
          <a:xfrm>
            <a:off x="3939068" y="3281738"/>
            <a:ext cx="1463040" cy="548640"/>
          </a:xfrm>
          <a:prstGeom prst="rect">
            <a:avLst/>
          </a:prstGeom>
          <a:solidFill>
            <a:srgbClr val="FFFF99"/>
          </a:solidFill>
          <a:ln w="19050" cap="rnd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Calibri"/>
              </a:rPr>
              <a:t>NEN ICD Between NENG and </a:t>
            </a: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M&amp;C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453-ICD-MC-001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3847628" y="2651760"/>
            <a:ext cx="9144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>
            <a:spLocks noChangeAspect="1"/>
          </p:cNvSpPr>
          <p:nvPr/>
        </p:nvSpPr>
        <p:spPr>
          <a:xfrm>
            <a:off x="4936062" y="3058951"/>
            <a:ext cx="457200" cy="246221"/>
          </a:xfrm>
          <a:prstGeom prst="rect">
            <a:avLst/>
          </a:prstGeom>
          <a:solidFill>
            <a:srgbClr val="00B050"/>
          </a:solidFill>
          <a:ln w="190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 anchorCtr="1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100 </a:t>
            </a:r>
            <a:r>
              <a:rPr lang="en-US" dirty="0"/>
              <a:t>%</a:t>
            </a:r>
          </a:p>
        </p:txBody>
      </p:sp>
      <p:sp>
        <p:nvSpPr>
          <p:cNvPr id="67" name="Rounded Rectangle 62"/>
          <p:cNvSpPr/>
          <p:nvPr/>
        </p:nvSpPr>
        <p:spPr>
          <a:xfrm>
            <a:off x="2044887" y="3334765"/>
            <a:ext cx="1503742" cy="473256"/>
          </a:xfrm>
          <a:prstGeom prst="rect">
            <a:avLst/>
          </a:prstGeom>
          <a:noFill/>
          <a:ln w="19050" cap="rnd">
            <a:noFill/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Calibri"/>
              </a:rPr>
              <a:t>Requirement Specification Phase </a:t>
            </a: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II 566-DAPHNE-REQT-008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68" name="TextBox 67"/>
          <p:cNvSpPr txBox="1">
            <a:spLocks noChangeAspect="1"/>
          </p:cNvSpPr>
          <p:nvPr/>
        </p:nvSpPr>
        <p:spPr>
          <a:xfrm>
            <a:off x="3244149" y="3089357"/>
            <a:ext cx="457200" cy="246221"/>
          </a:xfrm>
          <a:prstGeom prst="rect">
            <a:avLst/>
          </a:prstGeom>
          <a:solidFill>
            <a:srgbClr val="00B050"/>
          </a:solidFill>
          <a:ln w="190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 anchorCtr="1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100 </a:t>
            </a:r>
            <a:r>
              <a:rPr lang="en-US" dirty="0"/>
              <a:t>%</a:t>
            </a:r>
          </a:p>
        </p:txBody>
      </p: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1365175" y="4214337"/>
            <a:ext cx="457200" cy="246221"/>
          </a:xfrm>
          <a:prstGeom prst="rect">
            <a:avLst/>
          </a:prstGeom>
          <a:solidFill>
            <a:srgbClr val="00B050"/>
          </a:solidFill>
          <a:ln w="190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 anchorCtr="1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100 </a:t>
            </a:r>
            <a:r>
              <a:rPr lang="en-US" dirty="0"/>
              <a:t>%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65983" y="4800600"/>
            <a:ext cx="91440" cy="0"/>
          </a:xfrm>
          <a:prstGeom prst="line">
            <a:avLst/>
          </a:prstGeom>
          <a:ln w="19050">
            <a:solidFill>
              <a:schemeClr val="tx1">
                <a:alpha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5673834" y="3803675"/>
            <a:ext cx="106439" cy="3628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62"/>
          <p:cNvSpPr/>
          <p:nvPr/>
        </p:nvSpPr>
        <p:spPr>
          <a:xfrm>
            <a:off x="305010" y="3453647"/>
            <a:ext cx="992981" cy="158805"/>
          </a:xfrm>
          <a:prstGeom prst="rect">
            <a:avLst/>
          </a:prstGeom>
          <a:solidFill>
            <a:srgbClr val="FFFF99"/>
          </a:solidFill>
          <a:ln w="19050" cap="rnd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SEMP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3" name="Rounded Rectangle 62"/>
          <p:cNvSpPr/>
          <p:nvPr/>
        </p:nvSpPr>
        <p:spPr>
          <a:xfrm>
            <a:off x="348433" y="3615274"/>
            <a:ext cx="992981" cy="158805"/>
          </a:xfrm>
          <a:prstGeom prst="rect">
            <a:avLst/>
          </a:prstGeom>
          <a:solidFill>
            <a:srgbClr val="FFFF99"/>
          </a:solidFill>
          <a:ln w="19050" cap="rnd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Risk </a:t>
            </a:r>
            <a:r>
              <a:rPr lang="en-US" sz="1100" dirty="0" err="1" smtClean="0">
                <a:solidFill>
                  <a:schemeClr val="tx1"/>
                </a:solidFill>
                <a:latin typeface="Calibri"/>
              </a:rPr>
              <a:t>Manag</a:t>
            </a: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.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4" name="Rounded Rectangle 62"/>
          <p:cNvSpPr/>
          <p:nvPr/>
        </p:nvSpPr>
        <p:spPr>
          <a:xfrm>
            <a:off x="383470" y="3765001"/>
            <a:ext cx="992981" cy="158805"/>
          </a:xfrm>
          <a:prstGeom prst="rect">
            <a:avLst/>
          </a:prstGeom>
          <a:solidFill>
            <a:srgbClr val="FFFF99"/>
          </a:solidFill>
          <a:ln w="19050" cap="rnd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Safety Assur.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5" name="Rounded Rectangle 62"/>
          <p:cNvSpPr/>
          <p:nvPr/>
        </p:nvSpPr>
        <p:spPr>
          <a:xfrm>
            <a:off x="421157" y="3945475"/>
            <a:ext cx="1183003" cy="152400"/>
          </a:xfrm>
          <a:prstGeom prst="rect">
            <a:avLst/>
          </a:prstGeom>
          <a:solidFill>
            <a:srgbClr val="FFFF99"/>
          </a:solidFill>
          <a:ln w="19050" cap="rnd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Software Assur.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6" name="Rounded Rectangle 62"/>
          <p:cNvSpPr/>
          <p:nvPr/>
        </p:nvSpPr>
        <p:spPr>
          <a:xfrm>
            <a:off x="2105011" y="4169154"/>
            <a:ext cx="1463040" cy="731520"/>
          </a:xfrm>
          <a:prstGeom prst="rect">
            <a:avLst/>
          </a:prstGeom>
          <a:solidFill>
            <a:srgbClr val="FFFF99"/>
          </a:solidFill>
          <a:ln w="19050" cap="rnd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 Design and Architecture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7" name="TextBox 76"/>
          <p:cNvSpPr txBox="1">
            <a:spLocks noChangeAspect="1"/>
          </p:cNvSpPr>
          <p:nvPr/>
        </p:nvSpPr>
        <p:spPr>
          <a:xfrm>
            <a:off x="3185160" y="3983069"/>
            <a:ext cx="457200" cy="246221"/>
          </a:xfrm>
          <a:prstGeom prst="rect">
            <a:avLst/>
          </a:prstGeom>
          <a:solidFill>
            <a:srgbClr val="00B050"/>
          </a:solidFill>
          <a:ln w="190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 anchorCtr="1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50 </a:t>
            </a:r>
            <a:r>
              <a:rPr lang="en-US" dirty="0"/>
              <a:t>%</a:t>
            </a:r>
          </a:p>
        </p:txBody>
      </p:sp>
      <p:sp>
        <p:nvSpPr>
          <p:cNvPr id="79" name="Rounded Rectangle 51"/>
          <p:cNvSpPr/>
          <p:nvPr/>
        </p:nvSpPr>
        <p:spPr>
          <a:xfrm>
            <a:off x="3948297" y="4213901"/>
            <a:ext cx="1461903" cy="696176"/>
          </a:xfrm>
          <a:prstGeom prst="rect">
            <a:avLst/>
          </a:prstGeom>
          <a:noFill/>
          <a:ln w="19050" cap="rnd">
            <a:noFill/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chemeClr val="tx1"/>
                </a:solidFill>
                <a:latin typeface="Calibri"/>
              </a:rPr>
              <a:t>NEN ICD Between </a:t>
            </a: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DAPHNE</a:t>
            </a: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Calibri"/>
              </a:rPr>
              <a:t>and </a:t>
            </a: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NISAR  MOC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81" name="TextBox 80"/>
          <p:cNvSpPr txBox="1">
            <a:spLocks noChangeAspect="1"/>
          </p:cNvSpPr>
          <p:nvPr/>
        </p:nvSpPr>
        <p:spPr>
          <a:xfrm>
            <a:off x="4953000" y="4028064"/>
            <a:ext cx="457200" cy="246221"/>
          </a:xfrm>
          <a:prstGeom prst="rect">
            <a:avLst/>
          </a:prstGeom>
          <a:solidFill>
            <a:srgbClr val="00B050"/>
          </a:solidFill>
          <a:ln w="190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 anchorCtr="1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 </a:t>
            </a:r>
            <a:r>
              <a:rPr lang="en-US" dirty="0"/>
              <a:t>%</a:t>
            </a:r>
          </a:p>
        </p:txBody>
      </p:sp>
      <p:sp>
        <p:nvSpPr>
          <p:cNvPr id="82" name="Rounded Rectangle 37"/>
          <p:cNvSpPr/>
          <p:nvPr/>
        </p:nvSpPr>
        <p:spPr>
          <a:xfrm>
            <a:off x="7587139" y="3437634"/>
            <a:ext cx="1463040" cy="731520"/>
          </a:xfrm>
          <a:prstGeom prst="rect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Maintenance Guide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3838099" y="4552202"/>
            <a:ext cx="91440" cy="0"/>
          </a:xfrm>
          <a:prstGeom prst="line">
            <a:avLst/>
          </a:prstGeom>
          <a:ln w="19050">
            <a:solidFill>
              <a:schemeClr val="tx1">
                <a:alpha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7495699" y="3797144"/>
            <a:ext cx="91440" cy="0"/>
          </a:xfrm>
          <a:prstGeom prst="line">
            <a:avLst/>
          </a:prstGeom>
          <a:ln w="19050">
            <a:solidFill>
              <a:schemeClr val="tx1">
                <a:alpha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1993805" y="4554379"/>
            <a:ext cx="91440" cy="0"/>
          </a:xfrm>
          <a:prstGeom prst="line">
            <a:avLst/>
          </a:prstGeom>
          <a:ln w="19050">
            <a:solidFill>
              <a:schemeClr val="tx1">
                <a:alpha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>
            <a:spLocks noChangeAspect="1"/>
          </p:cNvSpPr>
          <p:nvPr/>
        </p:nvSpPr>
        <p:spPr>
          <a:xfrm>
            <a:off x="8611961" y="3331126"/>
            <a:ext cx="457200" cy="246221"/>
          </a:xfrm>
          <a:prstGeom prst="rect">
            <a:avLst/>
          </a:prstGeom>
          <a:solidFill>
            <a:srgbClr val="00B050"/>
          </a:solidFill>
          <a:ln w="190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 anchorCtr="1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0 </a:t>
            </a:r>
            <a:r>
              <a:rPr lang="en-US" dirty="0"/>
              <a:t>%</a:t>
            </a:r>
          </a:p>
        </p:txBody>
      </p:sp>
      <p:sp>
        <p:nvSpPr>
          <p:cNvPr id="90" name="Rounded Rectangle 62"/>
          <p:cNvSpPr/>
          <p:nvPr/>
        </p:nvSpPr>
        <p:spPr>
          <a:xfrm>
            <a:off x="5766201" y="2325080"/>
            <a:ext cx="1463040" cy="731520"/>
          </a:xfrm>
          <a:prstGeom prst="rect">
            <a:avLst/>
          </a:prstGeom>
          <a:noFill/>
          <a:ln w="19050" cap="rnd">
            <a:noFill/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Commissioning Plan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566-DAPHNE-CPlan-Rev1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91" name="TextBox 90"/>
          <p:cNvSpPr txBox="1">
            <a:spLocks noChangeAspect="1"/>
          </p:cNvSpPr>
          <p:nvPr/>
        </p:nvSpPr>
        <p:spPr>
          <a:xfrm>
            <a:off x="6856810" y="2191836"/>
            <a:ext cx="457200" cy="246221"/>
          </a:xfrm>
          <a:prstGeom prst="rect">
            <a:avLst/>
          </a:prstGeom>
          <a:solidFill>
            <a:srgbClr val="00B050"/>
          </a:solidFill>
          <a:ln w="190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 anchorCtr="1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90 </a:t>
            </a:r>
            <a:r>
              <a:rPr lang="en-US" dirty="0"/>
              <a:t>%</a:t>
            </a:r>
          </a:p>
        </p:txBody>
      </p:sp>
      <p:sp>
        <p:nvSpPr>
          <p:cNvPr id="92" name="Rounded Rectangle 62"/>
          <p:cNvSpPr/>
          <p:nvPr/>
        </p:nvSpPr>
        <p:spPr>
          <a:xfrm>
            <a:off x="2100739" y="5086759"/>
            <a:ext cx="1463040" cy="731520"/>
          </a:xfrm>
          <a:prstGeom prst="rect">
            <a:avLst/>
          </a:prstGeom>
          <a:solidFill>
            <a:srgbClr val="FFFF99"/>
          </a:solidFill>
          <a:ln w="19050" cap="rnd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Requirements Verification </a:t>
            </a:r>
            <a:r>
              <a:rPr lang="en-US" sz="1100" dirty="0" err="1" smtClean="0">
                <a:solidFill>
                  <a:schemeClr val="tx1"/>
                </a:solidFill>
                <a:latin typeface="Calibri"/>
              </a:rPr>
              <a:t>Tracability</a:t>
            </a:r>
            <a:r>
              <a:rPr lang="en-US" sz="1100" dirty="0" smtClean="0">
                <a:solidFill>
                  <a:schemeClr val="tx1"/>
                </a:solidFill>
                <a:latin typeface="Calibri"/>
              </a:rPr>
              <a:t> Matrix</a:t>
            </a:r>
            <a:endParaRPr lang="en-US" sz="11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97" name="TextBox 96"/>
          <p:cNvSpPr txBox="1">
            <a:spLocks noChangeAspect="1"/>
          </p:cNvSpPr>
          <p:nvPr/>
        </p:nvSpPr>
        <p:spPr>
          <a:xfrm>
            <a:off x="3166724" y="4963648"/>
            <a:ext cx="457200" cy="246221"/>
          </a:xfrm>
          <a:prstGeom prst="rect">
            <a:avLst/>
          </a:prstGeom>
          <a:solidFill>
            <a:srgbClr val="00B050"/>
          </a:solidFill>
          <a:ln w="19050" cap="rnd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 anchorCtr="1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100 </a:t>
            </a:r>
            <a:r>
              <a:rPr lang="en-US" dirty="0"/>
              <a:t>%</a:t>
            </a:r>
          </a:p>
        </p:txBody>
      </p:sp>
      <p:sp>
        <p:nvSpPr>
          <p:cNvPr id="19" name="Oval 18"/>
          <p:cNvSpPr/>
          <p:nvPr/>
        </p:nvSpPr>
        <p:spPr>
          <a:xfrm>
            <a:off x="2085245" y="6263640"/>
            <a:ext cx="932275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09800" y="64008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NEN CM</a:t>
            </a:r>
            <a:endParaRPr lang="en-US" sz="1000" dirty="0"/>
          </a:p>
        </p:txBody>
      </p:sp>
      <p:sp>
        <p:nvSpPr>
          <p:cNvPr id="101" name="Oval 100"/>
          <p:cNvSpPr/>
          <p:nvPr/>
        </p:nvSpPr>
        <p:spPr>
          <a:xfrm>
            <a:off x="3933919" y="4129142"/>
            <a:ext cx="1433557" cy="73218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15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72156"/>
            <a:ext cx="8847528" cy="568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7091" y="2819400"/>
            <a:ext cx="2278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Requirement Management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dirty="0"/>
              <a:t>The NENG Phase II System Requirement Document (SDR) will be under the Configuration Management of Code 453 NEN Project Configuration Control Board (CCB)</a:t>
            </a:r>
          </a:p>
          <a:p>
            <a:pPr algn="just"/>
            <a:r>
              <a:rPr lang="en-US" dirty="0"/>
              <a:t>A Document Change Notice (DCN) will be issued to update the document for any approved </a:t>
            </a:r>
            <a:r>
              <a:rPr lang="en-US" dirty="0" smtClean="0"/>
              <a:t>changes.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other documents will be maintained under </a:t>
            </a:r>
            <a:r>
              <a:rPr lang="en-US" dirty="0" smtClean="0"/>
              <a:t> DAPHNE project configuration management.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95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 smtClean="0"/>
              <a:t>DAPHNE </a:t>
            </a:r>
            <a:r>
              <a:rPr lang="en-US" sz="2800" dirty="0"/>
              <a:t>Project Schedule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83583"/>
              </p:ext>
            </p:extLst>
          </p:nvPr>
        </p:nvGraphicFramePr>
        <p:xfrm>
          <a:off x="1676400" y="20574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07/08/2015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DSRR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10/01/2016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JPL Test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11/30/2016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03/28/2017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05/08/2017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10/25/2017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JPL Op Unit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01/05/2018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7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72156"/>
            <a:ext cx="8847528" cy="568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46700" y="2819400"/>
            <a:ext cx="2139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7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800" dirty="0" smtClean="0"/>
              <a:t>SRR  Success Criteria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DO NOT USE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680396"/>
          <a:ext cx="8458200" cy="4339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826"/>
                <a:gridCol w="1086374"/>
              </a:tblGrid>
              <a:tr h="4724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Success Criteria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Comment</a:t>
                      </a:r>
                      <a:endParaRPr lang="en-US" sz="1400" dirty="0"/>
                    </a:p>
                  </a:txBody>
                  <a:tcPr/>
                </a:tc>
              </a:tr>
              <a:tr h="660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respect to mission and science requirements, defined high-level program requirements are determined to be complete and are 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724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Defined interfaces with other programs are 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6564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program requirements are determined to provide a cost-effective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6602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program requirements are adequately levied on either the single-program project or the multiple projects of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4724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plans for controlling program requirement changes have been 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724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approach for verifying compliance with program requirements has been 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724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mitigation strategies for handling identified major risks have been 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 descr="http://www.clipartbest.com/cliparts/Kij/exq/Kijexqj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080" y="2209800"/>
            <a:ext cx="418120" cy="4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clipartbest.com/cliparts/Kij/exq/Kijexqj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080" y="2819400"/>
            <a:ext cx="418120" cy="4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clipartbest.com/cliparts/Kij/exq/Kijexqj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080" y="3419572"/>
            <a:ext cx="418120" cy="4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clipartbest.com/cliparts/Kij/exq/Kijexqj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080" y="4019744"/>
            <a:ext cx="418120" cy="4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clipartbest.com/cliparts/Kij/exq/Kijexqj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080" y="4619916"/>
            <a:ext cx="418120" cy="4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clipartbest.com/cliparts/Kij/exq/Kijexqj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080" y="5079303"/>
            <a:ext cx="418120" cy="4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www.clipartbest.com/cliparts/Kij/exq/Kijexqj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080" y="5538691"/>
            <a:ext cx="418120" cy="4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239960"/>
              </p:ext>
            </p:extLst>
          </p:nvPr>
        </p:nvGraphicFramePr>
        <p:xfrm>
          <a:off x="685800" y="2209799"/>
          <a:ext cx="76200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5600"/>
                <a:gridCol w="914400"/>
              </a:tblGrid>
              <a:tr h="822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project utilizes a sound process for the allocation and control of requirements throughout all levels, and a plan has been defined to complete the definition activity within schedule constraints.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8229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Requirements definition is complete with respect to top-level mission and science requirements, and interfaces with external entities and between major internal elements have been defined.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48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Preliminary approaches have been determined for how requirements will be verified and validated down to the subsystem level.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548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</a:rPr>
                        <a:t>Major risks have been identified and technically assessed, </a:t>
                      </a:r>
                      <a:r>
                        <a:rPr lang="en-US" sz="1100" u="none" strike="noStrike" dirty="0" smtClean="0">
                          <a:effectLst/>
                        </a:rPr>
                        <a:t>and viable </a:t>
                      </a:r>
                      <a:r>
                        <a:rPr lang="en-US" sz="1100" u="none" strike="noStrike" dirty="0">
                          <a:effectLst/>
                        </a:rPr>
                        <a:t>mitigation strategies have been defined.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DSRR Success Criteria</a:t>
            </a:r>
            <a:br>
              <a:rPr lang="en-US" dirty="0" smtClean="0"/>
            </a:br>
            <a:r>
              <a:rPr lang="en-US" dirty="0"/>
              <a:t>System Engineering Handbook</a:t>
            </a:r>
          </a:p>
        </p:txBody>
      </p:sp>
      <p:pic>
        <p:nvPicPr>
          <p:cNvPr id="6" name="Picture 4" descr="http://www.clipartbest.com/cliparts/Kij/exq/Kijexqj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303" y="2362200"/>
            <a:ext cx="418120" cy="4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clipartbest.com/cliparts/Kij/exq/Kijexqj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337" y="3277964"/>
            <a:ext cx="418120" cy="4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clipartbest.com/cliparts/Kij/exq/Kijexqj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643" y="3882489"/>
            <a:ext cx="418120" cy="4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clipartbest.com/cliparts/Kij/exq/Kijexqj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97" y="4468140"/>
            <a:ext cx="418120" cy="4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99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Ready to start </a:t>
            </a:r>
            <a:r>
              <a:rPr lang="en-US" dirty="0" smtClean="0"/>
              <a:t>design </a:t>
            </a:r>
            <a:r>
              <a:rPr lang="en-US" dirty="0"/>
              <a:t>activities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development team </a:t>
            </a:r>
            <a:r>
              <a:rPr lang="en-US" dirty="0" smtClean="0"/>
              <a:t>has started to perform </a:t>
            </a:r>
            <a:r>
              <a:rPr lang="en-US" dirty="0" smtClean="0"/>
              <a:t>various </a:t>
            </a:r>
            <a:r>
              <a:rPr lang="en-US" dirty="0" smtClean="0"/>
              <a:t>trade studies.</a:t>
            </a:r>
            <a:endParaRPr lang="en-US" dirty="0" smtClean="0"/>
          </a:p>
          <a:p>
            <a:pPr lvl="1" algn="just"/>
            <a:r>
              <a:rPr lang="en-US" dirty="0" smtClean="0"/>
              <a:t>Purchased </a:t>
            </a:r>
            <a:r>
              <a:rPr lang="en-US" dirty="0" smtClean="0"/>
              <a:t>server for delivery of engineering model to NISAR </a:t>
            </a:r>
            <a:r>
              <a:rPr lang="en-US" dirty="0" smtClean="0"/>
              <a:t>November 2016.</a:t>
            </a:r>
            <a:endParaRPr lang="en-US" dirty="0" smtClean="0"/>
          </a:p>
          <a:p>
            <a:pPr lvl="1" algn="just"/>
            <a:r>
              <a:rPr lang="en-US" dirty="0" smtClean="0"/>
              <a:t>Preparing </a:t>
            </a:r>
            <a:r>
              <a:rPr lang="en-US" dirty="0" smtClean="0"/>
              <a:t>for </a:t>
            </a:r>
            <a:r>
              <a:rPr lang="en-US" dirty="0" smtClean="0"/>
              <a:t>speed </a:t>
            </a:r>
            <a:r>
              <a:rPr lang="en-US" dirty="0" smtClean="0"/>
              <a:t>test in conjunction </a:t>
            </a:r>
            <a:r>
              <a:rPr lang="en-US" dirty="0" smtClean="0"/>
              <a:t>with Raid </a:t>
            </a:r>
            <a:r>
              <a:rPr lang="en-US" dirty="0" smtClean="0"/>
              <a:t>vendor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Assisting NEN with </a:t>
            </a:r>
            <a:r>
              <a:rPr lang="en-US" dirty="0" err="1" smtClean="0"/>
              <a:t>Viasat</a:t>
            </a:r>
            <a:r>
              <a:rPr lang="en-US" dirty="0" smtClean="0"/>
              <a:t> VHR-3200 receiver function and interface.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Summary and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42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72156"/>
            <a:ext cx="8847528" cy="568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6620" y="2819400"/>
            <a:ext cx="2159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72156"/>
            <a:ext cx="8847528" cy="56810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74140" y="2819400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Backup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525963"/>
          </a:xfrm>
        </p:spPr>
        <p:txBody>
          <a:bodyPr/>
          <a:lstStyle/>
          <a:p>
            <a:r>
              <a:rPr lang="en-US" sz="1400" dirty="0" smtClean="0"/>
              <a:t>Provides NEN ground station users with automated 24/7 near-real time files based IP access to spacecraft telemetry data</a:t>
            </a:r>
          </a:p>
          <a:p>
            <a:pPr lvl="1"/>
            <a:r>
              <a:rPr lang="en-US" sz="1200" dirty="0"/>
              <a:t>NENG is composed of 4 servers (2 prime,  2 cold spares),  2 RAIDs and custom applications written in C+</a:t>
            </a:r>
            <a:r>
              <a:rPr lang="en-US" sz="1200" dirty="0" smtClean="0"/>
              <a:t>+</a:t>
            </a:r>
          </a:p>
          <a:p>
            <a:pPr lvl="1"/>
            <a:r>
              <a:rPr lang="en-US" sz="1200" dirty="0" smtClean="0"/>
              <a:t>Pass Telemetry and Accounting  from receiver is captured in 1 minute (nominal) files </a:t>
            </a:r>
            <a:r>
              <a:rPr lang="en-US" sz="1200" dirty="0"/>
              <a:t>o</a:t>
            </a:r>
            <a:r>
              <a:rPr lang="en-US" sz="1200" dirty="0" smtClean="0"/>
              <a:t>n closed system.</a:t>
            </a:r>
          </a:p>
          <a:p>
            <a:pPr lvl="1"/>
            <a:r>
              <a:rPr lang="en-US" sz="1200" dirty="0" smtClean="0"/>
              <a:t>Pass </a:t>
            </a:r>
            <a:r>
              <a:rPr lang="en-US" sz="1200" dirty="0"/>
              <a:t>Telemetry and Accounting files </a:t>
            </a:r>
            <a:r>
              <a:rPr lang="en-US" sz="1200" dirty="0" smtClean="0"/>
              <a:t>are delivered via SCP to user facilities from closed system</a:t>
            </a:r>
          </a:p>
          <a:p>
            <a:pPr lvl="1"/>
            <a:r>
              <a:rPr lang="en-US" sz="1200" dirty="0" smtClean="0"/>
              <a:t>Open system is updated with </a:t>
            </a:r>
            <a:r>
              <a:rPr lang="en-US" sz="1200" dirty="0"/>
              <a:t>Telemetry and Accounting </a:t>
            </a:r>
            <a:r>
              <a:rPr lang="en-US" sz="1200" dirty="0" smtClean="0"/>
              <a:t>files from closed system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F5FC5-87A6-4A6A-9CE6-C63B1EF91A4A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76200"/>
            <a:ext cx="5410200" cy="5417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 smtClean="0"/>
              <a:t>Previous </a:t>
            </a:r>
            <a:r>
              <a:rPr lang="en-US" sz="2800" dirty="0"/>
              <a:t>Architecture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838200" y="2667000"/>
          <a:ext cx="7537654" cy="397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3" imgW="5969000" imgH="3149600" progId="Word.Document.12">
                  <p:embed/>
                </p:oleObj>
              </mc:Choice>
              <mc:Fallback>
                <p:oleObj name="Document" r:id="rId3" imgW="5969000" imgH="314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667000"/>
                        <a:ext cx="7537654" cy="3977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0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Kenneth Wagner (564, Chair)</a:t>
            </a:r>
          </a:p>
          <a:p>
            <a:r>
              <a:rPr lang="en-US" sz="3200" dirty="0"/>
              <a:t>–Bruce Thoman (453)</a:t>
            </a:r>
          </a:p>
          <a:p>
            <a:r>
              <a:rPr lang="en-US" sz="3200" dirty="0"/>
              <a:t>–David </a:t>
            </a:r>
            <a:r>
              <a:rPr lang="en-US" sz="3200" dirty="0" err="1"/>
              <a:t>Sohl</a:t>
            </a:r>
            <a:r>
              <a:rPr lang="en-US" sz="3200" dirty="0"/>
              <a:t> (568)</a:t>
            </a:r>
          </a:p>
          <a:p>
            <a:r>
              <a:rPr lang="en-US" sz="3200" dirty="0"/>
              <a:t>–</a:t>
            </a:r>
            <a:r>
              <a:rPr lang="en-US" sz="3200" dirty="0" err="1"/>
              <a:t>Vuong</a:t>
            </a:r>
            <a:r>
              <a:rPr lang="en-US" sz="3200" dirty="0"/>
              <a:t> Ly(583)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/>
              <a:t>SRR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2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754" y="1371600"/>
            <a:ext cx="8229600" cy="4525963"/>
          </a:xfrm>
        </p:spPr>
        <p:txBody>
          <a:bodyPr/>
          <a:lstStyle/>
          <a:p>
            <a:r>
              <a:rPr lang="en-US" dirty="0" smtClean="0"/>
              <a:t>Examines changes to </a:t>
            </a:r>
            <a:r>
              <a:rPr lang="en-US" dirty="0"/>
              <a:t>the functional and performance requirements defined </a:t>
            </a:r>
            <a:r>
              <a:rPr lang="en-US" dirty="0" smtClean="0"/>
              <a:t>for </a:t>
            </a:r>
            <a:r>
              <a:rPr lang="en-US" dirty="0"/>
              <a:t>DAPHNE 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Ensures </a:t>
            </a:r>
            <a:r>
              <a:rPr lang="en-US" dirty="0"/>
              <a:t>that the requirements and concept will </a:t>
            </a:r>
            <a:r>
              <a:rPr lang="en-US" dirty="0" smtClean="0"/>
              <a:t>still satisfy </a:t>
            </a:r>
            <a:r>
              <a:rPr lang="en-US" dirty="0"/>
              <a:t>customer needs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Objectives from SRR</a:t>
            </a:r>
          </a:p>
          <a:p>
            <a:pPr lvl="1"/>
            <a:r>
              <a:rPr lang="en-US" sz="1200" dirty="0" smtClean="0"/>
              <a:t>Baseline mission requirements are clearly understood.</a:t>
            </a:r>
          </a:p>
          <a:p>
            <a:pPr lvl="1"/>
            <a:r>
              <a:rPr lang="en-US" sz="1200" dirty="0" smtClean="0"/>
              <a:t>Proposed mission design and operations concept satisfies baseline mission requirements. </a:t>
            </a:r>
          </a:p>
          <a:p>
            <a:pPr lvl="1"/>
            <a:r>
              <a:rPr lang="en-US" sz="1200" dirty="0" smtClean="0"/>
              <a:t>Plans for future activities justify expectations the mission design will accommodate.</a:t>
            </a:r>
          </a:p>
          <a:p>
            <a:pPr lvl="1"/>
            <a:r>
              <a:rPr lang="en-US" sz="1200" dirty="0" smtClean="0"/>
              <a:t>Imposed constraints and accomplish the mission within allocated resources.</a:t>
            </a:r>
          </a:p>
          <a:p>
            <a:pPr lvl="1"/>
            <a:r>
              <a:rPr lang="en-US" sz="1200" dirty="0" smtClean="0"/>
              <a:t>Get feedback from the SRR review panel and participants to ensure the requirements set is appropriate, complete and well defined.</a:t>
            </a:r>
          </a:p>
          <a:p>
            <a:pPr lvl="1"/>
            <a:r>
              <a:rPr lang="en-US" sz="1200" dirty="0"/>
              <a:t>Ensure a thorough review of the products supporting the review.</a:t>
            </a:r>
          </a:p>
          <a:p>
            <a:pPr lvl="1"/>
            <a:r>
              <a:rPr lang="en-US" sz="1200" dirty="0"/>
              <a:t>Ensure the products meet the entrance criteria and success criteria.</a:t>
            </a:r>
          </a:p>
          <a:p>
            <a:pPr lvl="1"/>
            <a:r>
              <a:rPr lang="en-US" sz="1200" dirty="0"/>
              <a:t>Ensure issues raised during the review are appropriately documented and resolved.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/>
              <a:t>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Request for Action (RFA)</a:t>
            </a:r>
          </a:p>
          <a:p>
            <a:pPr lvl="1"/>
            <a:r>
              <a:rPr lang="en-US" sz="1600" dirty="0"/>
              <a:t>RFAs should be significant enough to report to </a:t>
            </a:r>
            <a:r>
              <a:rPr lang="en-US" sz="1600" dirty="0" smtClean="0"/>
              <a:t>management.</a:t>
            </a:r>
            <a:endParaRPr lang="en-US" sz="1600" dirty="0"/>
          </a:p>
          <a:p>
            <a:pPr lvl="1"/>
            <a:r>
              <a:rPr lang="en-US" sz="1600" dirty="0"/>
              <a:t>RFAs may be written by </a:t>
            </a:r>
            <a:r>
              <a:rPr lang="en-US" sz="1600" dirty="0" smtClean="0"/>
              <a:t>anyone.</a:t>
            </a:r>
            <a:endParaRPr lang="en-US" sz="1600" dirty="0"/>
          </a:p>
          <a:p>
            <a:pPr lvl="1"/>
            <a:r>
              <a:rPr lang="en-US" sz="1600" dirty="0"/>
              <a:t>The review board will meet immediately following the review, assess RFA validity, and provide initial copy of the </a:t>
            </a:r>
            <a:r>
              <a:rPr lang="en-US" sz="1600" dirty="0" smtClean="0"/>
              <a:t>RFA.</a:t>
            </a:r>
            <a:endParaRPr lang="en-US" sz="1600" dirty="0"/>
          </a:p>
          <a:p>
            <a:pPr lvl="1"/>
            <a:r>
              <a:rPr lang="en-US" sz="1600" dirty="0"/>
              <a:t>The </a:t>
            </a:r>
            <a:r>
              <a:rPr lang="en-US" sz="1600" dirty="0" smtClean="0"/>
              <a:t>DAPHNE </a:t>
            </a:r>
            <a:r>
              <a:rPr lang="en-US" sz="1600" dirty="0"/>
              <a:t>PDL will assign accepted RFAs to team members for response and </a:t>
            </a:r>
            <a:r>
              <a:rPr lang="en-US" sz="1600" dirty="0" smtClean="0"/>
              <a:t>action.</a:t>
            </a:r>
            <a:endParaRPr lang="en-US" sz="1600" dirty="0"/>
          </a:p>
          <a:p>
            <a:pPr lvl="1"/>
            <a:r>
              <a:rPr lang="en-US" sz="1600" dirty="0"/>
              <a:t>RFA responses will be prepared by the assignee and coordinated with the originator for their acceptance or </a:t>
            </a:r>
            <a:r>
              <a:rPr lang="en-US" sz="1600" dirty="0" smtClean="0"/>
              <a:t>rejection.</a:t>
            </a:r>
            <a:endParaRPr lang="en-US" sz="1600" dirty="0"/>
          </a:p>
          <a:p>
            <a:pPr lvl="1"/>
            <a:r>
              <a:rPr lang="en-US" sz="1600" dirty="0"/>
              <a:t>RFAs need to be related to the </a:t>
            </a:r>
            <a:r>
              <a:rPr lang="en-US" sz="1600" dirty="0" smtClean="0"/>
              <a:t>SRR </a:t>
            </a:r>
            <a:r>
              <a:rPr lang="en-US" sz="1600" dirty="0"/>
              <a:t>scope and not design </a:t>
            </a:r>
            <a:r>
              <a:rPr lang="en-US" sz="1600" dirty="0" smtClean="0"/>
              <a:t>changes.</a:t>
            </a:r>
          </a:p>
          <a:p>
            <a:pPr lvl="1"/>
            <a:r>
              <a:rPr lang="en-US" sz="1600" dirty="0" smtClean="0"/>
              <a:t>The items will be vetted through the review chair.</a:t>
            </a:r>
            <a:endParaRPr lang="en-US" sz="1600" dirty="0"/>
          </a:p>
          <a:p>
            <a:r>
              <a:rPr lang="en-US" sz="1800" dirty="0"/>
              <a:t>Action Item (AI)</a:t>
            </a:r>
          </a:p>
          <a:p>
            <a:pPr lvl="1"/>
            <a:r>
              <a:rPr lang="en-US" sz="1600" dirty="0" smtClean="0"/>
              <a:t>AI’s </a:t>
            </a:r>
            <a:r>
              <a:rPr lang="en-US" sz="1600" dirty="0"/>
              <a:t>will be used for items that do not rise to the level of an </a:t>
            </a:r>
            <a:r>
              <a:rPr lang="en-US" sz="1600" dirty="0" smtClean="0"/>
              <a:t>RFA.</a:t>
            </a:r>
            <a:endParaRPr lang="en-US" sz="1600" dirty="0"/>
          </a:p>
          <a:p>
            <a:pPr lvl="1"/>
            <a:r>
              <a:rPr lang="en-US" sz="1600" dirty="0" smtClean="0"/>
              <a:t>AI’s </a:t>
            </a:r>
            <a:r>
              <a:rPr lang="en-US" sz="1600" dirty="0"/>
              <a:t>will be captured throughout the </a:t>
            </a:r>
            <a:r>
              <a:rPr lang="en-US" sz="1600" dirty="0" smtClean="0"/>
              <a:t>review.</a:t>
            </a:r>
          </a:p>
          <a:p>
            <a:pPr lvl="1"/>
            <a:r>
              <a:rPr lang="en-US" sz="1600" dirty="0" smtClean="0"/>
              <a:t>The items will be vetted through the PDL.</a:t>
            </a:r>
          </a:p>
          <a:p>
            <a:r>
              <a:rPr lang="en-US" sz="1800" dirty="0" smtClean="0"/>
              <a:t>Recommendations will also be accepted and considered by the PDL.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800" dirty="0"/>
              <a:t>Request for Action and Action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3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68662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Current Org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FAF7E-ADB0-4354-BC3B-F0357F48481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24250" y="3886200"/>
            <a:ext cx="2114550" cy="749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Lead </a:t>
            </a:r>
            <a:r>
              <a:rPr lang="en-US" sz="1400" dirty="0">
                <a:solidFill>
                  <a:prstClr val="white"/>
                </a:solidFill>
              </a:rPr>
              <a:t>Software Engineer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96000" y="3886200"/>
            <a:ext cx="1790700" cy="749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Lead Test Engineer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7458" y="1887814"/>
            <a:ext cx="1790700" cy="7552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prstClr val="white"/>
                </a:solidFill>
              </a:rPr>
              <a:t>Ops </a:t>
            </a:r>
            <a:endParaRPr lang="en-US" sz="1600" dirty="0">
              <a:solidFill>
                <a:prstClr val="white"/>
              </a:solidFill>
            </a:endParaRPr>
          </a:p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Network Engineer Advisor</a:t>
            </a: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76600" y="1344238"/>
            <a:ext cx="2590800" cy="685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Product Development Lead (PDL)</a:t>
            </a:r>
          </a:p>
        </p:txBody>
      </p:sp>
      <p:sp>
        <p:nvSpPr>
          <p:cNvPr id="14" name="TextBox 13"/>
          <p:cNvSpPr txBox="1"/>
          <p:nvPr/>
        </p:nvSpPr>
        <p:spPr>
          <a:xfrm rot="1745891">
            <a:off x="1475761" y="1876149"/>
            <a:ext cx="561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SCNS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31618" y="2842380"/>
            <a:ext cx="1719741" cy="6010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Systems </a:t>
            </a:r>
            <a:r>
              <a:rPr lang="en-US" sz="1400" dirty="0">
                <a:solidFill>
                  <a:prstClr val="white"/>
                </a:solidFill>
              </a:rPr>
              <a:t>Engineer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351605" y="2145614"/>
            <a:ext cx="1811195" cy="6010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Deputy </a:t>
            </a:r>
            <a:r>
              <a:rPr lang="en-US" sz="1400" dirty="0" smtClean="0">
                <a:solidFill>
                  <a:prstClr val="white"/>
                </a:solidFill>
              </a:rPr>
              <a:t>PDL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>
            <a:stCxn id="13" idx="2"/>
            <a:endCxn id="7" idx="0"/>
          </p:cNvCxnSpPr>
          <p:nvPr/>
        </p:nvCxnSpPr>
        <p:spPr>
          <a:xfrm>
            <a:off x="4572000" y="2030038"/>
            <a:ext cx="9525" cy="1856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endCxn id="8" idx="0"/>
          </p:cNvCxnSpPr>
          <p:nvPr/>
        </p:nvCxnSpPr>
        <p:spPr>
          <a:xfrm>
            <a:off x="4562475" y="3550075"/>
            <a:ext cx="2428875" cy="33612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3"/>
          </p:cNvCxnSpPr>
          <p:nvPr/>
        </p:nvCxnSpPr>
        <p:spPr>
          <a:xfrm flipV="1">
            <a:off x="3451359" y="3142906"/>
            <a:ext cx="113016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1"/>
          </p:cNvCxnSpPr>
          <p:nvPr/>
        </p:nvCxnSpPr>
        <p:spPr>
          <a:xfrm flipH="1" flipV="1">
            <a:off x="4572000" y="2446140"/>
            <a:ext cx="77960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276350" y="3891459"/>
            <a:ext cx="1790700" cy="749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Hardware Engineer</a:t>
            </a:r>
            <a:endParaRPr lang="en-US" sz="1400" dirty="0">
              <a:solidFill>
                <a:prstClr val="white"/>
              </a:solidFill>
            </a:endParaRPr>
          </a:p>
        </p:txBody>
      </p:sp>
      <p:cxnSp>
        <p:nvCxnSpPr>
          <p:cNvPr id="28" name="Elbow Connector 27"/>
          <p:cNvCxnSpPr>
            <a:endCxn id="26" idx="0"/>
          </p:cNvCxnSpPr>
          <p:nvPr/>
        </p:nvCxnSpPr>
        <p:spPr>
          <a:xfrm rot="10800000" flipV="1">
            <a:off x="2171701" y="3550075"/>
            <a:ext cx="2409825" cy="34138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557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818758"/>
              </p:ext>
            </p:extLst>
          </p:nvPr>
        </p:nvGraphicFramePr>
        <p:xfrm>
          <a:off x="1041400" y="2217261"/>
          <a:ext cx="70612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1300"/>
                <a:gridCol w="1739900"/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Successful completion of the MCR and responses made 1. to all MCR RFAs and rids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mission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2. A preliminary SRR agenda, success criteria, and charge to the board have been agreed to by the technical team, project manager, and review chair prior to the SRR.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3. The following technical products for hardware and software system elements are available to the cognizant participants prior to the review: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a. system requirements document;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b. system software functionality description;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c. updated ConOps;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d. updated mission requirements, if applicable;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e. baselined SEMP;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f. risk management plan;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h. </a:t>
                      </a: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updated cost estimate;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i. technology development maturity assessment plan;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j. updated risk assessment and mitigations (including PRA, as applicable);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k. logistics documentation (e.g., preliminary maintenance plan);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m. software development plan;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o. CM plan;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p. initial document tree;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q. verification and validation approach;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SRR Entrance Criteria</a:t>
            </a:r>
            <a:br>
              <a:rPr lang="en-US" dirty="0" smtClean="0"/>
            </a:br>
            <a:r>
              <a:rPr lang="en-US" dirty="0" smtClean="0"/>
              <a:t>System Engineering Handbook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5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Entry  criteria either not applicable or we are not doing.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Success </a:t>
            </a:r>
            <a:r>
              <a:rPr lang="en-US" dirty="0"/>
              <a:t>criteria </a:t>
            </a:r>
            <a:r>
              <a:rPr lang="en-US" dirty="0" smtClean="0"/>
              <a:t>we </a:t>
            </a:r>
            <a:r>
              <a:rPr lang="en-US" dirty="0"/>
              <a:t>are not doing.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Requirements allocation and </a:t>
            </a:r>
            <a:r>
              <a:rPr lang="en-US" sz="1600" dirty="0" err="1"/>
              <a:t>flowdown</a:t>
            </a:r>
            <a:r>
              <a:rPr lang="en-US" sz="1600" dirty="0"/>
              <a:t> of key driving requirements have been defined down to subsystems.</a:t>
            </a:r>
            <a:r>
              <a:rPr lang="en-US" sz="16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E21-6435-4942-977D-92867F85F1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81023"/>
            <a:ext cx="2745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 NOT USE For DSRR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44509"/>
              </p:ext>
            </p:extLst>
          </p:nvPr>
        </p:nvGraphicFramePr>
        <p:xfrm>
          <a:off x="3200400" y="2209800"/>
          <a:ext cx="53213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1300"/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g. preliminary system requirements allocation to the next lower level system;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l. preliminary human rating plan, if applicable;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n. system SMA plan;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r. preliminary system safety analysis; 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s. other specialty disciplines, as required.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8170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VIDEO_FILES_RECORD" val="&lt;Videos&gt;&lt;Video Name=&quot;BBESCORGClip_257_1_56717.mp4&quot; Position=&quot;1&quot; SlideID=&quot;257&quot;/&gt;&lt;Video Name=&quot;BBTimelineClip_275_1_80939.mp4&quot; Position=&quot;1&quot; SlideID=&quot;275&quot;/&gt;&lt;Video Name=&quot;SN BB CLIP USE_259_1_69042.mp4&quot; Position=&quot;1&quot; SlideID=&quot;259&quot;/&gt;&lt;Video Name=&quot;BBTDRSCLIP_262_1_70329.mp4&quot; Position=&quot;1&quot; SlideID=&quot;262&quot;/&gt;&lt;Video Name=&quot;SGSSBBCLIP USE_261_1_80317.mp4&quot; Position=&quot;1&quot; SlideID=&quot;261&quot;/&gt;&lt;Video Name=&quot;Sequence 01_1_263_1_91015.mp4&quot; Position=&quot;1&quot; SlideID=&quot;263&quot;/&gt;&lt;Video Name=&quot;SLRBBCLIP_267_1_55000.mp4&quot; Position=&quot;1&quot; SlideID=&quot;267&quot;/&gt;&lt;Video Name=&quot;OPTICALCOMM_268_1_77492.mp4&quot; Position=&quot;1&quot; SlideID=&quot;268&quot;/&gt;&lt;Video Name=&quot;Laser Comm Teaser 10-18-11(2)_270_1_46500.flv&quot; Position=&quot;1&quot; SlideID=&quot;270&quot;/&gt;&lt;Video Name=&quot;NIMO_272_1_46166.mp4&quot; Position=&quot;1&quot; SlideID=&quot;272&quot;/&gt;&lt;Video Name=&quot;exploration_and_space_communicat_273_1_93733.mp4&quot; Position=&quot;1&quot; SlideID=&quot;273&quot;/&gt;&lt;/Videos&gt;&#10;"/>
  <p:tag name="MMPROD_THEME_BG_IMAGE" val=""/>
  <p:tag name="MMPROD_TAG_VCONFIG" val="PD94bWwgdmVyc2lvbj0iMS4wIiBlbmNvZGluZz0idXRmLTgiPz4NCjxjb25maWd1cmF0aW9uPg0KCTxicmFuZGluZz4NCgkJPHVpZm9udCBuYW1lPSJGT05UX05PVEVTX1RFWFQiIHZhbHVlPSJAQXJpYWwgVW5pY29kZSBNUywxMSxmYWxzZSxmYWxzZSxmYWxzZSIvPg0KCTwvYnJhbmRpbmc+DQoJPGNvbG9ycz4NCgkJPHVpY29sb3IgbmFtZT0icHJpbWFyeSIgdmFsdWU9IjB4MDAwMDAwIi8+DQoJCTx1aWNvbG9yIG5hbWU9Imdsb3ciIHZhbHVlPSIweDAwMDBGRiIvPg0KCQk8dWljb2xvciBuYW1lPSJ0ZXh0IiB2YWx1ZT0iMHhGRkZGRkYiLz4NCgkJPHVpY29sb3IgbmFtZT0ibGlnaHQiIHZhbHVlPSIweDRFNUQ2MCIvPg0KCQk8dWljb2xvciBuYW1lPSJzaGFkb3ciIHZhbHVlPSIweDAwMDAwMCIvPg0KCQk8dWljb2xvciBuYW1lPSJiYWNrZ3JvdW5kIiB2YWx1ZT0iMHgwMDAwMDAiLz4NCgk8L2NvbG9ycz4NCgk8bGF5b3V0Pg0KCQk8dWlzaG93IG5hbWU9InByZXNlbnRhdGlvbnRpdGxlIiB2YWx1ZT0idHJ1ZSIvPjx1aXNob3cgbmFtZT0icHJlc2VudGVycGhvdG8iIHZhbHVlPSJ0cnVlIi8+PHVpc2hvdyBuYW1lPSJwcmVzZW50ZXJuYW1lIiB2YWx1ZT0idHJ1ZSIvPjx1aXNob3cgbmFtZT0icHJlc2VudGVydGl0bGUiIHZhbHVlPSJ0cnVlIi8+PHVpc2hvdyBuYW1lPSJwcmVzZW50ZXJlbWFpbCIgdmFsdWU9InRydWUiLz48dWlzaG93IG5hbWU9InByZXNlbnRlcmJpbyIgdmFsdWU9InRydWUiLz48dWlzaG93IG5hbWU9ImNvbXBhbnlsb2dvIiB2YWx1ZT0idHJ1ZSIvPjx1aXNob3cgbmFtZT0ic2lkZWJhciIgdmFsdWU9ImZhbHNlIi8+PHVpc2hvdyBuYW1lPSJvdXRsaW5lIiB2YWx1ZT0idHJ1ZSIvPjx1aXNob3cgbmFtZT0idGh1bWJuYWlsIiB2YWx1ZT0idHJ1ZSIvPg0KCQk8dWlzaG93IG5hbWU9Im5vdGVzIiB2YWx1ZT0idHJ1ZSIvPjx1aXNob3cgbmFtZT0ic2VhcmNoIiB2YWx1ZT0idHJ1ZSIvPjx1aXNob3cgbmFtZT0icXVpeiIgdmFsdWU9InRydWUiLz48dWlzaG93IG5hbWU9ImF0dGFjaG1lbnRzIiB2YWx1ZT0idHJ1ZSIvPjx1aXNob3cgbmFtZT0idXRpbHMiIHZhbHVlPSJ0cnVlIi8+PHVpc2hvdyBuYW1lPSJ2b2x1bWUiIHZhbHVlPSJ0cnVlIi8+PHVpc2hvdyBuYW1lPSJwbGF5YmFyIiB2YWx1ZT0idHJ1ZSIvPjx1aXNob3cgbmFtZT0idGFsa2luZ2hlYWQiIHZhbHVlPSJ0cnVlIi8+PHVpc2hvdyBuYW1lPSJzaWRlYmFyb25yaWdodCIgdmFsdWU9InRydWUiLz48dWlzaG93IG5hbWU9InZpZXdjaGFuZ2UiIHZhbHVlPSJ0cnVlIi8+PHVpc2hvdyBuYW1lPSJhbHdheXNTY3J1bmNoIiB2YWx1ZT0iZmFsc2UiLz48dWlzaG93IG5hbWU9ImluaXRpYWxkaXNwbGF5bW9kZWlzbm9ybWFsIiB2YWx1ZT0iZmFsc2UiLz48dWlyZXBsYWNlIG5hbWU9ImxvZ28iIHZhbHVlPSIiLz48dWlyZXBsYWNlIG5hbWU9ImJnaW1hZ2UiIHZhbHVlPSJsb2dvIFREUlMgZW5kIDEgY29weSBXSVRIT1VUIFNMT0dBTi5wbmciLz48dWlyZXBsYWNlIG5hbWU9ImluaXRpYWx0YWIiIHZhbHVlPSJvdXRsaW5lIi8+PC9sYXlvdXQ+DQoJPHByZWxvYWRlcj48c2V0SW50IG5hbWU9ImF1ZGlvQnVmZmVyVGltZSIgdmFsdWU9IjAiLz48L3ByZWxvYWRlcj4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1FVSVoiIHZhbHVlPSJRdWl6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cXVpeiBwb2QgYW5kIG1lc3NhZ2UgYm94IHRleHRzLS0+DQoJCTx1aXRleHQgbmFtZT0iUVVJWlBPRF9RVUlaX0FUVEVNUFQiIHZhbHVlPSJRdWl6IEF0dGVtcHQ6Ii8+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+DQoJCTx1aXRleHQgbmFtZT0iUVVJWlBPRF9RVUVTQVRNUFRfU1RSIiB2YWx1ZT0iQXR0ZW1wdDogJW4gb2YgJXQiLz4NCgkJPHVpdGV4dCBuYW1lPSJRVUlaUE9EX1FVRVNUWVBFX1NUUiIgdmFsdWU9IlR5cGU6ICVzIi8+DQoJCTx1aXRleHQgbmFtZT0iUVVJWlBPRF9RVUVTVFlQRV9HUkQiIHZhbHVlPSJHcmFkZWQiLz4NCgkJPHVpdGV4dCBuYW1lPSJRVUlaUE9EX1FVRVNUWVBFX1NWWSIgdmFsdWU9IlN1cnZleSIvPg0KCQk8dWl0ZXh0IG5hbWU9IlFVSVpQT0RfUVVJWkFUTVBUX0lORiIgdmFsdWU9IkluZmluaXRlIi8+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+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+DQoJCTx1aXRleHQgbmFtZT0iU0NSVUJCQVJTVEFUVVNfQlVGRkVSSU5HIiB2YWx1ZT0iTWlzZSBlbiBtw6ltb2lyZSIvPg0KCQk8dWl0ZXh0IG5hbWU9IlNDUlVCQkFSU1RBVFVTX1FVRVNUSU9OIiB2YWx1ZT0iUsOpcG9uZHJlIMOgIGxhIHF1ZXN0aW9uIi8+DQoJCTx1aXRleHQgbmFtZT0iU0NSVUJCQVJTVEFUVVNfUkVWSUVXUVVJWiIgdmFsdWU9IlLDqXZpc2lvbiBkdSBxdWVzdGlvbm5haXJlIi8+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+DQoJCTx1aXRleHQgbmFtZT0iQVRUQUNITUVOVFMiIHZhbHVlPSJQacOoY2VzIGpvaW50ZXMiLz4NCgkJPCEtLSBzdWJzdGl0dXRpb246ICVwID09IGN1cnJlbnQgc3BlYWtlcidzIHRpdGxlIC0tPg0KCQk8dWl0ZXh0IG5hbWU9IkJJT1dJTl9USVRMRSIgdmFsdWU9IkJpbyA6ICVwIi8+DQoJCTx1aXRleHQgbmFtZT0iQklPQlROX1RJVExFIiB2YWx1ZT0iQmlvIDoiLz4NCgkJPHVpdGV4dCBuYW1lPSJESVZJREVSQlROX1RJVExFIiB2YWx1ZT0ifCIvPg0KCQk8dWl0ZXh0IG5hbWU9IkNPTlRBQ1RCVE5fVElUTEUiIHZhbHVlPSJDb250YWN0Ii8+DQoJCTx1aXRleHQgbmFtZT0iVEFCX1FVSVoiIHZhbHVlPSJRdWl6Ii8+DQoJCTx1aXRleHQgbmFtZT0iVEFCX09VVExJTkUiIHZhbHVlPSJQbGFuIi8+DQoJCTx1aXRleHQgbmFtZT0iVEFCX1RIVU1CIiB2YWx1ZT0iRGlhcG9zIi8+DQoJCTx1aXRleHQgbmFtZT0iVEFCX05PVEVTIiB2YWx1ZT0iTm90ZXMiLz4NCgkJPHVpdGV4dCBuYW1lPSJUQUJfU0VBUkNIIiB2YWx1ZT0iUmVjaGVyY2hlIi8+DQoJCTx1aXRleHQgbmFtZT0iU0xJREVfSEVBRElORyIgdmFsdWU9IlRpdHJlIGRlIGxhIGRpYXBvc2l0aXZlIi8+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+DQoJCTx1aXRleHQgbmFtZT0iQVRUQUNITkFNRV9IRUFESU5HIiB2YWx1ZT0iTm9tIGRlIGZpY2hpZXIiLz4NCgkJPHVpdGV4dCBuYW1lPSJBVFRBQ0hTSVpFX0hFQURJTkciIHZhbHVlPSJUYWlsbGUiLz4NCgkJPHVpdGV4dCBuYW1lPSJTTElERV9OT1RFUyIgdmFsdWU9IkNvbW1lbnRhaXJlcyBkZXMgZGlhcG9zaXRpdmVzIi8+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+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+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+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250cmVyIGwnZW5jYWRyw6kgYXV4IHBhcnRpY2lwYW50cyIvPg0KCQk8dWl0ZXh0IG5hbWU9Ik1VVEUiIHZhbHVlPSJNdWV0Ii8+DQoJCTx1aXRleHQgbmFtZT0iRE9DV1JBUF9USVRMRSIgdmFsdWU9IlBpw6hjZSBqb2ludGUgUHJlc2VudGVyIi8+DQoJCTx1aXRleHQgbmFtZT0iRE9DV1JBUF9NU0ciIHZhbHVlPSJFbnJlZ2lzdHJlciBzdXIgbW9uIG9yZGluYXRldXIiLz4NCgkJPHVpdGV4dCBuYW1lPSJET0NXUkFQX1BST01QVCIgdmFsdWU9IkNsaXF1ZXIgcG91ciB0w6lsw6ljaGFyZ2Vy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iYjeEE7JiN4QTs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WSURQTEFZSU5HIiB2YWx1ZT0i67mE65SU7JikIOyerOyDnSDspJE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+DQoJCTx1aXRleHQgbmFtZT0iVEFCX1RIVU1CIiB2YWx1ZT0i7LaV7IaM7YyQIi8+DQoJCTx1aXRleHQgbmFtZT0iVEFCX05PVEVTIiB2YWx1ZT0i64W47Yq4Ii8+DQoJCTx1aXRleHQgbmFtZT0iVEFCX1NFQVJDSCIgdmFsdWU9IuqygOyDiSIvPg0KCQk8dWl0ZXh0IG5hbWU9IlNMSURFX0hFQURJTkciIHZhbHVlPSLsiqzrnbzsnbTrk5wg7KCc66qpIi8+DQoJCTx1aXRleHQgbmFtZT0iRFVSQVRJT05fSEVBRElORyIgdmFsdWU9IuyerOyDneyLnOqwhCIvPg0KCQk8dWl0ZXh0IG5hbWU9IlNFQVJDSF9IRUFESU5HIiB2YWx1ZT0i7YWN7Iqk7Yq4IOqygOyDiToiLz4NCgkJPHVpdGV4dCBuYW1lPSJUSFVNQl9IRUFESU5HIiB2YWx1ZT0i7Iqs65287J2065OcIi8+DQoJCTx1aXRleHQgbmFtZT0iVEhVTUJfSU5GTyIgdmFsdWU9IuygnOuqqS/snqzsg53si5zqsIQiLz4NCgkJPHVpdGV4dCBuYW1lPSJBVFRBQ0hOQU1FX0hFQURJTkciIHZhbHVlPSLtjIzsnbwg7J2066aEIi8+DQoJCTx1aXRleHQgbmFtZT0iQVRUQUNIU0laRV9IRUFESU5HIiB2YWx1ZT0i7YGs6riwIi8+DQoJCTx1aXRleHQgbmFtZT0iU0xJREVfTk9URVMiIHZhbHVlPSLsiqzrnbzsnbTrk5wg64W47Yq4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iYjeEE7JiN4QTv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+DQoJCTx1aXRleHQgbmFtZT0iUVVJWlBPRF9RVUlaX0FUVEVNUFRfVkFMVUUiIHZhbHVlPSIlbiBkZSAldCIvPg0KCQk8dWl0ZXh0IG5hbWU9IlFVSVpQT0RfUVVJWl9TQ09SRSIgdmFsdWU9IlB1bnR1YWNpw7NuOiIvPg0KCQk8dWl0ZXh0IG5hbWU9IlFVSVpQT0RfUVVJWl9QQVNTU0NPUkUiIHZhbHVlPSJQdW50dWFjacOzbiBwYXJhIGFwcm9iYXI6Ii8+DQoJCTx1aXRleHQgbmFtZT0iUVVJWlBPRF9RVUlaX01BWFNDT1JFIiB2YWx1ZT0iUHVudHVhY2nDs24gbcOheGltYToiLz4NCgkJPHVpdGV4dCBuYW1lPSJRVUlaUE9EX1FVRVNBVE1QVF9TVFIiIHZhbHVlPSJJbnRlbnRvczogJW4gZGUgJXQiLz4NCgkJPHVpdGV4dCBuYW1lPSJRVUlaUE9EX1FVRVNUWVBFX1NUUiIgdmFsdWU9IlRpcG86ICVzIi8+DQoJCTx1aXRleHQgbmFtZT0iUVVJWlBPRF9RVUVTVFlQRV9HUkQiIHZhbHVlPSJDb24gcHVudHVhY2nDs24iLz4NCgkJPHVpdGV4dCBuYW1lPSJRVUlaUE9EX1FVRVNUWVBFX1NWWSIgdmFsdWU9IkVuY3Vlc3RhIi8+DQoJCTx1aXRleHQgbmFtZT0iUVVJWlBPRF9RVUlaQVRNUFRfSU5GIiB2YWx1ZT0iSW5maW5pdG8iLz4NCgkJPHVpdGV4dCBuYW1lPSJRVUlaUE9EX1FVRVNBVE1QVF9JTkYiIHZhbHVlPSJJbmZpbml0byIvPg0KCQk8dWl0ZXh0IG5hbWU9IldBUk5JTkdNU0dfWUVTU1RSSU5HIiB2YWx1ZT0iU8OtIi8+DQoJCTx1aXRleHQgbmFtZT0iV0FSTklOR01TR19OT1NUUklORyIgdmFsdWU9Ik5vIi8+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+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QYXJhZG8iLz4NCgkJPHVpdGV4dCBuYW1lPSJTQ1JVQkJBUlNUQVRVU19QTEFZSU5HIiB2YWx1ZT0iUmVwcm9kdXppbmRvIi8+DQoJCTx1aXRleHQgbmFtZT0iU0NSVUJCQVJTVEFUVVNfTk9BVURJTyIgdmFsdWU9IlNlbSDDoXVkaW8iLz4NCgkJPHVpdGV4dCBuYW1lPSJTQ1JVQkJBUlNUQVRVU19WSURQTEFZSU5HIiB2YWx1ZT0iVsOtZGVvIGVtIHJlcHJvZHXDp8OjbyIvPg0KCQk8dWl0ZXh0IG5hbWU9IlNDUlVCQkFSU1RBVFVTX0xPQURJTkciIHZhbHVlPSJDYXJyZWdhbmRvIi8+DQoJCTx1aXRleHQgbmFtZT0iU0NSVUJCQVJTVEFUVVNfQlVGRkVSSU5HIiB2YWx1ZT0iQXJtYXplbmFuZG8gZW0gYnVmZmVyIi8+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+DQoJCTx1aXRleHQgbmFtZT0iRUxBUFNFRCIgdmFsdWU9IiVtIG1pbnV0b3MgJXMgc2VndW5kb3MgcmVzdGFudGVzIi8+DQoJCTx1aXRleHQgbmFtZT0iTk9URk9VTkQiIHZhbHVlPSJOYWRhIGVuY29udHJhZG8iLz4NCgkJPHVpdGV4dCBuYW1lPSJBVFRBQ0hNRU5UUyIgdmFsdWU9IkFuZXhv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+DQoJCTx1aXRleHQgbmFtZT0iRFVSQVRJT05fSEVBRElORyIgdmFsdWU9IkR1cmHDp8OjbyIvPg0KCQk8dWl0ZXh0IG5hbWU9IlNFQVJDSF9IRUFESU5HIiB2YWx1ZT0iUHJvY3VyYXIgdGV4dG86Ii8+DQoJCTx1aXRleHQgbmFtZT0iVEhVTUJfSEVBRElORyIgdmFsdWU9IlNsaWRlIi8+DQoJCTx1aXRleHQgbmFtZT0iVEhVTUJfSU5GTyIgdmFsdWU9IlTDrXR1bG8vRHVyYcOnw6NvIGRvIHNsaWRlIi8+DQoJCTx1aXRleHQgbmFtZT0iQVRUQUNITkFNRV9IRUFESU5HIiB2YWx1ZT0iTm9tZSBkbyBhcnF1aXZvIi8+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+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+DQoJCTx1aXRleHQgbmFtZT0iUVVJWlBPRF9RVUVTVFlQRV9HUkQiIHZhbHVlPSJDbGFzc2lmaWNhdMOzcmlhIi8+DQoJCTx1aXRleHQgbmFtZT0iUVVJWlBPRF9RVUVTVFlQRV9TVlkiIHZhbHVlPSJQZXNxdWlzYSIvPg0KCQk8dWl0ZXh0IG5hbWU9IlFVSVpQT0RfUVVJWkFUTVBUX0lORiIgdmFsdWU9IkluZmluaXRvIi8+DQoJCTx1aXRleHQgbmFtZT0iUVVJWlBPRF9RVUVTQVRNUFRfSU5GIiB2YWx1ZT0iSW5maW5pdG8iLz4NCgkJPHVpdGV4dCBuYW1lPSJXQVJOSU5HTVNHX1lFU1NUUklORyIgdmFsdWU9IlNpbSIvPg0KCQk8dWl0ZXh0IG5hbWU9IldBUk5JTkdNU0dfTk9TVFJJTkciIHZhbHVlPSJOw6NvIi8+DQoJCTx1aXRleHQgbmFtZT0iV0FSTklOR01TR19USVRMRVNUUklORyIgdmFsdWU9IkFsZXJ0YSBkZSBuYXZlZ2HDp8OjbyBkbyBxdWVzdGlvbsOhcmlvIi8+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FyIGJhcnJhIGxhdGVyYWwgYW8gcGFydGljaXBhbnRlcyIvPg0KCQk8dWl0ZXh0IG5hbWU9Ik1VVEUiIHZhbHVlPSJNdWRvIi8+DQoJCTx1aXRleHQgbmFtZT0iRE9DV1JBUF9USVRMRSIgdmFsdWU9IkFuZXhvIGRlIGFycXVpdm8gZG8gUHJlc2VudGVyIi8+DQoJCTx1aXRleHQgbmFtZT0iRE9DV1JBUF9NU0ciIHZhbHVlPSJTYWx2YXIgZW0gTWV1IGNvbXB1dGFkb3IiLz4NCgkJPHVpdGV4dCBuYW1lPSJET0NXUkFQX1BST01QVCIgdmFsdWU9IkNsaXF1ZSBwYXJhIGJhaXhhciIvPg0KCTwvbGFuZ3VhZ2U+DQoJPGxhbmd1YWdlIGlkPSJp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YSAlbiIvPg0KCQk8IS0tIHN1YnN0aXR1dGlvbjogJW4gPT0gc2xpZGUgbnVtYmVyIC0tPg0KCQk8IS0tIHN1YnN0aXR1dGlvbjogJXQgPT0gdG90YWwgc2xpZGUgY291bnQgLS0+DQoJCTx1aXRleHQgbmFtZT0iU0NSVUJCQVJTVEFUVVNfU0xJREVJTkZPIiB2YWx1ZT0iRGlhcG9zaXRpdmEgJW4gLyAldCB8ICIvPg0KCQk8dWl0ZXh0IG5hbWU9IlNDUlVCQkFSU1RBVFVTX1NUT1BQRUQiIHZhbHVlPSJJbnRlcnJvdHRvIi8+DQoJCTx1aXRleHQgbmFtZT0iU0NSVUJCQVJTVEFUVVNfUExBWUlORyIgdmFsdWU9IlJpcHJvZHV6aW9uZSIvPg0KCQk8dWl0ZXh0IG5hbWU9IlNDUlVCQkFSU1RBVFVTX05PQVVESU8iIHZhbHVlPSJBdWRpbyBpbmF0dC4iLz4NCgkJPHVpdGV4dCBuYW1lPSJTQ1JVQkJBUlNUQVRVU19WSURQTEFZSU5HIiB2YWx1ZT0iVmlkZW8gaW4gcmlwcm9kdXppb25lIi8+DQoJCTx1aXRleHQgbmFtZT0iU0NSVUJCQVJTVEFUVVNfTE9BRElORyIgdmFsdWU9IkNhcmljYW1lbnRvIi8+DQoJCTx1aXRleHQgbmFtZT0iU0NSVUJCQVJTVEFUVVNfQlVGRkVSSU5HIiB2YWx1ZT0iQnVmZmVyaW5nIi8+DQoJCTx1aXRleHQgbmFtZT0iU0NSVUJCQVJTVEFUVVNfUVVFU1RJT04iIHZhbHVlPSJSaXNwb25kaSBhIGRvbWFuZGEiLz4NCgkJPHVpdGV4dCBuYW1lPSJTQ1JVQkJBUlNUQVRVU19SRVZJRVdRVUlaIiB2YWx1ZT0iUmV2aXNpb25lIGRlbCBxdWl6Ii8+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+DQoJCTx1aXRleHQgbmFtZT0iQVRUQUNITUVOVFMiIHZhbHVlPSJBbGxlZ2F0aS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QuIi8+DQoJCTx1aXRleHQgbmFtZT0iVEFCX1FVSVoiIHZhbHVlPSJRdWl6Ii8+DQoJCTx1aXRleHQgbmFtZT0iVEFCX09VVExJTkUiIHZhbHVlPSJTdHJ1dHR1cmEiLz4NCgkJPHVpdGV4dCBuYW1lPSJUQUJfVEhVTUIiIHZhbHVlPSJNaW5pYXR1cmUiLz4NCgkJPHVpdGV4dCBuYW1lPSJUQUJfTk9URVMiIHZhbHVlPSJOb3RlIi8+DQoJCTx1aXRleHQgbmFtZT0iVEFCX1NFQVJDSCIgdmFsdWU9IkNlcmNhIi8+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+DQoJCTx1aXRleHQgbmFtZT0iU0xJREVfTk9URVMiIHZhbHVlPSJOb3RlIGRpYXBvc2l0aXZh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iYjeEE7JiN4QTt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IS0tcXVpeiBwb2QgYW5kIG1lc3NhZ2UgYm94IHRleHRzLS0+DQoJCTx1aXRleHQgbmFtZT0iUVVJWlBPRF9RVUlaX0FUVEVNUFQiIHZhbHVlPSJRdWl6cG9naW5nOiIvPg0KCQk8dWl0ZXh0IG5hbWU9IlFVSVpQT0RfUVVJWl9BVFRFTVBUX1ZBTFVFIiB2YWx1ZT0iJW4gdmFuICV0Ii8+DQoJCTx1aXRleHQgbmFtZT0iUVVJWlBPRF9RVUlaX1NDT1JFIiB2YWx1ZT0iQmVoYWFsZGUgc2NvcmU6Ii8+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+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+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+DQoJCTx1aXRleHQgbmFtZT0iRE9DV1JBUF9USVRMRSIgdmFsdWU9IlByZXNlbnRlci1iZXN0YW5kc2JpamxhZ2UiLz4NCgkJPHVpdGV4dCBuYW1lPSJET0NXUkFQX01TRyIgdmFsdWU9Ik9wc2xhYW4gaW4gRGV6ZSBjb21wdXRlciIvPg0KCQk8dWl0ZXh0IG5hbWU9IkRPQ1dSQVBfUFJPTVBUIiB2YWx1ZT0iS2xpayBvbSB0ZSBkb3dubG9hZGVuIi8+DQoJPC9sYW5ndWFnZT4NCgk8bGFuZ3VhZ2UgaWQ9ImNuIj4NCgkJPCEtLSBmb3JtYXQgZm9yIHVpZm9udCB2YWx1ZSBpcyAiZm9udCxzaXplLGlzYm9sZCxpc2l0YWxpYyxpc3NoYWRvd2VkIiAtLT4NCgkJPHVpZm9udCBuYW1lPSJGT05UX1FVSVpaSU5HIiB2YWx1ZT0i5a6L5L2TLTE4MDMwLDEwLGZhbHNlLGZhbHNlLGZhbHNlIi8+DQoJCTx1aWZvbnQgbmFtZT0iRk9OVF9TQ1JVQlNUQVRVUyIgdmFsdWU9IuWui+S9ky0xODAzMCwxMCx0cnVlLGZhbHNlLHRydWUiLz4NCgkJPHVpZm9udCBuYW1lPSJGT05UX1NDUlVCVElNRSIgdmFsdWU9IuWui+S9ky0xODAzMCwxMCxmYWxzZSxmYWxzZSx0cnVlIi8+DQoJCTx1aWZvbnQgbmFtZT0iRk9OVF9FTEFQU0VEVElNRSIgdmFsdWU9IuWui+S9ky0xODAzMCwxMCx0cnVlLGZhbHNlLHRydWUiLz4NCgkJPHVpZm9udCBuYW1lPSJGT05UX1VUSUxTTUVOVSIgdmFsdWU9IuWui+S9ky0xODAzMCwxMCx0cnVlLGZhbHNlLGZhbHNlIi8+DQoJCTx1aWZvbnQgbmFtZT0iRk9OVF9UQUJTIiB2YWx1ZT0i5a6L5L2TLTE4MDMwLDE0LHRydWUsZmFsc2UsdHJ1ZSIvPg0KCQk8dWlmb250IG5hbWU9IkZPTlRfUFJFU0VOVEFUSU9OTkFNRSIgdmFsdWU9IuWui+S9ky0xODAzMCwxNCxmYWxzZSxmYWxzZSx0cnVlIi8+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+DQoJCTx1aWZvbnQgbmFtZT0iRk9OVF9PVVRMSU5FIiB2YWx1ZT0i5a6L5L2TLTE4MDMwLDEyLGZhbHNlLGZhbHNlLHRydWUiLz4NCgkJPHVpZm9udCBuYW1lPSJGT05UX1NFQVJDSCIgdmFsdWU9IuWui+S9ky0xODAzMCwxMixmYWxzZSxmYWxzZSx0cnVlIi8+DQoJCTx1aWZvbnQgbmFtZT0iRk9OVF9USFVNQiIgdmFsdWU9IuWui+S9ky0xODAzMCwxMCxmYWxzZSxmYWxzZSx0cnVlIi8+DQoJCTx1aWZvbnQgbmFtZT0iRk9OVF9CSU9XSU4iIHZhbHVlPSLlrovkvZMtMTgwMzAsMTIsZmFsc2UsZmFsc2UsZmFsc2UiLz4NCgkJPHVpZm9udCBuYW1lPSJGT05UX0xJU1RIRUFESU5HIiB2YWx1ZT0i5a6L5L2TLTE4MDMwLDEwLGZhbHNlLGZhbHNlLGZhbHNlIi8+DQoJCTx1aWZvbnQgbmFtZT0iRk9OVF9XSU5USVRMRSIgdmFsdWU9IuWui+S9ky0xODAzMCwxMCxmYWxzZSxmYWxzZSx0cnVlIi8+DQoJCTx1aWZvbnQgbmFtZT0iRk9OVF9BVFRBQ0hNRU5UUyIgdmFsdWU9IuWui+S9ky0xODAzMCwxMixmYWxzZSxmYWxzZSx0cnVlIi8+DQoJCTwhLS1xdWl6IHBvZCBhbmQgbWVzc2FnZSBib3ggdGV4dCBmb250cy0tPg0KCQk8dWlmb250IG5hbWU9IkZPTlRfTVNHQk9YX1dJTlRJVExFIiB2YWx1ZT0i5a6L5L2TLTE4MDMwLDEyLHRydWUsZmFsc2UsdHJ1ZSIvPg0KCQk8dWlmb250IG5hbWU9IkZPTlRfTVNHQk9YX01TRyIgdmFsdWU9IuWui+S9ky0xODAzMCwxMixmYWxzZSxmYWxzZSx0cnVlIi8+DQoJCTx1aWZvbnQgbmFtZT0iRk9OVF9NU0dCT1hfT1BUSU9OUyIgdmFsdWU9IuWui+S9ky0xODAzMCwxMCx0cnVlLGZhbHNlLHRydWUiLz4NCgkJPHVpZm9udCBuYW1lPSJGT05UX1FVSVpQT0RfUVVJWl9USVRMRSIgdmFsdWU9IuWui+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+S9ky0xODAzMCwxMCxmYWxzZSxmYWxzZSx0cnVlIi8+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+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+S9ky0xODAzMCwxMCx0cnVlLGZhbHNlLHRydWUiLz4NCgkJPHVpZm9udCBuYW1lPSJGT05UX1FVSVpQT0RfUVVJWl9RVUVTVElPTl9BVFRFTVBURUQiIHZhbHVlPSLlrovkvZMtMTgwMzAsMTAsZmFsc2UsZmFsc2UsdHJ1ZSIvPg0KCQk8dWlmb250IG5hbWU9IkZPTlRfUVVJWlBPRF9RVUlaX1FVRVNUSU9OX0FUVEVNUFRFRF9WQUxVRSIgdmFsdWU9IuWui+S9ky0xODAzMCwxMCx0cnVlLGZhbHNlLHRydWUiLz4NCgkJPHVpZm9udCBuYW1lPSJGT05UX1FVSVpQT0RfUVVJWl9TQ09SRV9UQUciIHZhbHVlPSLlrovkvZMtMTgwMzAsMTIsdHJ1ZSxmYWxzZSx0cnVlIi8+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+S9ky0xODAzMCwxMCx0cnVlLGZhbHNlLHRydWUiLz4NCgkJPHVpZm9udCBuYW1lPSJGT05UX1FVSVpQT0RfUVVJWl9QQVNTU0NPUkUiIHZhbHVlPSLlrovkvZMtMTgwMzAsMTAsZmFsc2UsZmFsc2UsdHJ1ZSIvPg0KCQk8dWlmb250IG5hbWU9IkZPTlRfUVVJWlBPRF9RVUlaX1BBU1NTQ09SRV9WQUxVRSIgdmFsdWU9IuWui+S9ky0xODAzMCwxMCx0cnVlLGZhbHNlLHRydWUiLz4NCgkJPCEtLSB1aXRleHQgLS0+DQoJCTwhLS0gc3Vic3RpdHV0aW9uOiAlbiA9PSBzbGlkZSBudW1iZXIgLS0+DQoJCTx1aXRleHQgbmFtZT0iVU5OQU1FRFNMSURFVElUTEUiIHZhbHVlPSLlubvnga/niYcgJW4iLz4NCgkJPCEtLSBzdWJzdGl0dXRpb246ICVuID09IHNsaWRlIG51bWJlciAtLT4NCgkJPCEtLSBzdWJzdGl0dXRpb246ICV0ID09IHRvdGFsIHNsaWRlIGNvdW50IC0tPg0KCQk8dWl0ZXh0IG5hbWU9IlNDUlVCQkFSU1RBVFVTX1NMSURFSU5GTyIgdmFsdWU9IuW5u+eBr+eJhyAlbiAvICV0IHwgIi8+DQoJCTx1aXRleHQgbmFtZT0iU0NSVUJCQVJTVEFUVVNfU1RPUFBFRCIgdmFsdWU9IuW3suWBnOatoiIvPg0KCQk8dWl0ZXh0IG5hbWU9IlNDUlVCQkFSU1RBVFVTX1BMQVlJTkciIHZhbHVlPSLmraPlnKjmkq3mlL4iLz4NCgkJPHVpdGV4dCBuYW1lPSJTQ1JVQkJBUlNUQVRVU19OT0FVRElPIiB2YWx1ZT0i5peg6Z+z6aKRIi8+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+DQoJCTx1aXRleHQgbmFtZT0iRUxBUFNFRCIgdmFsdWU9IuWJqeS9mSAlbSDliIbpkp8gJXMg56eSIi8+DQoJCTx1aXRleHQgbmFtZT0iTk9URk9VTkQiIHZhbHVlPSLmnKrmib7liLDku7vkvZXlhoXlrrkiLz4NCgkJPHVpdGV4dCBuYW1lPSJBVFRBQ0hNRU5UUyIgdmFsdWU9IumZhOS7tiIvPg0KCQk8IS0tIHN1YnN0aXR1dGlvbjogJXAgPT0gY3VycmVudCBzcGVha2VyJ3MgdGl0bGUgLS0+DQoJCTx1aXRleHQgbmFtZT0iQklPV0lOX1RJVExFIiB2YWx1ZT0i5Liq5Lq6566A5LuLOiAlcCIvPg0KCQk8dWl0ZXh0IG5hbWU9IkJJT0JUTl9USVRMRSIgdmFsdWU9IuS4quS6uueugOS7iyIvPg0KCQk8dWl0ZXh0IG5hbWU9IkRJVklERVJCVE5fVElUTEUiIHZhbHVlPSJ8Ii8+DQoJCTx1aXRleHQgbmFtZT0iQ09OVEFDVEJUTl9USVRMRSIgdmFsdWU9IuiBlOezu+aWueW8jyIvPg0KCQk8dWl0ZXh0IG5hbWU9IlRBQl9RVUlaIiB2YWx1ZT0i5rWL6aqMIi8+DQoJCTx1aXRleHQgbmFtZT0iVEFCX09VVExJTkUiIHZhbHVlPSLlpKfnurIiLz4NCgkJPHVpdGV4dCBuYW1lPSJUQUJfVEhVTUIiIHZhbHVlPSLnvKnnlaXlm74iLz4NCgkJPHVpdGV4dCBuYW1lPSJUQUJfTk9URVMiIHZhbHVlPSLlpIfms6giLz4NCgkJPHVpdGV4dCBuYW1lPSJUQUJfU0VBUkNIIiB2YWx1ZT0i5pCc57SiIi8+DQoJCTx1aXRleHQgbmFtZT0iU0xJREVfSEVBRElORyIgdmFsdWU9IuW5u+eBr+eJh+agh+mimCIvPg0KCQk8dWl0ZXh0IG5hbWU9IkRVUkFUSU9OX0hFQURJTkciIHZhbHVlPSLmjIHnu63ml7bpl7QiLz4NCgkJPHVpdGV4dCBuYW1lPSJTRUFSQ0hfSEVBRElORyIgdmFsdWU9IuaQnOe0ouaWh+acrDoiLz4NCgkJPHVpdGV4dCBuYW1lPSJUSFVNQl9IRUFESU5HIiB2YWx1ZT0i5bm754Gv54mHIi8+DQoJCTx1aXRleHQgbmFtZT0iVEhVTUJfSU5GTyIgdmFsdWU9IuW5u+eBr+eJh+agh+mimC/mjIHnu63ml7bpl7QiLz4NCgkJPHVpdGV4dCBuYW1lPSJBVFRBQ0hOQU1FX0hFQURJTkciIHZhbHVlPSLmlofku7blkI0iLz4NCgkJPHVpdGV4dCBuYW1lPSJBVFRBQ0hTSVpFX0hFQURJTkciIHZhbHVlPSLlpKflsI8iLz4NCgkJPHVpdGV4dCBuYW1lPSJTTElERV9OT1RFUyIgdmFsdWU9IuW5u+eBr+eJh+Wkh+azqCIvPg0KCQk8IS0tcXVpeiBwb2QgYW5kIG1lc3NhZ2UgYm94IHRleHRzLS0+DQoJCTx1aXRleHQgbmFtZT0iUVVJWlBPRF9RVUlaX0FUVEVNUFQiIHZhbHVlPSLmtYvpqozlsJ3or5XmrKHmlbA6Ii8+DQoJCTx1aXRleHQgbmFtZT0iUVVJWlBPRF9RVUlaX0FUVEVNUFRfVkFMVUUiIHZhbHVlPSLnrKwgJW4g5qyh77yM5YWxICV0IOasoSIvPg0KCQk8dWl0ZXh0IG5hbWU9IlFVSVpQT0RfUVVJWl9TQ09SRSIgdmFsdWU9IuW+l+WIhjoiLz4NCgkJPHVpdGV4dCBuYW1lPSJRVUlaUE9EX1FVSVpfUEFTU1NDT1JFIiB2YWx1ZT0i5Y+K5qC85YiG5pWwOiIvPg0KCQk8dWl0ZXh0IG5hbWU9IlFVSVpQT0RfUVVJWl9NQVhTQ09SRSIgdmFsdWU9IuacgOmrmOWIhuaVsDoiLz4NCgkJPHVpdGV4dCBuYW1lPSJRVUlaUE9EX1FVRVNBVE1QVF9TVFIiIHZhbHVlPSLlsJ3or5XmrKHmlbA6IOesrCAlbiDmrKHvvIzlhbEgJXQg5qyhIi8+DQoJCTx1aXRleHQgbmFtZT0iUVVJWlBPRF9RVUVTVFlQRV9TVFIiIHZhbHVlPSLnsbvlnos6ICVzIi8+DQoJCTx1aXRleHQgbmFtZT0iUVVJWlBPRF9RVUVTVFlQRV9HUkQiIHZhbHVlPSLor4TnuqciLz4NCgkJPHVpdGV4dCBuYW1lPSJRVUlaUE9EX1FVRVNUWVBFX1NWWSIgdmFsdWU9Iuiwg+afpSIvPg0KCQk8dWl0ZXh0IG5hbWU9IlFVSVpQT0RfUVVJWkFUTVBUX0lORiIgdmFsdWU9IuaXoOmZkCIvPg0KCQk8dWl0ZXh0IG5hbWU9IlFVSVpQT0RfUVVFU0FUTVBUX0lORiIgdmFsdWU9IuaXoOmZkCIvPg0KCQk8dWl0ZXh0IG5hbWU9IldBUk5JTkdNU0dfWUVTU1RSSU5HIiB2YWx1ZT0i5pivIi8+DQoJCTx1aXRleHQgbmFtZT0iV0FSTklOR01TR19OT1NUUklORyIgdmFsdWU9IuWQpiIvPg0KCQk8dWl0ZXh0IG5hbWU9IldBUk5JTkdNU0dfVElUTEVTVFJJTkciIHZhbHVlPSLmtYvpqozlr7zoiKrorablkYoiLz4NCgkJPHVpdGV4dCBuYW1lPSJXQVJOSU5HTVNHX01TR1NUUklORyIgdmFsdWU9IuatpOa1i+mqjOS4reacieacquWwneivleS9nOetlOeahOmXrumimOOAgiYjeEE7JiN4QTvljZXlh7vigJzmmK/igJ3pgIDlh7rmraTmtYvpqozjgILljZXlh7vigJzlkKbigJ3nu6fnu63mtYvpqozjgIIiLz4NCgkJPHVpdGV4dCBuYW1lPSJJTkZPUk1BVElPTl9IMjY0X0ZMQVNIUExBWUVSIiB2YWx1ZT0i5b2T5YmN5a6J6KOF5Zyo5oKo55qE6K6h566X5py65LiK55qEIEZsYXNoIFBsYXllciDniYjmnKzkuI3mlK/mjIHor6Xop4bpopHjgILljZXlh7vop4bpopHljLrln5/kuIvovb3mnIDmlrDniYjmnKznmoQgRmxhc2ggUGxheWVy44CC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+S7tumZhOS7tiIvPg0KCQk8dWl0ZXh0IG5hbWU9IkRPQ1dSQVBfTVNHIiB2YWx1ZT0i5L+d5a2Y5Yiw5oiR55qE6K6h566X5py6Ii8+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+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+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+DQoJCTx1aXRleHQgbmFtZT0iVEFCX09VVExJTkUiIHZhbHVlPSJBbmEgSGF0Ii8+DQoJCTx1aXRleHQgbmFtZT0iVEFCX1RIVU1CIiB2YWx1ZT0iUmVzaW0iLz4NCgkJPHVpdGV4dCBuYW1lPSJUQUJfTk9URVMiIHZhbHVlPSJOb3RsYXIiLz4NCgkJPHVpdGV4dCBuYW1lPSJUQUJfU0VBUkNIIiB2YWx1ZT0iQXJhIi8+DQoJCTx1aXRleHQgbmFtZT0iU0xJREVfSEVBRElORyIgdmFsdWU9IlNsYXl0IEJhxZ9sxLHEn8SxIi8+DQoJCTx1aXRleHQgbmFtZT0iRFVSQVRJT05fSEVBRElORyIgdmFsdWU9IlPDvHJlIi8+DQoJCTx1aXRleHQgbmFtZT0iU0VBUkNIX0hFQURJTkciIHZhbHVlPSJNZXRuaSBhcmE6Ii8+DQoJCTx1aXRleHQgbmFtZT0iVEhVTUJfSEVBRElORyIgdmFsdWU9IlNsYXl0Ii8+DQoJCTx1aXRleHQgbmFtZT0iVEhVTUJfSU5GTyIgdmFsdWU9IlNsYXl0IEJhxZ9sxLHEn8SxL1PDvHJlc2kiLz4NCgkJPHVpdGV4dCBuYW1lPSJBVFRBQ0hOQU1FX0hFQURJTkciIHZhbHVlPSJEb3N5YSBBZMSxIi8+DQoJCTx1aXRleHQgbmFtZT0iQVRUQUNIU0laRV9IRUFESU5HIiB2YWx1ZT0iQm95dXQiLz4NCgkJPHVpdGV4dCBuYW1lPSJTTElERV9OT1RFUyIgdmFsdWU9IlNsYXl0IE5vdGxhcsSx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QodC70LDQudC0ICVu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+DQoJCTx1aXRleHQgbmFtZT0iUVVJWlBPRF9RVUlaX0FUVEVNUFQiIHZhbHVlPSLQn9C+0L/Ri9GC0LrQsCDQv9GA0L7QudGC0Lgg0L7Qv9GA0L7RgToiLz4NCgkJPHVpdGV4dCBuYW1lPSJRVUlaUE9EX1FVSVpfQVRURU1QVF9WQUxVRSIgdmFsdWU9IiVuINC40LcgJXQiLz4NCgkJPHVpdGV4dCBuYW1lPSJRVUlaUE9EX1FVSVpfU0NPUkUiIHZhbHVlPSLQndCw0LHRgNCw0L3QviDQsdCw0LvQu9C+0LI6Ii8+DQoJCTx1aXRleHQgbmFtZT0iUVVJWlBPRF9RVUlaX1BBU1NTQ09SRSIgdmFsdWU9ItCf0YDQvtGF0L7QtNC90L7QuSDRgNC10LfRg9C70YzRgtCw0YI6Ii8+DQoJCTx1aXRleHQgbmFtZT0iUVVJWlBPRF9RVUlaX01BWFNDT1JFIiB2YWx1ZT0i0JzQsNC60YHQuNC80LDQu9GM0L3Ri9C5INGA0LXQt9GD0LvRjNGC0LDRgjoiLz4NCgkJPHVpdGV4dCBuYW1lPSJRVUlaUE9EX1FVRVNBVE1QVF9TVFIiIHZhbHVlPSLQn9C+0L/Ri9GC0LrQsDogJW4g0LjQtyAldCIvPg0KCQk8dWl0ZXh0IG5hbWU9IlFVSVpQT0RfUVVFU1RZUEVfU1RSIiB2YWx1ZT0i0KLQuNC/OiAlcyIvPg0KCQk8dWl0ZXh0IG5hbWU9IlFVSVpQT0RfUVVFU1RZUEVfR1JEIiB2YWx1ZT0i0KEg0L7RhtC10L3QutC+0LkiLz4NCgkJPHVpdGV4dCBuYW1lPSJRVUlaUE9EX1FVRVNUWVBFX1NWWSIgdmFsdWU9ItCe0LHQt9C+0YAiLz4NCgkJPHVpdGV4dCBuYW1lPSJRVUlaUE9EX1FVSVpBVE1QVF9JTkYiIHZhbHVlPSLQkdC+0LvRjNGI0L7QtSDRh9C40YHQu9C+Ii8+DQoJCTx1aXRleHQgbmFtZT0iUVVJWlBPRF9RVUVTQVRNUFRfSU5GIiB2YWx1ZT0i0JHQvtC70YzRiNC+0LUg0YfQuNGB0LvQviIvPg0KCQk8dWl0ZXh0IG5hbWU9IldBUk5JTkdNU0dfWUVTU1RSSU5HIiB2YWx1ZT0i0JTQsCIvPg0KCQk8dWl0ZXh0IG5hbWU9IldBUk5JTkdNU0dfTk9TVFJJTkciIHZhbHVlPSLQndC10YIiLz4NCgkJPHVpdGV4dCBuYW1lPSJXQVJOSU5HTVNHX1RJVExFU1RSSU5HIiB2YWx1ZT0i0J/RgNC10LTRg9C/0YDQtdC20LTQtdC90LjQtSDQviDQvdCw0LLQuNCz0LDRhtC40Lgg0LIg0L7Qv9GA0L7RgdC1Ii8+DQoJCTx1aXRleHQgbmFtZT0iV0FSTklOR01TR19NU0dTVFJJTkciIHZhbHVlPSLQkiDQvtC/0YDQvtGB0LUg0L7RgdGC0LDQu9C40YHRjCDQvdC10L7RgtCy0LXRh9C10L3QvdGL0LUg0LLQvtC/0YDQvtGB0Ysu0J3QsNC20LDRgtC40LUg0LrQvdC+0L/QutC4ICZxdW90O9CU0LAmcXVvdDsg0L/RgNC40LLQtdC00LXRgiDQuiDQt9Cw0LrRgNGL0YLQuNGOINC+0L/RgNC+0YHQsC4g0J3QsNC20LDRgtC40LUg0LrQvdC+0L/QutC4ICZxdW90O9Cd0LXRgiZxdW90OyDQv9GA0L7QtNC+0LvQttC40YIg0L7Qv9GA0L7RgS4iLz4NCgkJPHVpdGV4dCBuYW1lPSJJTkZPUk1BVElPTl9IMjY0X0ZMQVNIUExBWUVSIiB2YWx1ZT0i0KLQtdC60YPRidCw0Y8g0LLQtdGA0YHQuNGPINC/0YDQvtC40LPRgNGL0LLQsNGC0LXQu9GPIEZsYXNoIFBsYXllciwg0YPRgdGC0LDQvdC+0LLQu9C10L3QvdCw0Y8g0L3QsCDRjdGC0L7QvCDQutC+0LzQv9GM0Y7RgtC10YDQtSwg0L3QtSDQv9C+0LTQtNC10YDQttC40LLQsNC10YIg0Y3RgtC+INCy0LjQtNC10L4uINCp0LXQu9C60L3QuNGC0LUg0LIg0L7QsdC70LDRgdGC0Lgg0LLQuNC00LXQviwg0YfRgtC+0LHRiyDQt9Cw0LPRgNGD0LfQuNGC0Ywg0L/QvtGB0LvQtdC00L3RjtGOINCy0LXRgNGB0LjRjiDQv9GA0L7QuNCz0YDRi9Cy0LDRgtC10LvRj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+0LbQtdC90LjQtSDQsiDRhNCw0LnQuyBBZG9iZSBQcmVzZW50ZXIiLz4NCgkJPHVpdGV4dCBuYW1lPSJET0NXUkFQX01TRyIgdmFsdWU9ItCh0L7RhdGA0LDQvdC40YLRjCDQsiDQv9Cw0L/QutGDICZxdW90O9Cc0L7QuSDQutC+0LzQv9GM0Y7RgtC10YAmcXVvdDsiLz4NCgkJPHVpdGV4dCBuYW1lPSJET0NXUkFQX1BST01QVCIgdmFsdWU9ItCp0LXQu9C60L3Rg9GC0Ywg0LTQu9GPINC30LDQs9GA0YPQt9C60LgiLz4NCgk8L2xhbmd1YWdlPg0KPC9jb25maWd1cmF0aW9uPg0K"/>
  <p:tag name="MMPROD_UIDATA" val="&lt;database version=&quot;7.0&quot;&gt;&lt;object type=&quot;1&quot; unique_id=&quot;10001&quot;&gt;&lt;property id=&quot;20141&quot; value=&quot;Exploration and Space Communications and Navigation&quot;/&gt;&lt;property id=&quot;20144&quot; value=&quot;1&quot;/&gt;&lt;property id=&quot;20146&quot; value=&quot;0&quot;/&gt;&lt;property id=&quot;20147&quot; value=&quot;0&quot;/&gt;&lt;property id=&quot;20148&quot; value=&quot;35&quot;/&gt;&lt;property id=&quot;20180&quot; value=&quot;0&quot;/&gt;&lt;property id=&quot;20181&quot; value=&quot;0&quot;/&gt;&lt;property id=&quot;20182&quot; value=&quot;0&quot;/&gt;&lt;property id=&quot;20183&quot; value=&quot;1&quot;/&gt;&lt;property id=&quot;20184&quot; value=&quot;7&quot;/&gt;&lt;property id=&quot;20193&quot; value=&quot;-1&quot;/&gt;&lt;property id=&quot;20221&quot; value=&quot;F:\&quot;/&gt;&lt;property id=&quot;20224&quot; value=&quot;C:\Documents and Settings\scain2\My Documents\My Adobe Presentations\ESC BB (3)&quot;/&gt;&lt;property id=&quot;20226&quot; value=&quot;C:\Documents and Settings\scain2\My Documents\Outreach\Bernie Briefing\ESC BB (3).pptx&quot;/&gt;&lt;property id=&quot;20250&quot; value=&quot;7&quot;/&gt;&lt;property id=&quot;20251&quot; value=&quot;0&quot;/&gt;&lt;property id=&quot;20259&quot; value=&quot;0&quot;/&gt;&lt;property id=&quot;20501&quot; value=&quot;C:\Documents and Settings\scain2\My Documents\My Adobe Presentations\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2&quot; value=&quot;1&quot;/&gt;&lt;property id=&quot;20303&quot; value=&quot;-1&quot;/&gt;&lt;property id=&quot;20307&quot; value=&quot;274&quot;/&gt;&lt;property id=&quot;20309&quot; value=&quot;-1&quot;/&gt;&lt;property id=&quot;20312&quot; value=&quot;0&quot;/&gt;&lt;/object&gt;&lt;object type=&quot;3&quot; unique_id=&quot;10005&quot;&gt;&lt;property id=&quot;20148&quot; value=&quot;5&quot;/&gt;&lt;property id=&quot;20300&quot; value=&quot;Slide 3&quot;/&gt;&lt;property id=&quot;20302&quot; value=&quot;1&quot;/&gt;&lt;property id=&quot;20303&quot; value=&quot;-1&quot;/&gt;&lt;property id=&quot;20307&quot; value=&quot;257&quot;/&gt;&lt;property id=&quot;20309&quot; value=&quot;-1&quot;/&gt;&lt;property id=&quot;20312&quot; value=&quot;0&quot;/&gt;&lt;/object&gt;&lt;object type=&quot;3&quot; unique_id=&quot;10006&quot;&gt;&lt;property id=&quot;20148&quot; value=&quot;5&quot;/&gt;&lt;property id=&quot;20300&quot; value=&quot;Slide 4&quot;/&gt;&lt;property id=&quot;20302&quot; value=&quot;1&quot;/&gt;&lt;property id=&quot;20303&quot; value=&quot;-1&quot;/&gt;&lt;property id=&quot;20307&quot; value=&quot;275&quot;/&gt;&lt;property id=&quot;20309&quot; value=&quot;-1&quot;/&gt;&lt;property id=&quot;20312&quot; value=&quot;0&quot;/&gt;&lt;/object&gt;&lt;object type=&quot;3&quot; unique_id=&quot;10007&quot;&gt;&lt;property id=&quot;20148&quot; value=&quot;5&quot;/&gt;&lt;property id=&quot;20300&quot; value=&quot;Slide 5&quot;/&gt;&lt;property id=&quot;20302&quot; value=&quot;1&quot;/&gt;&lt;property id=&quot;20303&quot; value=&quot;-1&quot;/&gt;&lt;property id=&quot;20307&quot; value=&quot;276&quot;/&gt;&lt;property id=&quot;20309&quot; value=&quot;-1&quot;/&gt;&lt;property id=&quot;20312&quot; value=&quot;0&quot;/&gt;&lt;/object&gt;&lt;object type=&quot;3&quot; unique_id=&quot;10009&quot;&gt;&lt;property id=&quot;20148&quot; value=&quot;5&quot;/&gt;&lt;property id=&quot;20300&quot; value=&quot;Slide 6 - &amp;quot;SPACE NETWORK (SN)  &amp;quot;&quot;/&gt;&lt;property id=&quot;20302&quot; value=&quot;1&quot;/&gt;&lt;property id=&quot;20303&quot; value=&quot;-1&quot;/&gt;&lt;property id=&quot;20307&quot; value=&quot;259&quot;/&gt;&lt;property id=&quot;20309&quot; value=&quot;-1&quot;/&gt;&lt;property id=&quot;20312&quot; value=&quot;0&quot;/&gt;&lt;/object&gt;&lt;object type=&quot;3&quot; unique_id=&quot;10010&quot;&gt;&lt;property id=&quot;20148&quot; value=&quot;5&quot;/&gt;&lt;property id=&quot;20300&quot; value=&quot;Slide 7 - &amp;quot;TRACKING AND DATA RELAY SATELLITE (TDRS) K/L&amp;quot;&quot;/&gt;&lt;property id=&quot;20302&quot; value=&quot;1&quot;/&gt;&lt;property id=&quot;20303&quot; value=&quot;-1&quot;/&gt;&lt;property id=&quot;20307&quot; value=&quot;262&quot;/&gt;&lt;property id=&quot;20309&quot; value=&quot;-1&quot;/&gt;&lt;property id=&quot;20312&quot; value=&quot;0&quot;/&gt;&lt;/object&gt;&lt;object type=&quot;3&quot; unique_id=&quot;10011&quot;&gt;&lt;property id=&quot;20148&quot; value=&quot;5&quot;/&gt;&lt;property id=&quot;20300&quot; value=&quot;Slide 8 - &amp;quot;SN GROUND SEGMENT SUSTAINMENT (SGSS)&amp;quot;&quot;/&gt;&lt;property id=&quot;20302&quot; value=&quot;1&quot;/&gt;&lt;property id=&quot;20303&quot; value=&quot;-1&quot;/&gt;&lt;property id=&quot;20307&quot; value=&quot;261&quot;/&gt;&lt;property id=&quot;20309&quot; value=&quot;-1&quot;/&gt;&lt;property id=&quot;20312&quot; value=&quot;0&quot;/&gt;&lt;/object&gt;&lt;object type=&quot;3&quot; unique_id=&quot;10012&quot;&gt;&lt;property id=&quot;20148&quot; value=&quot;5&quot;/&gt;&lt;property id=&quot;20300&quot; value=&quot;Slide 9 - &amp;quot;NEAR EARTH NETWORK (NEN)&amp;quot;&quot;/&gt;&lt;property id=&quot;20302&quot; value=&quot;1&quot;/&gt;&lt;property id=&quot;20303&quot; value=&quot;-1&quot;/&gt;&lt;property id=&quot;20307&quot; value=&quot;263&quot;/&gt;&lt;property id=&quot;20309&quot; value=&quot;-1&quot;/&gt;&lt;property id=&quot;20312&quot; value=&quot;0&quot;/&gt;&lt;/object&gt;&lt;object type=&quot;3&quot; unique_id=&quot;10013&quot;&gt;&lt;property id=&quot;20148&quot; value=&quot;5&quot;/&gt;&lt;property id=&quot;20300&quot; value=&quot;Slide 10 - &amp;quot;COMMUNICATIONS, STANDARDS &amp;amp; TECHNOLOGY LAB (CSTL)&amp;quot;&quot;/&gt;&lt;property id=&quot;20302&quot; value=&quot;1&quot;/&gt;&lt;property id=&quot;20303&quot; value=&quot;-1&quot;/&gt;&lt;property id=&quot;20307&quot; value=&quot;264&quot;/&gt;&lt;property id=&quot;20309&quot; value=&quot;-1&quot;/&gt;&lt;property id=&quot;20312&quot; value=&quot;0&quot;/&gt;&lt;/object&gt;&lt;object type=&quot;3&quot; unique_id=&quot;10014&quot;&gt;&lt;property id=&quot;20148&quot; value=&quot;5&quot;/&gt;&lt;property id=&quot;20300&quot; value=&quot;Slide 11&quot;/&gt;&lt;property id=&quot;20302&quot; value=&quot;1&quot;/&gt;&lt;property id=&quot;20303&quot; value=&quot;-1&quot;/&gt;&lt;property id=&quot;20307&quot; value=&quot;265&quot;/&gt;&lt;property id=&quot;20309&quot; value=&quot;-1&quot;/&gt;&lt;property id=&quot;20312&quot; value=&quot;0&quot;/&gt;&lt;/object&gt;&lt;object type=&quot;3&quot; unique_id=&quot;10015&quot;&gt;&lt;property id=&quot;20148&quot; value=&quot;5&quot;/&gt;&lt;property id=&quot;20300&quot; value=&quot;Slide 12 - &amp;quot;SATELLITE LASER RANGING (SLR)&amp;quot;&quot;/&gt;&lt;property id=&quot;20302&quot; value=&quot;1&quot;/&gt;&lt;property id=&quot;20303&quot; value=&quot;-1&quot;/&gt;&lt;property id=&quot;20307&quot; value=&quot;267&quot;/&gt;&lt;property id=&quot;20309&quot; value=&quot;-1&quot;/&gt;&lt;property id=&quot;20312&quot; value=&quot;0&quot;/&gt;&lt;/object&gt;&lt;object type=&quot;3&quot; unique_id=&quot;10016&quot;&gt;&lt;property id=&quot;20148&quot; value=&quot;5&quot;/&gt;&lt;property id=&quot;20300&quot; value=&quot;Slide 14 - &amp;quot;OPTICAL COMMUNICATIONS&amp;quot;&quot;/&gt;&lt;property id=&quot;20302&quot; value=&quot;1&quot;/&gt;&lt;property id=&quot;20303&quot; value=&quot;-1&quot;/&gt;&lt;property id=&quot;20307&quot; value=&quot;268&quot;/&gt;&lt;property id=&quot;20309&quot; value=&quot;-1&quot;/&gt;&lt;property id=&quot;20312&quot; value=&quot;0&quot;/&gt;&lt;/object&gt;&lt;object type=&quot;3&quot; unique_id=&quot;10017&quot;&gt;&lt;property id=&quot;20148&quot; value=&quot;5&quot;/&gt;&lt;property id=&quot;20300&quot; value=&quot;Slide 15 - &amp;quot;LUNAR LASER COMMUNICATIONS DEMO (LLCD)&amp;quot;&quot;/&gt;&lt;property id=&quot;20302&quot; value=&quot;1&quot;/&gt;&lt;property id=&quot;20303&quot; value=&quot;-1&quot;/&gt;&lt;property id=&quot;20307&quot; value=&quot;269&quot;/&gt;&lt;property id=&quot;20309&quot; value=&quot;-1&quot;/&gt;&lt;property id=&quot;20312&quot; value=&quot;0&quot;/&gt;&lt;/object&gt;&lt;object type=&quot;3&quot; unique_id=&quot;10018&quot;&gt;&lt;property id=&quot;20148&quot; value=&quot;5&quot;/&gt;&lt;property id=&quot;20300&quot; value=&quot;Slide 13 - &amp;quot;THE FUTURE OF SPACE COMMUNICATIONS&amp;quot;&quot;/&gt;&lt;property id=&quot;20302&quot; value=&quot;1&quot;/&gt;&lt;property id=&quot;20303&quot; value=&quot;-1&quot;/&gt;&lt;property id=&quot;20307&quot; value=&quot;277&quot;/&gt;&lt;property id=&quot;20309&quot; value=&quot;-1&quot;/&gt;&lt;property id=&quot;20312&quot; value=&quot;0&quot;/&gt;&lt;/object&gt;&lt;object type=&quot;3&quot; unique_id=&quot;10019&quot;&gt;&lt;property id=&quot;20148&quot; value=&quot;5&quot;/&gt;&lt;property id=&quot;20300&quot; value=&quot;Slide 16 - &amp;quot;LASER COMMUNICATIONS RELAY DEMO (LCRD)&amp;quot;&quot;/&gt;&lt;property id=&quot;20302&quot; value=&quot;1&quot;/&gt;&lt;property id=&quot;20303&quot; value=&quot;-1&quot;/&gt;&lt;property id=&quot;20307&quot; value=&quot;270&quot;/&gt;&lt;property id=&quot;20309&quot; value=&quot;-1&quot;/&gt;&lt;property id=&quot;20312&quot; value=&quot;0&quot;/&gt;&lt;/object&gt;&lt;object type=&quot;3&quot; unique_id=&quot;10020&quot;&gt;&lt;property id=&quot;20148&quot; value=&quot;5&quot;/&gt;&lt;property id=&quot;20300&quot; value=&quot;Slide 17 - &amp;quot;TDRS - 4TH GENERATION&amp;quot;&quot;/&gt;&lt;property id=&quot;20302&quot; value=&quot;1&quot;/&gt;&lt;property id=&quot;20303&quot; value=&quot;-1&quot;/&gt;&lt;property id=&quot;20307&quot; value=&quot;271&quot;/&gt;&lt;property id=&quot;20309&quot; value=&quot;-1&quot;/&gt;&lt;property id=&quot;20312&quot; value=&quot;0&quot;/&gt;&lt;/object&gt;&lt;object type=&quot;3&quot; unique_id=&quot;10021&quot;&gt;&lt;property id=&quot;20148&quot; value=&quot;5&quot;/&gt;&lt;property id=&quot;20300&quot; value=&quot;Slide 18&quot;/&gt;&lt;property id=&quot;20302&quot; value=&quot;1&quot;/&gt;&lt;property id=&quot;20303&quot; value=&quot;-1&quot;/&gt;&lt;property id=&quot;20307&quot; value=&quot;278&quot;/&gt;&lt;property id=&quot;20309&quot; value=&quot;-1&quot;/&gt;&lt;property id=&quot;20312&quot; value=&quot;0&quot;/&gt;&lt;/object&gt;&lt;object type=&quot;3&quot; unique_id=&quot;10023&quot;&gt;&lt;property id=&quot;20148&quot; value=&quot;5&quot;/&gt;&lt;property id=&quot;20300&quot; value=&quot;Slide 20 - &amp;quot;NETWORKS INTEGRATION MANAGEMENT OFFICE (NIMO)&amp;quot;&quot;/&gt;&lt;property id=&quot;20302&quot; value=&quot;1&quot;/&gt;&lt;property id=&quot;20303&quot; value=&quot;-1&quot;/&gt;&lt;property id=&quot;20307&quot; value=&quot;272&quot;/&gt;&lt;property id=&quot;20309&quot; value=&quot;-1&quot;/&gt;&lt;property id=&quot;20312&quot; value=&quot;0&quot;/&gt;&lt;/object&gt;&lt;object type=&quot;3&quot; unique_id=&quot;10024&quot;&gt;&lt;property id=&quot;20148&quot; value=&quot;5&quot;/&gt;&lt;property id=&quot;20300&quot; value=&quot;Slide 21&quot;/&gt;&lt;property id=&quot;20302&quot; value=&quot;1&quot;/&gt;&lt;property id=&quot;20303&quot; value=&quot;-1&quot;/&gt;&lt;property id=&quot;20307&quot; value=&quot;273&quot;/&gt;&lt;property id=&quot;20309&quot; value=&quot;-1&quot;/&gt;&lt;property id=&quot;20312&quot; value=&quot;0&quot;/&gt;&lt;/object&gt;&lt;object type=&quot;3&quot; unique_id=&quot;10025&quot;&gt;&lt;property id=&quot;20148&quot; value=&quot;5&quot;/&gt;&lt;property id=&quot;20300&quot; value=&quot;Slide 22&quot;/&gt;&lt;property id=&quot;20302&quot; value=&quot;1&quot;/&gt;&lt;property id=&quot;20303&quot; value=&quot;-1&quot;/&gt;&lt;property id=&quot;20307&quot; value=&quot;280&quot;/&gt;&lt;property id=&quot;20309&quot; value=&quot;-1&quot;/&gt;&lt;property id=&quot;20312&quot; value=&quot;0&quot;/&gt;&lt;/object&gt;&lt;object type=&quot;3&quot; unique_id=&quot;10050&quot;&gt;&lt;property id=&quot;20148&quot; value=&quot;5&quot;/&gt;&lt;property id=&quot;20300&quot; value=&quot;Slide 2&quot;/&gt;&lt;property id=&quot;20302&quot; value=&quot;1&quot;/&gt;&lt;property id=&quot;20303&quot; value=&quot;-1&quot;/&gt;&lt;property id=&quot;20307&quot; value=&quot;281&quot;/&gt;&lt;property id=&quot;20309&quot; value=&quot;-1&quot;/&gt;&lt;property id=&quot;20312&quot; value=&quot;0&quot;/&gt;&lt;/object&gt;&lt;object type=&quot;3&quot; unique_id=&quot;10587&quot;&gt;&lt;property id=&quot;20148&quot; value=&quot;5&quot;/&gt;&lt;property id=&quot;20300&quot; value=&quot;Slide 19&quot;/&gt;&lt;property id=&quot;20302&quot; value=&quot;1&quot;/&gt;&lt;property id=&quot;20303&quot; value=&quot;-1&quot;/&gt;&lt;property id=&quot;20307&quot; value=&quot;282&quot;/&gt;&lt;property id=&quot;20309&quot; value=&quot;-1&quot;/&gt;&lt;property id=&quot;20312&quot; value=&quot;0&quot;/&gt;&lt;/object&gt;&lt;/object&gt;&lt;object type=&quot;4&quot; unique_id=&quot;10351&quot;&gt;&lt;/object&gt;&lt;object type=&quot;10&quot; unique_id=&quot;10352&quot;&gt;&lt;object type=&quot;11&quot; unique_id=&quot;10353&quot;&gt;&lt;property id=&quot;20180&quot; value=&quot;0&quot;/&gt;&lt;property id=&quot;20181&quot; value=&quot;3&quot;/&gt;&lt;property id=&quot;20182&quot; value=&quot;1&quot;/&gt;&lt;property id=&quot;20183&quot; value=&quot;0&quot;/&gt;&lt;/object&gt;&lt;object type=&quot;12&quot; unique_id=&quot;10354&quot;&gt;&lt;/object&gt;&lt;object type=&quot;13&quot; unique_id=&quot;11201&quot;&gt;&lt;property id=&quot;20180&quot; value=&quot;0&quot;/&gt;&lt;property id=&quot;20181&quot; value=&quot;0&quot;/&gt;&lt;property id=&quot;20182&quot; value=&quot;0&quot;/&gt;&lt;property id=&quot;20183&quot; value=&quot;1&quot;/&gt;&lt;/object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heme/theme1.xml><?xml version="1.0" encoding="utf-8"?>
<a:theme xmlns:a="http://schemas.openxmlformats.org/drawingml/2006/main" name="BernieBrief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20833</TotalTime>
  <Words>2589</Words>
  <Application>Microsoft Office PowerPoint</Application>
  <PresentationFormat>On-screen Show (4:3)</PresentationFormat>
  <Paragraphs>450</Paragraphs>
  <Slides>38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ＭＳ Ｐゴシック</vt:lpstr>
      <vt:lpstr>Arial</vt:lpstr>
      <vt:lpstr>Calibri</vt:lpstr>
      <vt:lpstr>Franklin Gothic Book</vt:lpstr>
      <vt:lpstr>Times New Roman</vt:lpstr>
      <vt:lpstr>Wingdings</vt:lpstr>
      <vt:lpstr>Wingdings 3</vt:lpstr>
      <vt:lpstr>ヒラギノ角ゴ Pro W3</vt:lpstr>
      <vt:lpstr>BernieBriefing</vt:lpstr>
      <vt:lpstr>Document</vt:lpstr>
      <vt:lpstr>PowerPoint Presentation</vt:lpstr>
      <vt:lpstr>Agenda</vt:lpstr>
      <vt:lpstr>PowerPoint Presentation</vt:lpstr>
      <vt:lpstr>SRR Board</vt:lpstr>
      <vt:lpstr>Purpose</vt:lpstr>
      <vt:lpstr>Request for Action and Action Items</vt:lpstr>
      <vt:lpstr>Current Org Chart</vt:lpstr>
      <vt:lpstr>SRR Entrance Criteria System Engineering Handbook</vt:lpstr>
      <vt:lpstr>PowerPoint Presentation</vt:lpstr>
      <vt:lpstr>SRR- Entrance Criteria DO NOT USE For DSRR</vt:lpstr>
      <vt:lpstr>PowerPoint Presentation</vt:lpstr>
      <vt:lpstr>DAPHNE Overview</vt:lpstr>
      <vt:lpstr>Updated Architecture</vt:lpstr>
      <vt:lpstr>Current Capabilities</vt:lpstr>
      <vt:lpstr>Current Proficiency</vt:lpstr>
      <vt:lpstr>Current Status</vt:lpstr>
      <vt:lpstr>PowerPoint Presentation</vt:lpstr>
      <vt:lpstr>DAPHNE Operations Concept</vt:lpstr>
      <vt:lpstr>PowerPoint Presentation</vt:lpstr>
      <vt:lpstr>Requirements Status</vt:lpstr>
      <vt:lpstr>Requirement Removed</vt:lpstr>
      <vt:lpstr>Requirements Changed</vt:lpstr>
      <vt:lpstr>Added Requirements</vt:lpstr>
      <vt:lpstr>Minor Changes</vt:lpstr>
      <vt:lpstr>Suggestion to Merge and Simplify</vt:lpstr>
      <vt:lpstr>PowerPoint Presentation</vt:lpstr>
      <vt:lpstr>Risks</vt:lpstr>
      <vt:lpstr>Risks Matrix</vt:lpstr>
      <vt:lpstr>DAPHNE Documentation Tree</vt:lpstr>
      <vt:lpstr>Requirement Management</vt:lpstr>
      <vt:lpstr>DAPHNE Project Schedule</vt:lpstr>
      <vt:lpstr>PowerPoint Presentation</vt:lpstr>
      <vt:lpstr>SRR  Success Criteria DO NOT USE</vt:lpstr>
      <vt:lpstr>DSRR Success Criteria System Engineering Handbook</vt:lpstr>
      <vt:lpstr>Summary and Conclusion</vt:lpstr>
      <vt:lpstr>PowerPoint Presentation</vt:lpstr>
      <vt:lpstr>PowerPoint Presentation</vt:lpstr>
      <vt:lpstr>Previous Architecture</vt:lpstr>
    </vt:vector>
  </TitlesOfParts>
  <Company>NASA/ODIN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Sydney Cain</dc:creator>
  <cp:lastModifiedBy>Perrine, Martin L. (GSFC-5670)</cp:lastModifiedBy>
  <cp:revision>1158</cp:revision>
  <cp:lastPrinted>2014-08-18T14:13:58Z</cp:lastPrinted>
  <dcterms:created xsi:type="dcterms:W3CDTF">2011-09-22T19:34:05Z</dcterms:created>
  <dcterms:modified xsi:type="dcterms:W3CDTF">2016-09-13T16:36:32Z</dcterms:modified>
</cp:coreProperties>
</file>