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55"/>
  </p:notesMasterIdLst>
  <p:sldIdLst>
    <p:sldId id="274" r:id="rId2"/>
    <p:sldId id="303" r:id="rId3"/>
    <p:sldId id="318" r:id="rId4"/>
    <p:sldId id="306" r:id="rId5"/>
    <p:sldId id="317" r:id="rId6"/>
    <p:sldId id="316" r:id="rId7"/>
    <p:sldId id="424" r:id="rId8"/>
    <p:sldId id="428" r:id="rId9"/>
    <p:sldId id="319" r:id="rId10"/>
    <p:sldId id="342" r:id="rId11"/>
    <p:sldId id="349" r:id="rId12"/>
    <p:sldId id="304" r:id="rId13"/>
    <p:sldId id="307" r:id="rId14"/>
    <p:sldId id="302" r:id="rId15"/>
    <p:sldId id="320" r:id="rId16"/>
    <p:sldId id="308" r:id="rId17"/>
    <p:sldId id="378" r:id="rId18"/>
    <p:sldId id="380" r:id="rId19"/>
    <p:sldId id="379" r:id="rId20"/>
    <p:sldId id="383" r:id="rId21"/>
    <p:sldId id="381" r:id="rId22"/>
    <p:sldId id="385" r:id="rId23"/>
    <p:sldId id="321" r:id="rId24"/>
    <p:sldId id="384" r:id="rId25"/>
    <p:sldId id="392" r:id="rId26"/>
    <p:sldId id="393" r:id="rId27"/>
    <p:sldId id="366" r:id="rId28"/>
    <p:sldId id="390" r:id="rId29"/>
    <p:sldId id="426" r:id="rId30"/>
    <p:sldId id="395" r:id="rId31"/>
    <p:sldId id="367" r:id="rId32"/>
    <p:sldId id="368" r:id="rId33"/>
    <p:sldId id="369" r:id="rId34"/>
    <p:sldId id="370" r:id="rId35"/>
    <p:sldId id="371" r:id="rId36"/>
    <p:sldId id="396" r:id="rId37"/>
    <p:sldId id="427" r:id="rId38"/>
    <p:sldId id="402" r:id="rId39"/>
    <p:sldId id="322" r:id="rId40"/>
    <p:sldId id="420" r:id="rId41"/>
    <p:sldId id="350" r:id="rId42"/>
    <p:sldId id="323" r:id="rId43"/>
    <p:sldId id="388" r:id="rId44"/>
    <p:sldId id="389" r:id="rId45"/>
    <p:sldId id="404" r:id="rId46"/>
    <p:sldId id="405" r:id="rId47"/>
    <p:sldId id="413" r:id="rId48"/>
    <p:sldId id="327" r:id="rId49"/>
    <p:sldId id="373" r:id="rId50"/>
    <p:sldId id="315" r:id="rId51"/>
    <p:sldId id="324" r:id="rId52"/>
    <p:sldId id="362" r:id="rId53"/>
    <p:sldId id="375" r:id="rId54"/>
  </p:sldIdLst>
  <p:sldSz cx="9144000" cy="6858000" type="screen4x3"/>
  <p:notesSz cx="6985000" cy="92837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99"/>
    <a:srgbClr val="0000FF"/>
    <a:srgbClr val="CCCC00"/>
    <a:srgbClr val="944606"/>
    <a:srgbClr val="CC6633"/>
    <a:srgbClr val="CECFDA"/>
    <a:srgbClr val="E9ECFF"/>
    <a:srgbClr val="B1B3BF"/>
    <a:srgbClr val="FFCF27"/>
    <a:srgbClr val="4B49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3758" autoAdjust="0"/>
  </p:normalViewPr>
  <p:slideViewPr>
    <p:cSldViewPr>
      <p:cViewPr varScale="1">
        <p:scale>
          <a:sx n="73" d="100"/>
          <a:sy n="73" d="100"/>
        </p:scale>
        <p:origin x="87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50" d="100"/>
          <a:sy n="50" d="100"/>
        </p:scale>
        <p:origin x="-2628" y="-300"/>
      </p:cViewPr>
      <p:guideLst>
        <p:guide orient="horz" pos="2924"/>
        <p:guide pos="22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26833" cy="464185"/>
          </a:xfrm>
          <a:prstGeom prst="rect">
            <a:avLst/>
          </a:prstGeom>
        </p:spPr>
        <p:txBody>
          <a:bodyPr vert="horz" lIns="92953" tIns="46477" rIns="92953" bIns="46477" rtlCol="0"/>
          <a:lstStyle>
            <a:lvl1pPr algn="l">
              <a:defRPr sz="1200"/>
            </a:lvl1pPr>
          </a:lstStyle>
          <a:p>
            <a:endParaRPr lang="en-US" dirty="0"/>
          </a:p>
        </p:txBody>
      </p:sp>
      <p:sp>
        <p:nvSpPr>
          <p:cNvPr id="3" name="Date Placeholder 2"/>
          <p:cNvSpPr>
            <a:spLocks noGrp="1"/>
          </p:cNvSpPr>
          <p:nvPr>
            <p:ph type="dt" idx="1"/>
          </p:nvPr>
        </p:nvSpPr>
        <p:spPr>
          <a:xfrm>
            <a:off x="3956552" y="1"/>
            <a:ext cx="3026833" cy="464185"/>
          </a:xfrm>
          <a:prstGeom prst="rect">
            <a:avLst/>
          </a:prstGeom>
        </p:spPr>
        <p:txBody>
          <a:bodyPr vert="horz" lIns="92953" tIns="46477" rIns="92953" bIns="46477" rtlCol="0"/>
          <a:lstStyle>
            <a:lvl1pPr algn="r">
              <a:defRPr sz="1200"/>
            </a:lvl1pPr>
          </a:lstStyle>
          <a:p>
            <a:fld id="{C8086C2D-7200-4D0C-9D75-4E4B8AA3A572}" type="datetimeFigureOut">
              <a:rPr lang="en-US" smtClean="0"/>
              <a:pPr/>
              <a:t>9/28/2016</a:t>
            </a:fld>
            <a:endParaRPr lang="en-US" dirty="0"/>
          </a:p>
        </p:txBody>
      </p:sp>
      <p:sp>
        <p:nvSpPr>
          <p:cNvPr id="4" name="Slide Image Placeholder 3"/>
          <p:cNvSpPr>
            <a:spLocks noGrp="1" noRot="1" noChangeAspect="1"/>
          </p:cNvSpPr>
          <p:nvPr>
            <p:ph type="sldImg" idx="2"/>
          </p:nvPr>
        </p:nvSpPr>
        <p:spPr>
          <a:xfrm>
            <a:off x="1171575" y="695325"/>
            <a:ext cx="4641850" cy="3481388"/>
          </a:xfrm>
          <a:prstGeom prst="rect">
            <a:avLst/>
          </a:prstGeom>
          <a:noFill/>
          <a:ln w="12700">
            <a:solidFill>
              <a:prstClr val="black"/>
            </a:solidFill>
          </a:ln>
        </p:spPr>
        <p:txBody>
          <a:bodyPr vert="horz" lIns="92953" tIns="46477" rIns="92953" bIns="46477" rtlCol="0" anchor="ctr"/>
          <a:lstStyle/>
          <a:p>
            <a:endParaRPr lang="en-US" dirty="0"/>
          </a:p>
        </p:txBody>
      </p:sp>
      <p:sp>
        <p:nvSpPr>
          <p:cNvPr id="5" name="Notes Placeholder 4"/>
          <p:cNvSpPr>
            <a:spLocks noGrp="1"/>
          </p:cNvSpPr>
          <p:nvPr>
            <p:ph type="body" sz="quarter" idx="3"/>
          </p:nvPr>
        </p:nvSpPr>
        <p:spPr>
          <a:xfrm>
            <a:off x="698501" y="4409758"/>
            <a:ext cx="5588000" cy="4177665"/>
          </a:xfrm>
          <a:prstGeom prst="rect">
            <a:avLst/>
          </a:prstGeom>
        </p:spPr>
        <p:txBody>
          <a:bodyPr vert="horz" lIns="92953" tIns="46477" rIns="92953" bIns="4647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17904"/>
            <a:ext cx="3026833" cy="464185"/>
          </a:xfrm>
          <a:prstGeom prst="rect">
            <a:avLst/>
          </a:prstGeom>
        </p:spPr>
        <p:txBody>
          <a:bodyPr vert="horz" lIns="92953" tIns="46477" rIns="92953" bIns="4647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6552" y="8817904"/>
            <a:ext cx="3026833" cy="464185"/>
          </a:xfrm>
          <a:prstGeom prst="rect">
            <a:avLst/>
          </a:prstGeom>
        </p:spPr>
        <p:txBody>
          <a:bodyPr vert="horz" lIns="92953" tIns="46477" rIns="92953" bIns="46477" rtlCol="0" anchor="b"/>
          <a:lstStyle>
            <a:lvl1pPr algn="r">
              <a:defRPr sz="1200"/>
            </a:lvl1pPr>
          </a:lstStyle>
          <a:p>
            <a:fld id="{C30855F7-0B16-4362-B0B4-1D2A1237CE7F}" type="slidenum">
              <a:rPr lang="en-US" smtClean="0"/>
              <a:pPr/>
              <a:t>‹#›</a:t>
            </a:fld>
            <a:endParaRPr lang="en-US" dirty="0"/>
          </a:p>
        </p:txBody>
      </p:sp>
    </p:spTree>
    <p:extLst>
      <p:ext uri="{BB962C8B-B14F-4D97-AF65-F5344CB8AC3E}">
        <p14:creationId xmlns:p14="http://schemas.microsoft.com/office/powerpoint/2010/main" val="1482057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0855F7-0B16-4362-B0B4-1D2A1237CE7F}" type="slidenum">
              <a:rPr lang="en-US" smtClean="0"/>
              <a:pPr/>
              <a:t>1</a:t>
            </a:fld>
            <a:endParaRPr lang="en-US" dirty="0"/>
          </a:p>
        </p:txBody>
      </p:sp>
    </p:spTree>
    <p:extLst>
      <p:ext uri="{BB962C8B-B14F-4D97-AF65-F5344CB8AC3E}">
        <p14:creationId xmlns:p14="http://schemas.microsoft.com/office/powerpoint/2010/main" val="408519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BC1DE87-4C92-4165-B648-8AFD8C6CF6EC}" type="slidenum">
              <a:rPr lang="en-US" smtClean="0"/>
              <a:pPr/>
              <a:t>26</a:t>
            </a:fld>
            <a:endParaRPr lang="en-US" dirty="0"/>
          </a:p>
        </p:txBody>
      </p:sp>
    </p:spTree>
    <p:extLst>
      <p:ext uri="{BB962C8B-B14F-4D97-AF65-F5344CB8AC3E}">
        <p14:creationId xmlns:p14="http://schemas.microsoft.com/office/powerpoint/2010/main" val="4045891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C1DE87-4C92-4165-B648-8AFD8C6CF6EC}" type="slidenum">
              <a:rPr lang="en-US" smtClean="0"/>
              <a:pPr/>
              <a:t>28</a:t>
            </a:fld>
            <a:endParaRPr lang="en-US" dirty="0"/>
          </a:p>
        </p:txBody>
      </p:sp>
    </p:spTree>
    <p:extLst>
      <p:ext uri="{BB962C8B-B14F-4D97-AF65-F5344CB8AC3E}">
        <p14:creationId xmlns:p14="http://schemas.microsoft.com/office/powerpoint/2010/main" val="2776014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0855F7-0B16-4362-B0B4-1D2A1237CE7F}" type="slidenum">
              <a:rPr lang="en-US" smtClean="0"/>
              <a:pPr/>
              <a:t>39</a:t>
            </a:fld>
            <a:endParaRPr lang="en-US" dirty="0"/>
          </a:p>
        </p:txBody>
      </p:sp>
    </p:spTree>
    <p:extLst>
      <p:ext uri="{BB962C8B-B14F-4D97-AF65-F5344CB8AC3E}">
        <p14:creationId xmlns:p14="http://schemas.microsoft.com/office/powerpoint/2010/main" val="4085195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C1DE87-4C92-4165-B648-8AFD8C6CF6EC}" type="slidenum">
              <a:rPr lang="en-US" smtClean="0"/>
              <a:pPr/>
              <a:t>40</a:t>
            </a:fld>
            <a:endParaRPr lang="en-US" dirty="0"/>
          </a:p>
        </p:txBody>
      </p:sp>
    </p:spTree>
    <p:extLst>
      <p:ext uri="{BB962C8B-B14F-4D97-AF65-F5344CB8AC3E}">
        <p14:creationId xmlns:p14="http://schemas.microsoft.com/office/powerpoint/2010/main" val="2815506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0855F7-0B16-4362-B0B4-1D2A1237CE7F}" type="slidenum">
              <a:rPr lang="en-US" smtClean="0"/>
              <a:pPr/>
              <a:t>48</a:t>
            </a:fld>
            <a:endParaRPr lang="en-US" dirty="0"/>
          </a:p>
        </p:txBody>
      </p:sp>
    </p:spTree>
    <p:extLst>
      <p:ext uri="{BB962C8B-B14F-4D97-AF65-F5344CB8AC3E}">
        <p14:creationId xmlns:p14="http://schemas.microsoft.com/office/powerpoint/2010/main" val="4085195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0855F7-0B16-4362-B0B4-1D2A1237CE7F}" type="slidenum">
              <a:rPr lang="en-US" smtClean="0"/>
              <a:pPr/>
              <a:t>51</a:t>
            </a:fld>
            <a:endParaRPr lang="en-US" dirty="0"/>
          </a:p>
        </p:txBody>
      </p:sp>
    </p:spTree>
    <p:extLst>
      <p:ext uri="{BB962C8B-B14F-4D97-AF65-F5344CB8AC3E}">
        <p14:creationId xmlns:p14="http://schemas.microsoft.com/office/powerpoint/2010/main" val="4085195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0855F7-0B16-4362-B0B4-1D2A1237CE7F}" type="slidenum">
              <a:rPr lang="en-US" smtClean="0"/>
              <a:pPr/>
              <a:t>52</a:t>
            </a:fld>
            <a:endParaRPr lang="en-US" dirty="0"/>
          </a:p>
        </p:txBody>
      </p:sp>
    </p:spTree>
    <p:extLst>
      <p:ext uri="{BB962C8B-B14F-4D97-AF65-F5344CB8AC3E}">
        <p14:creationId xmlns:p14="http://schemas.microsoft.com/office/powerpoint/2010/main" val="243649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0855F7-0B16-4362-B0B4-1D2A1237CE7F}" type="slidenum">
              <a:rPr lang="en-US" smtClean="0"/>
              <a:pPr/>
              <a:t>3</a:t>
            </a:fld>
            <a:endParaRPr lang="en-US" dirty="0"/>
          </a:p>
        </p:txBody>
      </p:sp>
    </p:spTree>
    <p:extLst>
      <p:ext uri="{BB962C8B-B14F-4D97-AF65-F5344CB8AC3E}">
        <p14:creationId xmlns:p14="http://schemas.microsoft.com/office/powerpoint/2010/main" val="4085195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0855F7-0B16-4362-B0B4-1D2A1237CE7F}" type="slidenum">
              <a:rPr lang="en-US" smtClean="0"/>
              <a:pPr/>
              <a:t>9</a:t>
            </a:fld>
            <a:endParaRPr lang="en-US" dirty="0"/>
          </a:p>
        </p:txBody>
      </p:sp>
    </p:spTree>
    <p:extLst>
      <p:ext uri="{BB962C8B-B14F-4D97-AF65-F5344CB8AC3E}">
        <p14:creationId xmlns:p14="http://schemas.microsoft.com/office/powerpoint/2010/main" val="4085195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0855F7-0B16-4362-B0B4-1D2A1237CE7F}" type="slidenum">
              <a:rPr lang="en-US" smtClean="0"/>
              <a:pPr/>
              <a:t>15</a:t>
            </a:fld>
            <a:endParaRPr lang="en-US" dirty="0"/>
          </a:p>
        </p:txBody>
      </p:sp>
    </p:spTree>
    <p:extLst>
      <p:ext uri="{BB962C8B-B14F-4D97-AF65-F5344CB8AC3E}">
        <p14:creationId xmlns:p14="http://schemas.microsoft.com/office/powerpoint/2010/main" val="4085195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0855F7-0B16-4362-B0B4-1D2A1237CE7F}" type="slidenum">
              <a:rPr lang="en-US" smtClean="0"/>
              <a:pPr/>
              <a:t>17</a:t>
            </a:fld>
            <a:endParaRPr lang="en-US" dirty="0"/>
          </a:p>
        </p:txBody>
      </p:sp>
    </p:spTree>
    <p:extLst>
      <p:ext uri="{BB962C8B-B14F-4D97-AF65-F5344CB8AC3E}">
        <p14:creationId xmlns:p14="http://schemas.microsoft.com/office/powerpoint/2010/main" val="2943497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AE40C0-2672-4115-B635-331F66FDB013}" type="slidenum">
              <a:rPr lang="en-US" smtClean="0"/>
              <a:pPr/>
              <a:t>21</a:t>
            </a:fld>
            <a:endParaRPr lang="en-US" dirty="0"/>
          </a:p>
        </p:txBody>
      </p:sp>
    </p:spTree>
    <p:extLst>
      <p:ext uri="{BB962C8B-B14F-4D97-AF65-F5344CB8AC3E}">
        <p14:creationId xmlns:p14="http://schemas.microsoft.com/office/powerpoint/2010/main" val="3114223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8BC1DE87-4C92-4165-B648-8AFD8C6CF6EC}" type="slidenum">
              <a:rPr lang="en-US" smtClean="0"/>
              <a:pPr/>
              <a:t>22</a:t>
            </a:fld>
            <a:endParaRPr lang="en-US" dirty="0"/>
          </a:p>
        </p:txBody>
      </p:sp>
    </p:spTree>
    <p:extLst>
      <p:ext uri="{BB962C8B-B14F-4D97-AF65-F5344CB8AC3E}">
        <p14:creationId xmlns:p14="http://schemas.microsoft.com/office/powerpoint/2010/main" val="3791725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0855F7-0B16-4362-B0B4-1D2A1237CE7F}" type="slidenum">
              <a:rPr lang="en-US" smtClean="0"/>
              <a:pPr/>
              <a:t>23</a:t>
            </a:fld>
            <a:endParaRPr lang="en-US" dirty="0"/>
          </a:p>
        </p:txBody>
      </p:sp>
    </p:spTree>
    <p:extLst>
      <p:ext uri="{BB962C8B-B14F-4D97-AF65-F5344CB8AC3E}">
        <p14:creationId xmlns:p14="http://schemas.microsoft.com/office/powerpoint/2010/main" val="4085195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8BC1DE87-4C92-4165-B648-8AFD8C6CF6EC}" type="slidenum">
              <a:rPr lang="en-US" smtClean="0"/>
              <a:pPr/>
              <a:t>25</a:t>
            </a:fld>
            <a:endParaRPr lang="en-US" dirty="0"/>
          </a:p>
        </p:txBody>
      </p:sp>
    </p:spTree>
    <p:extLst>
      <p:ext uri="{BB962C8B-B14F-4D97-AF65-F5344CB8AC3E}">
        <p14:creationId xmlns:p14="http://schemas.microsoft.com/office/powerpoint/2010/main" val="268667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slideMaster" Target="../slideMasters/slideMaster1.xml"/><Relationship Id="rId4"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slideMaster" Target="../slideMasters/slideMaster1.xml"/><Relationship Id="rId4" Type="http://schemas.openxmlformats.org/officeDocument/2006/relationships/tags" Target="../tags/tag2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custDataLst>
              <p:tags r:id="rId3"/>
            </p:custDataLst>
          </p:nvPr>
        </p:nvSpPr>
        <p:spPr/>
        <p:txBody>
          <a:bodyPr/>
          <a:lstStyle>
            <a:lvl1pPr>
              <a:defRPr/>
            </a:lvl1pPr>
          </a:lstStyle>
          <a:p>
            <a:fld id="{6028BB71-9AA6-42DC-85A7-EA867A57D826}" type="datetime1">
              <a:rPr lang="en-US" smtClean="0"/>
              <a:t>9/28/2016</a:t>
            </a:fld>
            <a:endParaRPr lang="en-US" dirty="0"/>
          </a:p>
        </p:txBody>
      </p:sp>
      <p:sp>
        <p:nvSpPr>
          <p:cNvPr id="5" name="Footer Placeholder 4"/>
          <p:cNvSpPr>
            <a:spLocks noGrp="1"/>
          </p:cNvSpPr>
          <p:nvPr>
            <p:ph type="ftr" sz="quarter" idx="11"/>
            <p:custDataLst>
              <p:tags r:id="rId4"/>
            </p:custDataLst>
          </p:nvPr>
        </p:nvSpPr>
        <p:spPr/>
        <p:txBody>
          <a:bodyPr/>
          <a:lstStyle>
            <a:lvl1pPr>
              <a:defRPr/>
            </a:lvl1pPr>
          </a:lstStyle>
          <a:p>
            <a:endParaRPr lang="en-US" dirty="0"/>
          </a:p>
        </p:txBody>
      </p:sp>
      <p:sp>
        <p:nvSpPr>
          <p:cNvPr id="6" name="Slide Number Placeholder 5"/>
          <p:cNvSpPr>
            <a:spLocks noGrp="1"/>
          </p:cNvSpPr>
          <p:nvPr>
            <p:ph type="sldNum" sz="quarter" idx="12"/>
            <p:custDataLst>
              <p:tags r:id="rId5"/>
            </p:custDataLst>
          </p:nvPr>
        </p:nvSpPr>
        <p:spPr/>
        <p:txBody>
          <a:bodyPr/>
          <a:lstStyle>
            <a:lvl1pPr>
              <a:defRPr/>
            </a:lvl1pPr>
          </a:lstStyle>
          <a:p>
            <a:fld id="{07F25E21-6435-4942-977D-92867F85F11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49F484C-F3D7-4689-810A-0D25888A8954}" type="datetime1">
              <a:rPr lang="en-US" smtClean="0"/>
              <a:t>9/28/2016</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7F25E21-6435-4942-977D-92867F85F11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6519470-7A3E-4539-9B6A-674C209FE5D9}" type="datetime1">
              <a:rPr lang="en-US" smtClean="0"/>
              <a:t>9/28/2016</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7F25E21-6435-4942-977D-92867F85F11F}"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2"/>
            </p:custDataLst>
          </p:nvPr>
        </p:nvSpPr>
        <p:spPr/>
        <p:txBody>
          <a:bodyPr/>
          <a:lstStyle/>
          <a:p>
            <a:fld id="{59445BDD-9B06-4127-85DE-948A7A9AC86B}" type="datetime1">
              <a:rPr lang="en-US" smtClean="0"/>
              <a:t>9/28/2016</a:t>
            </a:fld>
            <a:endParaRPr lang="en-US" dirty="0"/>
          </a:p>
        </p:txBody>
      </p:sp>
      <p:sp>
        <p:nvSpPr>
          <p:cNvPr id="5" name="Footer Placeholder 4"/>
          <p:cNvSpPr>
            <a:spLocks noGrp="1"/>
          </p:cNvSpPr>
          <p:nvPr>
            <p:ph type="ftr" sz="quarter" idx="11"/>
            <p:custDataLst>
              <p:tags r:id="rId3"/>
            </p:custDataLst>
          </p:nvPr>
        </p:nvSpPr>
        <p:spPr/>
        <p:txBody>
          <a:bodyPr/>
          <a:lstStyle/>
          <a:p>
            <a:endParaRPr lang="en-US" dirty="0"/>
          </a:p>
        </p:txBody>
      </p:sp>
      <p:sp>
        <p:nvSpPr>
          <p:cNvPr id="6" name="Slide Number Placeholder 5"/>
          <p:cNvSpPr>
            <a:spLocks noGrp="1"/>
          </p:cNvSpPr>
          <p:nvPr>
            <p:ph type="sldNum" sz="quarter" idx="12"/>
            <p:custDataLst>
              <p:tags r:id="rId4"/>
            </p:custDataLst>
          </p:nvPr>
        </p:nvSpPr>
        <p:spPr/>
        <p:txBody>
          <a:bodyPr/>
          <a:lstStyle/>
          <a:p>
            <a:fld id="{07F25E21-6435-4942-977D-92867F85F11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p:txBody>
          <a:bodyPr/>
          <a:lstStyle>
            <a:lvl1pPr>
              <a:defRPr sz="2400"/>
            </a:lvl1pPr>
            <a:lvl2pPr>
              <a:defRPr sz="2000"/>
            </a:lvl2pPr>
            <a:lvl3pPr>
              <a:defRPr sz="1800"/>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custDataLst>
              <p:tags r:id="rId2"/>
            </p:custDataLst>
          </p:nvPr>
        </p:nvSpPr>
        <p:spPr/>
        <p:txBody>
          <a:bodyPr/>
          <a:lstStyle>
            <a:lvl1pPr>
              <a:defRPr>
                <a:solidFill>
                  <a:schemeClr val="tx1"/>
                </a:solidFill>
              </a:defRPr>
            </a:lvl1pPr>
          </a:lstStyle>
          <a:p>
            <a:fld id="{F3048CC5-7080-498C-A1EB-00F1F8397B40}" type="datetime1">
              <a:rPr lang="en-US" smtClean="0"/>
              <a:t>9/28/2016</a:t>
            </a:fld>
            <a:endParaRPr lang="en-US" dirty="0"/>
          </a:p>
        </p:txBody>
      </p:sp>
      <p:sp>
        <p:nvSpPr>
          <p:cNvPr id="6" name="Slide Number Placeholder 5"/>
          <p:cNvSpPr>
            <a:spLocks noGrp="1"/>
          </p:cNvSpPr>
          <p:nvPr>
            <p:ph type="sldNum" sz="quarter" idx="12"/>
            <p:custDataLst>
              <p:tags r:id="rId3"/>
            </p:custDataLst>
          </p:nvPr>
        </p:nvSpPr>
        <p:spPr/>
        <p:txBody>
          <a:bodyPr/>
          <a:lstStyle>
            <a:lvl1pPr>
              <a:defRPr>
                <a:solidFill>
                  <a:schemeClr val="tx1"/>
                </a:solidFill>
              </a:defRPr>
            </a:lvl1pPr>
          </a:lstStyle>
          <a:p>
            <a:fld id="{07F25E21-6435-4942-977D-92867F85F11F}" type="slidenum">
              <a:rPr lang="en-US" smtClean="0"/>
              <a:pPr/>
              <a:t>‹#›</a:t>
            </a:fld>
            <a:endParaRPr lang="en-US" dirty="0"/>
          </a:p>
        </p:txBody>
      </p:sp>
      <p:sp>
        <p:nvSpPr>
          <p:cNvPr id="5" name="Title 1"/>
          <p:cNvSpPr>
            <a:spLocks noGrp="1"/>
          </p:cNvSpPr>
          <p:nvPr>
            <p:ph type="title"/>
          </p:nvPr>
        </p:nvSpPr>
        <p:spPr>
          <a:xfrm>
            <a:off x="1865454" y="81023"/>
            <a:ext cx="5410200" cy="541725"/>
          </a:xfrm>
        </p:spPr>
        <p:txBody>
          <a:bodyPr>
            <a:normAutofit/>
          </a:bodyPr>
          <a:lstStyle>
            <a:lvl1pPr>
              <a:defRPr sz="2400" b="1">
                <a:solidFill>
                  <a:schemeClr val="tx1"/>
                </a:solidFill>
                <a:latin typeface="Calibri" panose="020F0502020204030204" pitchFamily="34" charset="0"/>
              </a:defRPr>
            </a:lvl1pPr>
          </a:lstStyle>
          <a:p>
            <a:r>
              <a:rPr lang="en-US" dirty="0"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2"/>
            </p:custDataLst>
          </p:nvPr>
        </p:nvSpPr>
        <p:spPr/>
        <p:txBody>
          <a:bodyPr/>
          <a:lstStyle/>
          <a:p>
            <a:fld id="{FB252E03-78C1-410F-9A05-2DDD16E509A9}" type="datetime1">
              <a:rPr lang="en-US" smtClean="0"/>
              <a:t>9/28/2016</a:t>
            </a:fld>
            <a:endParaRPr lang="en-US" dirty="0"/>
          </a:p>
        </p:txBody>
      </p:sp>
      <p:sp>
        <p:nvSpPr>
          <p:cNvPr id="5" name="Footer Placeholder 4"/>
          <p:cNvSpPr>
            <a:spLocks noGrp="1"/>
          </p:cNvSpPr>
          <p:nvPr>
            <p:ph type="ftr" sz="quarter" idx="11"/>
            <p:custDataLst>
              <p:tags r:id="rId3"/>
            </p:custDataLst>
          </p:nvPr>
        </p:nvSpPr>
        <p:spPr/>
        <p:txBody>
          <a:bodyPr/>
          <a:lstStyle/>
          <a:p>
            <a:endParaRPr lang="en-US" dirty="0"/>
          </a:p>
        </p:txBody>
      </p:sp>
      <p:sp>
        <p:nvSpPr>
          <p:cNvPr id="6" name="Slide Number Placeholder 5"/>
          <p:cNvSpPr>
            <a:spLocks noGrp="1"/>
          </p:cNvSpPr>
          <p:nvPr>
            <p:ph type="sldNum" sz="quarter" idx="12"/>
            <p:custDataLst>
              <p:tags r:id="rId4"/>
            </p:custDataLst>
          </p:nvPr>
        </p:nvSpPr>
        <p:spPr/>
        <p:txBody>
          <a:bodyPr/>
          <a:lstStyle/>
          <a:p>
            <a:fld id="{07F25E21-6435-4942-977D-92867F85F11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2"/>
            </p:custDataLst>
          </p:nvPr>
        </p:nvSpPr>
        <p:spPr/>
        <p:txBody>
          <a:bodyPr/>
          <a:lstStyle/>
          <a:p>
            <a:fld id="{D00E2A26-FC2A-458B-9374-34ACA6CCC4D7}" type="datetime1">
              <a:rPr lang="en-US" smtClean="0"/>
              <a:t>9/28/2016</a:t>
            </a:fld>
            <a:endParaRPr lang="en-US" dirty="0"/>
          </a:p>
        </p:txBody>
      </p:sp>
      <p:sp>
        <p:nvSpPr>
          <p:cNvPr id="5" name="Footer Placeholder 4"/>
          <p:cNvSpPr>
            <a:spLocks noGrp="1"/>
          </p:cNvSpPr>
          <p:nvPr>
            <p:ph type="ftr" sz="quarter" idx="11"/>
            <p:custDataLst>
              <p:tags r:id="rId3"/>
            </p:custDataLst>
          </p:nvPr>
        </p:nvSpPr>
        <p:spPr/>
        <p:txBody>
          <a:bodyPr/>
          <a:lstStyle/>
          <a:p>
            <a:endParaRPr lang="en-US" dirty="0"/>
          </a:p>
        </p:txBody>
      </p:sp>
      <p:sp>
        <p:nvSpPr>
          <p:cNvPr id="6" name="Slide Number Placeholder 5"/>
          <p:cNvSpPr>
            <a:spLocks noGrp="1"/>
          </p:cNvSpPr>
          <p:nvPr>
            <p:ph type="sldNum" sz="quarter" idx="12"/>
            <p:custDataLst>
              <p:tags r:id="rId4"/>
            </p:custDataLst>
          </p:nvPr>
        </p:nvSpPr>
        <p:spPr/>
        <p:txBody>
          <a:bodyPr/>
          <a:lstStyle/>
          <a:p>
            <a:fld id="{07F25E21-6435-4942-977D-92867F85F11F}" type="slidenum">
              <a:rPr lang="en-US" smtClean="0"/>
              <a:pPr/>
              <a:t>‹#›</a:t>
            </a:fld>
            <a:endParaRPr lang="en-US" dirty="0"/>
          </a:p>
        </p:txBody>
      </p:sp>
    </p:spTree>
    <p:extLst>
      <p:ext uri="{BB962C8B-B14F-4D97-AF65-F5344CB8AC3E}">
        <p14:creationId xmlns:p14="http://schemas.microsoft.com/office/powerpoint/2010/main" val="163480248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135FF6FD-4448-4370-8856-195D9768FB3A}" type="datetime1">
              <a:rPr lang="en-US" smtClean="0"/>
              <a:t>9/28/2016</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7F25E21-6435-4942-977D-92867F85F11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ABF55D3-F707-45CB-92D4-B1A8252E3D68}" type="datetime1">
              <a:rPr lang="en-US" smtClean="0"/>
              <a:t>9/28/2016</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7F25E21-6435-4942-977D-92867F85F11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9B3D25A8-4BA0-4CA3-BC8B-B1A43FF223D3}" type="datetime1">
              <a:rPr lang="en-US" smtClean="0"/>
              <a:t>9/28/2016</a:t>
            </a:fld>
            <a:endParaRPr lang="en-US" dirty="0"/>
          </a:p>
        </p:txBody>
      </p:sp>
      <p:sp>
        <p:nvSpPr>
          <p:cNvPr id="6" name="Footer Placeholder 4"/>
          <p:cNvSpPr>
            <a:spLocks noGrp="1"/>
          </p:cNvSpPr>
          <p:nvPr>
            <p:ph type="ftr" sz="quarter" idx="11"/>
          </p:nvPr>
        </p:nvSpPr>
        <p:spPr/>
        <p:txBody>
          <a:bodyPr/>
          <a:lstStyle>
            <a:lvl1pPr>
              <a:defRPr/>
            </a:lvl1pPr>
          </a:lstStyle>
          <a:p>
            <a:endParaRPr lang="en-US" dirty="0"/>
          </a:p>
        </p:txBody>
      </p:sp>
      <p:sp>
        <p:nvSpPr>
          <p:cNvPr id="7" name="Slide Number Placeholder 5"/>
          <p:cNvSpPr>
            <a:spLocks noGrp="1"/>
          </p:cNvSpPr>
          <p:nvPr>
            <p:ph type="sldNum" sz="quarter" idx="12"/>
          </p:nvPr>
        </p:nvSpPr>
        <p:spPr/>
        <p:txBody>
          <a:bodyPr/>
          <a:lstStyle>
            <a:lvl1pPr>
              <a:defRPr/>
            </a:lvl1pPr>
          </a:lstStyle>
          <a:p>
            <a:fld id="{07F25E21-6435-4942-977D-92867F85F11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059C651D-5A12-4746-8879-2A999A4506D4}" type="datetime1">
              <a:rPr lang="en-US" smtClean="0"/>
              <a:t>9/28/2016</a:t>
            </a:fld>
            <a:endParaRPr lang="en-US" dirty="0"/>
          </a:p>
        </p:txBody>
      </p:sp>
      <p:sp>
        <p:nvSpPr>
          <p:cNvPr id="8" name="Footer Placeholder 4"/>
          <p:cNvSpPr>
            <a:spLocks noGrp="1"/>
          </p:cNvSpPr>
          <p:nvPr>
            <p:ph type="ftr" sz="quarter" idx="11"/>
          </p:nvPr>
        </p:nvSpPr>
        <p:spPr/>
        <p:txBody>
          <a:bodyPr/>
          <a:lstStyle>
            <a:lvl1pPr>
              <a:defRPr/>
            </a:lvl1pPr>
          </a:lstStyle>
          <a:p>
            <a:endParaRPr lang="en-US" dirty="0"/>
          </a:p>
        </p:txBody>
      </p:sp>
      <p:sp>
        <p:nvSpPr>
          <p:cNvPr id="9" name="Slide Number Placeholder 5"/>
          <p:cNvSpPr>
            <a:spLocks noGrp="1"/>
          </p:cNvSpPr>
          <p:nvPr>
            <p:ph type="sldNum" sz="quarter" idx="12"/>
          </p:nvPr>
        </p:nvSpPr>
        <p:spPr/>
        <p:txBody>
          <a:bodyPr/>
          <a:lstStyle>
            <a:lvl1pPr>
              <a:defRPr/>
            </a:lvl1pPr>
          </a:lstStyle>
          <a:p>
            <a:fld id="{07F25E21-6435-4942-977D-92867F85F11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8EA82FB-852C-47A9-B233-51B38BCCF5A8}" type="datetime1">
              <a:rPr lang="en-US" smtClean="0"/>
              <a:t>9/28/2016</a:t>
            </a:fld>
            <a:endParaRPr lang="en-US" dirty="0"/>
          </a:p>
        </p:txBody>
      </p:sp>
      <p:sp>
        <p:nvSpPr>
          <p:cNvPr id="4" name="Footer Placeholder 4"/>
          <p:cNvSpPr>
            <a:spLocks noGrp="1"/>
          </p:cNvSpPr>
          <p:nvPr>
            <p:ph type="ftr" sz="quarter" idx="11"/>
          </p:nvPr>
        </p:nvSpPr>
        <p:spPr/>
        <p:txBody>
          <a:bodyPr/>
          <a:lstStyle>
            <a:lvl1pPr>
              <a:defRPr/>
            </a:lvl1pPr>
          </a:lstStyle>
          <a:p>
            <a:endParaRPr lang="en-US" dirty="0"/>
          </a:p>
        </p:txBody>
      </p:sp>
      <p:sp>
        <p:nvSpPr>
          <p:cNvPr id="5" name="Slide Number Placeholder 5"/>
          <p:cNvSpPr>
            <a:spLocks noGrp="1"/>
          </p:cNvSpPr>
          <p:nvPr>
            <p:ph type="sldNum" sz="quarter" idx="12"/>
          </p:nvPr>
        </p:nvSpPr>
        <p:spPr/>
        <p:txBody>
          <a:bodyPr/>
          <a:lstStyle>
            <a:lvl1pPr>
              <a:defRPr/>
            </a:lvl1pPr>
          </a:lstStyle>
          <a:p>
            <a:fld id="{07F25E21-6435-4942-977D-92867F85F11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C6D5FEA-A0F9-4D91-A00C-50CB32F26D41}" type="datetime1">
              <a:rPr lang="en-US" smtClean="0"/>
              <a:t>9/28/2016</a:t>
            </a:fld>
            <a:endParaRPr lang="en-US" dirty="0"/>
          </a:p>
        </p:txBody>
      </p:sp>
      <p:sp>
        <p:nvSpPr>
          <p:cNvPr id="3" name="Footer Placeholder 4"/>
          <p:cNvSpPr>
            <a:spLocks noGrp="1"/>
          </p:cNvSpPr>
          <p:nvPr>
            <p:ph type="ftr" sz="quarter" idx="11"/>
          </p:nvPr>
        </p:nvSpPr>
        <p:spPr/>
        <p:txBody>
          <a:bodyPr/>
          <a:lstStyle>
            <a:lvl1pPr>
              <a:defRPr/>
            </a:lvl1pPr>
          </a:lstStyle>
          <a:p>
            <a:endParaRPr lang="en-US" dirty="0"/>
          </a:p>
        </p:txBody>
      </p:sp>
      <p:sp>
        <p:nvSpPr>
          <p:cNvPr id="4" name="Slide Number Placeholder 5"/>
          <p:cNvSpPr>
            <a:spLocks noGrp="1"/>
          </p:cNvSpPr>
          <p:nvPr>
            <p:ph type="sldNum" sz="quarter" idx="12"/>
          </p:nvPr>
        </p:nvSpPr>
        <p:spPr/>
        <p:txBody>
          <a:bodyPr/>
          <a:lstStyle>
            <a:lvl1pPr>
              <a:defRPr/>
            </a:lvl1pPr>
          </a:lstStyle>
          <a:p>
            <a:fld id="{07F25E21-6435-4942-977D-92867F85F11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5050B71C-E81E-4C9A-B96A-120DD097CF24}" type="datetime1">
              <a:rPr lang="en-US" smtClean="0"/>
              <a:t>9/28/2016</a:t>
            </a:fld>
            <a:endParaRPr lang="en-US" dirty="0"/>
          </a:p>
        </p:txBody>
      </p:sp>
      <p:sp>
        <p:nvSpPr>
          <p:cNvPr id="6" name="Footer Placeholder 4"/>
          <p:cNvSpPr>
            <a:spLocks noGrp="1"/>
          </p:cNvSpPr>
          <p:nvPr>
            <p:ph type="ftr" sz="quarter" idx="11"/>
          </p:nvPr>
        </p:nvSpPr>
        <p:spPr/>
        <p:txBody>
          <a:bodyPr/>
          <a:lstStyle>
            <a:lvl1pPr>
              <a:defRPr/>
            </a:lvl1pPr>
          </a:lstStyle>
          <a:p>
            <a:endParaRPr lang="en-US" dirty="0"/>
          </a:p>
        </p:txBody>
      </p:sp>
      <p:sp>
        <p:nvSpPr>
          <p:cNvPr id="7" name="Slide Number Placeholder 5"/>
          <p:cNvSpPr>
            <a:spLocks noGrp="1"/>
          </p:cNvSpPr>
          <p:nvPr>
            <p:ph type="sldNum" sz="quarter" idx="12"/>
          </p:nvPr>
        </p:nvSpPr>
        <p:spPr/>
        <p:txBody>
          <a:bodyPr/>
          <a:lstStyle>
            <a:lvl1pPr>
              <a:defRPr/>
            </a:lvl1pPr>
          </a:lstStyle>
          <a:p>
            <a:fld id="{07F25E21-6435-4942-977D-92867F85F11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C2B49158-2C17-4AF5-9D80-A6CA0C53A6F5}" type="datetime1">
              <a:rPr lang="en-US" smtClean="0"/>
              <a:t>9/28/2016</a:t>
            </a:fld>
            <a:endParaRPr lang="en-US" dirty="0"/>
          </a:p>
        </p:txBody>
      </p:sp>
      <p:sp>
        <p:nvSpPr>
          <p:cNvPr id="6" name="Footer Placeholder 4"/>
          <p:cNvSpPr>
            <a:spLocks noGrp="1"/>
          </p:cNvSpPr>
          <p:nvPr>
            <p:ph type="ftr" sz="quarter" idx="11"/>
          </p:nvPr>
        </p:nvSpPr>
        <p:spPr/>
        <p:txBody>
          <a:bodyPr/>
          <a:lstStyle>
            <a:lvl1pPr>
              <a:defRPr/>
            </a:lvl1pPr>
          </a:lstStyle>
          <a:p>
            <a:endParaRPr lang="en-US" dirty="0"/>
          </a:p>
        </p:txBody>
      </p:sp>
      <p:sp>
        <p:nvSpPr>
          <p:cNvPr id="7" name="Slide Number Placeholder 5"/>
          <p:cNvSpPr>
            <a:spLocks noGrp="1"/>
          </p:cNvSpPr>
          <p:nvPr>
            <p:ph type="sldNum" sz="quarter" idx="12"/>
          </p:nvPr>
        </p:nvSpPr>
        <p:spPr/>
        <p:txBody>
          <a:bodyPr/>
          <a:lstStyle>
            <a:lvl1pPr>
              <a:defRPr/>
            </a:lvl1pPr>
          </a:lstStyle>
          <a:p>
            <a:fld id="{07F25E21-6435-4942-977D-92867F85F11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custDataLst>
              <p:tags r:id="rId18"/>
            </p:custDataLst>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custDataLst>
              <p:tags r:id="rId19"/>
            </p:custDataLst>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custDataLst>
              <p:tags r:id="rId20"/>
            </p:custDataLst>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5645A966-FF33-49F4-B49F-D3478B98B8B8}" type="datetime1">
              <a:rPr lang="en-US" smtClean="0"/>
              <a:t>9/28/2016</a:t>
            </a:fld>
            <a:endParaRPr lang="en-US" dirty="0"/>
          </a:p>
        </p:txBody>
      </p:sp>
      <p:sp>
        <p:nvSpPr>
          <p:cNvPr id="5" name="Footer Placeholder 4"/>
          <p:cNvSpPr>
            <a:spLocks noGrp="1"/>
          </p:cNvSpPr>
          <p:nvPr>
            <p:ph type="ftr" sz="quarter" idx="3"/>
            <p:custDataLst>
              <p:tags r:id="rId21"/>
            </p:custDataLst>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endParaRPr lang="en-US" dirty="0"/>
          </a:p>
        </p:txBody>
      </p:sp>
      <p:sp>
        <p:nvSpPr>
          <p:cNvPr id="6" name="Slide Number Placeholder 5"/>
          <p:cNvSpPr>
            <a:spLocks noGrp="1"/>
          </p:cNvSpPr>
          <p:nvPr>
            <p:ph type="sldNum" sz="quarter" idx="4"/>
            <p:custDataLst>
              <p:tags r:id="rId22"/>
            </p:custDataLst>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7F25E21-6435-4942-977D-92867F85F11F}" type="slidenum">
              <a:rPr lang="en-US" smtClean="0"/>
              <a:pPr/>
              <a:t>‹#›</a:t>
            </a:fld>
            <a:endParaRPr lang="en-US" dirty="0"/>
          </a:p>
        </p:txBody>
      </p:sp>
      <p:pic>
        <p:nvPicPr>
          <p:cNvPr id="8" name="Picture 5" descr="NASA-CMYK.ai"/>
          <p:cNvPicPr>
            <a:picLocks noChangeAspect="1"/>
          </p:cNvPicPr>
          <p:nvPr/>
        </p:nvPicPr>
        <p:blipFill>
          <a:blip r:embed="rId23" cstate="print">
            <a:extLst>
              <a:ext uri="{28A0092B-C50C-407E-A947-70E740481C1C}">
                <a14:useLocalDpi xmlns:a14="http://schemas.microsoft.com/office/drawing/2010/main"/>
              </a:ext>
            </a:extLst>
          </a:blip>
          <a:srcRect l="23727" t="32579" r="22568" b="32816"/>
          <a:stretch>
            <a:fillRect/>
          </a:stretch>
        </p:blipFill>
        <p:spPr bwMode="auto">
          <a:xfrm>
            <a:off x="8305800" y="152400"/>
            <a:ext cx="733425" cy="611187"/>
          </a:xfrm>
          <a:prstGeom prst="rect">
            <a:avLst/>
          </a:prstGeom>
          <a:noFill/>
          <a:ln w="9525">
            <a:noFill/>
            <a:miter lim="800000"/>
            <a:headEnd/>
            <a:tailEnd/>
          </a:ln>
        </p:spPr>
      </p:pic>
      <p:cxnSp>
        <p:nvCxnSpPr>
          <p:cNvPr id="9" name="Straight Connector 8"/>
          <p:cNvCxnSpPr/>
          <p:nvPr userDrawn="1"/>
        </p:nvCxnSpPr>
        <p:spPr>
          <a:xfrm>
            <a:off x="228600" y="1066800"/>
            <a:ext cx="8686800" cy="0"/>
          </a:xfrm>
          <a:prstGeom prst="line">
            <a:avLst/>
          </a:prstGeom>
          <a:ln w="76200" cap="flat" cmpd="tri">
            <a:solidFill>
              <a:srgbClr val="0000FF"/>
            </a:solidFill>
            <a:round/>
          </a:ln>
          <a:effectLst>
            <a:outerShdw blurRad="40000" dist="20000" dir="5400000" rotWithShape="0">
              <a:srgbClr val="000000">
                <a:alpha val="38000"/>
              </a:srgbClr>
            </a:outerShdw>
            <a:reflection stA="50000" endPos="75000" dist="12700" dir="5400000" sy="-100000" algn="bl" rotWithShape="0"/>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1" r:id="rId12"/>
    <p:sldLayoutId id="2147483733" r:id="rId13"/>
    <p:sldLayoutId id="2147483735" r:id="rId14"/>
    <p:sldLayoutId id="2147483742" r:id="rId15"/>
    <p:sldLayoutId id="2147483743" r:id="rId16"/>
  </p:sldLayoutIdLst>
  <p:hf hdr="0" ftr="0" dt="0"/>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Requirements/SCNS-NEN-REQT-0008rev3_for_TT_DSRR.docx" TargetMode="External"/><Relationship Id="rId2" Type="http://schemas.openxmlformats.org/officeDocument/2006/relationships/hyperlink" Target="../../Requirements/SCNS-NEN-REQT-0008June15SRRversion.pdf" TargetMode="External"/><Relationship Id="rId1" Type="http://schemas.openxmlformats.org/officeDocument/2006/relationships/slideLayout" Target="../slideLayouts/slideLayout14.xml"/><Relationship Id="rId5" Type="http://schemas.openxmlformats.org/officeDocument/2006/relationships/hyperlink" Target="../../Requirements-Matrix/Copy%20of%20RequirementVerificationandTraceabilityMatrix5feb.xlsx" TargetMode="External"/><Relationship Id="rId4" Type="http://schemas.openxmlformats.org/officeDocument/2006/relationships/hyperlink" Target="../requirement/SCNS-NEN-REQT-0008rev3_for_TT_DSRR.docx"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hyperlink" Target="../../Requirements-Matrix/Copy%20of%20RequirementVerificationandTraceabilityMatrix5feb.xlsx"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slide" Target="slide27.xml"/><Relationship Id="rId7" Type="http://schemas.openxmlformats.org/officeDocument/2006/relationships/image" Target="../media/image9.png"/><Relationship Id="rId2" Type="http://schemas.openxmlformats.org/officeDocument/2006/relationships/slide" Target="slide24.xml"/><Relationship Id="rId1" Type="http://schemas.openxmlformats.org/officeDocument/2006/relationships/slideLayout" Target="../slideLayouts/slideLayout14.xml"/><Relationship Id="rId6" Type="http://schemas.openxmlformats.org/officeDocument/2006/relationships/slide" Target="slide41.xml"/><Relationship Id="rId5" Type="http://schemas.openxmlformats.org/officeDocument/2006/relationships/slide" Target="slide36.xml"/><Relationship Id="rId4" Type="http://schemas.openxmlformats.org/officeDocument/2006/relationships/slide" Target="slide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7.xml"/><Relationship Id="rId7"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14.xml"/><Relationship Id="rId6" Type="http://schemas.openxmlformats.org/officeDocument/2006/relationships/slide" Target="slide41.xml"/><Relationship Id="rId5" Type="http://schemas.openxmlformats.org/officeDocument/2006/relationships/slide" Target="slide26.xml"/><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400" y="857868"/>
            <a:ext cx="8847528" cy="5681044"/>
          </a:xfrm>
          <a:prstGeom prst="rect">
            <a:avLst/>
          </a:prstGeom>
        </p:spPr>
      </p:pic>
      <p:sp>
        <p:nvSpPr>
          <p:cNvPr id="2" name="TextBox 1"/>
          <p:cNvSpPr txBox="1"/>
          <p:nvPr/>
        </p:nvSpPr>
        <p:spPr>
          <a:xfrm>
            <a:off x="6172200" y="5029200"/>
            <a:ext cx="2743200" cy="1384995"/>
          </a:xfrm>
          <a:prstGeom prst="rect">
            <a:avLst/>
          </a:prstGeom>
          <a:noFill/>
        </p:spPr>
        <p:txBody>
          <a:bodyPr wrap="square" rtlCol="0">
            <a:spAutoFit/>
          </a:bodyPr>
          <a:lstStyle/>
          <a:p>
            <a:r>
              <a:rPr lang="en-US" sz="1400" b="1" i="1" dirty="0" smtClean="0">
                <a:solidFill>
                  <a:schemeClr val="bg1"/>
                </a:solidFill>
              </a:rPr>
              <a:t>Salem El-Nimri (566, ASRC)</a:t>
            </a:r>
          </a:p>
          <a:p>
            <a:r>
              <a:rPr lang="en-US" sz="1400" b="1" i="1" dirty="0">
                <a:solidFill>
                  <a:schemeClr val="bg1"/>
                </a:solidFill>
              </a:rPr>
              <a:t>D</a:t>
            </a:r>
            <a:r>
              <a:rPr lang="en-US" sz="1400" b="1" i="1" dirty="0" smtClean="0">
                <a:solidFill>
                  <a:schemeClr val="bg1"/>
                </a:solidFill>
              </a:rPr>
              <a:t>eepak </a:t>
            </a:r>
            <a:r>
              <a:rPr lang="en-US" sz="1400" b="1" i="1" dirty="0" err="1" smtClean="0">
                <a:solidFill>
                  <a:schemeClr val="bg1"/>
                </a:solidFill>
              </a:rPr>
              <a:t>Kaul</a:t>
            </a:r>
            <a:r>
              <a:rPr lang="en-US" sz="1400" b="1" i="1" dirty="0" smtClean="0">
                <a:solidFill>
                  <a:schemeClr val="bg1"/>
                </a:solidFill>
              </a:rPr>
              <a:t> (566, ASRC)</a:t>
            </a:r>
          </a:p>
          <a:p>
            <a:r>
              <a:rPr lang="en-US" sz="1400" b="1" i="1" dirty="0" smtClean="0">
                <a:solidFill>
                  <a:schemeClr val="bg1"/>
                </a:solidFill>
              </a:rPr>
              <a:t>Mark Sinkiat</a:t>
            </a:r>
            <a:r>
              <a:rPr lang="en-US" sz="1400" b="1" i="1" dirty="0">
                <a:solidFill>
                  <a:schemeClr val="bg1"/>
                </a:solidFill>
              </a:rPr>
              <a:t> (566, ASRC</a:t>
            </a:r>
            <a:r>
              <a:rPr lang="en-US" sz="1400" b="1" i="1" dirty="0" smtClean="0">
                <a:solidFill>
                  <a:schemeClr val="bg1"/>
                </a:solidFill>
              </a:rPr>
              <a:t>)</a:t>
            </a:r>
          </a:p>
          <a:p>
            <a:r>
              <a:rPr lang="en-US" sz="1400" b="1" i="1" dirty="0" smtClean="0">
                <a:solidFill>
                  <a:schemeClr val="bg1"/>
                </a:solidFill>
              </a:rPr>
              <a:t>Martin Perrine (567)</a:t>
            </a:r>
            <a:endParaRPr lang="en-US" sz="1400" b="1" i="1" dirty="0">
              <a:solidFill>
                <a:schemeClr val="bg1"/>
              </a:solidFill>
            </a:endParaRPr>
          </a:p>
          <a:p>
            <a:endParaRPr lang="en-US" sz="1400" b="1" i="1" dirty="0" smtClean="0">
              <a:solidFill>
                <a:schemeClr val="bg1"/>
              </a:solidFill>
            </a:endParaRPr>
          </a:p>
          <a:p>
            <a:endParaRPr lang="en-US" sz="1400" b="1" i="1" dirty="0" smtClean="0">
              <a:solidFill>
                <a:schemeClr val="bg1"/>
              </a:solidFill>
            </a:endParaRPr>
          </a:p>
        </p:txBody>
      </p:sp>
      <p:sp>
        <p:nvSpPr>
          <p:cNvPr id="3" name="TextBox 2"/>
          <p:cNvSpPr txBox="1"/>
          <p:nvPr/>
        </p:nvSpPr>
        <p:spPr>
          <a:xfrm>
            <a:off x="3953661" y="2127863"/>
            <a:ext cx="4437078" cy="2369880"/>
          </a:xfrm>
          <a:prstGeom prst="rect">
            <a:avLst/>
          </a:prstGeom>
          <a:noFill/>
        </p:spPr>
        <p:txBody>
          <a:bodyPr wrap="square" rtlCol="0">
            <a:spAutoFit/>
          </a:bodyPr>
          <a:lstStyle/>
          <a:p>
            <a:pPr algn="ctr"/>
            <a:r>
              <a:rPr lang="en-US" sz="2800" b="1" dirty="0" smtClean="0">
                <a:solidFill>
                  <a:schemeClr val="bg1"/>
                </a:solidFill>
              </a:rPr>
              <a:t>Near Earth Network 	Data Acquisition Processing Handling  Environment</a:t>
            </a:r>
            <a:endParaRPr lang="en-US" sz="2400" b="1" dirty="0" smtClean="0">
              <a:solidFill>
                <a:schemeClr val="bg1"/>
              </a:solidFill>
            </a:endParaRPr>
          </a:p>
          <a:p>
            <a:pPr algn="ctr"/>
            <a:r>
              <a:rPr lang="en-US" dirty="0" smtClean="0">
                <a:solidFill>
                  <a:schemeClr val="bg1"/>
                </a:solidFill>
              </a:rPr>
              <a:t>Delta Systems Requirements Review</a:t>
            </a:r>
          </a:p>
          <a:p>
            <a:pPr algn="ctr"/>
            <a:r>
              <a:rPr lang="en-US" dirty="0" smtClean="0">
                <a:solidFill>
                  <a:schemeClr val="bg1"/>
                </a:solidFill>
              </a:rPr>
              <a:t>October 2016</a:t>
            </a:r>
          </a:p>
        </p:txBody>
      </p:sp>
      <p:sp>
        <p:nvSpPr>
          <p:cNvPr id="4" name="Slide Number Placeholder 3"/>
          <p:cNvSpPr>
            <a:spLocks noGrp="1"/>
          </p:cNvSpPr>
          <p:nvPr>
            <p:ph type="sldNum" sz="quarter" idx="12"/>
          </p:nvPr>
        </p:nvSpPr>
        <p:spPr/>
        <p:txBody>
          <a:bodyPr/>
          <a:lstStyle/>
          <a:p>
            <a:fld id="{07F25E21-6435-4942-977D-92867F85F11F}"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smtClean="0"/>
              <a:t>DAPHNE Overview</a:t>
            </a:r>
            <a:endParaRPr lang="en-US" sz="2800" dirty="0"/>
          </a:p>
        </p:txBody>
      </p:sp>
      <p:pic>
        <p:nvPicPr>
          <p:cNvPr id="2054" name="Picture 6" descr="http://www.clker.com/cliparts/a/0/8/2/1211761782216701733ivak_satellite.svg.h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1752600"/>
            <a:ext cx="993775" cy="72545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clipartlord.com/wp-content/uploads/2014/01/satellite-dish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3743372"/>
            <a:ext cx="762000" cy="857729"/>
          </a:xfrm>
          <a:prstGeom prst="rect">
            <a:avLst/>
          </a:prstGeom>
          <a:noFill/>
          <a:extLst>
            <a:ext uri="{909E8E84-426E-40DD-AFC4-6F175D3DCCD1}">
              <a14:hiddenFill xmlns:a14="http://schemas.microsoft.com/office/drawing/2010/main">
                <a:solidFill>
                  <a:srgbClr val="FFFFFF"/>
                </a:solidFill>
              </a14:hiddenFill>
            </a:ext>
          </a:extLst>
        </p:spPr>
      </p:pic>
      <p:sp>
        <p:nvSpPr>
          <p:cNvPr id="6" name="Left Arrow 5"/>
          <p:cNvSpPr/>
          <p:nvPr/>
        </p:nvSpPr>
        <p:spPr>
          <a:xfrm>
            <a:off x="6049919" y="4267200"/>
            <a:ext cx="678577" cy="2286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Left Arrow 8"/>
          <p:cNvSpPr/>
          <p:nvPr/>
        </p:nvSpPr>
        <p:spPr>
          <a:xfrm>
            <a:off x="3999801" y="4284327"/>
            <a:ext cx="601443" cy="2286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6685291" y="4581507"/>
            <a:ext cx="1792146" cy="1169551"/>
          </a:xfrm>
          <a:prstGeom prst="rect">
            <a:avLst/>
          </a:prstGeom>
          <a:noFill/>
        </p:spPr>
        <p:txBody>
          <a:bodyPr wrap="square" rtlCol="0">
            <a:spAutoFit/>
          </a:bodyPr>
          <a:lstStyle/>
          <a:p>
            <a:r>
              <a:rPr lang="en-US" sz="1400" dirty="0" smtClean="0"/>
              <a:t>Ground Station</a:t>
            </a:r>
          </a:p>
          <a:p>
            <a:r>
              <a:rPr lang="en-US" sz="1400" dirty="0" smtClean="0"/>
              <a:t>WSGT</a:t>
            </a:r>
          </a:p>
          <a:p>
            <a:r>
              <a:rPr lang="en-US" sz="1400" dirty="0" smtClean="0"/>
              <a:t>ASF</a:t>
            </a:r>
          </a:p>
          <a:p>
            <a:r>
              <a:rPr lang="en-US" sz="1400" dirty="0" smtClean="0"/>
              <a:t>WFF</a:t>
            </a:r>
          </a:p>
          <a:p>
            <a:endParaRPr lang="en-US" sz="1400" dirty="0"/>
          </a:p>
        </p:txBody>
      </p:sp>
      <p:sp>
        <p:nvSpPr>
          <p:cNvPr id="8" name="Rounded Rectangle 7"/>
          <p:cNvSpPr/>
          <p:nvPr/>
        </p:nvSpPr>
        <p:spPr>
          <a:xfrm>
            <a:off x="4694846" y="4170027"/>
            <a:ext cx="12954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IF receiver</a:t>
            </a:r>
            <a:endParaRPr lang="en-US" sz="1200" dirty="0"/>
          </a:p>
        </p:txBody>
      </p:sp>
      <p:sp>
        <p:nvSpPr>
          <p:cNvPr id="12" name="Rounded Rectangle 11"/>
          <p:cNvSpPr/>
          <p:nvPr/>
        </p:nvSpPr>
        <p:spPr>
          <a:xfrm>
            <a:off x="2550905" y="4219701"/>
            <a:ext cx="1295400" cy="457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solidFill>
                  <a:schemeClr val="tx1"/>
                </a:solidFill>
              </a:rPr>
              <a:t>DAPHNE</a:t>
            </a:r>
            <a:endParaRPr lang="en-US" sz="1200" dirty="0">
              <a:solidFill>
                <a:schemeClr val="tx1"/>
              </a:solidFill>
            </a:endParaRPr>
          </a:p>
        </p:txBody>
      </p:sp>
      <p:sp>
        <p:nvSpPr>
          <p:cNvPr id="13" name="Rounded Rectangle 12"/>
          <p:cNvSpPr/>
          <p:nvPr/>
        </p:nvSpPr>
        <p:spPr>
          <a:xfrm>
            <a:off x="64856" y="4219701"/>
            <a:ext cx="12954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Customer</a:t>
            </a:r>
            <a:endParaRPr lang="en-US" sz="1200" dirty="0"/>
          </a:p>
        </p:txBody>
      </p:sp>
      <p:sp>
        <p:nvSpPr>
          <p:cNvPr id="10" name="TextBox 9"/>
          <p:cNvSpPr txBox="1"/>
          <p:nvPr/>
        </p:nvSpPr>
        <p:spPr>
          <a:xfrm>
            <a:off x="6066676" y="4016138"/>
            <a:ext cx="721672" cy="307777"/>
          </a:xfrm>
          <a:prstGeom prst="rect">
            <a:avLst/>
          </a:prstGeom>
          <a:noFill/>
        </p:spPr>
        <p:txBody>
          <a:bodyPr wrap="none" rtlCol="0">
            <a:spAutoFit/>
          </a:bodyPr>
          <a:lstStyle/>
          <a:p>
            <a:r>
              <a:rPr lang="en-US" sz="1400" dirty="0"/>
              <a:t>I</a:t>
            </a:r>
            <a:r>
              <a:rPr lang="en-US" sz="1400" dirty="0" smtClean="0"/>
              <a:t>F Link</a:t>
            </a:r>
            <a:endParaRPr lang="en-US" sz="1400" dirty="0"/>
          </a:p>
        </p:txBody>
      </p:sp>
      <p:sp>
        <p:nvSpPr>
          <p:cNvPr id="15" name="TextBox 14"/>
          <p:cNvSpPr txBox="1"/>
          <p:nvPr/>
        </p:nvSpPr>
        <p:spPr>
          <a:xfrm>
            <a:off x="3779013" y="4068882"/>
            <a:ext cx="1286734" cy="215444"/>
          </a:xfrm>
          <a:prstGeom prst="rect">
            <a:avLst/>
          </a:prstGeom>
          <a:noFill/>
        </p:spPr>
        <p:txBody>
          <a:bodyPr wrap="square" rtlCol="0">
            <a:spAutoFit/>
          </a:bodyPr>
          <a:lstStyle/>
          <a:p>
            <a:r>
              <a:rPr lang="en-US" sz="800" dirty="0" smtClean="0"/>
              <a:t>Telemetry Stream</a:t>
            </a:r>
            <a:endParaRPr lang="en-US" sz="800" dirty="0"/>
          </a:p>
        </p:txBody>
      </p:sp>
      <p:sp>
        <p:nvSpPr>
          <p:cNvPr id="11" name="Rounded Rectangle 10"/>
          <p:cNvSpPr/>
          <p:nvPr/>
        </p:nvSpPr>
        <p:spPr>
          <a:xfrm>
            <a:off x="1557923" y="3955429"/>
            <a:ext cx="750851" cy="181485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NISN</a:t>
            </a:r>
          </a:p>
        </p:txBody>
      </p:sp>
      <p:sp>
        <p:nvSpPr>
          <p:cNvPr id="18" name="Left Arrow 17"/>
          <p:cNvSpPr/>
          <p:nvPr/>
        </p:nvSpPr>
        <p:spPr>
          <a:xfrm>
            <a:off x="1405619" y="4286212"/>
            <a:ext cx="1087759" cy="2286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a:off x="7467600" y="2501362"/>
            <a:ext cx="457200" cy="10800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517972" y="4068882"/>
            <a:ext cx="1286734" cy="215444"/>
          </a:xfrm>
          <a:prstGeom prst="rect">
            <a:avLst/>
          </a:prstGeom>
          <a:noFill/>
        </p:spPr>
        <p:txBody>
          <a:bodyPr wrap="square" rtlCol="0">
            <a:spAutoFit/>
          </a:bodyPr>
          <a:lstStyle/>
          <a:p>
            <a:r>
              <a:rPr lang="en-US" sz="800" dirty="0" smtClean="0"/>
              <a:t>Telemetry Files</a:t>
            </a:r>
            <a:endParaRPr lang="en-US" sz="800" dirty="0"/>
          </a:p>
        </p:txBody>
      </p:sp>
      <p:sp>
        <p:nvSpPr>
          <p:cNvPr id="23" name="TextBox 22"/>
          <p:cNvSpPr txBox="1"/>
          <p:nvPr/>
        </p:nvSpPr>
        <p:spPr>
          <a:xfrm>
            <a:off x="1389912" y="4496198"/>
            <a:ext cx="1286734" cy="215444"/>
          </a:xfrm>
          <a:prstGeom prst="rect">
            <a:avLst/>
          </a:prstGeom>
          <a:noFill/>
        </p:spPr>
        <p:txBody>
          <a:bodyPr wrap="square" rtlCol="0">
            <a:spAutoFit/>
          </a:bodyPr>
          <a:lstStyle/>
          <a:p>
            <a:r>
              <a:rPr lang="en-US" sz="800" dirty="0" smtClean="0"/>
              <a:t>TCP/ IP (SSH-SCP)</a:t>
            </a:r>
            <a:endParaRPr lang="en-US" sz="800" dirty="0"/>
          </a:p>
        </p:txBody>
      </p:sp>
      <p:sp>
        <p:nvSpPr>
          <p:cNvPr id="24" name="TextBox 23"/>
          <p:cNvSpPr txBox="1"/>
          <p:nvPr/>
        </p:nvSpPr>
        <p:spPr>
          <a:xfrm>
            <a:off x="4029782" y="4493379"/>
            <a:ext cx="1286734" cy="215444"/>
          </a:xfrm>
          <a:prstGeom prst="rect">
            <a:avLst/>
          </a:prstGeom>
          <a:noFill/>
        </p:spPr>
        <p:txBody>
          <a:bodyPr wrap="square" rtlCol="0">
            <a:spAutoFit/>
          </a:bodyPr>
          <a:lstStyle/>
          <a:p>
            <a:r>
              <a:rPr lang="en-US" sz="800" dirty="0" smtClean="0"/>
              <a:t>TCP/ IP</a:t>
            </a:r>
            <a:endParaRPr lang="en-US" sz="800" dirty="0"/>
          </a:p>
        </p:txBody>
      </p:sp>
      <p:sp>
        <p:nvSpPr>
          <p:cNvPr id="19" name="Rounded Rectangle 18"/>
          <p:cNvSpPr/>
          <p:nvPr/>
        </p:nvSpPr>
        <p:spPr>
          <a:xfrm>
            <a:off x="2558589" y="5133625"/>
            <a:ext cx="12954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GS Timing </a:t>
            </a:r>
            <a:endParaRPr lang="en-US" sz="1200" dirty="0"/>
          </a:p>
        </p:txBody>
      </p:sp>
      <p:sp>
        <p:nvSpPr>
          <p:cNvPr id="20" name="Rounded Rectangle 19"/>
          <p:cNvSpPr/>
          <p:nvPr/>
        </p:nvSpPr>
        <p:spPr>
          <a:xfrm>
            <a:off x="2550695" y="3440149"/>
            <a:ext cx="12954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M&amp;C</a:t>
            </a:r>
          </a:p>
        </p:txBody>
      </p:sp>
      <p:sp>
        <p:nvSpPr>
          <p:cNvPr id="2" name="Up Arrow 1"/>
          <p:cNvSpPr/>
          <p:nvPr/>
        </p:nvSpPr>
        <p:spPr>
          <a:xfrm>
            <a:off x="3124200" y="4676901"/>
            <a:ext cx="150395" cy="456724"/>
          </a:xfrm>
          <a:prstGeom prst="up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Up Arrow 25"/>
          <p:cNvSpPr/>
          <p:nvPr/>
        </p:nvSpPr>
        <p:spPr>
          <a:xfrm>
            <a:off x="3414123" y="3897348"/>
            <a:ext cx="105708" cy="318405"/>
          </a:xfrm>
          <a:prstGeom prst="up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own Arrow 3"/>
          <p:cNvSpPr/>
          <p:nvPr/>
        </p:nvSpPr>
        <p:spPr>
          <a:xfrm>
            <a:off x="2881136" y="3897348"/>
            <a:ext cx="91581" cy="32235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07F25E21-6435-4942-977D-92867F85F11F}" type="slidenum">
              <a:rPr lang="en-US" smtClean="0"/>
              <a:pPr/>
              <a:t>10</a:t>
            </a:fld>
            <a:endParaRPr lang="en-US" dirty="0"/>
          </a:p>
        </p:txBody>
      </p:sp>
      <p:sp>
        <p:nvSpPr>
          <p:cNvPr id="14" name="TextBox 13"/>
          <p:cNvSpPr txBox="1"/>
          <p:nvPr/>
        </p:nvSpPr>
        <p:spPr>
          <a:xfrm>
            <a:off x="2881135" y="1524000"/>
            <a:ext cx="3804155" cy="646331"/>
          </a:xfrm>
          <a:prstGeom prst="rect">
            <a:avLst/>
          </a:prstGeom>
          <a:noFill/>
        </p:spPr>
        <p:txBody>
          <a:bodyPr wrap="square" rtlCol="0">
            <a:spAutoFit/>
          </a:bodyPr>
          <a:lstStyle/>
          <a:p>
            <a:r>
              <a:rPr lang="en-US" dirty="0" smtClean="0"/>
              <a:t>Telemetry Service Store and Forward System</a:t>
            </a:r>
            <a:endParaRPr lang="en-US" dirty="0"/>
          </a:p>
        </p:txBody>
      </p:sp>
    </p:spTree>
    <p:extLst>
      <p:ext uri="{BB962C8B-B14F-4D97-AF65-F5344CB8AC3E}">
        <p14:creationId xmlns:p14="http://schemas.microsoft.com/office/powerpoint/2010/main" val="2902419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386" y="1219200"/>
            <a:ext cx="5476875" cy="4150518"/>
          </a:xfrm>
        </p:spPr>
      </p:pic>
      <p:sp>
        <p:nvSpPr>
          <p:cNvPr id="3" name="Slide Number Placeholder 2"/>
          <p:cNvSpPr>
            <a:spLocks noGrp="1"/>
          </p:cNvSpPr>
          <p:nvPr>
            <p:ph type="sldNum" sz="quarter" idx="12"/>
          </p:nvPr>
        </p:nvSpPr>
        <p:spPr/>
        <p:txBody>
          <a:bodyPr/>
          <a:lstStyle/>
          <a:p>
            <a:fld id="{07F25E21-6435-4942-977D-92867F85F11F}" type="slidenum">
              <a:rPr lang="en-US" smtClean="0"/>
              <a:pPr/>
              <a:t>11</a:t>
            </a:fld>
            <a:endParaRPr lang="en-US" dirty="0"/>
          </a:p>
        </p:txBody>
      </p:sp>
      <p:sp>
        <p:nvSpPr>
          <p:cNvPr id="4" name="Title 3"/>
          <p:cNvSpPr>
            <a:spLocks noGrp="1"/>
          </p:cNvSpPr>
          <p:nvPr>
            <p:ph type="title"/>
          </p:nvPr>
        </p:nvSpPr>
        <p:spPr/>
        <p:txBody>
          <a:bodyPr/>
          <a:lstStyle/>
          <a:p>
            <a:r>
              <a:rPr lang="en-US" dirty="0" smtClean="0"/>
              <a:t>Updated Architecture</a:t>
            </a:r>
            <a:endParaRPr lang="en-US" dirty="0"/>
          </a:p>
        </p:txBody>
      </p:sp>
      <p:sp>
        <p:nvSpPr>
          <p:cNvPr id="6" name="TextBox 5"/>
          <p:cNvSpPr txBox="1"/>
          <p:nvPr/>
        </p:nvSpPr>
        <p:spPr>
          <a:xfrm>
            <a:off x="1004492" y="5704560"/>
            <a:ext cx="7028661" cy="523220"/>
          </a:xfrm>
          <a:prstGeom prst="rect">
            <a:avLst/>
          </a:prstGeom>
          <a:noFill/>
        </p:spPr>
        <p:txBody>
          <a:bodyPr wrap="square" rtlCol="0">
            <a:spAutoFit/>
          </a:bodyPr>
          <a:lstStyle/>
          <a:p>
            <a:r>
              <a:rPr lang="en-US" sz="1400" dirty="0" smtClean="0"/>
              <a:t>Improved security posture simplifies the  architecture, avoiding costly open side hardware used in previous architecture. See backup slides showing SRR version.</a:t>
            </a:r>
            <a:endParaRPr lang="en-US" sz="1400" dirty="0"/>
          </a:p>
        </p:txBody>
      </p:sp>
    </p:spTree>
    <p:extLst>
      <p:ext uri="{BB962C8B-B14F-4D97-AF65-F5344CB8AC3E}">
        <p14:creationId xmlns:p14="http://schemas.microsoft.com/office/powerpoint/2010/main" val="4261712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25963"/>
          </a:xfrm>
        </p:spPr>
        <p:txBody>
          <a:bodyPr/>
          <a:lstStyle/>
          <a:p>
            <a:r>
              <a:rPr lang="en-US" dirty="0"/>
              <a:t>NENG has been lab tested to 600 Mbps ingest rate, and supports IRIS at </a:t>
            </a:r>
            <a:r>
              <a:rPr lang="en-US" dirty="0" smtClean="0"/>
              <a:t>13.125 </a:t>
            </a:r>
            <a:r>
              <a:rPr lang="en-US" dirty="0"/>
              <a:t>Mbps. </a:t>
            </a:r>
            <a:endParaRPr lang="en-US" dirty="0" smtClean="0"/>
          </a:p>
          <a:p>
            <a:r>
              <a:rPr lang="en-US" dirty="0" smtClean="0"/>
              <a:t>File delivery rates depend on WAN speeds connecting to user sites.</a:t>
            </a:r>
          </a:p>
          <a:p>
            <a:r>
              <a:rPr lang="en-US" dirty="0"/>
              <a:t>All files are </a:t>
            </a:r>
            <a:r>
              <a:rPr lang="en-US" dirty="0" smtClean="0"/>
              <a:t>stored for at least 7 days (nominal)  </a:t>
            </a:r>
            <a:r>
              <a:rPr lang="en-US" dirty="0"/>
              <a:t>and </a:t>
            </a:r>
            <a:r>
              <a:rPr lang="en-US" dirty="0" smtClean="0"/>
              <a:t>are user </a:t>
            </a:r>
            <a:r>
              <a:rPr lang="en-US" dirty="0"/>
              <a:t>retrievable from </a:t>
            </a:r>
            <a:r>
              <a:rPr lang="en-US" dirty="0" smtClean="0"/>
              <a:t>the system.</a:t>
            </a:r>
            <a:endParaRPr lang="en-US" dirty="0"/>
          </a:p>
        </p:txBody>
      </p:sp>
      <p:sp>
        <p:nvSpPr>
          <p:cNvPr id="3" name="Title 2"/>
          <p:cNvSpPr>
            <a:spLocks noGrp="1"/>
          </p:cNvSpPr>
          <p:nvPr>
            <p:ph type="title"/>
          </p:nvPr>
        </p:nvSpPr>
        <p:spPr>
          <a:xfrm>
            <a:off x="1676400" y="76200"/>
            <a:ext cx="6059346" cy="541725"/>
          </a:xfrm>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a:t>Current Capabilities</a:t>
            </a:r>
          </a:p>
        </p:txBody>
      </p:sp>
      <p:sp>
        <p:nvSpPr>
          <p:cNvPr id="4" name="Slide Number Placeholder 3"/>
          <p:cNvSpPr>
            <a:spLocks noGrp="1"/>
          </p:cNvSpPr>
          <p:nvPr>
            <p:ph type="sldNum" sz="quarter" idx="12"/>
          </p:nvPr>
        </p:nvSpPr>
        <p:spPr/>
        <p:txBody>
          <a:bodyPr/>
          <a:lstStyle/>
          <a:p>
            <a:fld id="{07F25E21-6435-4942-977D-92867F85F11F}" type="slidenum">
              <a:rPr lang="en-US" smtClean="0"/>
              <a:pPr/>
              <a:t>12</a:t>
            </a:fld>
            <a:endParaRPr lang="en-US" dirty="0"/>
          </a:p>
        </p:txBody>
      </p:sp>
    </p:spTree>
    <p:extLst>
      <p:ext uri="{BB962C8B-B14F-4D97-AF65-F5344CB8AC3E}">
        <p14:creationId xmlns:p14="http://schemas.microsoft.com/office/powerpoint/2010/main" val="3645124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2143216"/>
            <a:ext cx="2346325" cy="4756150"/>
          </a:xfrm>
        </p:spPr>
        <p:txBody>
          <a:bodyPr/>
          <a:lstStyle/>
          <a:p>
            <a:r>
              <a:rPr lang="en-US" sz="1600" dirty="0" smtClean="0">
                <a:ea typeface="ＭＳ Ｐゴシック" charset="0"/>
                <a:cs typeface="Arial" charset="0"/>
              </a:rPr>
              <a:t>All missions shown are still operational.</a:t>
            </a:r>
          </a:p>
          <a:p>
            <a:pPr marL="0" indent="0">
              <a:buNone/>
            </a:pPr>
            <a:endParaRPr lang="en-US" sz="1600" dirty="0" smtClean="0">
              <a:ea typeface="ＭＳ Ｐゴシック" charset="0"/>
              <a:cs typeface="Arial" charset="0"/>
            </a:endParaRPr>
          </a:p>
          <a:p>
            <a:r>
              <a:rPr lang="en-US" sz="1600" dirty="0" smtClean="0">
                <a:solidFill>
                  <a:srgbClr val="FF0000"/>
                </a:solidFill>
                <a:ea typeface="ＭＳ Ｐゴシック" charset="0"/>
                <a:cs typeface="Arial" charset="0"/>
              </a:rPr>
              <a:t>0 data loss and failures have been recorded</a:t>
            </a:r>
            <a:r>
              <a:rPr lang="en-US" sz="1600" dirty="0" smtClean="0">
                <a:ea typeface="ＭＳ Ｐゴシック" charset="0"/>
                <a:cs typeface="Arial" charset="0"/>
              </a:rPr>
              <a:t>. </a:t>
            </a:r>
          </a:p>
          <a:p>
            <a:pPr marL="0" indent="0">
              <a:buNone/>
            </a:pPr>
            <a:endParaRPr lang="en-US" sz="1600" dirty="0" smtClean="0">
              <a:ea typeface="ＭＳ Ｐゴシック" charset="0"/>
              <a:cs typeface="Arial" charset="0"/>
            </a:endParaRPr>
          </a:p>
          <a:p>
            <a:r>
              <a:rPr lang="en-US" sz="1600" dirty="0" smtClean="0">
                <a:ea typeface="ＭＳ Ｐゴシック" charset="0"/>
                <a:cs typeface="Arial" charset="0"/>
              </a:rPr>
              <a:t>Original Macintosh units are being replaced by Linux units under Phase 1</a:t>
            </a:r>
            <a:endParaRPr lang="en-US" sz="1600" dirty="0">
              <a:ea typeface="ＭＳ Ｐゴシック" charset="0"/>
              <a:cs typeface="Arial" charset="0"/>
            </a:endParaRPr>
          </a:p>
        </p:txBody>
      </p:sp>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smtClean="0"/>
              <a:t>Mission Heritage</a:t>
            </a:r>
            <a:endParaRPr lang="en-US" sz="2800" dirty="0"/>
          </a:p>
        </p:txBody>
      </p:sp>
      <p:sp>
        <p:nvSpPr>
          <p:cNvPr id="4" name="Slide Number Placeholder 3"/>
          <p:cNvSpPr>
            <a:spLocks noGrp="1"/>
          </p:cNvSpPr>
          <p:nvPr>
            <p:ph type="sldNum" sz="quarter" idx="12"/>
          </p:nvPr>
        </p:nvSpPr>
        <p:spPr/>
        <p:txBody>
          <a:bodyPr/>
          <a:lstStyle/>
          <a:p>
            <a:fld id="{07F25E21-6435-4942-977D-92867F85F11F}" type="slidenum">
              <a:rPr lang="en-US" smtClean="0"/>
              <a:pPr/>
              <a:t>13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80983705"/>
              </p:ext>
            </p:extLst>
          </p:nvPr>
        </p:nvGraphicFramePr>
        <p:xfrm>
          <a:off x="2835056" y="1600200"/>
          <a:ext cx="5883275" cy="3657600"/>
        </p:xfrm>
        <a:graphic>
          <a:graphicData uri="http://schemas.openxmlformats.org/drawingml/2006/table">
            <a:tbl>
              <a:tblPr firstRow="1" firstCol="1" bandRow="1">
                <a:tableStyleId>{5C22544A-7EE6-4342-B048-85BDC9FD1C3A}</a:tableStyleId>
              </a:tblPr>
              <a:tblGrid>
                <a:gridCol w="854075"/>
                <a:gridCol w="2457450"/>
                <a:gridCol w="1371600"/>
                <a:gridCol w="1200150"/>
              </a:tblGrid>
              <a:tr h="0">
                <a:tc>
                  <a:txBody>
                    <a:bodyPr/>
                    <a:lstStyle/>
                    <a:p>
                      <a:pPr marL="0" marR="0" algn="just">
                        <a:lnSpc>
                          <a:spcPts val="1400"/>
                        </a:lnSpc>
                        <a:spcBef>
                          <a:spcPts val="360"/>
                        </a:spcBef>
                        <a:spcAft>
                          <a:spcPts val="360"/>
                        </a:spcAft>
                      </a:pPr>
                      <a:r>
                        <a:rPr lang="en-US" sz="1200" dirty="0">
                          <a:effectLst/>
                        </a:rPr>
                        <a:t>Phase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ts val="1400"/>
                        </a:lnSpc>
                        <a:spcBef>
                          <a:spcPts val="360"/>
                        </a:spcBef>
                        <a:spcAft>
                          <a:spcPts val="360"/>
                        </a:spcAft>
                      </a:pPr>
                      <a:r>
                        <a:rPr lang="en-US" sz="1200">
                          <a:effectLst/>
                        </a:rPr>
                        <a:t>Description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ts val="1400"/>
                        </a:lnSpc>
                        <a:spcBef>
                          <a:spcPts val="360"/>
                        </a:spcBef>
                        <a:spcAft>
                          <a:spcPts val="360"/>
                        </a:spcAft>
                      </a:pPr>
                      <a:r>
                        <a:rPr lang="en-US" sz="1200">
                          <a:effectLst/>
                        </a:rPr>
                        <a:t>Mission Data Rate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ts val="1400"/>
                        </a:lnSpc>
                        <a:spcBef>
                          <a:spcPts val="360"/>
                        </a:spcBef>
                        <a:spcAft>
                          <a:spcPts val="360"/>
                        </a:spcAft>
                      </a:pPr>
                      <a:r>
                        <a:rPr lang="en-US" sz="1200" dirty="0" smtClean="0">
                          <a:effectLst/>
                        </a:rPr>
                        <a:t>Service Commenced</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gn="just">
                        <a:lnSpc>
                          <a:spcPts val="1400"/>
                        </a:lnSpc>
                        <a:spcBef>
                          <a:spcPts val="360"/>
                        </a:spcBef>
                        <a:spcAft>
                          <a:spcPts val="360"/>
                        </a:spcAft>
                      </a:pPr>
                      <a:r>
                        <a:rPr lang="en-US" sz="1200">
                          <a:effectLst/>
                        </a:rPr>
                        <a:t>DDS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ts val="1400"/>
                        </a:lnSpc>
                        <a:spcBef>
                          <a:spcPts val="360"/>
                        </a:spcBef>
                        <a:spcAft>
                          <a:spcPts val="360"/>
                        </a:spcAft>
                      </a:pPr>
                      <a:r>
                        <a:rPr lang="en-US" sz="1200">
                          <a:effectLst/>
                        </a:rPr>
                        <a:t>Initial development for SDO Mission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ts val="1400"/>
                        </a:lnSpc>
                        <a:spcBef>
                          <a:spcPts val="360"/>
                        </a:spcBef>
                        <a:spcAft>
                          <a:spcPts val="360"/>
                        </a:spcAft>
                      </a:pPr>
                      <a:r>
                        <a:rPr lang="en-US" sz="1200">
                          <a:effectLst/>
                        </a:rPr>
                        <a:t>150 Mbps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ts val="1400"/>
                        </a:lnSpc>
                        <a:spcBef>
                          <a:spcPts val="360"/>
                        </a:spcBef>
                        <a:spcAft>
                          <a:spcPts val="360"/>
                        </a:spcAft>
                      </a:pPr>
                      <a:r>
                        <a:rPr lang="en-US" sz="1200">
                          <a:effectLst/>
                        </a:rPr>
                        <a:t>February 2010</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gn="just">
                        <a:lnSpc>
                          <a:spcPts val="1400"/>
                        </a:lnSpc>
                        <a:spcBef>
                          <a:spcPts val="360"/>
                        </a:spcBef>
                        <a:spcAft>
                          <a:spcPts val="360"/>
                        </a:spcAft>
                      </a:pPr>
                      <a:r>
                        <a:rPr lang="en-US" sz="1200">
                          <a:effectLst/>
                        </a:rPr>
                        <a:t>WS1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ts val="1400"/>
                        </a:lnSpc>
                        <a:spcBef>
                          <a:spcPts val="360"/>
                        </a:spcBef>
                        <a:spcAft>
                          <a:spcPts val="360"/>
                        </a:spcAft>
                      </a:pPr>
                      <a:r>
                        <a:rPr lang="en-US" sz="1200">
                          <a:effectLst/>
                        </a:rPr>
                        <a:t>Update M&amp;C Interface</a:t>
                      </a:r>
                    </a:p>
                    <a:p>
                      <a:pPr marL="0" marR="0" algn="just">
                        <a:lnSpc>
                          <a:spcPts val="1400"/>
                        </a:lnSpc>
                        <a:spcBef>
                          <a:spcPts val="360"/>
                        </a:spcBef>
                        <a:spcAft>
                          <a:spcPts val="360"/>
                        </a:spcAft>
                      </a:pPr>
                      <a:r>
                        <a:rPr lang="en-US" sz="1200">
                          <a:effectLst/>
                        </a:rPr>
                        <a:t>Added multi-mission support</a:t>
                      </a:r>
                    </a:p>
                    <a:p>
                      <a:pPr marL="0" marR="0" algn="just">
                        <a:lnSpc>
                          <a:spcPts val="1400"/>
                        </a:lnSpc>
                        <a:spcBef>
                          <a:spcPts val="360"/>
                        </a:spcBef>
                        <a:spcAft>
                          <a:spcPts val="360"/>
                        </a:spcAft>
                      </a:pPr>
                      <a:r>
                        <a:rPr lang="en-US" sz="1200">
                          <a:effectLst/>
                        </a:rPr>
                        <a:t>Support LRO mission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ts val="1400"/>
                        </a:lnSpc>
                        <a:spcBef>
                          <a:spcPts val="360"/>
                        </a:spcBef>
                        <a:spcAft>
                          <a:spcPts val="360"/>
                        </a:spcAft>
                      </a:pPr>
                      <a:r>
                        <a:rPr lang="en-US" sz="1200">
                          <a:effectLst/>
                        </a:rPr>
                        <a:t>150 Mbps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ts val="1400"/>
                        </a:lnSpc>
                        <a:spcBef>
                          <a:spcPts val="360"/>
                        </a:spcBef>
                        <a:spcAft>
                          <a:spcPts val="360"/>
                        </a:spcAft>
                      </a:pPr>
                      <a:r>
                        <a:rPr lang="en-US" sz="1200">
                          <a:effectLst/>
                        </a:rPr>
                        <a:t>June 2009</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gn="just">
                        <a:lnSpc>
                          <a:spcPts val="1400"/>
                        </a:lnSpc>
                        <a:spcBef>
                          <a:spcPts val="360"/>
                        </a:spcBef>
                        <a:spcAft>
                          <a:spcPts val="360"/>
                        </a:spcAft>
                      </a:pPr>
                      <a:r>
                        <a:rPr lang="en-US" sz="1200" dirty="0" smtClean="0">
                          <a:effectLst/>
                        </a:rPr>
                        <a:t>Phase </a:t>
                      </a:r>
                      <a:r>
                        <a:rPr lang="en-US" sz="1200" dirty="0">
                          <a:effectLst/>
                        </a:rPr>
                        <a:t>1</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ts val="1400"/>
                        </a:lnSpc>
                        <a:spcBef>
                          <a:spcPts val="360"/>
                        </a:spcBef>
                        <a:spcAft>
                          <a:spcPts val="360"/>
                        </a:spcAft>
                      </a:pPr>
                      <a:r>
                        <a:rPr lang="en-US" sz="1200" dirty="0">
                          <a:effectLst/>
                        </a:rPr>
                        <a:t>Update M&amp;C Interface</a:t>
                      </a:r>
                    </a:p>
                    <a:p>
                      <a:pPr marL="0" marR="0" algn="just">
                        <a:lnSpc>
                          <a:spcPts val="1400"/>
                        </a:lnSpc>
                        <a:spcBef>
                          <a:spcPts val="360"/>
                        </a:spcBef>
                        <a:spcAft>
                          <a:spcPts val="360"/>
                        </a:spcAft>
                      </a:pPr>
                      <a:r>
                        <a:rPr lang="en-US" sz="1200" dirty="0">
                          <a:effectLst/>
                        </a:rPr>
                        <a:t>Streamline file generation</a:t>
                      </a:r>
                    </a:p>
                    <a:p>
                      <a:pPr marL="0" marR="0" algn="just">
                        <a:lnSpc>
                          <a:spcPts val="1400"/>
                        </a:lnSpc>
                        <a:spcBef>
                          <a:spcPts val="360"/>
                        </a:spcBef>
                        <a:spcAft>
                          <a:spcPts val="360"/>
                        </a:spcAft>
                      </a:pPr>
                      <a:r>
                        <a:rPr lang="en-US" sz="1200" dirty="0">
                          <a:effectLst/>
                        </a:rPr>
                        <a:t>Support IRIS mission</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ts val="1400"/>
                        </a:lnSpc>
                        <a:spcBef>
                          <a:spcPts val="360"/>
                        </a:spcBef>
                        <a:spcAft>
                          <a:spcPts val="360"/>
                        </a:spcAft>
                      </a:pPr>
                      <a:r>
                        <a:rPr lang="en-US" sz="1200">
                          <a:effectLst/>
                        </a:rPr>
                        <a:t>20 Mbps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ts val="1400"/>
                        </a:lnSpc>
                        <a:spcBef>
                          <a:spcPts val="360"/>
                        </a:spcBef>
                        <a:spcAft>
                          <a:spcPts val="360"/>
                        </a:spcAft>
                      </a:pPr>
                      <a:r>
                        <a:rPr lang="en-US" sz="1200">
                          <a:effectLst/>
                        </a:rPr>
                        <a:t>June 2013</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gn="just">
                        <a:lnSpc>
                          <a:spcPts val="1400"/>
                        </a:lnSpc>
                        <a:spcBef>
                          <a:spcPts val="360"/>
                        </a:spcBef>
                        <a:spcAft>
                          <a:spcPts val="360"/>
                        </a:spcAft>
                      </a:pPr>
                      <a:r>
                        <a:rPr lang="en-US" sz="1200">
                          <a:effectLst/>
                        </a:rPr>
                        <a:t>MTRS RIP Phase 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ts val="1400"/>
                        </a:lnSpc>
                        <a:spcBef>
                          <a:spcPts val="360"/>
                        </a:spcBef>
                        <a:spcAft>
                          <a:spcPts val="360"/>
                        </a:spcAft>
                      </a:pPr>
                      <a:r>
                        <a:rPr lang="en-US" sz="1200">
                          <a:effectLst/>
                        </a:rPr>
                        <a:t>OS port from Macintosh to Linux</a:t>
                      </a:r>
                    </a:p>
                    <a:p>
                      <a:pPr marL="0" marR="0" algn="just">
                        <a:lnSpc>
                          <a:spcPts val="1400"/>
                        </a:lnSpc>
                        <a:spcBef>
                          <a:spcPts val="360"/>
                        </a:spcBef>
                        <a:spcAft>
                          <a:spcPts val="360"/>
                        </a:spcAft>
                      </a:pPr>
                      <a:r>
                        <a:rPr lang="en-US" sz="1200">
                          <a:effectLst/>
                        </a:rPr>
                        <a:t>Integrate into MTRS system</a:t>
                      </a:r>
                    </a:p>
                    <a:p>
                      <a:pPr marL="0" marR="0" algn="just">
                        <a:lnSpc>
                          <a:spcPts val="1400"/>
                        </a:lnSpc>
                        <a:spcBef>
                          <a:spcPts val="360"/>
                        </a:spcBef>
                        <a:spcAft>
                          <a:spcPts val="360"/>
                        </a:spcAft>
                      </a:pPr>
                      <a:r>
                        <a:rPr lang="en-US" sz="1200">
                          <a:effectLst/>
                        </a:rPr>
                        <a:t>Support SMAP mission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ts val="1400"/>
                        </a:lnSpc>
                        <a:spcBef>
                          <a:spcPts val="360"/>
                        </a:spcBef>
                        <a:spcAft>
                          <a:spcPts val="360"/>
                        </a:spcAft>
                      </a:pPr>
                      <a:r>
                        <a:rPr lang="en-US" sz="1200">
                          <a:effectLst/>
                        </a:rPr>
                        <a:t>20 Mbps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ts val="1400"/>
                        </a:lnSpc>
                        <a:spcBef>
                          <a:spcPts val="360"/>
                        </a:spcBef>
                        <a:spcAft>
                          <a:spcPts val="360"/>
                        </a:spcAft>
                      </a:pPr>
                      <a:r>
                        <a:rPr lang="en-US" sz="1200">
                          <a:effectLst/>
                        </a:rPr>
                        <a:t>January 2015</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gn="just">
                        <a:lnSpc>
                          <a:spcPts val="1400"/>
                        </a:lnSpc>
                        <a:spcBef>
                          <a:spcPts val="360"/>
                        </a:spcBef>
                        <a:spcAft>
                          <a:spcPts val="360"/>
                        </a:spcAft>
                      </a:pPr>
                      <a:r>
                        <a:rPr lang="en-US" sz="1200">
                          <a:effectLst/>
                        </a:rPr>
                        <a:t>DAPHNE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ts val="1400"/>
                        </a:lnSpc>
                        <a:spcBef>
                          <a:spcPts val="360"/>
                        </a:spcBef>
                        <a:spcAft>
                          <a:spcPts val="360"/>
                        </a:spcAft>
                      </a:pPr>
                      <a:r>
                        <a:rPr lang="en-US" sz="1200">
                          <a:effectLst/>
                        </a:rPr>
                        <a:t>Add automatic failover*</a:t>
                      </a:r>
                    </a:p>
                    <a:p>
                      <a:pPr marL="0" marR="0" algn="just">
                        <a:lnSpc>
                          <a:spcPts val="1400"/>
                        </a:lnSpc>
                        <a:spcBef>
                          <a:spcPts val="360"/>
                        </a:spcBef>
                        <a:spcAft>
                          <a:spcPts val="360"/>
                        </a:spcAft>
                      </a:pPr>
                      <a:r>
                        <a:rPr lang="en-US" sz="1200">
                          <a:effectLst/>
                        </a:rPr>
                        <a:t>Two inputs at 2 Gbps data rate</a:t>
                      </a:r>
                    </a:p>
                    <a:p>
                      <a:pPr marL="0" marR="0" algn="just">
                        <a:lnSpc>
                          <a:spcPts val="1400"/>
                        </a:lnSpc>
                        <a:spcBef>
                          <a:spcPts val="360"/>
                        </a:spcBef>
                        <a:spcAft>
                          <a:spcPts val="360"/>
                        </a:spcAft>
                      </a:pPr>
                      <a:r>
                        <a:rPr lang="en-US" sz="1200">
                          <a:effectLst/>
                        </a:rPr>
                        <a:t>SLE support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ts val="1400"/>
                        </a:lnSpc>
                        <a:spcBef>
                          <a:spcPts val="360"/>
                        </a:spcBef>
                        <a:spcAft>
                          <a:spcPts val="360"/>
                        </a:spcAft>
                      </a:pPr>
                      <a:r>
                        <a:rPr lang="en-US" sz="1200">
                          <a:effectLst/>
                        </a:rPr>
                        <a:t>4 Gbps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ts val="1400"/>
                        </a:lnSpc>
                        <a:spcBef>
                          <a:spcPts val="360"/>
                        </a:spcBef>
                        <a:spcAft>
                          <a:spcPts val="360"/>
                        </a:spcAft>
                      </a:pPr>
                      <a:r>
                        <a:rPr lang="en-US" sz="1200" dirty="0">
                          <a:effectLst/>
                        </a:rPr>
                        <a:t> Jan 2018 (est.)</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81823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8800" y="76200"/>
            <a:ext cx="5410200" cy="541725"/>
          </a:xfrm>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a:t>Current </a:t>
            </a:r>
            <a:r>
              <a:rPr lang="en-US" sz="2800" dirty="0" smtClean="0"/>
              <a:t>Development Status</a:t>
            </a:r>
            <a:endParaRPr lang="en-US" sz="2800" dirty="0"/>
          </a:p>
        </p:txBody>
      </p:sp>
      <p:sp>
        <p:nvSpPr>
          <p:cNvPr id="5" name="Slide Number Placeholder 2"/>
          <p:cNvSpPr>
            <a:spLocks noGrp="1"/>
          </p:cNvSpPr>
          <p:nvPr>
            <p:ph type="sldNum" sz="quarter" idx="12"/>
          </p:nvPr>
        </p:nvSpPr>
        <p:spPr>
          <a:xfrm>
            <a:off x="6553200" y="6356350"/>
            <a:ext cx="2133600" cy="365125"/>
          </a:xfrm>
        </p:spPr>
        <p:txBody>
          <a:bodyPr/>
          <a:lstStyle/>
          <a:p>
            <a:fld id="{88AF5FC5-87A6-4A6A-9CE6-C63B1EF91A4A}" type="slidenum">
              <a:rPr lang="en-US" smtClean="0"/>
              <a:pPr/>
              <a:t>14</a:t>
            </a:fld>
            <a:endParaRPr lang="en-US" dirty="0"/>
          </a:p>
        </p:txBody>
      </p:sp>
      <p:sp>
        <p:nvSpPr>
          <p:cNvPr id="6" name="Content Placeholder 1"/>
          <p:cNvSpPr>
            <a:spLocks noGrp="1"/>
          </p:cNvSpPr>
          <p:nvPr>
            <p:ph idx="1"/>
          </p:nvPr>
        </p:nvSpPr>
        <p:spPr>
          <a:xfrm>
            <a:off x="457200" y="1295400"/>
            <a:ext cx="8229600" cy="4343400"/>
          </a:xfrm>
        </p:spPr>
        <p:txBody>
          <a:bodyPr/>
          <a:lstStyle/>
          <a:p>
            <a:r>
              <a:rPr lang="en-US" dirty="0" smtClean="0"/>
              <a:t>Software modules from NEN Gateway are heavily leveraged. New development is minimal. </a:t>
            </a:r>
          </a:p>
          <a:p>
            <a:r>
              <a:rPr lang="en-US" dirty="0" smtClean="0"/>
              <a:t>Migrated interface from Cortex HDR XXL receiver to </a:t>
            </a:r>
            <a:r>
              <a:rPr lang="en-US" dirty="0" err="1" smtClean="0"/>
              <a:t>Viasat</a:t>
            </a:r>
            <a:r>
              <a:rPr lang="en-US" dirty="0" smtClean="0"/>
              <a:t> VHR-3200. Basic interface and function has been tested.</a:t>
            </a:r>
          </a:p>
          <a:p>
            <a:r>
              <a:rPr lang="en-US" dirty="0" smtClean="0"/>
              <a:t>Server was purchased for JPL test unit. Testing is underway.</a:t>
            </a:r>
          </a:p>
          <a:p>
            <a:r>
              <a:rPr lang="en-US" dirty="0" smtClean="0"/>
              <a:t>High speed RAID options are being studied. </a:t>
            </a:r>
          </a:p>
          <a:p>
            <a:r>
              <a:rPr lang="en-US" dirty="0" smtClean="0"/>
              <a:t>Initial design trade studies were discussed for auto failover implementation. </a:t>
            </a:r>
          </a:p>
          <a:p>
            <a:pPr marL="0" indent="0">
              <a:buNone/>
            </a:pPr>
            <a:endParaRPr lang="en-US" sz="1600" dirty="0" smtClean="0"/>
          </a:p>
          <a:p>
            <a:pPr marL="0" indent="0">
              <a:buNone/>
            </a:pPr>
            <a:endParaRPr lang="en-US" sz="1600" dirty="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9389127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400" y="872156"/>
            <a:ext cx="8847528" cy="5681044"/>
          </a:xfrm>
          <a:prstGeom prst="rect">
            <a:avLst/>
          </a:prstGeom>
        </p:spPr>
      </p:pic>
      <p:sp>
        <p:nvSpPr>
          <p:cNvPr id="3" name="TextBox 2"/>
          <p:cNvSpPr txBox="1"/>
          <p:nvPr/>
        </p:nvSpPr>
        <p:spPr>
          <a:xfrm>
            <a:off x="2908393" y="2819400"/>
            <a:ext cx="3616194" cy="523220"/>
          </a:xfrm>
          <a:prstGeom prst="rect">
            <a:avLst/>
          </a:prstGeom>
          <a:noFill/>
        </p:spPr>
        <p:txBody>
          <a:bodyPr wrap="none" rtlCol="0">
            <a:spAutoFit/>
          </a:bodyPr>
          <a:lstStyle/>
          <a:p>
            <a:pPr algn="ctr"/>
            <a:r>
              <a:rPr lang="en-US" sz="2800" b="1" dirty="0" smtClean="0">
                <a:solidFill>
                  <a:schemeClr val="bg1"/>
                </a:solidFill>
              </a:rPr>
              <a:t>Operations Concept</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07F25E21-6435-4942-977D-92867F85F11F}" type="slidenum">
              <a:rPr lang="en-US" smtClean="0"/>
              <a:pPr/>
              <a:t>15</a:t>
            </a:fld>
            <a:endParaRPr lang="en-US" dirty="0"/>
          </a:p>
        </p:txBody>
      </p:sp>
    </p:spTree>
    <p:extLst>
      <p:ext uri="{BB962C8B-B14F-4D97-AF65-F5344CB8AC3E}">
        <p14:creationId xmlns:p14="http://schemas.microsoft.com/office/powerpoint/2010/main" val="21987612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gn="just"/>
            <a:r>
              <a:rPr lang="en-US" sz="2000" dirty="0"/>
              <a:t>The system will automatically configure by simple M&amp;C command and run </a:t>
            </a:r>
            <a:r>
              <a:rPr lang="en-US" sz="2000" dirty="0" smtClean="0"/>
              <a:t>accordingly.</a:t>
            </a:r>
            <a:endParaRPr lang="en-US" sz="2000" dirty="0"/>
          </a:p>
          <a:p>
            <a:pPr algn="just"/>
            <a:r>
              <a:rPr lang="en-US" sz="2000" dirty="0" smtClean="0"/>
              <a:t>The </a:t>
            </a:r>
            <a:r>
              <a:rPr lang="en-US" sz="2000" dirty="0"/>
              <a:t>system captures a telemetry </a:t>
            </a:r>
            <a:r>
              <a:rPr lang="en-US" sz="2000" dirty="0" smtClean="0"/>
              <a:t>data stream </a:t>
            </a:r>
            <a:r>
              <a:rPr lang="en-US" sz="2000" dirty="0"/>
              <a:t>and converts it into </a:t>
            </a:r>
            <a:r>
              <a:rPr lang="en-US" sz="2000" dirty="0" smtClean="0"/>
              <a:t>virtual channel telemetry </a:t>
            </a:r>
            <a:r>
              <a:rPr lang="en-US" sz="2000" dirty="0"/>
              <a:t>files for delivery in near-real time to missions via Secure Copy (SCP</a:t>
            </a:r>
            <a:r>
              <a:rPr lang="en-US" sz="2000" dirty="0" smtClean="0"/>
              <a:t>). </a:t>
            </a:r>
            <a:endParaRPr lang="en-US" sz="2000" dirty="0"/>
          </a:p>
          <a:p>
            <a:pPr marL="342900" lvl="1" indent="-342900" algn="just">
              <a:buFont typeface="Arial" charset="0"/>
              <a:buChar char="•"/>
            </a:pPr>
            <a:r>
              <a:rPr lang="en-US" dirty="0"/>
              <a:t>The files are </a:t>
            </a:r>
            <a:r>
              <a:rPr lang="en-US" dirty="0" smtClean="0"/>
              <a:t>stored </a:t>
            </a:r>
            <a:r>
              <a:rPr lang="en-US" dirty="0"/>
              <a:t>for an agreed amount of time before they are purged from the system.</a:t>
            </a:r>
          </a:p>
          <a:p>
            <a:pPr algn="just"/>
            <a:r>
              <a:rPr lang="en-US" sz="2000" dirty="0" smtClean="0"/>
              <a:t>The </a:t>
            </a:r>
            <a:r>
              <a:rPr lang="en-US" sz="2000" dirty="0"/>
              <a:t>mission has the ability to retrieve telemetry files </a:t>
            </a:r>
            <a:r>
              <a:rPr lang="en-US" sz="2000" dirty="0" smtClean="0"/>
              <a:t>via </a:t>
            </a:r>
            <a:r>
              <a:rPr lang="en-US" sz="2000" dirty="0"/>
              <a:t>Secure File Transport (SFTP</a:t>
            </a:r>
            <a:r>
              <a:rPr lang="en-US" sz="2000" dirty="0" smtClean="0"/>
              <a:t>).</a:t>
            </a:r>
            <a:endParaRPr lang="en-US" sz="2000" dirty="0"/>
          </a:p>
          <a:p>
            <a:pPr algn="just"/>
            <a:r>
              <a:rPr lang="en-US" sz="2000" dirty="0"/>
              <a:t>The system will provide status information to operations.</a:t>
            </a:r>
          </a:p>
          <a:p>
            <a:pPr algn="just"/>
            <a:r>
              <a:rPr lang="en-US" sz="2000" dirty="0"/>
              <a:t>Operations can be </a:t>
            </a:r>
            <a:r>
              <a:rPr lang="en-US" sz="2000" dirty="0" smtClean="0"/>
              <a:t>interrupted and reconfigured </a:t>
            </a:r>
            <a:r>
              <a:rPr lang="en-US" sz="2000" dirty="0"/>
              <a:t>in the event of an </a:t>
            </a:r>
            <a:r>
              <a:rPr lang="en-US" sz="2000" dirty="0" smtClean="0"/>
              <a:t>emergency for higher priority mission. </a:t>
            </a:r>
            <a:endParaRPr lang="en-US" sz="2000" dirty="0"/>
          </a:p>
          <a:p>
            <a:pPr algn="just"/>
            <a:r>
              <a:rPr lang="en-US" sz="2000" dirty="0" smtClean="0"/>
              <a:t>In </a:t>
            </a:r>
            <a:r>
              <a:rPr lang="en-US" sz="2000" dirty="0"/>
              <a:t>the event of a failure, the system will perform an auto failover to back up </a:t>
            </a:r>
            <a:r>
              <a:rPr lang="en-US" sz="2000" dirty="0" smtClean="0"/>
              <a:t>components.</a:t>
            </a:r>
            <a:endParaRPr lang="en-US" sz="2000" dirty="0"/>
          </a:p>
          <a:p>
            <a:pPr lvl="1" algn="just"/>
            <a:endParaRPr lang="en-US" sz="1800" dirty="0"/>
          </a:p>
          <a:p>
            <a:pPr algn="just"/>
            <a:endParaRPr lang="en-US" sz="2000" dirty="0"/>
          </a:p>
        </p:txBody>
      </p:sp>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smtClean="0"/>
              <a:t>DAPHNE Operations </a:t>
            </a:r>
            <a:r>
              <a:rPr lang="en-US" sz="2800" dirty="0"/>
              <a:t>Concept</a:t>
            </a:r>
          </a:p>
        </p:txBody>
      </p:sp>
      <p:sp>
        <p:nvSpPr>
          <p:cNvPr id="4" name="Slide Number Placeholder 3"/>
          <p:cNvSpPr>
            <a:spLocks noGrp="1"/>
          </p:cNvSpPr>
          <p:nvPr>
            <p:ph type="sldNum" sz="quarter" idx="12"/>
          </p:nvPr>
        </p:nvSpPr>
        <p:spPr/>
        <p:txBody>
          <a:bodyPr/>
          <a:lstStyle/>
          <a:p>
            <a:fld id="{07F25E21-6435-4942-977D-92867F85F11F}" type="slidenum">
              <a:rPr lang="en-US" smtClean="0"/>
              <a:pPr/>
              <a:t>16</a:t>
            </a:fld>
            <a:endParaRPr lang="en-US" dirty="0"/>
          </a:p>
        </p:txBody>
      </p:sp>
    </p:spTree>
    <p:extLst>
      <p:ext uri="{BB962C8B-B14F-4D97-AF65-F5344CB8AC3E}">
        <p14:creationId xmlns:p14="http://schemas.microsoft.com/office/powerpoint/2010/main" val="267497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400" y="872156"/>
            <a:ext cx="8847528" cy="5681044"/>
          </a:xfrm>
          <a:prstGeom prst="rect">
            <a:avLst/>
          </a:prstGeom>
        </p:spPr>
      </p:pic>
      <p:sp>
        <p:nvSpPr>
          <p:cNvPr id="3" name="TextBox 2"/>
          <p:cNvSpPr txBox="1"/>
          <p:nvPr/>
        </p:nvSpPr>
        <p:spPr>
          <a:xfrm>
            <a:off x="2865669" y="2819400"/>
            <a:ext cx="3701654" cy="523220"/>
          </a:xfrm>
          <a:prstGeom prst="rect">
            <a:avLst/>
          </a:prstGeom>
          <a:noFill/>
        </p:spPr>
        <p:txBody>
          <a:bodyPr wrap="none" rtlCol="0">
            <a:spAutoFit/>
          </a:bodyPr>
          <a:lstStyle/>
          <a:p>
            <a:pPr algn="ctr"/>
            <a:r>
              <a:rPr lang="en-US" sz="2800" b="1" dirty="0" smtClean="0">
                <a:solidFill>
                  <a:schemeClr val="bg1"/>
                </a:solidFill>
              </a:rPr>
              <a:t>Project Management</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07F25E21-6435-4942-977D-92867F85F11F}" type="slidenum">
              <a:rPr lang="en-US" smtClean="0"/>
              <a:pPr/>
              <a:t>17</a:t>
            </a:fld>
            <a:endParaRPr lang="en-US" dirty="0"/>
          </a:p>
        </p:txBody>
      </p:sp>
    </p:spTree>
    <p:extLst>
      <p:ext uri="{BB962C8B-B14F-4D97-AF65-F5344CB8AC3E}">
        <p14:creationId xmlns:p14="http://schemas.microsoft.com/office/powerpoint/2010/main" val="2559375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a:t>
            </a:r>
            <a:endParaRPr lang="en-US" dirty="0"/>
          </a:p>
        </p:txBody>
      </p:sp>
      <p:sp>
        <p:nvSpPr>
          <p:cNvPr id="3" name="Content Placeholder 2"/>
          <p:cNvSpPr>
            <a:spLocks noGrp="1"/>
          </p:cNvSpPr>
          <p:nvPr>
            <p:ph idx="1"/>
          </p:nvPr>
        </p:nvSpPr>
        <p:spPr/>
        <p:txBody>
          <a:bodyPr/>
          <a:lstStyle/>
          <a:p>
            <a:r>
              <a:rPr lang="en-US" sz="1800" dirty="0" smtClean="0"/>
              <a:t>DAPHNE is a NEN </a:t>
            </a:r>
            <a:r>
              <a:rPr lang="en-US" sz="1800" dirty="0"/>
              <a:t>internal </a:t>
            </a:r>
            <a:r>
              <a:rPr lang="en-US" sz="1800" dirty="0" smtClean="0"/>
              <a:t>development effort that is funded under the </a:t>
            </a:r>
            <a:r>
              <a:rPr lang="en-US" sz="1800" dirty="0" err="1" smtClean="0"/>
              <a:t>Ka</a:t>
            </a:r>
            <a:r>
              <a:rPr lang="en-US" sz="1800" dirty="0" smtClean="0"/>
              <a:t>-band Upgrade initiative.</a:t>
            </a:r>
          </a:p>
          <a:p>
            <a:r>
              <a:rPr lang="en-US" sz="1800" dirty="0" smtClean="0"/>
              <a:t>Class D Software project managed by Code 566.</a:t>
            </a:r>
          </a:p>
          <a:p>
            <a:r>
              <a:rPr lang="en-US" sz="1800" dirty="0" smtClean="0"/>
              <a:t>Not </a:t>
            </a:r>
            <a:r>
              <a:rPr lang="en-US" sz="1800" dirty="0"/>
              <a:t>mission </a:t>
            </a:r>
            <a:r>
              <a:rPr lang="en-US" sz="1800" dirty="0" smtClean="0"/>
              <a:t>specific, but initially supports NISAR, PACE and WFIRST.</a:t>
            </a:r>
          </a:p>
          <a:p>
            <a:r>
              <a:rPr lang="en-US" sz="1800" dirty="0" smtClean="0"/>
              <a:t>Key project managerial documents.</a:t>
            </a:r>
          </a:p>
          <a:p>
            <a:pPr lvl="1"/>
            <a:r>
              <a:rPr lang="en-US" sz="1600" dirty="0" smtClean="0"/>
              <a:t>Software Management Plan (SMP)/System Engineering Management Plan (SEMP)</a:t>
            </a:r>
          </a:p>
          <a:p>
            <a:pPr lvl="1"/>
            <a:r>
              <a:rPr lang="en-US" sz="1600" dirty="0" smtClean="0"/>
              <a:t>Configuration Management Plan (CMP)</a:t>
            </a:r>
          </a:p>
          <a:p>
            <a:r>
              <a:rPr lang="en-US" sz="1800" dirty="0" smtClean="0"/>
              <a:t>Key management references.</a:t>
            </a:r>
          </a:p>
          <a:p>
            <a:pPr lvl="1"/>
            <a:r>
              <a:rPr lang="en-US" sz="1600" dirty="0"/>
              <a:t>NPR 7150.2B</a:t>
            </a:r>
          </a:p>
          <a:p>
            <a:pPr lvl="1"/>
            <a:r>
              <a:rPr lang="en-US" sz="1600" dirty="0"/>
              <a:t>SW Engineering Handbook </a:t>
            </a:r>
            <a:r>
              <a:rPr lang="en-US" sz="1600" i="1" dirty="0"/>
              <a:t>NASA-HDBK-2203</a:t>
            </a:r>
            <a:endParaRPr lang="en-US" sz="1600" dirty="0"/>
          </a:p>
          <a:p>
            <a:pPr lvl="1"/>
            <a:r>
              <a:rPr lang="en-US" sz="1600" dirty="0"/>
              <a:t>GSFC STD-1000</a:t>
            </a:r>
          </a:p>
          <a:p>
            <a:pPr lvl="1"/>
            <a:r>
              <a:rPr lang="en-US" sz="1600" dirty="0" smtClean="0"/>
              <a:t>NASA System Engineering Handbook</a:t>
            </a:r>
          </a:p>
          <a:p>
            <a:pPr lvl="1"/>
            <a:r>
              <a:rPr lang="en-US" sz="1600" dirty="0" smtClean="0"/>
              <a:t>NPR 7123.1B</a:t>
            </a:r>
          </a:p>
          <a:p>
            <a:pPr lvl="1"/>
            <a:r>
              <a:rPr lang="en-US" sz="1600" dirty="0" smtClean="0"/>
              <a:t>GPR-7123.1B</a:t>
            </a:r>
          </a:p>
        </p:txBody>
      </p:sp>
      <p:sp>
        <p:nvSpPr>
          <p:cNvPr id="4" name="Slide Number Placeholder 3"/>
          <p:cNvSpPr>
            <a:spLocks noGrp="1"/>
          </p:cNvSpPr>
          <p:nvPr>
            <p:ph type="sldNum" sz="quarter" idx="12"/>
          </p:nvPr>
        </p:nvSpPr>
        <p:spPr/>
        <p:txBody>
          <a:bodyPr/>
          <a:lstStyle/>
          <a:p>
            <a:fld id="{07F25E21-6435-4942-977D-92867F85F11F}" type="slidenum">
              <a:rPr lang="en-US" smtClean="0"/>
              <a:pPr/>
              <a:t>18</a:t>
            </a:fld>
            <a:endParaRPr lang="en-US" dirty="0"/>
          </a:p>
        </p:txBody>
      </p:sp>
    </p:spTree>
    <p:extLst>
      <p:ext uri="{BB962C8B-B14F-4D97-AF65-F5344CB8AC3E}">
        <p14:creationId xmlns:p14="http://schemas.microsoft.com/office/powerpoint/2010/main" val="2739828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662"/>
            <a:ext cx="8229600" cy="1143000"/>
          </a:xfrm>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b="1" dirty="0" smtClean="0">
                <a:latin typeface="Calibri" panose="020F0502020204030204" pitchFamily="34" charset="0"/>
              </a:rPr>
              <a:t>DAPNE Org </a:t>
            </a:r>
            <a:r>
              <a:rPr lang="en-US" sz="2800" b="1" dirty="0">
                <a:latin typeface="Calibri" panose="020F0502020204030204" pitchFamily="34" charset="0"/>
              </a:rPr>
              <a:t>Chart</a:t>
            </a:r>
          </a:p>
        </p:txBody>
      </p:sp>
      <p:sp>
        <p:nvSpPr>
          <p:cNvPr id="4" name="Slide Number Placeholder 3"/>
          <p:cNvSpPr>
            <a:spLocks noGrp="1"/>
          </p:cNvSpPr>
          <p:nvPr>
            <p:ph type="sldNum" sz="quarter" idx="12"/>
          </p:nvPr>
        </p:nvSpPr>
        <p:spPr/>
        <p:txBody>
          <a:bodyPr/>
          <a:lstStyle/>
          <a:p>
            <a:pPr>
              <a:defRPr/>
            </a:pPr>
            <a:fld id="{23BFAF7E-ADB0-4354-BC3B-F0357F484814}" type="slidenum">
              <a:rPr lang="en-US" smtClean="0"/>
              <a:pPr>
                <a:defRPr/>
              </a:pPr>
              <a:t>19</a:t>
            </a:fld>
            <a:endParaRPr lang="en-US" dirty="0"/>
          </a:p>
        </p:txBody>
      </p:sp>
      <p:sp>
        <p:nvSpPr>
          <p:cNvPr id="7" name="Rounded Rectangle 6"/>
          <p:cNvSpPr/>
          <p:nvPr/>
        </p:nvSpPr>
        <p:spPr>
          <a:xfrm>
            <a:off x="3524250" y="3886200"/>
            <a:ext cx="2114550" cy="7493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smtClean="0">
                <a:solidFill>
                  <a:prstClr val="white"/>
                </a:solidFill>
              </a:rPr>
              <a:t>Lead </a:t>
            </a:r>
            <a:r>
              <a:rPr lang="en-US" sz="1400" dirty="0">
                <a:solidFill>
                  <a:prstClr val="white"/>
                </a:solidFill>
              </a:rPr>
              <a:t>Software Engineer</a:t>
            </a:r>
          </a:p>
        </p:txBody>
      </p:sp>
      <p:sp>
        <p:nvSpPr>
          <p:cNvPr id="8" name="Rounded Rectangle 7"/>
          <p:cNvSpPr/>
          <p:nvPr/>
        </p:nvSpPr>
        <p:spPr>
          <a:xfrm>
            <a:off x="6096000" y="3886200"/>
            <a:ext cx="1790700" cy="7493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smtClean="0">
                <a:solidFill>
                  <a:prstClr val="white"/>
                </a:solidFill>
              </a:rPr>
              <a:t>Lead Test Engineer</a:t>
            </a:r>
            <a:endParaRPr lang="en-US" sz="1400" dirty="0">
              <a:solidFill>
                <a:prstClr val="white"/>
              </a:solidFill>
            </a:endParaRPr>
          </a:p>
        </p:txBody>
      </p:sp>
      <p:sp>
        <p:nvSpPr>
          <p:cNvPr id="10" name="Rounded Rectangle 9"/>
          <p:cNvSpPr/>
          <p:nvPr/>
        </p:nvSpPr>
        <p:spPr>
          <a:xfrm>
            <a:off x="417458" y="1887814"/>
            <a:ext cx="1790700" cy="75521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dirty="0" smtClean="0">
                <a:solidFill>
                  <a:prstClr val="white"/>
                </a:solidFill>
              </a:rPr>
              <a:t>Ops </a:t>
            </a:r>
            <a:endParaRPr lang="en-US" sz="1600" dirty="0">
              <a:solidFill>
                <a:prstClr val="white"/>
              </a:solidFill>
            </a:endParaRPr>
          </a:p>
          <a:p>
            <a:pPr algn="ctr"/>
            <a:r>
              <a:rPr lang="en-US" sz="1400" dirty="0" smtClean="0">
                <a:solidFill>
                  <a:prstClr val="white"/>
                </a:solidFill>
              </a:rPr>
              <a:t>Network Engineer Advisor</a:t>
            </a:r>
            <a:endParaRPr lang="en-US" sz="1400" dirty="0">
              <a:solidFill>
                <a:prstClr val="white"/>
              </a:solidFill>
            </a:endParaRPr>
          </a:p>
        </p:txBody>
      </p:sp>
      <p:sp>
        <p:nvSpPr>
          <p:cNvPr id="13" name="Rounded Rectangle 12"/>
          <p:cNvSpPr/>
          <p:nvPr/>
        </p:nvSpPr>
        <p:spPr>
          <a:xfrm>
            <a:off x="3276600" y="1344238"/>
            <a:ext cx="2590800" cy="6858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smtClean="0">
                <a:solidFill>
                  <a:prstClr val="white"/>
                </a:solidFill>
              </a:rPr>
              <a:t>Product Development Lead (PDL)</a:t>
            </a:r>
          </a:p>
        </p:txBody>
      </p:sp>
      <p:sp>
        <p:nvSpPr>
          <p:cNvPr id="14" name="TextBox 13"/>
          <p:cNvSpPr txBox="1"/>
          <p:nvPr/>
        </p:nvSpPr>
        <p:spPr>
          <a:xfrm rot="1745891">
            <a:off x="1413995" y="1876149"/>
            <a:ext cx="684803" cy="307777"/>
          </a:xfrm>
          <a:prstGeom prst="rect">
            <a:avLst/>
          </a:prstGeom>
          <a:noFill/>
        </p:spPr>
        <p:txBody>
          <a:bodyPr wrap="none" rtlCol="0">
            <a:spAutoFit/>
          </a:bodyPr>
          <a:lstStyle/>
          <a:p>
            <a:r>
              <a:rPr lang="en-US" sz="1400" dirty="0" smtClean="0">
                <a:solidFill>
                  <a:srgbClr val="FFC000"/>
                </a:solidFill>
              </a:rPr>
              <a:t>SCNS</a:t>
            </a:r>
            <a:endParaRPr lang="en-US" sz="1400" dirty="0">
              <a:solidFill>
                <a:srgbClr val="FFC000"/>
              </a:solidFill>
            </a:endParaRPr>
          </a:p>
        </p:txBody>
      </p:sp>
      <p:sp>
        <p:nvSpPr>
          <p:cNvPr id="15" name="Rounded Rectangle 14"/>
          <p:cNvSpPr/>
          <p:nvPr/>
        </p:nvSpPr>
        <p:spPr>
          <a:xfrm>
            <a:off x="1731618" y="2842380"/>
            <a:ext cx="1719741" cy="60105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smtClean="0">
                <a:solidFill>
                  <a:prstClr val="white"/>
                </a:solidFill>
              </a:rPr>
              <a:t>Systems </a:t>
            </a:r>
            <a:r>
              <a:rPr lang="en-US" sz="1400" dirty="0">
                <a:solidFill>
                  <a:prstClr val="white"/>
                </a:solidFill>
              </a:rPr>
              <a:t>Engineer</a:t>
            </a:r>
          </a:p>
        </p:txBody>
      </p:sp>
      <p:sp>
        <p:nvSpPr>
          <p:cNvPr id="16" name="Rounded Rectangle 15"/>
          <p:cNvSpPr/>
          <p:nvPr/>
        </p:nvSpPr>
        <p:spPr>
          <a:xfrm>
            <a:off x="5351605" y="2145614"/>
            <a:ext cx="1811195" cy="60105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a:solidFill>
                  <a:prstClr val="white"/>
                </a:solidFill>
              </a:rPr>
              <a:t>Deputy </a:t>
            </a:r>
            <a:r>
              <a:rPr lang="en-US" sz="1400" dirty="0" smtClean="0">
                <a:solidFill>
                  <a:prstClr val="white"/>
                </a:solidFill>
              </a:rPr>
              <a:t>PDL</a:t>
            </a:r>
            <a:endParaRPr lang="en-US" sz="1400" dirty="0">
              <a:solidFill>
                <a:prstClr val="white"/>
              </a:solidFill>
            </a:endParaRPr>
          </a:p>
        </p:txBody>
      </p:sp>
      <p:cxnSp>
        <p:nvCxnSpPr>
          <p:cNvPr id="18" name="Straight Connector 17"/>
          <p:cNvCxnSpPr>
            <a:stCxn id="13" idx="2"/>
            <a:endCxn id="7" idx="0"/>
          </p:cNvCxnSpPr>
          <p:nvPr/>
        </p:nvCxnSpPr>
        <p:spPr>
          <a:xfrm>
            <a:off x="4572000" y="2030038"/>
            <a:ext cx="9525" cy="1856162"/>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Elbow Connector 19"/>
          <p:cNvCxnSpPr>
            <a:endCxn id="8" idx="0"/>
          </p:cNvCxnSpPr>
          <p:nvPr/>
        </p:nvCxnSpPr>
        <p:spPr>
          <a:xfrm>
            <a:off x="4562475" y="3550075"/>
            <a:ext cx="2428875" cy="3361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5" idx="3"/>
          </p:cNvCxnSpPr>
          <p:nvPr/>
        </p:nvCxnSpPr>
        <p:spPr>
          <a:xfrm flipV="1">
            <a:off x="3451359" y="3142906"/>
            <a:ext cx="1130166"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6" idx="1"/>
          </p:cNvCxnSpPr>
          <p:nvPr/>
        </p:nvCxnSpPr>
        <p:spPr>
          <a:xfrm flipH="1" flipV="1">
            <a:off x="4572000" y="2446140"/>
            <a:ext cx="779605" cy="1"/>
          </a:xfrm>
          <a:prstGeom prst="line">
            <a:avLst/>
          </a:prstGeom>
        </p:spPr>
        <p:style>
          <a:lnRef idx="2">
            <a:schemeClr val="accent1"/>
          </a:lnRef>
          <a:fillRef idx="0">
            <a:schemeClr val="accent1"/>
          </a:fillRef>
          <a:effectRef idx="1">
            <a:schemeClr val="accent1"/>
          </a:effectRef>
          <a:fontRef idx="minor">
            <a:schemeClr val="tx1"/>
          </a:fontRef>
        </p:style>
      </p:cxnSp>
      <p:sp>
        <p:nvSpPr>
          <p:cNvPr id="26" name="Rounded Rectangle 25"/>
          <p:cNvSpPr/>
          <p:nvPr/>
        </p:nvSpPr>
        <p:spPr>
          <a:xfrm>
            <a:off x="1276350" y="3891459"/>
            <a:ext cx="1790700" cy="7493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smtClean="0">
                <a:solidFill>
                  <a:prstClr val="white"/>
                </a:solidFill>
              </a:rPr>
              <a:t>Hardware Engineer</a:t>
            </a:r>
            <a:endParaRPr lang="en-US" sz="1400" dirty="0">
              <a:solidFill>
                <a:prstClr val="white"/>
              </a:solidFill>
            </a:endParaRPr>
          </a:p>
        </p:txBody>
      </p:sp>
      <p:cxnSp>
        <p:nvCxnSpPr>
          <p:cNvPr id="28" name="Elbow Connector 27"/>
          <p:cNvCxnSpPr>
            <a:endCxn id="26" idx="0"/>
          </p:cNvCxnSpPr>
          <p:nvPr/>
        </p:nvCxnSpPr>
        <p:spPr>
          <a:xfrm rot="10800000" flipV="1">
            <a:off x="2171701" y="3550075"/>
            <a:ext cx="2409825" cy="341384"/>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524000" y="5562600"/>
            <a:ext cx="3352800" cy="369332"/>
          </a:xfrm>
          <a:prstGeom prst="rect">
            <a:avLst/>
          </a:prstGeom>
          <a:noFill/>
        </p:spPr>
        <p:txBody>
          <a:bodyPr wrap="square" rtlCol="0">
            <a:spAutoFit/>
          </a:bodyPr>
          <a:lstStyle/>
          <a:p>
            <a:r>
              <a:rPr lang="en-US" dirty="0" smtClean="0"/>
              <a:t>Note: A single WBS is used</a:t>
            </a:r>
            <a:endParaRPr lang="en-US" dirty="0"/>
          </a:p>
        </p:txBody>
      </p:sp>
    </p:spTree>
    <p:extLst>
      <p:ext uri="{BB962C8B-B14F-4D97-AF65-F5344CB8AC3E}">
        <p14:creationId xmlns:p14="http://schemas.microsoft.com/office/powerpoint/2010/main" val="1290607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0787"/>
            <a:ext cx="8229600" cy="5135563"/>
          </a:xfrm>
        </p:spPr>
        <p:txBody>
          <a:bodyPr/>
          <a:lstStyle/>
          <a:p>
            <a:r>
              <a:rPr lang="en-US" dirty="0" smtClean="0"/>
              <a:t>Introduction</a:t>
            </a:r>
          </a:p>
          <a:p>
            <a:r>
              <a:rPr lang="en-US" dirty="0" smtClean="0"/>
              <a:t>Overview/Background</a:t>
            </a:r>
          </a:p>
          <a:p>
            <a:r>
              <a:rPr lang="en-US" dirty="0" smtClean="0"/>
              <a:t>Operations Concept</a:t>
            </a:r>
          </a:p>
          <a:p>
            <a:r>
              <a:rPr lang="en-US" dirty="0"/>
              <a:t>Project Management</a:t>
            </a:r>
          </a:p>
          <a:p>
            <a:r>
              <a:rPr lang="en-US" dirty="0" smtClean="0"/>
              <a:t>Requirements Highlights</a:t>
            </a:r>
          </a:p>
          <a:p>
            <a:r>
              <a:rPr lang="en-US" dirty="0"/>
              <a:t>RTVM</a:t>
            </a:r>
          </a:p>
          <a:p>
            <a:r>
              <a:rPr lang="en-US" dirty="0" smtClean="0"/>
              <a:t>System Performance</a:t>
            </a:r>
          </a:p>
          <a:p>
            <a:r>
              <a:rPr lang="en-US" dirty="0" smtClean="0"/>
              <a:t>Logistics and CM Plan</a:t>
            </a:r>
          </a:p>
          <a:p>
            <a:r>
              <a:rPr lang="en-US" dirty="0" smtClean="0"/>
              <a:t>Environmental, Health and Safety</a:t>
            </a:r>
          </a:p>
          <a:p>
            <a:r>
              <a:rPr lang="en-US" dirty="0" smtClean="0"/>
              <a:t>Risks</a:t>
            </a:r>
          </a:p>
          <a:p>
            <a:r>
              <a:rPr lang="en-US" dirty="0" smtClean="0"/>
              <a:t>Conclusion</a:t>
            </a:r>
          </a:p>
          <a:p>
            <a:r>
              <a:rPr lang="en-US" dirty="0" smtClean="0"/>
              <a:t>Review Team Caucus and Out-brief	</a:t>
            </a:r>
          </a:p>
          <a:p>
            <a:pPr marL="0" indent="0">
              <a:buNone/>
            </a:pPr>
            <a:r>
              <a:rPr lang="en-US" dirty="0" smtClean="0"/>
              <a:t>	</a:t>
            </a:r>
            <a:r>
              <a:rPr lang="en-US" sz="1600" dirty="0" smtClean="0"/>
              <a:t>Note: Slides follow DAPHNE SRR and NEN AS2 SRR templates</a:t>
            </a:r>
          </a:p>
        </p:txBody>
      </p:sp>
      <p:sp>
        <p:nvSpPr>
          <p:cNvPr id="3" name="Title 2"/>
          <p:cNvSpPr>
            <a:spLocks noGrp="1"/>
          </p:cNvSpPr>
          <p:nvPr>
            <p:ph type="title"/>
          </p:nvPr>
        </p:nvSpPr>
        <p:spPr>
          <a:xfrm>
            <a:off x="1981200" y="76200"/>
            <a:ext cx="5410200" cy="541725"/>
          </a:xfrm>
        </p:spPr>
        <p:txBody>
          <a:bodyPr>
            <a:normAutofit/>
          </a:bodyPr>
          <a:lstStyle/>
          <a:p>
            <a:r>
              <a:rPr lang="en-US" sz="2800" dirty="0" smtClean="0"/>
              <a:t>Agenda</a:t>
            </a:r>
            <a:endParaRPr lang="en-US" sz="2800" dirty="0"/>
          </a:p>
        </p:txBody>
      </p:sp>
      <p:sp>
        <p:nvSpPr>
          <p:cNvPr id="4" name="Slide Number Placeholder 2"/>
          <p:cNvSpPr>
            <a:spLocks noGrp="1"/>
          </p:cNvSpPr>
          <p:nvPr>
            <p:ph type="sldNum" sz="quarter" idx="12"/>
          </p:nvPr>
        </p:nvSpPr>
        <p:spPr>
          <a:xfrm>
            <a:off x="6553200" y="6356350"/>
            <a:ext cx="2133600" cy="365125"/>
          </a:xfrm>
        </p:spPr>
        <p:txBody>
          <a:bodyPr/>
          <a:lstStyle/>
          <a:p>
            <a:fld id="{88AF5FC5-87A6-4A6A-9CE6-C63B1EF91A4A}" type="slidenum">
              <a:rPr lang="en-US" smtClean="0"/>
              <a:pPr/>
              <a:t>2</a:t>
            </a:fld>
            <a:endParaRPr lang="en-US" dirty="0"/>
          </a:p>
        </p:txBody>
      </p:sp>
      <p:sp>
        <p:nvSpPr>
          <p:cNvPr id="5" name="TextBox 4"/>
          <p:cNvSpPr txBox="1"/>
          <p:nvPr/>
        </p:nvSpPr>
        <p:spPr>
          <a:xfrm>
            <a:off x="381000" y="457200"/>
            <a:ext cx="990600" cy="381000"/>
          </a:xfrm>
          <a:prstGeom prst="rect">
            <a:avLst/>
          </a:prstGeom>
          <a:noFill/>
        </p:spPr>
        <p:txBody>
          <a:bodyPr wrap="square" rtlCol="0">
            <a:spAutoFit/>
          </a:bodyPr>
          <a:lstStyle/>
          <a:p>
            <a:r>
              <a:rPr lang="en-US" dirty="0" smtClean="0"/>
              <a:t>EC2</a:t>
            </a:r>
            <a:endParaRPr lang="en-US" dirty="0"/>
          </a:p>
        </p:txBody>
      </p:sp>
      <p:sp>
        <p:nvSpPr>
          <p:cNvPr id="6" name="Hexagon 5"/>
          <p:cNvSpPr/>
          <p:nvPr/>
        </p:nvSpPr>
        <p:spPr>
          <a:xfrm>
            <a:off x="304800" y="228600"/>
            <a:ext cx="914400" cy="609600"/>
          </a:xfrm>
          <a:prstGeom prst="hex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EC2</a:t>
            </a:r>
          </a:p>
        </p:txBody>
      </p:sp>
      <p:sp>
        <p:nvSpPr>
          <p:cNvPr id="7" name="Oval Callout 6"/>
          <p:cNvSpPr/>
          <p:nvPr/>
        </p:nvSpPr>
        <p:spPr>
          <a:xfrm rot="3106745">
            <a:off x="1205837" y="118147"/>
            <a:ext cx="1550724" cy="999555"/>
          </a:xfrm>
          <a:prstGeom prst="wedgeEllipseCallout">
            <a:avLst/>
          </a:prstGeom>
          <a:solidFill>
            <a:schemeClr val="accent1">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Entry and success</a:t>
            </a:r>
            <a:r>
              <a:rPr lang="en-US" sz="1400" dirty="0" smtClean="0"/>
              <a:t> </a:t>
            </a:r>
            <a:r>
              <a:rPr lang="en-US" sz="1100" dirty="0" smtClean="0"/>
              <a:t>criteria  are on related slide</a:t>
            </a:r>
            <a:endParaRPr lang="en-US" sz="1100" dirty="0"/>
          </a:p>
        </p:txBody>
      </p:sp>
    </p:spTree>
    <p:extLst>
      <p:ext uri="{BB962C8B-B14F-4D97-AF65-F5344CB8AC3E}">
        <p14:creationId xmlns:p14="http://schemas.microsoft.com/office/powerpoint/2010/main" val="42138455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smtClean="0"/>
              <a:t>DAPHNE </a:t>
            </a:r>
            <a:r>
              <a:rPr lang="en-US" sz="2800" dirty="0"/>
              <a:t>Project Schedule</a:t>
            </a:r>
          </a:p>
        </p:txBody>
      </p:sp>
      <p:graphicFrame>
        <p:nvGraphicFramePr>
          <p:cNvPr id="2" name="Table 1"/>
          <p:cNvGraphicFramePr>
            <a:graphicFrameLocks noGrp="1"/>
          </p:cNvGraphicFramePr>
          <p:nvPr>
            <p:extLst>
              <p:ext uri="{D42A27DB-BD31-4B8C-83A1-F6EECF244321}">
                <p14:modId xmlns:p14="http://schemas.microsoft.com/office/powerpoint/2010/main" val="2810096272"/>
              </p:ext>
            </p:extLst>
          </p:nvPr>
        </p:nvGraphicFramePr>
        <p:xfrm>
          <a:off x="1676400" y="2057400"/>
          <a:ext cx="6096000" cy="296672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Stage</a:t>
                      </a:r>
                      <a:endParaRPr lang="en-US" dirty="0"/>
                    </a:p>
                  </a:txBody>
                  <a:tcPr/>
                </a:tc>
                <a:tc>
                  <a:txBody>
                    <a:bodyPr/>
                    <a:lstStyle/>
                    <a:p>
                      <a:pPr algn="ctr"/>
                      <a:r>
                        <a:rPr lang="en-US" dirty="0" smtClean="0"/>
                        <a:t>Date</a:t>
                      </a:r>
                      <a:endParaRPr lang="en-US" dirty="0"/>
                    </a:p>
                  </a:txBody>
                  <a:tcPr/>
                </a:tc>
              </a:tr>
              <a:tr h="370840">
                <a:tc>
                  <a:txBody>
                    <a:bodyPr/>
                    <a:lstStyle/>
                    <a:p>
                      <a:r>
                        <a:rPr lang="en-US" dirty="0" smtClean="0"/>
                        <a:t>SRR</a:t>
                      </a:r>
                      <a:endParaRPr lang="en-US" dirty="0"/>
                    </a:p>
                  </a:txBody>
                  <a:tcPr/>
                </a:tc>
                <a:tc>
                  <a:txBody>
                    <a:bodyPr/>
                    <a:lstStyle/>
                    <a:p>
                      <a:r>
                        <a:rPr lang="en-US" dirty="0" smtClean="0"/>
                        <a:t>07/08/2015</a:t>
                      </a:r>
                      <a:endParaRPr lang="en-US" dirty="0"/>
                    </a:p>
                  </a:txBody>
                  <a:tcPr/>
                </a:tc>
              </a:tr>
              <a:tr h="370840">
                <a:tc>
                  <a:txBody>
                    <a:bodyPr/>
                    <a:lstStyle/>
                    <a:p>
                      <a:r>
                        <a:rPr lang="en-US" dirty="0" smtClean="0"/>
                        <a:t>DSRR</a:t>
                      </a:r>
                      <a:endParaRPr lang="en-US" dirty="0"/>
                    </a:p>
                  </a:txBody>
                  <a:tcPr/>
                </a:tc>
                <a:tc>
                  <a:txBody>
                    <a:bodyPr/>
                    <a:lstStyle/>
                    <a:p>
                      <a:r>
                        <a:rPr lang="en-US" dirty="0" smtClean="0"/>
                        <a:t>10/01/2016</a:t>
                      </a:r>
                      <a:endParaRPr lang="en-US" dirty="0"/>
                    </a:p>
                  </a:txBody>
                  <a:tcPr/>
                </a:tc>
              </a:tr>
              <a:tr h="370840">
                <a:tc>
                  <a:txBody>
                    <a:bodyPr/>
                    <a:lstStyle/>
                    <a:p>
                      <a:r>
                        <a:rPr lang="en-US" dirty="0" smtClean="0"/>
                        <a:t>JPL Test Unit</a:t>
                      </a:r>
                      <a:endParaRPr lang="en-US" dirty="0"/>
                    </a:p>
                  </a:txBody>
                  <a:tcPr/>
                </a:tc>
                <a:tc>
                  <a:txBody>
                    <a:bodyPr/>
                    <a:lstStyle/>
                    <a:p>
                      <a:r>
                        <a:rPr lang="en-US" dirty="0" smtClean="0"/>
                        <a:t>11/30/2016</a:t>
                      </a:r>
                      <a:endParaRPr lang="en-US" dirty="0"/>
                    </a:p>
                  </a:txBody>
                  <a:tcPr/>
                </a:tc>
              </a:tr>
              <a:tr h="370840">
                <a:tc>
                  <a:txBody>
                    <a:bodyPr/>
                    <a:lstStyle/>
                    <a:p>
                      <a:r>
                        <a:rPr lang="en-US" dirty="0" smtClean="0"/>
                        <a:t>PDR/CDR</a:t>
                      </a:r>
                      <a:endParaRPr lang="en-US" dirty="0"/>
                    </a:p>
                  </a:txBody>
                  <a:tcPr/>
                </a:tc>
                <a:tc>
                  <a:txBody>
                    <a:bodyPr/>
                    <a:lstStyle/>
                    <a:p>
                      <a:r>
                        <a:rPr lang="en-US" dirty="0" smtClean="0"/>
                        <a:t>05/2017</a:t>
                      </a:r>
                      <a:endParaRPr lang="en-US" dirty="0"/>
                    </a:p>
                  </a:txBody>
                  <a:tcPr/>
                </a:tc>
              </a:tr>
              <a:tr h="370840">
                <a:tc>
                  <a:txBody>
                    <a:bodyPr/>
                    <a:lstStyle/>
                    <a:p>
                      <a:r>
                        <a:rPr lang="en-US" dirty="0" smtClean="0"/>
                        <a:t>ORR</a:t>
                      </a:r>
                      <a:endParaRPr lang="en-US" dirty="0"/>
                    </a:p>
                  </a:txBody>
                  <a:tcPr/>
                </a:tc>
                <a:tc>
                  <a:txBody>
                    <a:bodyPr/>
                    <a:lstStyle/>
                    <a:p>
                      <a:r>
                        <a:rPr lang="en-US" dirty="0" smtClean="0"/>
                        <a:t>10/2017</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JPL Operational Unit</a:t>
                      </a:r>
                    </a:p>
                  </a:txBody>
                  <a:tcPr/>
                </a:tc>
                <a:tc>
                  <a:txBody>
                    <a:bodyPr/>
                    <a:lstStyle/>
                    <a:p>
                      <a:r>
                        <a:rPr lang="en-US" dirty="0" smtClean="0"/>
                        <a:t>01/2018</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tr>
            </a:tbl>
          </a:graphicData>
        </a:graphic>
      </p:graphicFrame>
      <p:sp>
        <p:nvSpPr>
          <p:cNvPr id="4" name="Slide Number Placeholder 3"/>
          <p:cNvSpPr>
            <a:spLocks noGrp="1"/>
          </p:cNvSpPr>
          <p:nvPr>
            <p:ph type="sldNum" sz="quarter" idx="12"/>
          </p:nvPr>
        </p:nvSpPr>
        <p:spPr/>
        <p:txBody>
          <a:bodyPr/>
          <a:lstStyle/>
          <a:p>
            <a:fld id="{07F25E21-6435-4942-977D-92867F85F11F}" type="slidenum">
              <a:rPr lang="en-US" smtClean="0"/>
              <a:pPr/>
              <a:t>20</a:t>
            </a:fld>
            <a:endParaRPr lang="en-US" dirty="0"/>
          </a:p>
        </p:txBody>
      </p:sp>
    </p:spTree>
    <p:extLst>
      <p:ext uri="{BB962C8B-B14F-4D97-AF65-F5344CB8AC3E}">
        <p14:creationId xmlns:p14="http://schemas.microsoft.com/office/powerpoint/2010/main" val="1951600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Oval 92"/>
          <p:cNvSpPr/>
          <p:nvPr/>
        </p:nvSpPr>
        <p:spPr>
          <a:xfrm>
            <a:off x="4111325" y="4562906"/>
            <a:ext cx="1433557" cy="732188"/>
          </a:xfrm>
          <a:prstGeom prst="ellipse">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4036027" y="4353112"/>
            <a:ext cx="1433557" cy="732188"/>
          </a:xfrm>
          <a:prstGeom prst="ellipse">
            <a:avLst/>
          </a:prstGeom>
          <a:solidFill>
            <a:schemeClr val="bg1">
              <a:lumMod val="75000"/>
            </a:schemeClr>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p:cNvSpPr/>
          <p:nvPr/>
        </p:nvSpPr>
        <p:spPr>
          <a:xfrm>
            <a:off x="5766201" y="2290958"/>
            <a:ext cx="1414787" cy="835186"/>
          </a:xfrm>
          <a:prstGeom prst="ellipse">
            <a:avLst/>
          </a:prstGeom>
          <a:solidFill>
            <a:srgbClr val="FFFF99"/>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2080242" y="3126144"/>
            <a:ext cx="1414787" cy="835186"/>
          </a:xfrm>
          <a:prstGeom prst="ellipse">
            <a:avLst/>
          </a:prstGeom>
          <a:solidFill>
            <a:srgbClr val="FFFF99"/>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8" name="Straight Connector 127"/>
          <p:cNvCxnSpPr/>
          <p:nvPr/>
        </p:nvCxnSpPr>
        <p:spPr>
          <a:xfrm flipH="1">
            <a:off x="3841830" y="2219324"/>
            <a:ext cx="7465" cy="2335055"/>
          </a:xfrm>
          <a:prstGeom prst="line">
            <a:avLst/>
          </a:prstGeom>
          <a:ln w="19050">
            <a:gradFill>
              <a:gsLst>
                <a:gs pos="0">
                  <a:schemeClr val="bg1">
                    <a:lumMod val="85000"/>
                  </a:schemeClr>
                </a:gs>
                <a:gs pos="80000">
                  <a:schemeClr val="bg1">
                    <a:lumMod val="85000"/>
                  </a:schemeClr>
                </a:gs>
                <a:gs pos="100000">
                  <a:schemeClr val="tx1"/>
                </a:gs>
              </a:gsLst>
              <a:lin ang="5400000" scaled="0"/>
            </a:gra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1998464" y="2219324"/>
            <a:ext cx="27516" cy="2335055"/>
          </a:xfrm>
          <a:prstGeom prst="line">
            <a:avLst/>
          </a:prstGeom>
          <a:ln w="19050">
            <a:gradFill>
              <a:gsLst>
                <a:gs pos="0">
                  <a:schemeClr val="bg1">
                    <a:lumMod val="85000"/>
                  </a:schemeClr>
                </a:gs>
                <a:gs pos="80000">
                  <a:schemeClr val="bg1">
                    <a:lumMod val="85000"/>
                  </a:schemeClr>
                </a:gs>
                <a:gs pos="100000">
                  <a:schemeClr val="tx1"/>
                </a:gs>
              </a:gsLst>
              <a:lin ang="5400000" scaled="0"/>
            </a:gra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152400"/>
            <a:ext cx="8229600" cy="1143000"/>
          </a:xfrm>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b="1" dirty="0" smtClean="0">
                <a:latin typeface="Calibri" panose="020F0502020204030204" pitchFamily="34" charset="0"/>
              </a:rPr>
              <a:t>DAPHNE Documentation Tree</a:t>
            </a:r>
            <a:endParaRPr lang="en-US" sz="2800" b="1" dirty="0">
              <a:latin typeface="Calibri" panose="020F0502020204030204" pitchFamily="34" charset="0"/>
            </a:endParaRPr>
          </a:p>
        </p:txBody>
      </p:sp>
      <p:sp>
        <p:nvSpPr>
          <p:cNvPr id="3" name="Slide Number Placeholder 2"/>
          <p:cNvSpPr>
            <a:spLocks noGrp="1"/>
          </p:cNvSpPr>
          <p:nvPr>
            <p:ph type="sldNum" sz="quarter" idx="12"/>
          </p:nvPr>
        </p:nvSpPr>
        <p:spPr>
          <a:xfrm>
            <a:off x="6583680" y="6444615"/>
            <a:ext cx="2133600" cy="365125"/>
          </a:xfrm>
        </p:spPr>
        <p:txBody>
          <a:bodyPr/>
          <a:lstStyle/>
          <a:p>
            <a:pPr>
              <a:defRPr/>
            </a:pPr>
            <a:fld id="{6297E532-5BB9-4CE9-A51E-AB31AAACE302}" type="slidenum">
              <a:rPr lang="en-US" smtClean="0"/>
              <a:pPr>
                <a:defRPr/>
              </a:pPr>
              <a:t>21</a:t>
            </a:fld>
            <a:endParaRPr lang="en-US" dirty="0"/>
          </a:p>
        </p:txBody>
      </p:sp>
      <p:sp>
        <p:nvSpPr>
          <p:cNvPr id="89" name="Rounded Rectangle 11"/>
          <p:cNvSpPr/>
          <p:nvPr/>
        </p:nvSpPr>
        <p:spPr>
          <a:xfrm>
            <a:off x="3749040" y="1280160"/>
            <a:ext cx="1554480" cy="914400"/>
          </a:xfrm>
          <a:prstGeom prst="rect">
            <a:avLst/>
          </a:prstGeom>
          <a:gradFill>
            <a:gsLst>
              <a:gs pos="0">
                <a:schemeClr val="accent1">
                  <a:tint val="66000"/>
                  <a:satMod val="160000"/>
                  <a:lumMod val="85000"/>
                </a:schemeClr>
              </a:gs>
              <a:gs pos="50000">
                <a:schemeClr val="accent1">
                  <a:tint val="44500"/>
                  <a:satMod val="160000"/>
                </a:schemeClr>
              </a:gs>
              <a:gs pos="100000">
                <a:schemeClr val="accent1">
                  <a:tint val="23500"/>
                  <a:satMod val="160000"/>
                  <a:lumMod val="85000"/>
                  <a:lumOff val="15000"/>
                </a:schemeClr>
              </a:gs>
            </a:gsLst>
            <a:lin ang="5400000" scaled="0"/>
          </a:gradFill>
          <a:ln w="19050" cap="rnd">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200" dirty="0">
                <a:solidFill>
                  <a:schemeClr val="tx1"/>
                </a:solidFill>
                <a:latin typeface="Calibri"/>
              </a:rPr>
              <a:t>Interface Control </a:t>
            </a:r>
            <a:r>
              <a:rPr lang="en-US" sz="1200" dirty="0" smtClean="0">
                <a:solidFill>
                  <a:schemeClr val="tx1"/>
                </a:solidFill>
                <a:latin typeface="Calibri"/>
              </a:rPr>
              <a:t>Document</a:t>
            </a:r>
            <a:endParaRPr lang="en-US" sz="1200" dirty="0">
              <a:solidFill>
                <a:schemeClr val="tx1"/>
              </a:solidFill>
              <a:latin typeface="Calibri"/>
            </a:endParaRPr>
          </a:p>
        </p:txBody>
      </p:sp>
      <p:sp>
        <p:nvSpPr>
          <p:cNvPr id="85" name="Rounded Rectangle 17"/>
          <p:cNvSpPr/>
          <p:nvPr/>
        </p:nvSpPr>
        <p:spPr>
          <a:xfrm>
            <a:off x="7419703" y="1280160"/>
            <a:ext cx="1554480" cy="914400"/>
          </a:xfrm>
          <a:prstGeom prst="rect">
            <a:avLst/>
          </a:prstGeom>
          <a:gradFill>
            <a:gsLst>
              <a:gs pos="0">
                <a:schemeClr val="accent1">
                  <a:tint val="66000"/>
                  <a:satMod val="160000"/>
                  <a:lumMod val="85000"/>
                </a:schemeClr>
              </a:gs>
              <a:gs pos="50000">
                <a:schemeClr val="accent1">
                  <a:tint val="44500"/>
                  <a:satMod val="160000"/>
                </a:schemeClr>
              </a:gs>
              <a:gs pos="100000">
                <a:schemeClr val="accent1">
                  <a:tint val="23500"/>
                  <a:satMod val="160000"/>
                  <a:lumMod val="85000"/>
                  <a:lumOff val="15000"/>
                </a:schemeClr>
              </a:gs>
            </a:gsLst>
            <a:lin ang="5400000" scaled="0"/>
          </a:gradFill>
          <a:ln w="19050" cap="rnd">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200" dirty="0" smtClean="0">
                <a:solidFill>
                  <a:schemeClr val="tx1"/>
                </a:solidFill>
                <a:latin typeface="Calibri"/>
              </a:rPr>
              <a:t>Support Documentation</a:t>
            </a:r>
            <a:endParaRPr lang="en-US" sz="1200" dirty="0">
              <a:solidFill>
                <a:schemeClr val="tx1"/>
              </a:solidFill>
              <a:latin typeface="Calibri"/>
            </a:endParaRPr>
          </a:p>
        </p:txBody>
      </p:sp>
      <p:sp>
        <p:nvSpPr>
          <p:cNvPr id="83" name="Rounded Rectangle 20"/>
          <p:cNvSpPr/>
          <p:nvPr/>
        </p:nvSpPr>
        <p:spPr>
          <a:xfrm>
            <a:off x="1920240" y="1280160"/>
            <a:ext cx="1554480" cy="914400"/>
          </a:xfrm>
          <a:prstGeom prst="rect">
            <a:avLst/>
          </a:prstGeom>
          <a:gradFill>
            <a:gsLst>
              <a:gs pos="0">
                <a:schemeClr val="accent1">
                  <a:tint val="66000"/>
                  <a:satMod val="160000"/>
                  <a:lumMod val="85000"/>
                </a:schemeClr>
              </a:gs>
              <a:gs pos="50000">
                <a:schemeClr val="accent1">
                  <a:tint val="44500"/>
                  <a:satMod val="160000"/>
                </a:schemeClr>
              </a:gs>
              <a:gs pos="100000">
                <a:schemeClr val="accent1">
                  <a:tint val="23500"/>
                  <a:satMod val="160000"/>
                  <a:lumMod val="85000"/>
                  <a:lumOff val="15000"/>
                </a:schemeClr>
              </a:gs>
            </a:gsLst>
            <a:lin ang="5400000" scaled="0"/>
          </a:gradFill>
          <a:ln w="19050" cap="rnd">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200" dirty="0" smtClean="0">
                <a:solidFill>
                  <a:schemeClr val="tx1"/>
                </a:solidFill>
                <a:latin typeface="Calibri"/>
              </a:rPr>
              <a:t>System and Design</a:t>
            </a:r>
            <a:endParaRPr lang="en-US" sz="1200" dirty="0">
              <a:solidFill>
                <a:schemeClr val="tx1"/>
              </a:solidFill>
              <a:latin typeface="Calibri"/>
            </a:endParaRPr>
          </a:p>
        </p:txBody>
      </p:sp>
      <p:sp>
        <p:nvSpPr>
          <p:cNvPr id="71" name="Rounded Rectangle 37"/>
          <p:cNvSpPr/>
          <p:nvPr/>
        </p:nvSpPr>
        <p:spPr>
          <a:xfrm>
            <a:off x="7589520" y="2545080"/>
            <a:ext cx="1463040" cy="731520"/>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smtClean="0">
                <a:solidFill>
                  <a:schemeClr val="tx1"/>
                </a:solidFill>
                <a:latin typeface="Calibri"/>
              </a:rPr>
              <a:t>Local Operating Procedures/ LINUX </a:t>
            </a:r>
            <a:r>
              <a:rPr lang="en-US" sz="1100" dirty="0">
                <a:solidFill>
                  <a:schemeClr val="tx1"/>
                </a:solidFill>
                <a:latin typeface="Calibri"/>
              </a:rPr>
              <a:t>NENG Users Guide</a:t>
            </a:r>
          </a:p>
          <a:p>
            <a:pPr algn="ctr" fontAlgn="base">
              <a:spcBef>
                <a:spcPct val="0"/>
              </a:spcBef>
              <a:spcAft>
                <a:spcPct val="0"/>
              </a:spcAft>
            </a:pPr>
            <a:r>
              <a:rPr lang="en-US" sz="1100" dirty="0">
                <a:solidFill>
                  <a:schemeClr val="tx1"/>
                </a:solidFill>
                <a:latin typeface="Calibri"/>
              </a:rPr>
              <a:t>SCNS-NEN-OPI-0003</a:t>
            </a:r>
          </a:p>
        </p:txBody>
      </p:sp>
      <p:sp>
        <p:nvSpPr>
          <p:cNvPr id="57" name="Rounded Rectangle 56"/>
          <p:cNvSpPr/>
          <p:nvPr/>
        </p:nvSpPr>
        <p:spPr>
          <a:xfrm>
            <a:off x="5779305" y="4389360"/>
            <a:ext cx="1463040" cy="731520"/>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smtClean="0">
                <a:solidFill>
                  <a:schemeClr val="tx1"/>
                </a:solidFill>
                <a:latin typeface="Calibri"/>
              </a:rPr>
              <a:t>Integration Verification and Test </a:t>
            </a:r>
            <a:r>
              <a:rPr lang="en-US" sz="1100" dirty="0">
                <a:solidFill>
                  <a:schemeClr val="tx1"/>
                </a:solidFill>
                <a:latin typeface="Calibri"/>
              </a:rPr>
              <a:t>Procedure</a:t>
            </a:r>
          </a:p>
          <a:p>
            <a:pPr algn="ctr" fontAlgn="base">
              <a:spcBef>
                <a:spcPct val="0"/>
              </a:spcBef>
              <a:spcAft>
                <a:spcPct val="0"/>
              </a:spcAft>
            </a:pPr>
            <a:r>
              <a:rPr lang="en-US" sz="1100" dirty="0" smtClean="0">
                <a:solidFill>
                  <a:schemeClr val="tx1"/>
                </a:solidFill>
                <a:latin typeface="Calibri"/>
              </a:rPr>
              <a:t>566-DAPHNE-TP-Rev1</a:t>
            </a:r>
            <a:endParaRPr lang="en-US" sz="1100" dirty="0">
              <a:solidFill>
                <a:schemeClr val="tx1"/>
              </a:solidFill>
              <a:latin typeface="Calibri"/>
            </a:endParaRPr>
          </a:p>
        </p:txBody>
      </p:sp>
      <p:sp>
        <p:nvSpPr>
          <p:cNvPr id="53" name="Rounded Rectangle 62"/>
          <p:cNvSpPr/>
          <p:nvPr/>
        </p:nvSpPr>
        <p:spPr>
          <a:xfrm>
            <a:off x="274320" y="4416481"/>
            <a:ext cx="1463040" cy="731520"/>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smtClean="0">
                <a:solidFill>
                  <a:schemeClr val="tx1"/>
                </a:solidFill>
                <a:latin typeface="Calibri"/>
              </a:rPr>
              <a:t>Configuration Management Plan</a:t>
            </a:r>
            <a:endParaRPr lang="en-US" sz="1100" dirty="0">
              <a:solidFill>
                <a:schemeClr val="tx1"/>
              </a:solidFill>
              <a:latin typeface="Calibri"/>
            </a:endParaRPr>
          </a:p>
          <a:p>
            <a:pPr algn="ctr" fontAlgn="base">
              <a:spcBef>
                <a:spcPct val="0"/>
              </a:spcBef>
              <a:spcAft>
                <a:spcPct val="0"/>
              </a:spcAft>
            </a:pPr>
            <a:r>
              <a:rPr lang="en-US" sz="1100" dirty="0" smtClean="0">
                <a:solidFill>
                  <a:schemeClr val="tx1"/>
                </a:solidFill>
                <a:latin typeface="Calibri"/>
              </a:rPr>
              <a:t>566-DAPHNE-CMP-Rev2</a:t>
            </a:r>
            <a:endParaRPr lang="en-US" sz="1100" dirty="0">
              <a:solidFill>
                <a:schemeClr val="tx1"/>
              </a:solidFill>
              <a:latin typeface="Calibri"/>
            </a:endParaRPr>
          </a:p>
        </p:txBody>
      </p:sp>
      <p:sp>
        <p:nvSpPr>
          <p:cNvPr id="49" name="Rounded Rectangle 68"/>
          <p:cNvSpPr/>
          <p:nvPr/>
        </p:nvSpPr>
        <p:spPr>
          <a:xfrm>
            <a:off x="5577840" y="1280160"/>
            <a:ext cx="1554480" cy="914400"/>
          </a:xfrm>
          <a:prstGeom prst="rect">
            <a:avLst/>
          </a:prstGeom>
          <a:gradFill>
            <a:gsLst>
              <a:gs pos="0">
                <a:schemeClr val="accent1">
                  <a:tint val="66000"/>
                  <a:satMod val="160000"/>
                  <a:lumMod val="85000"/>
                </a:schemeClr>
              </a:gs>
              <a:gs pos="50000">
                <a:schemeClr val="accent1">
                  <a:tint val="44500"/>
                  <a:satMod val="160000"/>
                </a:schemeClr>
              </a:gs>
              <a:gs pos="100000">
                <a:schemeClr val="accent1">
                  <a:tint val="23500"/>
                  <a:satMod val="160000"/>
                  <a:lumMod val="85000"/>
                  <a:lumOff val="15000"/>
                </a:schemeClr>
              </a:gs>
            </a:gsLst>
            <a:lin ang="5400000" scaled="0"/>
          </a:gradFill>
          <a:ln w="19050" cap="rnd">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200" dirty="0">
                <a:solidFill>
                  <a:schemeClr val="tx1"/>
                </a:solidFill>
                <a:latin typeface="Calibri"/>
              </a:rPr>
              <a:t>Integration </a:t>
            </a:r>
            <a:r>
              <a:rPr lang="en-US" sz="1200" dirty="0" smtClean="0">
                <a:solidFill>
                  <a:schemeClr val="tx1"/>
                </a:solidFill>
                <a:latin typeface="Calibri"/>
              </a:rPr>
              <a:t>&amp; Acceptance Plan </a:t>
            </a:r>
            <a:r>
              <a:rPr lang="en-US" sz="1200" dirty="0">
                <a:solidFill>
                  <a:schemeClr val="tx1"/>
                </a:solidFill>
                <a:latin typeface="Calibri"/>
              </a:rPr>
              <a:t>&amp; </a:t>
            </a:r>
            <a:r>
              <a:rPr lang="en-US" sz="1200" dirty="0" smtClean="0">
                <a:solidFill>
                  <a:schemeClr val="tx1"/>
                </a:solidFill>
                <a:latin typeface="Calibri"/>
              </a:rPr>
              <a:t>Procedures</a:t>
            </a:r>
            <a:endParaRPr lang="en-US" sz="1200" dirty="0">
              <a:solidFill>
                <a:schemeClr val="tx1"/>
              </a:solidFill>
              <a:latin typeface="Calibri"/>
            </a:endParaRPr>
          </a:p>
        </p:txBody>
      </p:sp>
      <p:sp>
        <p:nvSpPr>
          <p:cNvPr id="94" name="Rounded Rectangle 8"/>
          <p:cNvSpPr/>
          <p:nvPr/>
        </p:nvSpPr>
        <p:spPr>
          <a:xfrm>
            <a:off x="91440" y="1280160"/>
            <a:ext cx="1554480" cy="914400"/>
          </a:xfrm>
          <a:prstGeom prst="rect">
            <a:avLst/>
          </a:prstGeom>
          <a:gradFill>
            <a:gsLst>
              <a:gs pos="0">
                <a:schemeClr val="accent1">
                  <a:tint val="66000"/>
                  <a:satMod val="160000"/>
                  <a:lumMod val="85000"/>
                </a:schemeClr>
              </a:gs>
              <a:gs pos="50000">
                <a:schemeClr val="accent1">
                  <a:tint val="44500"/>
                  <a:satMod val="160000"/>
                </a:schemeClr>
              </a:gs>
              <a:gs pos="100000">
                <a:schemeClr val="accent1">
                  <a:tint val="23500"/>
                  <a:satMod val="160000"/>
                  <a:lumMod val="85000"/>
                  <a:lumOff val="15000"/>
                </a:schemeClr>
              </a:gs>
            </a:gsLst>
            <a:lin ang="5400000" scaled="0"/>
          </a:gradFill>
          <a:ln w="19050" cap="rnd">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200" dirty="0">
                <a:solidFill>
                  <a:schemeClr val="tx1"/>
                </a:solidFill>
                <a:latin typeface="Calibri"/>
              </a:rPr>
              <a:t>NENG </a:t>
            </a:r>
            <a:r>
              <a:rPr lang="en-US" sz="1200" dirty="0" smtClean="0">
                <a:solidFill>
                  <a:schemeClr val="tx1"/>
                </a:solidFill>
                <a:latin typeface="Calibri"/>
              </a:rPr>
              <a:t>Management</a:t>
            </a:r>
            <a:endParaRPr lang="en-US" sz="1200" dirty="0">
              <a:solidFill>
                <a:schemeClr val="tx1"/>
              </a:solidFill>
              <a:latin typeface="Calibri"/>
            </a:endParaRPr>
          </a:p>
        </p:txBody>
      </p:sp>
      <p:sp>
        <p:nvSpPr>
          <p:cNvPr id="99" name="Rectangle 98"/>
          <p:cNvSpPr/>
          <p:nvPr/>
        </p:nvSpPr>
        <p:spPr>
          <a:xfrm>
            <a:off x="3749040" y="6400800"/>
            <a:ext cx="365760" cy="182880"/>
          </a:xfrm>
          <a:prstGeom prst="rect">
            <a:avLst/>
          </a:prstGeom>
          <a:solidFill>
            <a:schemeClr val="bg1"/>
          </a:solidFill>
          <a:ln w="19050" cap="rnd">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latin typeface="Calibri"/>
            </a:endParaRPr>
          </a:p>
        </p:txBody>
      </p:sp>
      <p:sp>
        <p:nvSpPr>
          <p:cNvPr id="100" name="TextBox 99"/>
          <p:cNvSpPr txBox="1"/>
          <p:nvPr/>
        </p:nvSpPr>
        <p:spPr>
          <a:xfrm>
            <a:off x="4114800" y="6263640"/>
            <a:ext cx="822960" cy="457200"/>
          </a:xfrm>
          <a:prstGeom prst="rect">
            <a:avLst/>
          </a:prstGeom>
          <a:noFill/>
        </p:spPr>
        <p:txBody>
          <a:bodyPr wrap="square" rtlCol="0" anchor="ctr" anchorCtr="0">
            <a:spAutoFit/>
          </a:bodyPr>
          <a:lstStyle/>
          <a:p>
            <a:pPr fontAlgn="base">
              <a:spcBef>
                <a:spcPct val="0"/>
              </a:spcBef>
              <a:spcAft>
                <a:spcPct val="0"/>
              </a:spcAft>
            </a:pPr>
            <a:r>
              <a:rPr lang="en-US" sz="1200" dirty="0" smtClean="0">
                <a:solidFill>
                  <a:prstClr val="black"/>
                </a:solidFill>
                <a:ea typeface="ヒラギノ角ゴ Pro W3" charset="-128"/>
                <a:cs typeface="ヒラギノ角ゴ Pro W3" charset="-128"/>
              </a:rPr>
              <a:t>Assigned</a:t>
            </a:r>
            <a:endParaRPr lang="en-US" sz="1200" dirty="0">
              <a:solidFill>
                <a:prstClr val="black"/>
              </a:solidFill>
              <a:ea typeface="ヒラギノ角ゴ Pro W3" charset="-128"/>
              <a:cs typeface="ヒラギノ角ゴ Pro W3" charset="-128"/>
            </a:endParaRPr>
          </a:p>
        </p:txBody>
      </p:sp>
      <p:sp>
        <p:nvSpPr>
          <p:cNvPr id="102" name="Rectangle 101"/>
          <p:cNvSpPr/>
          <p:nvPr/>
        </p:nvSpPr>
        <p:spPr>
          <a:xfrm>
            <a:off x="4846320" y="6400800"/>
            <a:ext cx="365760" cy="182880"/>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latin typeface="Calibri"/>
            </a:endParaRPr>
          </a:p>
        </p:txBody>
      </p:sp>
      <p:sp>
        <p:nvSpPr>
          <p:cNvPr id="103" name="TextBox 102"/>
          <p:cNvSpPr txBox="1"/>
          <p:nvPr/>
        </p:nvSpPr>
        <p:spPr>
          <a:xfrm>
            <a:off x="5212080" y="6263640"/>
            <a:ext cx="822960" cy="457200"/>
          </a:xfrm>
          <a:prstGeom prst="rect">
            <a:avLst/>
          </a:prstGeom>
          <a:noFill/>
        </p:spPr>
        <p:txBody>
          <a:bodyPr wrap="square" rtlCol="0" anchor="ctr" anchorCtr="0">
            <a:spAutoFit/>
          </a:bodyPr>
          <a:lstStyle/>
          <a:p>
            <a:pPr fontAlgn="base">
              <a:spcBef>
                <a:spcPct val="0"/>
              </a:spcBef>
              <a:spcAft>
                <a:spcPct val="0"/>
              </a:spcAft>
            </a:pPr>
            <a:r>
              <a:rPr lang="en-US" sz="1200" dirty="0">
                <a:solidFill>
                  <a:prstClr val="black"/>
                </a:solidFill>
                <a:ea typeface="ヒラギノ角ゴ Pro W3" charset="-128"/>
                <a:cs typeface="ヒラギノ角ゴ Pro W3" charset="-128"/>
              </a:rPr>
              <a:t>Draft</a:t>
            </a:r>
          </a:p>
        </p:txBody>
      </p:sp>
      <p:sp>
        <p:nvSpPr>
          <p:cNvPr id="105" name="Rectangle 104"/>
          <p:cNvSpPr/>
          <p:nvPr/>
        </p:nvSpPr>
        <p:spPr>
          <a:xfrm>
            <a:off x="5943600" y="6400800"/>
            <a:ext cx="365760" cy="182880"/>
          </a:xfrm>
          <a:prstGeom prst="rect">
            <a:avLst/>
          </a:prstGeom>
          <a:solidFill>
            <a:srgbClr val="92D050"/>
          </a:solidFill>
          <a:ln w="19050" cap="rnd">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latin typeface="Calibri"/>
            </a:endParaRPr>
          </a:p>
        </p:txBody>
      </p:sp>
      <p:sp>
        <p:nvSpPr>
          <p:cNvPr id="106" name="TextBox 105"/>
          <p:cNvSpPr txBox="1"/>
          <p:nvPr/>
        </p:nvSpPr>
        <p:spPr>
          <a:xfrm>
            <a:off x="6309360" y="6263640"/>
            <a:ext cx="822960" cy="457200"/>
          </a:xfrm>
          <a:prstGeom prst="rect">
            <a:avLst/>
          </a:prstGeom>
          <a:noFill/>
        </p:spPr>
        <p:txBody>
          <a:bodyPr wrap="square" rtlCol="0" anchor="ctr" anchorCtr="0">
            <a:spAutoFit/>
          </a:bodyPr>
          <a:lstStyle/>
          <a:p>
            <a:pPr fontAlgn="base">
              <a:spcBef>
                <a:spcPct val="0"/>
              </a:spcBef>
              <a:spcAft>
                <a:spcPct val="0"/>
              </a:spcAft>
            </a:pPr>
            <a:r>
              <a:rPr lang="en-US" sz="1200" dirty="0" smtClean="0">
                <a:solidFill>
                  <a:prstClr val="black"/>
                </a:solidFill>
                <a:ea typeface="ヒラギノ角ゴ Pro W3" charset="-128"/>
                <a:cs typeface="ヒラギノ角ゴ Pro W3" charset="-128"/>
              </a:rPr>
              <a:t>Signed</a:t>
            </a:r>
            <a:endParaRPr lang="en-US" sz="1200" dirty="0">
              <a:solidFill>
                <a:prstClr val="black"/>
              </a:solidFill>
              <a:ea typeface="ヒラギノ角ゴ Pro W3" charset="-128"/>
              <a:cs typeface="ヒラギノ角ゴ Pro W3" charset="-128"/>
            </a:endParaRPr>
          </a:p>
        </p:txBody>
      </p:sp>
      <p:cxnSp>
        <p:nvCxnSpPr>
          <p:cNvPr id="42" name="Straight Connector 41"/>
          <p:cNvCxnSpPr/>
          <p:nvPr/>
        </p:nvCxnSpPr>
        <p:spPr>
          <a:xfrm>
            <a:off x="7498081" y="2194560"/>
            <a:ext cx="37402" cy="2491110"/>
          </a:xfrm>
          <a:prstGeom prst="line">
            <a:avLst/>
          </a:prstGeom>
          <a:ln w="19050">
            <a:gradFill>
              <a:gsLst>
                <a:gs pos="0">
                  <a:schemeClr val="bg1">
                    <a:lumMod val="85000"/>
                  </a:schemeClr>
                </a:gs>
                <a:gs pos="80000">
                  <a:schemeClr val="bg1">
                    <a:lumMod val="85000"/>
                  </a:schemeClr>
                </a:gs>
                <a:gs pos="100000">
                  <a:schemeClr val="tx1"/>
                </a:gs>
              </a:gsLst>
              <a:lin ang="5400000" scaled="0"/>
            </a:gra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7498080" y="2919408"/>
            <a:ext cx="91440" cy="0"/>
          </a:xfrm>
          <a:prstGeom prst="line">
            <a:avLst/>
          </a:prstGeom>
          <a:ln w="19050">
            <a:solidFill>
              <a:schemeClr val="tx1"/>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a:off x="3856476" y="2730021"/>
            <a:ext cx="91440" cy="0"/>
          </a:xfrm>
          <a:prstGeom prst="line">
            <a:avLst/>
          </a:prstGeom>
          <a:ln w="19050">
            <a:solidFill>
              <a:schemeClr val="tx1"/>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182880" y="3124200"/>
            <a:ext cx="91440" cy="0"/>
          </a:xfrm>
          <a:prstGeom prst="line">
            <a:avLst/>
          </a:prstGeom>
          <a:ln w="19050">
            <a:solidFill>
              <a:schemeClr val="tx1">
                <a:alpha val="15000"/>
              </a:schemeClr>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95" name="Rounded Rectangle 62"/>
          <p:cNvSpPr/>
          <p:nvPr/>
        </p:nvSpPr>
        <p:spPr>
          <a:xfrm>
            <a:off x="5799180" y="3453647"/>
            <a:ext cx="1463040" cy="731520"/>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smtClean="0">
                <a:solidFill>
                  <a:schemeClr val="tx1"/>
                </a:solidFill>
                <a:latin typeface="Calibri"/>
              </a:rPr>
              <a:t>Integration and Test </a:t>
            </a:r>
            <a:r>
              <a:rPr lang="en-US" sz="1100" dirty="0">
                <a:solidFill>
                  <a:schemeClr val="tx1"/>
                </a:solidFill>
                <a:latin typeface="Calibri"/>
              </a:rPr>
              <a:t>Plan </a:t>
            </a:r>
            <a:r>
              <a:rPr lang="en-US" sz="1100" dirty="0" smtClean="0">
                <a:solidFill>
                  <a:schemeClr val="tx1"/>
                </a:solidFill>
                <a:latin typeface="Calibri"/>
              </a:rPr>
              <a:t>566-DAPHNE-TPlan-Rev1</a:t>
            </a:r>
            <a:endParaRPr lang="en-US" sz="1100" dirty="0">
              <a:solidFill>
                <a:schemeClr val="tx1"/>
              </a:solidFill>
              <a:latin typeface="Calibri"/>
            </a:endParaRPr>
          </a:p>
        </p:txBody>
      </p:sp>
      <p:cxnSp>
        <p:nvCxnSpPr>
          <p:cNvPr id="48" name="Straight Connector 47"/>
          <p:cNvCxnSpPr/>
          <p:nvPr/>
        </p:nvCxnSpPr>
        <p:spPr>
          <a:xfrm>
            <a:off x="182880" y="2219324"/>
            <a:ext cx="6425" cy="2581276"/>
          </a:xfrm>
          <a:prstGeom prst="line">
            <a:avLst/>
          </a:prstGeom>
          <a:ln w="19050">
            <a:gradFill>
              <a:gsLst>
                <a:gs pos="0">
                  <a:schemeClr val="bg1">
                    <a:lumMod val="85000"/>
                  </a:schemeClr>
                </a:gs>
                <a:gs pos="80000">
                  <a:schemeClr val="bg1">
                    <a:lumMod val="85000"/>
                  </a:schemeClr>
                </a:gs>
                <a:gs pos="100000">
                  <a:schemeClr val="tx1"/>
                </a:gs>
              </a:gsLst>
              <a:lin ang="5400000" scaled="0"/>
            </a:gra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5669280" y="2194560"/>
            <a:ext cx="2863" cy="3482035"/>
          </a:xfrm>
          <a:prstGeom prst="line">
            <a:avLst/>
          </a:prstGeom>
          <a:ln w="19050">
            <a:gradFill>
              <a:gsLst>
                <a:gs pos="0">
                  <a:schemeClr val="bg1">
                    <a:lumMod val="85000"/>
                  </a:schemeClr>
                </a:gs>
                <a:gs pos="80000">
                  <a:schemeClr val="bg1">
                    <a:lumMod val="85000"/>
                  </a:schemeClr>
                </a:gs>
                <a:gs pos="100000">
                  <a:schemeClr val="tx1"/>
                </a:gs>
              </a:gsLst>
              <a:lin ang="5400000" scaled="0"/>
            </a:gra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44" idx="1"/>
          </p:cNvCxnSpPr>
          <p:nvPr/>
        </p:nvCxnSpPr>
        <p:spPr>
          <a:xfrm flipH="1">
            <a:off x="5685993" y="5660854"/>
            <a:ext cx="106439" cy="3628"/>
          </a:xfrm>
          <a:prstGeom prst="line">
            <a:avLst/>
          </a:prstGeom>
          <a:ln w="19050">
            <a:solidFill>
              <a:schemeClr val="tx1"/>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44" name="Rounded Rectangle 56"/>
          <p:cNvSpPr/>
          <p:nvPr/>
        </p:nvSpPr>
        <p:spPr>
          <a:xfrm>
            <a:off x="5792432" y="5295094"/>
            <a:ext cx="1476537" cy="731520"/>
          </a:xfrm>
          <a:prstGeom prst="rect">
            <a:avLst/>
          </a:prstGeom>
          <a:noFill/>
          <a:ln w="19050" cap="rnd">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a:solidFill>
                  <a:schemeClr val="tx1"/>
                </a:solidFill>
                <a:latin typeface="Calibri"/>
              </a:rPr>
              <a:t>Test </a:t>
            </a:r>
            <a:r>
              <a:rPr lang="en-US" sz="1100" dirty="0" smtClean="0">
                <a:solidFill>
                  <a:schemeClr val="tx1"/>
                </a:solidFill>
                <a:latin typeface="Calibri"/>
              </a:rPr>
              <a:t>Report</a:t>
            </a:r>
            <a:endParaRPr lang="en-US" sz="1100" dirty="0">
              <a:solidFill>
                <a:schemeClr val="tx1"/>
              </a:solidFill>
              <a:latin typeface="Calibri"/>
            </a:endParaRPr>
          </a:p>
        </p:txBody>
      </p:sp>
      <p:cxnSp>
        <p:nvCxnSpPr>
          <p:cNvPr id="54" name="Straight Connector 53"/>
          <p:cNvCxnSpPr/>
          <p:nvPr/>
        </p:nvCxnSpPr>
        <p:spPr>
          <a:xfrm flipH="1">
            <a:off x="5669280" y="2743200"/>
            <a:ext cx="91440" cy="0"/>
          </a:xfrm>
          <a:prstGeom prst="line">
            <a:avLst/>
          </a:prstGeom>
          <a:ln w="19050">
            <a:solidFill>
              <a:schemeClr val="bg1">
                <a:lumMod val="85000"/>
              </a:schemeClr>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46" name="Rounded Rectangle 62"/>
          <p:cNvSpPr/>
          <p:nvPr/>
        </p:nvSpPr>
        <p:spPr>
          <a:xfrm>
            <a:off x="264796" y="2758439"/>
            <a:ext cx="1381124" cy="1470851"/>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pPr>
            <a:r>
              <a:rPr lang="en-US" sz="1100" dirty="0" smtClean="0">
                <a:solidFill>
                  <a:schemeClr val="tx1"/>
                </a:solidFill>
                <a:latin typeface="Calibri"/>
              </a:rPr>
              <a:t>Software Management Plan</a:t>
            </a:r>
            <a:endParaRPr lang="en-US" sz="1100" dirty="0">
              <a:solidFill>
                <a:schemeClr val="tx1"/>
              </a:solidFill>
              <a:latin typeface="Calibri"/>
            </a:endParaRPr>
          </a:p>
          <a:p>
            <a:pPr fontAlgn="base">
              <a:spcBef>
                <a:spcPct val="0"/>
              </a:spcBef>
              <a:spcAft>
                <a:spcPct val="0"/>
              </a:spcAft>
            </a:pPr>
            <a:r>
              <a:rPr lang="en-US" sz="1100" dirty="0" smtClean="0">
                <a:solidFill>
                  <a:schemeClr val="tx1"/>
                </a:solidFill>
                <a:latin typeface="Calibri"/>
              </a:rPr>
              <a:t>566-DAPHNE-SMP-Rev2</a:t>
            </a:r>
            <a:endParaRPr lang="en-US" sz="1100" dirty="0">
              <a:solidFill>
                <a:schemeClr val="tx1"/>
              </a:solidFill>
              <a:latin typeface="Calibri"/>
            </a:endParaRPr>
          </a:p>
        </p:txBody>
      </p:sp>
      <p:sp>
        <p:nvSpPr>
          <p:cNvPr id="51" name="Rounded Rectangle 62"/>
          <p:cNvSpPr/>
          <p:nvPr/>
        </p:nvSpPr>
        <p:spPr>
          <a:xfrm>
            <a:off x="2100739" y="2298700"/>
            <a:ext cx="1463040" cy="731520"/>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smtClean="0">
                <a:solidFill>
                  <a:schemeClr val="tx1"/>
                </a:solidFill>
                <a:latin typeface="Calibri"/>
              </a:rPr>
              <a:t>Concept of Operation </a:t>
            </a:r>
            <a:endParaRPr lang="en-US" sz="1100" dirty="0">
              <a:solidFill>
                <a:schemeClr val="tx1"/>
              </a:solidFill>
              <a:latin typeface="Calibri"/>
            </a:endParaRPr>
          </a:p>
          <a:p>
            <a:pPr algn="ctr" fontAlgn="base">
              <a:spcBef>
                <a:spcPct val="0"/>
              </a:spcBef>
              <a:spcAft>
                <a:spcPct val="0"/>
              </a:spcAft>
            </a:pPr>
            <a:r>
              <a:rPr lang="en-US" sz="1100" dirty="0" smtClean="0">
                <a:solidFill>
                  <a:schemeClr val="tx1"/>
                </a:solidFill>
                <a:latin typeface="Calibri"/>
              </a:rPr>
              <a:t>566-DAPHNE-CONOP-0001</a:t>
            </a:r>
            <a:endParaRPr lang="en-US" sz="1100" dirty="0">
              <a:solidFill>
                <a:schemeClr val="tx1"/>
              </a:solidFill>
              <a:latin typeface="Calibri"/>
            </a:endParaRPr>
          </a:p>
        </p:txBody>
      </p:sp>
      <p:cxnSp>
        <p:nvCxnSpPr>
          <p:cNvPr id="61" name="Straight Connector 60"/>
          <p:cNvCxnSpPr/>
          <p:nvPr/>
        </p:nvCxnSpPr>
        <p:spPr>
          <a:xfrm flipH="1">
            <a:off x="2009299" y="3581400"/>
            <a:ext cx="91440" cy="0"/>
          </a:xfrm>
          <a:prstGeom prst="line">
            <a:avLst/>
          </a:prstGeom>
          <a:ln w="19050">
            <a:solidFill>
              <a:schemeClr val="tx1">
                <a:alpha val="15000"/>
              </a:schemeClr>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H="1">
            <a:off x="1993805" y="2664460"/>
            <a:ext cx="91440" cy="0"/>
          </a:xfrm>
          <a:prstGeom prst="line">
            <a:avLst/>
          </a:prstGeom>
          <a:ln w="19050">
            <a:solidFill>
              <a:schemeClr val="tx1"/>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41" name="TextBox 40"/>
          <p:cNvSpPr txBox="1">
            <a:spLocks noChangeAspect="1"/>
          </p:cNvSpPr>
          <p:nvPr/>
        </p:nvSpPr>
        <p:spPr>
          <a:xfrm>
            <a:off x="1340726" y="2536269"/>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100 </a:t>
            </a:r>
            <a:r>
              <a:rPr lang="en-US" dirty="0"/>
              <a:t>%</a:t>
            </a:r>
          </a:p>
        </p:txBody>
      </p:sp>
      <p:sp>
        <p:nvSpPr>
          <p:cNvPr id="43" name="TextBox 42"/>
          <p:cNvSpPr txBox="1">
            <a:spLocks noChangeAspect="1"/>
          </p:cNvSpPr>
          <p:nvPr/>
        </p:nvSpPr>
        <p:spPr>
          <a:xfrm>
            <a:off x="3134693" y="2119792"/>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100 </a:t>
            </a:r>
            <a:r>
              <a:rPr lang="en-US" dirty="0"/>
              <a:t>%</a:t>
            </a:r>
          </a:p>
        </p:txBody>
      </p:sp>
      <p:sp>
        <p:nvSpPr>
          <p:cNvPr id="47" name="TextBox 46"/>
          <p:cNvSpPr txBox="1">
            <a:spLocks noChangeAspect="1"/>
          </p:cNvSpPr>
          <p:nvPr/>
        </p:nvSpPr>
        <p:spPr>
          <a:xfrm>
            <a:off x="6855619" y="3319701"/>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75%</a:t>
            </a:r>
            <a:endParaRPr lang="en-US" dirty="0"/>
          </a:p>
        </p:txBody>
      </p:sp>
      <p:sp>
        <p:nvSpPr>
          <p:cNvPr id="55" name="TextBox 54"/>
          <p:cNvSpPr txBox="1">
            <a:spLocks noChangeAspect="1"/>
          </p:cNvSpPr>
          <p:nvPr/>
        </p:nvSpPr>
        <p:spPr>
          <a:xfrm>
            <a:off x="6897961" y="4293041"/>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50%</a:t>
            </a:r>
            <a:endParaRPr lang="en-US" dirty="0"/>
          </a:p>
        </p:txBody>
      </p:sp>
      <p:sp>
        <p:nvSpPr>
          <p:cNvPr id="59" name="TextBox 58"/>
          <p:cNvSpPr txBox="1">
            <a:spLocks noChangeAspect="1"/>
          </p:cNvSpPr>
          <p:nvPr/>
        </p:nvSpPr>
        <p:spPr>
          <a:xfrm>
            <a:off x="6897961" y="5212845"/>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0 </a:t>
            </a:r>
            <a:r>
              <a:rPr lang="en-US" dirty="0"/>
              <a:t>%</a:t>
            </a:r>
          </a:p>
        </p:txBody>
      </p:sp>
      <p:sp>
        <p:nvSpPr>
          <p:cNvPr id="63" name="TextBox 62"/>
          <p:cNvSpPr txBox="1">
            <a:spLocks noChangeAspect="1"/>
          </p:cNvSpPr>
          <p:nvPr/>
        </p:nvSpPr>
        <p:spPr>
          <a:xfrm>
            <a:off x="8611961" y="2381313"/>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100 </a:t>
            </a:r>
            <a:r>
              <a:rPr lang="en-US" dirty="0"/>
              <a:t>%</a:t>
            </a:r>
          </a:p>
        </p:txBody>
      </p:sp>
      <p:sp>
        <p:nvSpPr>
          <p:cNvPr id="64" name="Rounded Rectangle 51"/>
          <p:cNvSpPr/>
          <p:nvPr/>
        </p:nvSpPr>
        <p:spPr>
          <a:xfrm>
            <a:off x="3957445" y="2382734"/>
            <a:ext cx="1463040" cy="548640"/>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a:solidFill>
                  <a:schemeClr val="tx1"/>
                </a:solidFill>
                <a:latin typeface="Calibri"/>
              </a:rPr>
              <a:t>NEN ICD Between NENG and </a:t>
            </a:r>
            <a:r>
              <a:rPr lang="en-US" sz="1100" dirty="0" smtClean="0">
                <a:solidFill>
                  <a:schemeClr val="tx1"/>
                </a:solidFill>
                <a:latin typeface="Calibri"/>
              </a:rPr>
              <a:t>M&amp;C</a:t>
            </a:r>
            <a:endParaRPr lang="en-US" sz="1100" dirty="0">
              <a:solidFill>
                <a:schemeClr val="tx1"/>
              </a:solidFill>
              <a:latin typeface="Calibri"/>
            </a:endParaRPr>
          </a:p>
          <a:p>
            <a:pPr algn="ctr" fontAlgn="base">
              <a:spcBef>
                <a:spcPct val="0"/>
              </a:spcBef>
              <a:spcAft>
                <a:spcPct val="0"/>
              </a:spcAft>
            </a:pPr>
            <a:r>
              <a:rPr lang="en-US" sz="1100" dirty="0" smtClean="0">
                <a:solidFill>
                  <a:schemeClr val="tx1"/>
                </a:solidFill>
                <a:latin typeface="Calibri"/>
              </a:rPr>
              <a:t>453-ICD-MC-001</a:t>
            </a:r>
            <a:endParaRPr lang="en-US" sz="1100" dirty="0">
              <a:solidFill>
                <a:schemeClr val="tx1"/>
              </a:solidFill>
              <a:latin typeface="Calibri"/>
            </a:endParaRPr>
          </a:p>
        </p:txBody>
      </p:sp>
      <p:sp>
        <p:nvSpPr>
          <p:cNvPr id="66" name="TextBox 65"/>
          <p:cNvSpPr txBox="1">
            <a:spLocks noChangeAspect="1"/>
          </p:cNvSpPr>
          <p:nvPr/>
        </p:nvSpPr>
        <p:spPr>
          <a:xfrm>
            <a:off x="4954439" y="2159947"/>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100 </a:t>
            </a:r>
            <a:r>
              <a:rPr lang="en-US" dirty="0"/>
              <a:t>%</a:t>
            </a:r>
          </a:p>
        </p:txBody>
      </p:sp>
      <p:sp>
        <p:nvSpPr>
          <p:cNvPr id="67" name="Rounded Rectangle 62"/>
          <p:cNvSpPr/>
          <p:nvPr/>
        </p:nvSpPr>
        <p:spPr>
          <a:xfrm>
            <a:off x="2044887" y="3334765"/>
            <a:ext cx="1503742" cy="473256"/>
          </a:xfrm>
          <a:prstGeom prst="rect">
            <a:avLst/>
          </a:prstGeom>
          <a:noFill/>
          <a:ln w="19050" cap="rnd">
            <a:no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a:solidFill>
                  <a:schemeClr val="tx1"/>
                </a:solidFill>
                <a:latin typeface="Calibri"/>
              </a:rPr>
              <a:t>Requirement Specification Phase </a:t>
            </a:r>
            <a:r>
              <a:rPr lang="en-US" sz="1100" dirty="0" smtClean="0">
                <a:solidFill>
                  <a:schemeClr val="tx1"/>
                </a:solidFill>
                <a:latin typeface="Calibri"/>
              </a:rPr>
              <a:t>II 566-DAPHNE-REQT-008</a:t>
            </a:r>
            <a:endParaRPr lang="en-US" sz="1100" dirty="0">
              <a:solidFill>
                <a:schemeClr val="tx1"/>
              </a:solidFill>
              <a:latin typeface="Calibri"/>
            </a:endParaRPr>
          </a:p>
        </p:txBody>
      </p:sp>
      <p:sp>
        <p:nvSpPr>
          <p:cNvPr id="68" name="TextBox 67"/>
          <p:cNvSpPr txBox="1">
            <a:spLocks noChangeAspect="1"/>
          </p:cNvSpPr>
          <p:nvPr/>
        </p:nvSpPr>
        <p:spPr>
          <a:xfrm>
            <a:off x="3244149" y="3089357"/>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100 </a:t>
            </a:r>
            <a:r>
              <a:rPr lang="en-US" dirty="0"/>
              <a:t>%</a:t>
            </a:r>
          </a:p>
        </p:txBody>
      </p:sp>
      <p:sp>
        <p:nvSpPr>
          <p:cNvPr id="40" name="TextBox 39"/>
          <p:cNvSpPr txBox="1">
            <a:spLocks noChangeAspect="1"/>
          </p:cNvSpPr>
          <p:nvPr/>
        </p:nvSpPr>
        <p:spPr>
          <a:xfrm>
            <a:off x="1365175" y="4214337"/>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100 </a:t>
            </a:r>
            <a:r>
              <a:rPr lang="en-US" dirty="0"/>
              <a:t>%</a:t>
            </a:r>
          </a:p>
        </p:txBody>
      </p:sp>
      <p:cxnSp>
        <p:nvCxnSpPr>
          <p:cNvPr id="69" name="Straight Connector 68"/>
          <p:cNvCxnSpPr/>
          <p:nvPr/>
        </p:nvCxnSpPr>
        <p:spPr>
          <a:xfrm flipH="1">
            <a:off x="165983" y="4800600"/>
            <a:ext cx="91440" cy="0"/>
          </a:xfrm>
          <a:prstGeom prst="line">
            <a:avLst/>
          </a:prstGeom>
          <a:ln w="19050">
            <a:solidFill>
              <a:schemeClr val="tx1">
                <a:alpha val="15000"/>
              </a:schemeClr>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H="1">
            <a:off x="5673834" y="3803675"/>
            <a:ext cx="106439" cy="3628"/>
          </a:xfrm>
          <a:prstGeom prst="line">
            <a:avLst/>
          </a:prstGeom>
          <a:ln w="19050">
            <a:solidFill>
              <a:schemeClr val="tx1"/>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72" name="Rounded Rectangle 62"/>
          <p:cNvSpPr/>
          <p:nvPr/>
        </p:nvSpPr>
        <p:spPr>
          <a:xfrm>
            <a:off x="305010" y="3453647"/>
            <a:ext cx="992981" cy="158805"/>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smtClean="0">
                <a:solidFill>
                  <a:schemeClr val="tx1"/>
                </a:solidFill>
                <a:latin typeface="Calibri"/>
              </a:rPr>
              <a:t>SEMP</a:t>
            </a:r>
            <a:endParaRPr lang="en-US" sz="1100" dirty="0">
              <a:solidFill>
                <a:schemeClr val="tx1"/>
              </a:solidFill>
              <a:latin typeface="Calibri"/>
            </a:endParaRPr>
          </a:p>
        </p:txBody>
      </p:sp>
      <p:sp>
        <p:nvSpPr>
          <p:cNvPr id="73" name="Rounded Rectangle 62"/>
          <p:cNvSpPr/>
          <p:nvPr/>
        </p:nvSpPr>
        <p:spPr>
          <a:xfrm>
            <a:off x="348433" y="3615274"/>
            <a:ext cx="992981" cy="158805"/>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smtClean="0">
                <a:solidFill>
                  <a:schemeClr val="tx1"/>
                </a:solidFill>
                <a:latin typeface="Calibri"/>
              </a:rPr>
              <a:t>Risk </a:t>
            </a:r>
            <a:r>
              <a:rPr lang="en-US" sz="1100" dirty="0" err="1" smtClean="0">
                <a:solidFill>
                  <a:schemeClr val="tx1"/>
                </a:solidFill>
                <a:latin typeface="Calibri"/>
              </a:rPr>
              <a:t>Manag</a:t>
            </a:r>
            <a:r>
              <a:rPr lang="en-US" sz="1100" dirty="0" smtClean="0">
                <a:solidFill>
                  <a:schemeClr val="tx1"/>
                </a:solidFill>
                <a:latin typeface="Calibri"/>
              </a:rPr>
              <a:t>.</a:t>
            </a:r>
            <a:endParaRPr lang="en-US" sz="1100" dirty="0">
              <a:solidFill>
                <a:schemeClr val="tx1"/>
              </a:solidFill>
              <a:latin typeface="Calibri"/>
            </a:endParaRPr>
          </a:p>
        </p:txBody>
      </p:sp>
      <p:sp>
        <p:nvSpPr>
          <p:cNvPr id="74" name="Rounded Rectangle 62"/>
          <p:cNvSpPr/>
          <p:nvPr/>
        </p:nvSpPr>
        <p:spPr>
          <a:xfrm>
            <a:off x="383470" y="3765001"/>
            <a:ext cx="992981" cy="158805"/>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smtClean="0">
                <a:solidFill>
                  <a:schemeClr val="tx1"/>
                </a:solidFill>
                <a:latin typeface="Calibri"/>
              </a:rPr>
              <a:t>Safety Assur.</a:t>
            </a:r>
            <a:endParaRPr lang="en-US" sz="1100" dirty="0">
              <a:solidFill>
                <a:schemeClr val="tx1"/>
              </a:solidFill>
              <a:latin typeface="Calibri"/>
            </a:endParaRPr>
          </a:p>
        </p:txBody>
      </p:sp>
      <p:sp>
        <p:nvSpPr>
          <p:cNvPr id="75" name="Rounded Rectangle 62"/>
          <p:cNvSpPr/>
          <p:nvPr/>
        </p:nvSpPr>
        <p:spPr>
          <a:xfrm>
            <a:off x="421157" y="3945475"/>
            <a:ext cx="1183003" cy="152400"/>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smtClean="0">
                <a:solidFill>
                  <a:schemeClr val="tx1"/>
                </a:solidFill>
                <a:latin typeface="Calibri"/>
              </a:rPr>
              <a:t>Software Assur.</a:t>
            </a:r>
            <a:endParaRPr lang="en-US" sz="1100" dirty="0">
              <a:solidFill>
                <a:schemeClr val="tx1"/>
              </a:solidFill>
              <a:latin typeface="Calibri"/>
            </a:endParaRPr>
          </a:p>
        </p:txBody>
      </p:sp>
      <p:sp>
        <p:nvSpPr>
          <p:cNvPr id="76" name="Rounded Rectangle 62"/>
          <p:cNvSpPr/>
          <p:nvPr/>
        </p:nvSpPr>
        <p:spPr>
          <a:xfrm>
            <a:off x="2105011" y="4169154"/>
            <a:ext cx="1463040" cy="731520"/>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smtClean="0">
                <a:solidFill>
                  <a:schemeClr val="tx1"/>
                </a:solidFill>
                <a:latin typeface="Calibri"/>
              </a:rPr>
              <a:t> Design and Architecture</a:t>
            </a:r>
            <a:endParaRPr lang="en-US" sz="1100" dirty="0">
              <a:solidFill>
                <a:schemeClr val="tx1"/>
              </a:solidFill>
              <a:latin typeface="Calibri"/>
            </a:endParaRPr>
          </a:p>
        </p:txBody>
      </p:sp>
      <p:sp>
        <p:nvSpPr>
          <p:cNvPr id="77" name="TextBox 76"/>
          <p:cNvSpPr txBox="1">
            <a:spLocks noChangeAspect="1"/>
          </p:cNvSpPr>
          <p:nvPr/>
        </p:nvSpPr>
        <p:spPr>
          <a:xfrm>
            <a:off x="3185160" y="3983069"/>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75 </a:t>
            </a:r>
            <a:r>
              <a:rPr lang="en-US" dirty="0"/>
              <a:t>%</a:t>
            </a:r>
          </a:p>
        </p:txBody>
      </p:sp>
      <p:sp>
        <p:nvSpPr>
          <p:cNvPr id="79" name="Rounded Rectangle 51"/>
          <p:cNvSpPr/>
          <p:nvPr/>
        </p:nvSpPr>
        <p:spPr>
          <a:xfrm>
            <a:off x="3908710" y="4202780"/>
            <a:ext cx="1461903" cy="696176"/>
          </a:xfrm>
          <a:prstGeom prst="rect">
            <a:avLst/>
          </a:prstGeom>
          <a:noFill/>
          <a:ln w="19050" cap="rnd">
            <a:no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a:solidFill>
                  <a:schemeClr val="tx1"/>
                </a:solidFill>
                <a:latin typeface="Calibri"/>
              </a:rPr>
              <a:t>NEN ICD Between </a:t>
            </a:r>
            <a:r>
              <a:rPr lang="en-US" sz="1100" dirty="0" smtClean="0">
                <a:solidFill>
                  <a:schemeClr val="tx1"/>
                </a:solidFill>
                <a:latin typeface="Calibri"/>
              </a:rPr>
              <a:t>DAPHNE </a:t>
            </a:r>
            <a:r>
              <a:rPr lang="en-US" sz="1100" dirty="0">
                <a:solidFill>
                  <a:schemeClr val="tx1"/>
                </a:solidFill>
                <a:latin typeface="Calibri"/>
              </a:rPr>
              <a:t>and </a:t>
            </a:r>
            <a:r>
              <a:rPr lang="en-US" sz="1100" dirty="0" smtClean="0">
                <a:solidFill>
                  <a:schemeClr val="tx1"/>
                </a:solidFill>
                <a:latin typeface="Calibri"/>
              </a:rPr>
              <a:t>NISAR</a:t>
            </a:r>
            <a:endParaRPr lang="en-US" sz="1100" dirty="0">
              <a:solidFill>
                <a:schemeClr val="tx1"/>
              </a:solidFill>
              <a:latin typeface="Calibri"/>
            </a:endParaRPr>
          </a:p>
        </p:txBody>
      </p:sp>
      <p:sp>
        <p:nvSpPr>
          <p:cNvPr id="82" name="Rounded Rectangle 37"/>
          <p:cNvSpPr/>
          <p:nvPr/>
        </p:nvSpPr>
        <p:spPr>
          <a:xfrm>
            <a:off x="7627530" y="3376197"/>
            <a:ext cx="1463040" cy="731520"/>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smtClean="0">
                <a:solidFill>
                  <a:schemeClr val="tx1"/>
                </a:solidFill>
                <a:latin typeface="Calibri"/>
              </a:rPr>
              <a:t>Maintenance Plan</a:t>
            </a:r>
            <a:endParaRPr lang="en-US" sz="1100" dirty="0">
              <a:solidFill>
                <a:schemeClr val="tx1"/>
              </a:solidFill>
              <a:latin typeface="Calibri"/>
            </a:endParaRPr>
          </a:p>
        </p:txBody>
      </p:sp>
      <p:cxnSp>
        <p:nvCxnSpPr>
          <p:cNvPr id="84" name="Straight Connector 83"/>
          <p:cNvCxnSpPr/>
          <p:nvPr/>
        </p:nvCxnSpPr>
        <p:spPr>
          <a:xfrm flipH="1">
            <a:off x="3838099" y="4552202"/>
            <a:ext cx="91440" cy="0"/>
          </a:xfrm>
          <a:prstGeom prst="line">
            <a:avLst/>
          </a:prstGeom>
          <a:ln w="19050">
            <a:solidFill>
              <a:schemeClr val="tx1">
                <a:alpha val="15000"/>
              </a:schemeClr>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flipH="1">
            <a:off x="7495699" y="3797144"/>
            <a:ext cx="91440" cy="0"/>
          </a:xfrm>
          <a:prstGeom prst="line">
            <a:avLst/>
          </a:prstGeom>
          <a:ln w="19050">
            <a:solidFill>
              <a:schemeClr val="tx1">
                <a:alpha val="15000"/>
              </a:schemeClr>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H="1">
            <a:off x="1993805" y="4554379"/>
            <a:ext cx="91440" cy="0"/>
          </a:xfrm>
          <a:prstGeom prst="line">
            <a:avLst/>
          </a:prstGeom>
          <a:ln w="19050">
            <a:solidFill>
              <a:schemeClr val="tx1">
                <a:alpha val="15000"/>
              </a:schemeClr>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88" name="TextBox 87"/>
          <p:cNvSpPr txBox="1">
            <a:spLocks noChangeAspect="1"/>
          </p:cNvSpPr>
          <p:nvPr/>
        </p:nvSpPr>
        <p:spPr>
          <a:xfrm>
            <a:off x="8611961" y="3331126"/>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90 </a:t>
            </a:r>
            <a:r>
              <a:rPr lang="en-US" dirty="0"/>
              <a:t>%</a:t>
            </a:r>
          </a:p>
        </p:txBody>
      </p:sp>
      <p:sp>
        <p:nvSpPr>
          <p:cNvPr id="90" name="Rounded Rectangle 62"/>
          <p:cNvSpPr/>
          <p:nvPr/>
        </p:nvSpPr>
        <p:spPr>
          <a:xfrm>
            <a:off x="5766201" y="2325080"/>
            <a:ext cx="1463040" cy="731520"/>
          </a:xfrm>
          <a:prstGeom prst="rect">
            <a:avLst/>
          </a:prstGeom>
          <a:noFill/>
          <a:ln w="19050" cap="rnd">
            <a:no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smtClean="0">
                <a:solidFill>
                  <a:schemeClr val="tx1"/>
                </a:solidFill>
                <a:latin typeface="Calibri"/>
              </a:rPr>
              <a:t>Commissioning Plan</a:t>
            </a:r>
            <a:endParaRPr lang="en-US" sz="1100" dirty="0">
              <a:solidFill>
                <a:schemeClr val="tx1"/>
              </a:solidFill>
              <a:latin typeface="Calibri"/>
            </a:endParaRPr>
          </a:p>
          <a:p>
            <a:pPr algn="ctr" fontAlgn="base">
              <a:spcBef>
                <a:spcPct val="0"/>
              </a:spcBef>
              <a:spcAft>
                <a:spcPct val="0"/>
              </a:spcAft>
            </a:pPr>
            <a:r>
              <a:rPr lang="en-US" sz="1100" dirty="0" smtClean="0">
                <a:solidFill>
                  <a:schemeClr val="tx1"/>
                </a:solidFill>
                <a:latin typeface="Calibri"/>
              </a:rPr>
              <a:t>566-DAPHNE-CPlan-Rev1</a:t>
            </a:r>
            <a:endParaRPr lang="en-US" sz="1100" dirty="0">
              <a:solidFill>
                <a:schemeClr val="tx1"/>
              </a:solidFill>
              <a:latin typeface="Calibri"/>
            </a:endParaRPr>
          </a:p>
        </p:txBody>
      </p:sp>
      <p:sp>
        <p:nvSpPr>
          <p:cNvPr id="91" name="TextBox 90"/>
          <p:cNvSpPr txBox="1">
            <a:spLocks noChangeAspect="1"/>
          </p:cNvSpPr>
          <p:nvPr/>
        </p:nvSpPr>
        <p:spPr>
          <a:xfrm>
            <a:off x="6856810" y="2191836"/>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100 </a:t>
            </a:r>
            <a:r>
              <a:rPr lang="en-US" dirty="0"/>
              <a:t>%</a:t>
            </a:r>
          </a:p>
        </p:txBody>
      </p:sp>
      <p:sp>
        <p:nvSpPr>
          <p:cNvPr id="92" name="Rounded Rectangle 62"/>
          <p:cNvSpPr/>
          <p:nvPr/>
        </p:nvSpPr>
        <p:spPr>
          <a:xfrm>
            <a:off x="2100739" y="5086759"/>
            <a:ext cx="1463040" cy="731520"/>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smtClean="0">
                <a:solidFill>
                  <a:schemeClr val="tx1"/>
                </a:solidFill>
                <a:latin typeface="Calibri"/>
              </a:rPr>
              <a:t>Requirements Verification Traceability Matrix</a:t>
            </a:r>
            <a:endParaRPr lang="en-US" sz="1100" dirty="0">
              <a:solidFill>
                <a:schemeClr val="tx1"/>
              </a:solidFill>
              <a:latin typeface="Calibri"/>
            </a:endParaRPr>
          </a:p>
        </p:txBody>
      </p:sp>
      <p:sp>
        <p:nvSpPr>
          <p:cNvPr id="97" name="TextBox 96"/>
          <p:cNvSpPr txBox="1">
            <a:spLocks noChangeAspect="1"/>
          </p:cNvSpPr>
          <p:nvPr/>
        </p:nvSpPr>
        <p:spPr>
          <a:xfrm>
            <a:off x="3166724" y="4963648"/>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100 </a:t>
            </a:r>
            <a:r>
              <a:rPr lang="en-US" dirty="0"/>
              <a:t>%</a:t>
            </a:r>
          </a:p>
        </p:txBody>
      </p:sp>
      <p:sp>
        <p:nvSpPr>
          <p:cNvPr id="19" name="Oval 18"/>
          <p:cNvSpPr/>
          <p:nvPr/>
        </p:nvSpPr>
        <p:spPr>
          <a:xfrm>
            <a:off x="2085245" y="6263640"/>
            <a:ext cx="932275" cy="457200"/>
          </a:xfrm>
          <a:prstGeom prst="ellipse">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2209800" y="6400800"/>
            <a:ext cx="685800" cy="246221"/>
          </a:xfrm>
          <a:prstGeom prst="rect">
            <a:avLst/>
          </a:prstGeom>
          <a:noFill/>
        </p:spPr>
        <p:txBody>
          <a:bodyPr wrap="square" rtlCol="0">
            <a:spAutoFit/>
          </a:bodyPr>
          <a:lstStyle/>
          <a:p>
            <a:r>
              <a:rPr lang="en-US" sz="1000" dirty="0" smtClean="0"/>
              <a:t>NEN CM</a:t>
            </a:r>
            <a:endParaRPr lang="en-US" sz="1000" dirty="0"/>
          </a:p>
        </p:txBody>
      </p:sp>
      <p:sp>
        <p:nvSpPr>
          <p:cNvPr id="101" name="Oval 100"/>
          <p:cNvSpPr/>
          <p:nvPr/>
        </p:nvSpPr>
        <p:spPr>
          <a:xfrm>
            <a:off x="3960730" y="4130959"/>
            <a:ext cx="1433557" cy="732188"/>
          </a:xfrm>
          <a:prstGeom prst="ellipse">
            <a:avLst/>
          </a:prstGeom>
          <a:solidFill>
            <a:schemeClr val="bg1">
              <a:lumMod val="75000"/>
            </a:schemeClr>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3838712" y="3715682"/>
            <a:ext cx="1414787" cy="835186"/>
          </a:xfrm>
          <a:prstGeom prst="ellipse">
            <a:avLst/>
          </a:prstGeom>
          <a:solidFill>
            <a:srgbClr val="92D050"/>
          </a:solidFill>
          <a:ln>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ounded Rectangle 51"/>
          <p:cNvSpPr/>
          <p:nvPr/>
        </p:nvSpPr>
        <p:spPr>
          <a:xfrm>
            <a:off x="3829811" y="3866402"/>
            <a:ext cx="1463040" cy="548640"/>
          </a:xfrm>
          <a:prstGeom prst="rect">
            <a:avLst/>
          </a:prstGeom>
          <a:noFill/>
          <a:ln w="19050" cap="rnd">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a:solidFill>
                  <a:schemeClr val="tx1"/>
                </a:solidFill>
                <a:latin typeface="Calibri"/>
              </a:rPr>
              <a:t>453-ICD-IRIS/NENGG</a:t>
            </a:r>
          </a:p>
          <a:p>
            <a:pPr algn="ctr" fontAlgn="base">
              <a:spcBef>
                <a:spcPct val="0"/>
              </a:spcBef>
              <a:spcAft>
                <a:spcPct val="0"/>
              </a:spcAft>
            </a:pPr>
            <a:r>
              <a:rPr lang="en-US" sz="1050" dirty="0" smtClean="0">
                <a:solidFill>
                  <a:schemeClr val="tx1"/>
                </a:solidFill>
                <a:latin typeface="Calibri"/>
              </a:rPr>
              <a:t>NEN </a:t>
            </a:r>
            <a:r>
              <a:rPr lang="en-US" sz="1050" dirty="0">
                <a:solidFill>
                  <a:schemeClr val="tx1"/>
                </a:solidFill>
                <a:latin typeface="Calibri"/>
              </a:rPr>
              <a:t>ICD Between NENG and IRIS </a:t>
            </a:r>
            <a:r>
              <a:rPr lang="en-US" sz="1050" dirty="0" smtClean="0">
                <a:solidFill>
                  <a:schemeClr val="tx1"/>
                </a:solidFill>
                <a:latin typeface="Calibri"/>
              </a:rPr>
              <a:t>MOC</a:t>
            </a:r>
            <a:endParaRPr lang="en-US" sz="1050" dirty="0">
              <a:solidFill>
                <a:schemeClr val="tx1"/>
              </a:solidFill>
              <a:latin typeface="Calibri"/>
            </a:endParaRPr>
          </a:p>
        </p:txBody>
      </p:sp>
      <p:sp>
        <p:nvSpPr>
          <p:cNvPr id="113" name="TextBox 112"/>
          <p:cNvSpPr txBox="1">
            <a:spLocks noChangeAspect="1"/>
          </p:cNvSpPr>
          <p:nvPr/>
        </p:nvSpPr>
        <p:spPr>
          <a:xfrm>
            <a:off x="4819614" y="3618847"/>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100 </a:t>
            </a:r>
            <a:r>
              <a:rPr lang="en-US" dirty="0"/>
              <a:t>%</a:t>
            </a:r>
          </a:p>
        </p:txBody>
      </p:sp>
      <p:sp>
        <p:nvSpPr>
          <p:cNvPr id="4" name="TextBox 3"/>
          <p:cNvSpPr txBox="1"/>
          <p:nvPr/>
        </p:nvSpPr>
        <p:spPr>
          <a:xfrm>
            <a:off x="4488120" y="4833614"/>
            <a:ext cx="843114" cy="261610"/>
          </a:xfrm>
          <a:prstGeom prst="rect">
            <a:avLst/>
          </a:prstGeom>
          <a:noFill/>
        </p:spPr>
        <p:txBody>
          <a:bodyPr wrap="square" rtlCol="0">
            <a:spAutoFit/>
          </a:bodyPr>
          <a:lstStyle/>
          <a:p>
            <a:r>
              <a:rPr lang="en-US" sz="1100" dirty="0" smtClean="0"/>
              <a:t>PACE</a:t>
            </a:r>
            <a:endParaRPr lang="en-US" sz="1100" dirty="0"/>
          </a:p>
        </p:txBody>
      </p:sp>
      <p:sp>
        <p:nvSpPr>
          <p:cNvPr id="5" name="TextBox 4"/>
          <p:cNvSpPr txBox="1"/>
          <p:nvPr/>
        </p:nvSpPr>
        <p:spPr>
          <a:xfrm>
            <a:off x="4549936" y="5050663"/>
            <a:ext cx="1136262" cy="261610"/>
          </a:xfrm>
          <a:prstGeom prst="rect">
            <a:avLst/>
          </a:prstGeom>
          <a:noFill/>
        </p:spPr>
        <p:txBody>
          <a:bodyPr wrap="square" rtlCol="0">
            <a:spAutoFit/>
          </a:bodyPr>
          <a:lstStyle/>
          <a:p>
            <a:r>
              <a:rPr lang="en-US" sz="1100" dirty="0" smtClean="0"/>
              <a:t>WFIRST</a:t>
            </a:r>
            <a:endParaRPr lang="en-US" sz="1100" dirty="0"/>
          </a:p>
        </p:txBody>
      </p:sp>
      <p:sp>
        <p:nvSpPr>
          <p:cNvPr id="6" name="TextBox 5"/>
          <p:cNvSpPr txBox="1"/>
          <p:nvPr/>
        </p:nvSpPr>
        <p:spPr>
          <a:xfrm>
            <a:off x="4341449" y="4577469"/>
            <a:ext cx="726206" cy="246221"/>
          </a:xfrm>
          <a:prstGeom prst="rect">
            <a:avLst/>
          </a:prstGeom>
          <a:noFill/>
        </p:spPr>
        <p:txBody>
          <a:bodyPr wrap="square" rtlCol="0">
            <a:spAutoFit/>
          </a:bodyPr>
          <a:lstStyle/>
          <a:p>
            <a:r>
              <a:rPr lang="en-US" sz="1000" dirty="0" smtClean="0"/>
              <a:t>NISAR</a:t>
            </a:r>
            <a:endParaRPr lang="en-US" sz="1000" dirty="0"/>
          </a:p>
        </p:txBody>
      </p:sp>
      <p:sp>
        <p:nvSpPr>
          <p:cNvPr id="81" name="TextBox 80"/>
          <p:cNvSpPr txBox="1">
            <a:spLocks noChangeAspect="1"/>
          </p:cNvSpPr>
          <p:nvPr/>
        </p:nvSpPr>
        <p:spPr>
          <a:xfrm>
            <a:off x="5268524" y="4185167"/>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0 </a:t>
            </a:r>
            <a:r>
              <a:rPr lang="en-US" dirty="0"/>
              <a:t>%</a:t>
            </a:r>
          </a:p>
        </p:txBody>
      </p:sp>
      <p:sp>
        <p:nvSpPr>
          <p:cNvPr id="7" name="TextBox 6"/>
          <p:cNvSpPr txBox="1"/>
          <p:nvPr/>
        </p:nvSpPr>
        <p:spPr>
          <a:xfrm>
            <a:off x="257423" y="533400"/>
            <a:ext cx="961777" cy="381000"/>
          </a:xfrm>
          <a:prstGeom prst="rect">
            <a:avLst/>
          </a:prstGeom>
          <a:noFill/>
        </p:spPr>
        <p:txBody>
          <a:bodyPr wrap="square" rtlCol="0">
            <a:spAutoFit/>
          </a:bodyPr>
          <a:lstStyle/>
          <a:p>
            <a:r>
              <a:rPr lang="en-US" dirty="0" smtClean="0"/>
              <a:t>EC3p</a:t>
            </a:r>
            <a:endParaRPr lang="en-US" dirty="0"/>
          </a:p>
        </p:txBody>
      </p:sp>
      <p:sp>
        <p:nvSpPr>
          <p:cNvPr id="96" name="Hexagon 95"/>
          <p:cNvSpPr/>
          <p:nvPr/>
        </p:nvSpPr>
        <p:spPr>
          <a:xfrm>
            <a:off x="91440" y="319086"/>
            <a:ext cx="1104942" cy="609600"/>
          </a:xfrm>
          <a:prstGeom prst="hex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EC3p</a:t>
            </a:r>
          </a:p>
        </p:txBody>
      </p:sp>
      <p:sp>
        <p:nvSpPr>
          <p:cNvPr id="98" name="Rounded Rectangle 37"/>
          <p:cNvSpPr/>
          <p:nvPr/>
        </p:nvSpPr>
        <p:spPr>
          <a:xfrm>
            <a:off x="7650383" y="4319910"/>
            <a:ext cx="1463040" cy="731520"/>
          </a:xfrm>
          <a:prstGeom prst="rect">
            <a:avLst/>
          </a:prstGeom>
          <a:solidFill>
            <a:srgbClr val="FFFF99"/>
          </a:solidFill>
          <a:ln w="19050" cap="rnd">
            <a:solidFill>
              <a:schemeClr val="tx1"/>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100" dirty="0" smtClean="0">
                <a:solidFill>
                  <a:schemeClr val="tx1"/>
                </a:solidFill>
                <a:latin typeface="Calibri"/>
              </a:rPr>
              <a:t>Maintenance Manual</a:t>
            </a:r>
            <a:endParaRPr lang="en-US" sz="1100" dirty="0">
              <a:solidFill>
                <a:schemeClr val="tx1"/>
              </a:solidFill>
              <a:latin typeface="Calibri"/>
            </a:endParaRPr>
          </a:p>
        </p:txBody>
      </p:sp>
      <p:cxnSp>
        <p:nvCxnSpPr>
          <p:cNvPr id="107" name="Straight Connector 106"/>
          <p:cNvCxnSpPr/>
          <p:nvPr/>
        </p:nvCxnSpPr>
        <p:spPr>
          <a:xfrm flipH="1">
            <a:off x="7535483" y="4681523"/>
            <a:ext cx="91440" cy="0"/>
          </a:xfrm>
          <a:prstGeom prst="line">
            <a:avLst/>
          </a:prstGeom>
          <a:ln w="19050">
            <a:solidFill>
              <a:schemeClr val="tx1">
                <a:alpha val="15000"/>
              </a:schemeClr>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10" name="TextBox 109"/>
          <p:cNvSpPr txBox="1">
            <a:spLocks noChangeAspect="1"/>
          </p:cNvSpPr>
          <p:nvPr/>
        </p:nvSpPr>
        <p:spPr>
          <a:xfrm>
            <a:off x="8653557" y="4196799"/>
            <a:ext cx="457200" cy="246221"/>
          </a:xfrm>
          <a:prstGeom prst="rect">
            <a:avLst/>
          </a:prstGeom>
          <a:solidFill>
            <a:srgbClr val="00B050"/>
          </a:solidFill>
          <a:ln w="19050" cap="rnd">
            <a:solidFill>
              <a:schemeClr val="tx1"/>
            </a:solidFill>
          </a:ln>
          <a:effectLst>
            <a:outerShdw blurRad="50800" dist="38100" dir="2700000" algn="tl" rotWithShape="0">
              <a:prstClr val="black">
                <a:alpha val="40000"/>
              </a:prstClr>
            </a:outerShdw>
          </a:effectLst>
        </p:spPr>
        <p:txBody>
          <a:bodyPr wrap="square" lIns="0" rIns="0" rtlCol="0" anchor="ctr" anchorCtr="1">
            <a:spAutoFit/>
          </a:bodyPr>
          <a:lstStyle>
            <a:defPPr>
              <a:defRPr lang="en-US"/>
            </a:defPPr>
            <a:lvl1pPr>
              <a:defRPr sz="1000" b="1">
                <a:solidFill>
                  <a:schemeClr val="bg1"/>
                </a:solidFill>
              </a:defRPr>
            </a:lvl1pPr>
          </a:lstStyle>
          <a:p>
            <a:r>
              <a:rPr lang="en-US" dirty="0" smtClean="0"/>
              <a:t>0 </a:t>
            </a:r>
            <a:r>
              <a:rPr lang="en-US" dirty="0"/>
              <a:t>%</a:t>
            </a:r>
          </a:p>
        </p:txBody>
      </p:sp>
    </p:spTree>
    <p:extLst>
      <p:ext uri="{BB962C8B-B14F-4D97-AF65-F5344CB8AC3E}">
        <p14:creationId xmlns:p14="http://schemas.microsoft.com/office/powerpoint/2010/main" val="7006194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 y="-76200"/>
            <a:ext cx="8229600" cy="1143000"/>
          </a:xfrm>
        </p:spPr>
        <p:txBody>
          <a:bodyPr/>
          <a:lstStyle/>
          <a:p>
            <a:r>
              <a:rPr lang="en-US" sz="3200" dirty="0" smtClean="0"/>
              <a:t>DAPHNE Configuration Management</a:t>
            </a:r>
            <a:endParaRPr lang="en-US" sz="3200" dirty="0"/>
          </a:p>
        </p:txBody>
      </p:sp>
      <p:sp>
        <p:nvSpPr>
          <p:cNvPr id="4" name="TextBox 3"/>
          <p:cNvSpPr txBox="1"/>
          <p:nvPr/>
        </p:nvSpPr>
        <p:spPr>
          <a:xfrm>
            <a:off x="609600" y="1524000"/>
            <a:ext cx="7772400" cy="5170646"/>
          </a:xfrm>
          <a:prstGeom prst="rect">
            <a:avLst/>
          </a:prstGeom>
          <a:noFill/>
        </p:spPr>
        <p:txBody>
          <a:bodyPr wrap="square" rtlCol="0">
            <a:spAutoFit/>
          </a:bodyPr>
          <a:lstStyle/>
          <a:p>
            <a:r>
              <a:rPr lang="en-US" dirty="0" smtClean="0"/>
              <a:t>Configuration management (CM) processes defined in project plan:</a:t>
            </a:r>
          </a:p>
          <a:p>
            <a:r>
              <a:rPr lang="en-US" dirty="0" smtClean="0"/>
              <a:t>Utilized GITLAB system for internal items.</a:t>
            </a:r>
          </a:p>
          <a:p>
            <a:r>
              <a:rPr lang="en-US" dirty="0" smtClean="0"/>
              <a:t>NEN CCB used for external documents.</a:t>
            </a:r>
          </a:p>
          <a:p>
            <a:endParaRPr lang="en-US" dirty="0"/>
          </a:p>
          <a:p>
            <a:r>
              <a:rPr lang="en-US" dirty="0" smtClean="0"/>
              <a:t>Items being managed</a:t>
            </a:r>
          </a:p>
          <a:p>
            <a:endParaRPr lang="en-US" dirty="0"/>
          </a:p>
          <a:p>
            <a:pPr marL="1200150" lvl="2" indent="-285750">
              <a:buFont typeface="Arial" panose="020B0604020202020204" pitchFamily="34" charset="0"/>
              <a:buChar char="•"/>
            </a:pPr>
            <a:r>
              <a:rPr lang="en-US" sz="1600" dirty="0" smtClean="0"/>
              <a:t>Hardware</a:t>
            </a:r>
          </a:p>
          <a:p>
            <a:pPr marL="1657350" lvl="3" indent="-285750">
              <a:buFont typeface="Arial" panose="020B0604020202020204" pitchFamily="34" charset="0"/>
              <a:buChar char="•"/>
            </a:pPr>
            <a:r>
              <a:rPr lang="en-US" sz="1600" dirty="0"/>
              <a:t>	</a:t>
            </a:r>
            <a:r>
              <a:rPr lang="en-US" sz="1600" dirty="0" smtClean="0"/>
              <a:t>Servers</a:t>
            </a:r>
          </a:p>
          <a:p>
            <a:pPr marL="1657350" lvl="3" indent="-285750">
              <a:buFont typeface="Arial" panose="020B0604020202020204" pitchFamily="34" charset="0"/>
              <a:buChar char="•"/>
            </a:pPr>
            <a:r>
              <a:rPr lang="en-US" sz="1600" dirty="0"/>
              <a:t>	</a:t>
            </a:r>
            <a:r>
              <a:rPr lang="en-US" sz="1600" dirty="0" smtClean="0"/>
              <a:t>RAIDs</a:t>
            </a:r>
          </a:p>
          <a:p>
            <a:pPr marL="1657350" lvl="3" indent="-285750">
              <a:buFont typeface="Arial" panose="020B0604020202020204" pitchFamily="34" charset="0"/>
              <a:buChar char="•"/>
            </a:pPr>
            <a:r>
              <a:rPr lang="en-US" sz="1600" dirty="0"/>
              <a:t>	</a:t>
            </a:r>
            <a:r>
              <a:rPr lang="en-US" sz="1600" dirty="0" smtClean="0"/>
              <a:t>KVM</a:t>
            </a:r>
          </a:p>
          <a:p>
            <a:pPr marL="1200150" lvl="2" indent="-285750">
              <a:buFont typeface="Arial" panose="020B0604020202020204" pitchFamily="34" charset="0"/>
              <a:buChar char="•"/>
            </a:pPr>
            <a:endParaRPr lang="en-US" sz="1600" dirty="0"/>
          </a:p>
          <a:p>
            <a:pPr marL="1200150" lvl="2" indent="-285750">
              <a:buFont typeface="Arial" panose="020B0604020202020204" pitchFamily="34" charset="0"/>
              <a:buChar char="•"/>
            </a:pPr>
            <a:r>
              <a:rPr lang="en-US" sz="1600" dirty="0" smtClean="0"/>
              <a:t>Software </a:t>
            </a:r>
          </a:p>
          <a:p>
            <a:pPr marL="1657350" lvl="3" indent="-285750">
              <a:buFont typeface="Arial" panose="020B0604020202020204" pitchFamily="34" charset="0"/>
              <a:buChar char="•"/>
            </a:pPr>
            <a:r>
              <a:rPr lang="en-US" sz="1600" dirty="0"/>
              <a:t>	</a:t>
            </a:r>
            <a:r>
              <a:rPr lang="en-US" sz="1600" dirty="0" smtClean="0"/>
              <a:t>OS</a:t>
            </a:r>
          </a:p>
          <a:p>
            <a:pPr marL="1657350" lvl="3" indent="-285750">
              <a:buFont typeface="Arial" panose="020B0604020202020204" pitchFamily="34" charset="0"/>
              <a:buChar char="•"/>
            </a:pPr>
            <a:r>
              <a:rPr lang="en-US" sz="1600" dirty="0"/>
              <a:t>	</a:t>
            </a:r>
            <a:r>
              <a:rPr lang="en-US" sz="1600" dirty="0" smtClean="0"/>
              <a:t>DAPHNE </a:t>
            </a:r>
            <a:r>
              <a:rPr lang="en-US" sz="1600" dirty="0"/>
              <a:t>o</a:t>
            </a:r>
            <a:r>
              <a:rPr lang="en-US" sz="1600" dirty="0" smtClean="0"/>
              <a:t>perational software</a:t>
            </a:r>
          </a:p>
          <a:p>
            <a:pPr marL="1200150" lvl="2" indent="-285750">
              <a:buFont typeface="Arial" panose="020B0604020202020204" pitchFamily="34" charset="0"/>
              <a:buChar char="•"/>
            </a:pPr>
            <a:endParaRPr lang="en-US" sz="1600" dirty="0"/>
          </a:p>
          <a:p>
            <a:pPr marL="1200150" lvl="2" indent="-285750">
              <a:buFont typeface="Arial" panose="020B0604020202020204" pitchFamily="34" charset="0"/>
              <a:buChar char="•"/>
            </a:pPr>
            <a:r>
              <a:rPr lang="en-US" sz="1600" dirty="0" smtClean="0"/>
              <a:t>Operational Parameters</a:t>
            </a:r>
          </a:p>
          <a:p>
            <a:pPr marL="1657350" lvl="3" indent="-285750">
              <a:buFont typeface="Arial" panose="020B0604020202020204" pitchFamily="34" charset="0"/>
              <a:buChar char="•"/>
            </a:pPr>
            <a:r>
              <a:rPr lang="en-US" sz="1600" dirty="0" smtClean="0"/>
              <a:t>	Mission specific configuration files for each DAPHNE process.</a:t>
            </a:r>
          </a:p>
          <a:p>
            <a:pPr marL="1200150" lvl="2" indent="-285750">
              <a:buFont typeface="Arial" panose="020B0604020202020204" pitchFamily="34" charset="0"/>
              <a:buChar char="•"/>
            </a:pPr>
            <a:endParaRPr lang="en-US" sz="1600" dirty="0"/>
          </a:p>
          <a:p>
            <a:pPr marL="1200150" lvl="2" indent="-285750">
              <a:buFont typeface="Arial" panose="020B0604020202020204" pitchFamily="34" charset="0"/>
              <a:buChar char="•"/>
            </a:pPr>
            <a:r>
              <a:rPr lang="en-US" sz="1600" dirty="0" smtClean="0"/>
              <a:t>Documentation: See Doc Tree.</a:t>
            </a:r>
          </a:p>
          <a:p>
            <a:r>
              <a:rPr lang="en-US" sz="1400" dirty="0"/>
              <a:t>	</a:t>
            </a:r>
            <a:endParaRPr lang="en-US" dirty="0"/>
          </a:p>
        </p:txBody>
      </p:sp>
    </p:spTree>
    <p:extLst>
      <p:ext uri="{BB962C8B-B14F-4D97-AF65-F5344CB8AC3E}">
        <p14:creationId xmlns:p14="http://schemas.microsoft.com/office/powerpoint/2010/main" val="24013644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400" y="872156"/>
            <a:ext cx="8847528" cy="5681044"/>
          </a:xfrm>
          <a:prstGeom prst="rect">
            <a:avLst/>
          </a:prstGeom>
        </p:spPr>
      </p:pic>
      <p:sp>
        <p:nvSpPr>
          <p:cNvPr id="3" name="TextBox 2"/>
          <p:cNvSpPr txBox="1"/>
          <p:nvPr/>
        </p:nvSpPr>
        <p:spPr>
          <a:xfrm>
            <a:off x="3426928" y="2819400"/>
            <a:ext cx="2579126" cy="523220"/>
          </a:xfrm>
          <a:prstGeom prst="rect">
            <a:avLst/>
          </a:prstGeom>
          <a:noFill/>
        </p:spPr>
        <p:txBody>
          <a:bodyPr wrap="none" rtlCol="0">
            <a:spAutoFit/>
          </a:bodyPr>
          <a:lstStyle/>
          <a:p>
            <a:pPr algn="ctr"/>
            <a:r>
              <a:rPr lang="en-US" sz="2800" b="1" dirty="0" smtClean="0">
                <a:solidFill>
                  <a:schemeClr val="bg1"/>
                </a:solidFill>
              </a:rPr>
              <a:t>Requirements</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07F25E21-6435-4942-977D-92867F85F11F}" type="slidenum">
              <a:rPr lang="en-US" smtClean="0"/>
              <a:pPr/>
              <a:t>23</a:t>
            </a:fld>
            <a:endParaRPr lang="en-US" dirty="0"/>
          </a:p>
        </p:txBody>
      </p:sp>
    </p:spTree>
    <p:extLst>
      <p:ext uri="{BB962C8B-B14F-4D97-AF65-F5344CB8AC3E}">
        <p14:creationId xmlns:p14="http://schemas.microsoft.com/office/powerpoint/2010/main" val="21987612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b="1" dirty="0">
                <a:latin typeface="Calibri" panose="020F0502020204030204" pitchFamily="34" charset="0"/>
              </a:rPr>
              <a:t>Requirement Management</a:t>
            </a:r>
          </a:p>
        </p:txBody>
      </p:sp>
      <p:sp>
        <p:nvSpPr>
          <p:cNvPr id="4" name="Content Placeholder 3"/>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gn="just"/>
            <a:r>
              <a:rPr lang="en-US" dirty="0"/>
              <a:t>Process defined in NASA System Engineering Handbook.</a:t>
            </a:r>
          </a:p>
          <a:p>
            <a:pPr algn="just"/>
            <a:r>
              <a:rPr lang="en-US" dirty="0" smtClean="0"/>
              <a:t>The DAPHNE System </a:t>
            </a:r>
            <a:r>
              <a:rPr lang="en-US" dirty="0"/>
              <a:t>Requirement Document (</a:t>
            </a:r>
            <a:r>
              <a:rPr lang="en-US" dirty="0" smtClean="0"/>
              <a:t>SRD) </a:t>
            </a:r>
            <a:r>
              <a:rPr lang="en-US" dirty="0"/>
              <a:t>will be under the Configuration Management of Code 453 NEN Project Configuration Control Board (CCB)</a:t>
            </a:r>
          </a:p>
          <a:p>
            <a:pPr algn="just"/>
            <a:r>
              <a:rPr lang="en-US" dirty="0"/>
              <a:t>A Document Change Notice (DCN) will be issued to update the document for any approved </a:t>
            </a:r>
            <a:r>
              <a:rPr lang="en-US" dirty="0" smtClean="0"/>
              <a:t>changes.</a:t>
            </a:r>
          </a:p>
        </p:txBody>
      </p:sp>
      <p:sp>
        <p:nvSpPr>
          <p:cNvPr id="3" name="Slide Number Placeholder 2"/>
          <p:cNvSpPr>
            <a:spLocks noGrp="1"/>
          </p:cNvSpPr>
          <p:nvPr>
            <p:ph type="sldNum" sz="quarter" idx="12"/>
          </p:nvPr>
        </p:nvSpPr>
        <p:spPr/>
        <p:txBody>
          <a:bodyPr/>
          <a:lstStyle/>
          <a:p>
            <a:fld id="{07F25E21-6435-4942-977D-92867F85F11F}" type="slidenum">
              <a:rPr lang="en-US" smtClean="0"/>
              <a:pPr/>
              <a:t>24</a:t>
            </a:fld>
            <a:endParaRPr lang="en-US" dirty="0"/>
          </a:p>
        </p:txBody>
      </p:sp>
    </p:spTree>
    <p:extLst>
      <p:ext uri="{BB962C8B-B14F-4D97-AF65-F5344CB8AC3E}">
        <p14:creationId xmlns:p14="http://schemas.microsoft.com/office/powerpoint/2010/main" val="3502933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Approach</a:t>
            </a:r>
            <a:endParaRPr lang="en-US" dirty="0"/>
          </a:p>
        </p:txBody>
      </p:sp>
      <p:sp>
        <p:nvSpPr>
          <p:cNvPr id="3" name="Content Placeholder 2"/>
          <p:cNvSpPr>
            <a:spLocks noGrp="1"/>
          </p:cNvSpPr>
          <p:nvPr>
            <p:ph idx="1"/>
          </p:nvPr>
        </p:nvSpPr>
        <p:spPr>
          <a:xfrm>
            <a:off x="478040" y="1361850"/>
            <a:ext cx="4948178" cy="5388428"/>
          </a:xfrm>
        </p:spPr>
        <p:txBody>
          <a:bodyPr/>
          <a:lstStyle/>
          <a:p>
            <a:r>
              <a:rPr lang="en-US" sz="1400" dirty="0" smtClean="0"/>
              <a:t>Program/Project requirements:</a:t>
            </a:r>
          </a:p>
          <a:p>
            <a:pPr lvl="1"/>
            <a:r>
              <a:rPr lang="en-US" sz="1400" dirty="0" smtClean="0"/>
              <a:t>Allocate and derive from </a:t>
            </a:r>
            <a:r>
              <a:rPr lang="en-US" sz="1400" dirty="0"/>
              <a:t>the NEE SRD which collectively captures </a:t>
            </a:r>
            <a:r>
              <a:rPr lang="en-US" sz="1400" dirty="0" smtClean="0"/>
              <a:t>all legacy and future requirements, and </a:t>
            </a:r>
            <a:r>
              <a:rPr lang="en-US" sz="1400" dirty="0"/>
              <a:t>encompasses applicable </a:t>
            </a:r>
            <a:r>
              <a:rPr lang="en-US" sz="1400" dirty="0" err="1" smtClean="0"/>
              <a:t>SCaN</a:t>
            </a:r>
            <a:r>
              <a:rPr lang="en-US" sz="1400" dirty="0" smtClean="0"/>
              <a:t> requirements.</a:t>
            </a:r>
            <a:endParaRPr lang="en-US" sz="1400" dirty="0"/>
          </a:p>
          <a:p>
            <a:r>
              <a:rPr lang="en-US" sz="1400" dirty="0" smtClean="0"/>
              <a:t>Mission Specific requirements:</a:t>
            </a:r>
          </a:p>
          <a:p>
            <a:pPr lvl="1"/>
            <a:r>
              <a:rPr lang="en-US" sz="1400" dirty="0"/>
              <a:t>Allocate and derive from mission requirements that influence the design but were not captured in the NEE SRD or NEN Users’ Guide.</a:t>
            </a:r>
          </a:p>
          <a:p>
            <a:pPr lvl="1"/>
            <a:r>
              <a:rPr lang="en-US" sz="1400" dirty="0" smtClean="0"/>
              <a:t>Past missions include SDO, IRIS, and SMAP.</a:t>
            </a:r>
          </a:p>
          <a:p>
            <a:pPr lvl="1"/>
            <a:r>
              <a:rPr lang="en-US" sz="1400" dirty="0" smtClean="0"/>
              <a:t>Future missions needs are considered and new requirements are developed to fully address the expansion over legacy services.</a:t>
            </a:r>
          </a:p>
          <a:p>
            <a:pPr lvl="2"/>
            <a:r>
              <a:rPr lang="en-US" sz="1200" dirty="0" smtClean="0"/>
              <a:t>Current drivers are the NISAR, PACE and WFIRST missions.</a:t>
            </a:r>
            <a:endParaRPr lang="en-US" sz="1200" dirty="0"/>
          </a:p>
        </p:txBody>
      </p:sp>
      <p:grpSp>
        <p:nvGrpSpPr>
          <p:cNvPr id="4" name="Group 3"/>
          <p:cNvGrpSpPr/>
          <p:nvPr/>
        </p:nvGrpSpPr>
        <p:grpSpPr>
          <a:xfrm>
            <a:off x="5638800" y="2438400"/>
            <a:ext cx="3091543" cy="2037574"/>
            <a:chOff x="5687779" y="1188669"/>
            <a:chExt cx="3091543" cy="2037574"/>
          </a:xfrm>
        </p:grpSpPr>
        <p:sp>
          <p:nvSpPr>
            <p:cNvPr id="6" name="Rounded Rectangle 5"/>
            <p:cNvSpPr/>
            <p:nvPr/>
          </p:nvSpPr>
          <p:spPr>
            <a:xfrm>
              <a:off x="5687783" y="2009904"/>
              <a:ext cx="3063240" cy="405109"/>
            </a:xfrm>
            <a:prstGeom prst="roundRect">
              <a:avLst/>
            </a:prstGeom>
            <a:gradFill>
              <a:gsLst>
                <a:gs pos="0">
                  <a:schemeClr val="accent1">
                    <a:lumMod val="60000"/>
                    <a:lumOff val="40000"/>
                  </a:schemeClr>
                </a:gs>
                <a:gs pos="100000">
                  <a:schemeClr val="accent1">
                    <a:lumMod val="40000"/>
                    <a:lumOff val="60000"/>
                  </a:schemeClr>
                </a:gs>
              </a:gsLst>
              <a:lin ang="5400000" scaled="1"/>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Segoe UI" pitchFamily="34" charset="0"/>
                  <a:ea typeface="Segoe UI" pitchFamily="34" charset="0"/>
                  <a:cs typeface="Segoe UI" pitchFamily="34" charset="0"/>
                </a:rPr>
                <a:t>Legacy Mission Specific Req.</a:t>
              </a:r>
              <a:endParaRPr lang="en-US" sz="1100" b="1" dirty="0">
                <a:solidFill>
                  <a:schemeClr val="tx1"/>
                </a:solidFill>
                <a:latin typeface="Segoe UI" pitchFamily="34" charset="0"/>
                <a:ea typeface="Segoe UI" pitchFamily="34" charset="0"/>
                <a:cs typeface="Segoe UI" pitchFamily="34" charset="0"/>
              </a:endParaRPr>
            </a:p>
          </p:txBody>
        </p:sp>
        <p:sp>
          <p:nvSpPr>
            <p:cNvPr id="7" name="Rounded Rectangle 6"/>
            <p:cNvSpPr/>
            <p:nvPr/>
          </p:nvSpPr>
          <p:spPr>
            <a:xfrm>
              <a:off x="5687782" y="1604795"/>
              <a:ext cx="3061729" cy="405109"/>
            </a:xfrm>
            <a:prstGeom prst="roundRect">
              <a:avLst/>
            </a:prstGeom>
            <a:gradFill>
              <a:gsLst>
                <a:gs pos="0">
                  <a:schemeClr val="accent1">
                    <a:lumMod val="60000"/>
                    <a:lumOff val="40000"/>
                  </a:schemeClr>
                </a:gs>
                <a:gs pos="100000">
                  <a:schemeClr val="accent1">
                    <a:lumMod val="40000"/>
                    <a:lumOff val="60000"/>
                  </a:schemeClr>
                </a:gs>
              </a:gsLst>
              <a:lin ang="5400000" scaled="1"/>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Segoe UI" pitchFamily="34" charset="0"/>
                  <a:ea typeface="Segoe UI" pitchFamily="34" charset="0"/>
                  <a:cs typeface="Segoe UI" pitchFamily="34" charset="0"/>
                </a:rPr>
                <a:t>NEE SRD –NEN UG </a:t>
              </a:r>
              <a:endParaRPr lang="en-US" sz="1100" b="1" baseline="30000" dirty="0">
                <a:solidFill>
                  <a:schemeClr val="tx1"/>
                </a:solidFill>
                <a:latin typeface="Segoe UI" pitchFamily="34" charset="0"/>
                <a:ea typeface="Segoe UI" pitchFamily="34" charset="0"/>
                <a:cs typeface="Segoe UI" pitchFamily="34" charset="0"/>
              </a:endParaRPr>
            </a:p>
          </p:txBody>
        </p:sp>
        <p:sp>
          <p:nvSpPr>
            <p:cNvPr id="8" name="Rounded Rectangle 7"/>
            <p:cNvSpPr/>
            <p:nvPr/>
          </p:nvSpPr>
          <p:spPr>
            <a:xfrm>
              <a:off x="5687783" y="1188669"/>
              <a:ext cx="3061728" cy="405109"/>
            </a:xfrm>
            <a:prstGeom prst="roundRect">
              <a:avLst/>
            </a:prstGeom>
            <a:gradFill>
              <a:gsLst>
                <a:gs pos="0">
                  <a:schemeClr val="accent1">
                    <a:lumMod val="60000"/>
                    <a:lumOff val="40000"/>
                  </a:schemeClr>
                </a:gs>
                <a:gs pos="100000">
                  <a:schemeClr val="accent1">
                    <a:lumMod val="40000"/>
                    <a:lumOff val="60000"/>
                  </a:schemeClr>
                </a:gs>
              </a:gsLst>
              <a:lin ang="5400000" scaled="1"/>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Segoe UI" pitchFamily="34" charset="0"/>
                  <a:ea typeface="Segoe UI" pitchFamily="34" charset="0"/>
                  <a:cs typeface="Segoe UI" pitchFamily="34" charset="0"/>
                </a:rPr>
                <a:t>SCaN SRD – </a:t>
              </a:r>
              <a:endParaRPr lang="en-US" sz="1100" b="1" dirty="0">
                <a:solidFill>
                  <a:schemeClr val="tx1"/>
                </a:solidFill>
                <a:latin typeface="Segoe UI" pitchFamily="34" charset="0"/>
                <a:ea typeface="Segoe UI" pitchFamily="34" charset="0"/>
                <a:cs typeface="Segoe UI" pitchFamily="34" charset="0"/>
              </a:endParaRPr>
            </a:p>
          </p:txBody>
        </p:sp>
        <p:sp>
          <p:nvSpPr>
            <p:cNvPr id="15" name="Rounded Rectangle 14"/>
            <p:cNvSpPr/>
            <p:nvPr/>
          </p:nvSpPr>
          <p:spPr>
            <a:xfrm>
              <a:off x="5687782" y="2413399"/>
              <a:ext cx="3061619" cy="405109"/>
            </a:xfrm>
            <a:prstGeom prst="roundRect">
              <a:avLst/>
            </a:prstGeom>
            <a:gradFill>
              <a:gsLst>
                <a:gs pos="0">
                  <a:schemeClr val="accent1">
                    <a:lumMod val="100000"/>
                  </a:schemeClr>
                </a:gs>
                <a:gs pos="100000">
                  <a:schemeClr val="accent1">
                    <a:lumMod val="68000"/>
                    <a:lumOff val="32000"/>
                  </a:schemeClr>
                </a:gs>
              </a:gsLst>
              <a:lin ang="5400000" scaled="1"/>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Segoe UI" pitchFamily="34" charset="0"/>
                  <a:ea typeface="Segoe UI" pitchFamily="34" charset="0"/>
                  <a:cs typeface="Segoe UI" pitchFamily="34" charset="0"/>
                </a:rPr>
                <a:t>Future Mission Specific Req.</a:t>
              </a:r>
              <a:endParaRPr lang="en-US" sz="1100" b="1" dirty="0">
                <a:solidFill>
                  <a:schemeClr val="tx1"/>
                </a:solidFill>
                <a:latin typeface="Segoe UI" pitchFamily="34" charset="0"/>
                <a:ea typeface="Segoe UI" pitchFamily="34" charset="0"/>
                <a:cs typeface="Segoe UI" pitchFamily="34" charset="0"/>
              </a:endParaRPr>
            </a:p>
          </p:txBody>
        </p:sp>
        <p:sp>
          <p:nvSpPr>
            <p:cNvPr id="17" name="Rounded Rectangle 16"/>
            <p:cNvSpPr/>
            <p:nvPr/>
          </p:nvSpPr>
          <p:spPr>
            <a:xfrm>
              <a:off x="5687779" y="2821134"/>
              <a:ext cx="3091543" cy="405109"/>
            </a:xfrm>
            <a:prstGeom prst="roundRect">
              <a:avLst/>
            </a:prstGeom>
            <a:gradFill>
              <a:gsLst>
                <a:gs pos="0">
                  <a:schemeClr val="tx2"/>
                </a:gs>
                <a:gs pos="100000">
                  <a:schemeClr val="accent1"/>
                </a:gs>
              </a:gsLst>
              <a:lin ang="5400000" scaled="1"/>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Segoe UI" pitchFamily="34" charset="0"/>
                  <a:ea typeface="Segoe UI" pitchFamily="34" charset="0"/>
                  <a:cs typeface="Segoe UI" pitchFamily="34" charset="0"/>
                </a:rPr>
                <a:t>DAPHNE SRD</a:t>
              </a:r>
              <a:endParaRPr lang="en-US" sz="1100" b="1" dirty="0">
                <a:solidFill>
                  <a:schemeClr val="tx1"/>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24627908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Allocation Process</a:t>
            </a:r>
            <a:endParaRPr lang="en-US" dirty="0"/>
          </a:p>
        </p:txBody>
      </p:sp>
      <p:sp>
        <p:nvSpPr>
          <p:cNvPr id="3" name="Content Placeholder 2"/>
          <p:cNvSpPr>
            <a:spLocks noGrp="1"/>
          </p:cNvSpPr>
          <p:nvPr>
            <p:ph idx="1"/>
          </p:nvPr>
        </p:nvSpPr>
        <p:spPr>
          <a:xfrm>
            <a:off x="457200" y="4457831"/>
            <a:ext cx="8229600" cy="792163"/>
          </a:xfrm>
        </p:spPr>
        <p:txBody>
          <a:bodyPr>
            <a:noAutofit/>
          </a:bodyPr>
          <a:lstStyle/>
          <a:p>
            <a:r>
              <a:rPr lang="en-US" sz="2000" dirty="0" smtClean="0"/>
              <a:t>System </a:t>
            </a:r>
            <a:r>
              <a:rPr lang="en-US" sz="2000" dirty="0"/>
              <a:t>Level requirements contained in the </a:t>
            </a:r>
            <a:r>
              <a:rPr lang="en-US" sz="2000" dirty="0" smtClean="0"/>
              <a:t>DAPHNE SRD trace </a:t>
            </a:r>
            <a:r>
              <a:rPr lang="en-US" sz="2000" dirty="0"/>
              <a:t>to parent NEE </a:t>
            </a:r>
            <a:r>
              <a:rPr lang="en-US" sz="2000" dirty="0" smtClean="0"/>
              <a:t>requirements (</a:t>
            </a:r>
            <a:r>
              <a:rPr lang="en-US" sz="2000" dirty="0"/>
              <a:t>453-SRD-NEE</a:t>
            </a:r>
            <a:r>
              <a:rPr lang="en-US" sz="2000" dirty="0" smtClean="0"/>
              <a:t>) (and to its </a:t>
            </a:r>
            <a:r>
              <a:rPr lang="en-US" sz="2000" dirty="0" err="1" smtClean="0"/>
              <a:t>SCaN</a:t>
            </a:r>
            <a:r>
              <a:rPr lang="en-US" sz="2000" dirty="0" smtClean="0"/>
              <a:t> parent SRD).</a:t>
            </a:r>
          </a:p>
          <a:p>
            <a:r>
              <a:rPr lang="en-US" sz="2000" dirty="0" smtClean="0"/>
              <a:t>DAPHNE system requirements are allocated to a single software subsystem.</a:t>
            </a:r>
            <a:endParaRPr lang="en-US" sz="2000" dirty="0"/>
          </a:p>
          <a:p>
            <a:r>
              <a:rPr lang="en-US" sz="2000" dirty="0" smtClean="0"/>
              <a:t>Unit requirements are handled within the project design efforts derived from the SRD. </a:t>
            </a:r>
            <a:endParaRPr lang="en-US" sz="2000" dirty="0"/>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679431832"/>
              </p:ext>
            </p:extLst>
          </p:nvPr>
        </p:nvGraphicFramePr>
        <p:xfrm>
          <a:off x="990600" y="1492455"/>
          <a:ext cx="6788477" cy="2855502"/>
        </p:xfrm>
        <a:graphic>
          <a:graphicData uri="http://schemas.openxmlformats.org/drawingml/2006/table">
            <a:tbl>
              <a:tblPr firstRow="1" bandRow="1">
                <a:tableStyleId>{5C22544A-7EE6-4342-B048-85BDC9FD1C3A}</a:tableStyleId>
              </a:tblPr>
              <a:tblGrid>
                <a:gridCol w="6788477"/>
              </a:tblGrid>
              <a:tr h="951834">
                <a:tc>
                  <a:txBody>
                    <a:bodyPr/>
                    <a:lstStyle/>
                    <a:p>
                      <a:endParaRPr lang="en-US" dirty="0"/>
                    </a:p>
                  </a:txBody>
                  <a:tcPr>
                    <a:solidFill>
                      <a:schemeClr val="accent1">
                        <a:lumMod val="60000"/>
                        <a:lumOff val="40000"/>
                      </a:schemeClr>
                    </a:solidFill>
                  </a:tcPr>
                </a:tc>
              </a:tr>
              <a:tr h="951834">
                <a:tc>
                  <a:txBody>
                    <a:bodyPr/>
                    <a:lstStyle/>
                    <a:p>
                      <a:endParaRPr lang="en-US" dirty="0"/>
                    </a:p>
                  </a:txBody>
                  <a:tcPr>
                    <a:solidFill>
                      <a:schemeClr val="accent1">
                        <a:lumMod val="40000"/>
                        <a:lumOff val="60000"/>
                      </a:schemeClr>
                    </a:solidFill>
                  </a:tcPr>
                </a:tc>
              </a:tr>
              <a:tr h="951834">
                <a:tc>
                  <a:txBody>
                    <a:bodyPr/>
                    <a:lstStyle/>
                    <a:p>
                      <a:endParaRPr lang="en-US" dirty="0"/>
                    </a:p>
                  </a:txBody>
                  <a:tcPr>
                    <a:solidFill>
                      <a:schemeClr val="accent1">
                        <a:lumMod val="20000"/>
                        <a:lumOff val="80000"/>
                      </a:schemeClr>
                    </a:solidFill>
                  </a:tcPr>
                </a:tc>
              </a:tr>
            </a:tbl>
          </a:graphicData>
        </a:graphic>
      </p:graphicFrame>
      <p:grpSp>
        <p:nvGrpSpPr>
          <p:cNvPr id="5" name="Group 16"/>
          <p:cNvGrpSpPr/>
          <p:nvPr/>
        </p:nvGrpSpPr>
        <p:grpSpPr>
          <a:xfrm>
            <a:off x="1292649" y="1602329"/>
            <a:ext cx="5455791" cy="2552617"/>
            <a:chOff x="1292644" y="2209093"/>
            <a:chExt cx="5455791" cy="2552617"/>
          </a:xfrm>
        </p:grpSpPr>
        <p:sp>
          <p:nvSpPr>
            <p:cNvPr id="6" name="Text Box 132"/>
            <p:cNvSpPr txBox="1">
              <a:spLocks noChangeArrowheads="1"/>
            </p:cNvSpPr>
            <p:nvPr/>
          </p:nvSpPr>
          <p:spPr bwMode="auto">
            <a:xfrm>
              <a:off x="3512008" y="2209093"/>
              <a:ext cx="3236427" cy="664535"/>
            </a:xfrm>
            <a:prstGeom prst="rect">
              <a:avLst/>
            </a:prstGeom>
            <a:solidFill>
              <a:srgbClr val="FFFFFF"/>
            </a:solidFill>
            <a:ln w="9525">
              <a:solidFill>
                <a:srgbClr val="000000"/>
              </a:solidFill>
              <a:miter lim="800000"/>
              <a:headEnd/>
              <a:tailEnd/>
            </a:ln>
          </p:spPr>
          <p:txBody>
            <a:bodyPr/>
            <a:lstStyle/>
            <a:p>
              <a:pPr algn="ctr" eaLnBrk="0" hangingPunct="0"/>
              <a:r>
                <a:rPr lang="en-US" sz="1400" b="1" dirty="0" smtClean="0">
                  <a:cs typeface="Times New Roman" pitchFamily="18" charset="0"/>
                </a:rPr>
                <a:t>NEE System Requirements Document (SRD)</a:t>
              </a:r>
              <a:endParaRPr lang="en-US" sz="1400" dirty="0"/>
            </a:p>
          </p:txBody>
        </p:sp>
        <p:sp>
          <p:nvSpPr>
            <p:cNvPr id="7" name="Rectangle 145"/>
            <p:cNvSpPr>
              <a:spLocks noChangeArrowheads="1"/>
            </p:cNvSpPr>
            <p:nvPr/>
          </p:nvSpPr>
          <p:spPr bwMode="auto">
            <a:xfrm>
              <a:off x="1334159" y="2600082"/>
              <a:ext cx="1597120" cy="246221"/>
            </a:xfrm>
            <a:prstGeom prst="rect">
              <a:avLst/>
            </a:prstGeom>
            <a:noFill/>
            <a:ln w="9525">
              <a:noFill/>
              <a:miter lim="800000"/>
              <a:headEnd/>
              <a:tailEnd/>
            </a:ln>
          </p:spPr>
          <p:txBody>
            <a:bodyPr wrap="square" lIns="0" tIns="0" rIns="0" bIns="0">
              <a:spAutoFit/>
            </a:bodyPr>
            <a:lstStyle/>
            <a:p>
              <a:pPr eaLnBrk="0" hangingPunct="0"/>
              <a:r>
                <a:rPr lang="en-US" sz="1600" b="1" dirty="0" smtClean="0">
                  <a:solidFill>
                    <a:srgbClr val="000000"/>
                  </a:solidFill>
                  <a:ea typeface="Times New Roman" pitchFamily="18" charset="0"/>
                  <a:cs typeface="Arial" charset="0"/>
                </a:rPr>
                <a:t>Parent Level</a:t>
              </a:r>
              <a:endParaRPr lang="en-US" sz="1600" dirty="0">
                <a:ea typeface="Times New Roman" pitchFamily="18" charset="0"/>
                <a:cs typeface="Arial" charset="0"/>
              </a:endParaRPr>
            </a:p>
          </p:txBody>
        </p:sp>
        <p:sp>
          <p:nvSpPr>
            <p:cNvPr id="8" name="Rectangle 145"/>
            <p:cNvSpPr>
              <a:spLocks noChangeArrowheads="1"/>
            </p:cNvSpPr>
            <p:nvPr/>
          </p:nvSpPr>
          <p:spPr bwMode="auto">
            <a:xfrm>
              <a:off x="1300527" y="3495507"/>
              <a:ext cx="2151006" cy="246221"/>
            </a:xfrm>
            <a:prstGeom prst="rect">
              <a:avLst/>
            </a:prstGeom>
            <a:noFill/>
            <a:ln w="9525">
              <a:noFill/>
              <a:miter lim="800000"/>
              <a:headEnd/>
              <a:tailEnd/>
            </a:ln>
          </p:spPr>
          <p:txBody>
            <a:bodyPr wrap="square" lIns="0" tIns="0" rIns="0" bIns="0">
              <a:spAutoFit/>
            </a:bodyPr>
            <a:lstStyle/>
            <a:p>
              <a:pPr eaLnBrk="0" hangingPunct="0"/>
              <a:r>
                <a:rPr lang="en-US" sz="1600" b="1" dirty="0" smtClean="0">
                  <a:solidFill>
                    <a:srgbClr val="000000"/>
                  </a:solidFill>
                  <a:ea typeface="Times New Roman" pitchFamily="18" charset="0"/>
                  <a:cs typeface="Arial" charset="0"/>
                </a:rPr>
                <a:t>System Level</a:t>
              </a:r>
              <a:endParaRPr lang="en-US" sz="1600" dirty="0">
                <a:ea typeface="Times New Roman" pitchFamily="18" charset="0"/>
                <a:cs typeface="Arial" charset="0"/>
              </a:endParaRPr>
            </a:p>
          </p:txBody>
        </p:sp>
        <p:sp>
          <p:nvSpPr>
            <p:cNvPr id="9" name="Rectangle 145"/>
            <p:cNvSpPr>
              <a:spLocks noChangeArrowheads="1"/>
            </p:cNvSpPr>
            <p:nvPr/>
          </p:nvSpPr>
          <p:spPr bwMode="auto">
            <a:xfrm>
              <a:off x="1292644" y="4372689"/>
              <a:ext cx="2061737" cy="246221"/>
            </a:xfrm>
            <a:prstGeom prst="rect">
              <a:avLst/>
            </a:prstGeom>
            <a:noFill/>
            <a:ln w="9525">
              <a:noFill/>
              <a:miter lim="800000"/>
              <a:headEnd/>
              <a:tailEnd/>
            </a:ln>
          </p:spPr>
          <p:txBody>
            <a:bodyPr wrap="square" lIns="0" tIns="0" rIns="0" bIns="0">
              <a:spAutoFit/>
            </a:bodyPr>
            <a:lstStyle/>
            <a:p>
              <a:pPr eaLnBrk="0" hangingPunct="0"/>
              <a:r>
                <a:rPr lang="en-US" sz="1600" b="1" dirty="0" smtClean="0">
                  <a:solidFill>
                    <a:srgbClr val="000000"/>
                  </a:solidFill>
                  <a:ea typeface="Times New Roman" pitchFamily="18" charset="0"/>
                  <a:cs typeface="Arial" charset="0"/>
                </a:rPr>
                <a:t>Subsystem Level</a:t>
              </a:r>
              <a:endParaRPr lang="en-US" sz="1600" dirty="0">
                <a:ea typeface="Times New Roman" pitchFamily="18" charset="0"/>
                <a:cs typeface="Arial" charset="0"/>
              </a:endParaRPr>
            </a:p>
          </p:txBody>
        </p:sp>
        <p:sp>
          <p:nvSpPr>
            <p:cNvPr id="10" name="Text Box 132"/>
            <p:cNvSpPr txBox="1">
              <a:spLocks noChangeArrowheads="1"/>
            </p:cNvSpPr>
            <p:nvPr/>
          </p:nvSpPr>
          <p:spPr bwMode="auto">
            <a:xfrm>
              <a:off x="3528985" y="3203810"/>
              <a:ext cx="3219450" cy="679734"/>
            </a:xfrm>
            <a:prstGeom prst="rect">
              <a:avLst/>
            </a:prstGeom>
            <a:solidFill>
              <a:srgbClr val="FFFFFF"/>
            </a:solidFill>
            <a:ln w="9525">
              <a:solidFill>
                <a:srgbClr val="000000"/>
              </a:solidFill>
              <a:miter lim="800000"/>
              <a:headEnd/>
              <a:tailEnd/>
            </a:ln>
          </p:spPr>
          <p:txBody>
            <a:bodyPr/>
            <a:lstStyle/>
            <a:p>
              <a:pPr algn="ctr" eaLnBrk="0" hangingPunct="0"/>
              <a:r>
                <a:rPr lang="en-US" sz="1400" b="1" dirty="0" smtClean="0">
                  <a:cs typeface="Times New Roman" pitchFamily="18" charset="0"/>
                </a:rPr>
                <a:t>System Level Requirements and Interface Control Document (ICDs)</a:t>
              </a:r>
              <a:endParaRPr lang="en-US" sz="1400" dirty="0"/>
            </a:p>
          </p:txBody>
        </p:sp>
        <p:sp>
          <p:nvSpPr>
            <p:cNvPr id="11" name="Text Box 132"/>
            <p:cNvSpPr txBox="1">
              <a:spLocks noChangeArrowheads="1"/>
            </p:cNvSpPr>
            <p:nvPr/>
          </p:nvSpPr>
          <p:spPr bwMode="auto">
            <a:xfrm>
              <a:off x="3541685" y="4192913"/>
              <a:ext cx="3206750" cy="568797"/>
            </a:xfrm>
            <a:prstGeom prst="rect">
              <a:avLst/>
            </a:prstGeom>
            <a:solidFill>
              <a:srgbClr val="FFFFFF"/>
            </a:solidFill>
            <a:ln w="9525">
              <a:solidFill>
                <a:srgbClr val="000000"/>
              </a:solidFill>
              <a:miter lim="800000"/>
              <a:headEnd/>
              <a:tailEnd/>
            </a:ln>
          </p:spPr>
          <p:txBody>
            <a:bodyPr/>
            <a:lstStyle/>
            <a:p>
              <a:pPr algn="ctr" eaLnBrk="0" hangingPunct="0"/>
              <a:r>
                <a:rPr lang="en-US" sz="1400" b="1" dirty="0" smtClean="0">
                  <a:cs typeface="Times New Roman" pitchFamily="18" charset="0"/>
                </a:rPr>
                <a:t>Subsystem Level Requirements</a:t>
              </a:r>
              <a:endParaRPr lang="en-US" sz="1400" dirty="0"/>
            </a:p>
          </p:txBody>
        </p:sp>
        <p:cxnSp>
          <p:nvCxnSpPr>
            <p:cNvPr id="12" name="Straight Connector 11"/>
            <p:cNvCxnSpPr>
              <a:stCxn id="6" idx="2"/>
            </p:cNvCxnSpPr>
            <p:nvPr/>
          </p:nvCxnSpPr>
          <p:spPr bwMode="auto">
            <a:xfrm flipH="1">
              <a:off x="5129043" y="2873628"/>
              <a:ext cx="1179" cy="3081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a:stCxn id="10" idx="2"/>
              <a:endCxn id="11" idx="0"/>
            </p:cNvCxnSpPr>
            <p:nvPr/>
          </p:nvCxnSpPr>
          <p:spPr bwMode="auto">
            <a:xfrm>
              <a:off x="5138710" y="3883544"/>
              <a:ext cx="6350" cy="30936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5" name="Hexagon 14"/>
          <p:cNvSpPr/>
          <p:nvPr/>
        </p:nvSpPr>
        <p:spPr>
          <a:xfrm>
            <a:off x="157532" y="262575"/>
            <a:ext cx="1143000" cy="609600"/>
          </a:xfrm>
          <a:prstGeom prst="hex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EC3g</a:t>
            </a:r>
          </a:p>
        </p:txBody>
      </p:sp>
    </p:spTree>
    <p:extLst>
      <p:ext uri="{BB962C8B-B14F-4D97-AF65-F5344CB8AC3E}">
        <p14:creationId xmlns:p14="http://schemas.microsoft.com/office/powerpoint/2010/main" val="39210857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754" y="1371600"/>
            <a:ext cx="8231046" cy="4800600"/>
          </a:xfrm>
        </p:spPr>
        <p:txBody>
          <a:bodyPr/>
          <a:lstStyle/>
          <a:p>
            <a:r>
              <a:rPr lang="en-US" sz="2000" dirty="0" smtClean="0"/>
              <a:t>NENG Phase </a:t>
            </a:r>
            <a:r>
              <a:rPr lang="en-US" sz="2000" dirty="0"/>
              <a:t>II passed SRR June </a:t>
            </a:r>
            <a:r>
              <a:rPr lang="en-US" sz="2000" dirty="0" smtClean="0"/>
              <a:t>2015</a:t>
            </a:r>
            <a:r>
              <a:rPr lang="en-US" sz="2000" dirty="0"/>
              <a:t>.</a:t>
            </a:r>
            <a:r>
              <a:rPr lang="en-US" sz="2000" dirty="0" smtClean="0"/>
              <a:t> Link--  </a:t>
            </a:r>
            <a:r>
              <a:rPr lang="en-US" sz="2000" dirty="0" smtClean="0">
                <a:hlinkClick r:id="rId2" action="ppaction://hlinkfile"/>
              </a:rPr>
              <a:t>SRD</a:t>
            </a:r>
            <a:endParaRPr lang="en-US" sz="2000" dirty="0"/>
          </a:p>
          <a:p>
            <a:r>
              <a:rPr lang="en-US" sz="2000" dirty="0" smtClean="0"/>
              <a:t>Project renamed DAPHNE </a:t>
            </a:r>
            <a:endParaRPr lang="en-US" sz="2000" dirty="0"/>
          </a:p>
          <a:p>
            <a:r>
              <a:rPr lang="en-US" sz="2000" dirty="0"/>
              <a:t>Various meetings held </a:t>
            </a:r>
            <a:r>
              <a:rPr lang="en-US" sz="2000" dirty="0" smtClean="0"/>
              <a:t>between </a:t>
            </a:r>
            <a:r>
              <a:rPr lang="en-US" sz="2000" dirty="0"/>
              <a:t>DAPHNE, NEN and NISAR that </a:t>
            </a:r>
            <a:r>
              <a:rPr lang="en-US" sz="2000" dirty="0" smtClean="0"/>
              <a:t>indicated </a:t>
            </a:r>
            <a:r>
              <a:rPr lang="en-US" sz="2000" dirty="0"/>
              <a:t>the need to revise the </a:t>
            </a:r>
            <a:r>
              <a:rPr lang="en-US" sz="2000" dirty="0" smtClean="0"/>
              <a:t>requirements under this “Delta Review”.</a:t>
            </a:r>
            <a:endParaRPr lang="en-US" sz="2000" dirty="0"/>
          </a:p>
          <a:p>
            <a:pPr lvl="1"/>
            <a:r>
              <a:rPr lang="en-US" sz="1600" dirty="0"/>
              <a:t>Increased rates </a:t>
            </a:r>
            <a:r>
              <a:rPr lang="en-US" sz="1600" dirty="0" smtClean="0"/>
              <a:t>to 2x2 </a:t>
            </a:r>
            <a:r>
              <a:rPr lang="en-US" sz="1600" dirty="0" err="1" smtClean="0"/>
              <a:t>Gbps</a:t>
            </a:r>
            <a:endParaRPr lang="en-US" sz="1600" dirty="0"/>
          </a:p>
          <a:p>
            <a:pPr lvl="1"/>
            <a:r>
              <a:rPr lang="en-US" sz="1600" dirty="0"/>
              <a:t>Send </a:t>
            </a:r>
            <a:r>
              <a:rPr lang="en-US" sz="1600" dirty="0" smtClean="0"/>
              <a:t>data files in priority </a:t>
            </a:r>
            <a:r>
              <a:rPr lang="en-US" sz="1600" dirty="0"/>
              <a:t>order</a:t>
            </a:r>
          </a:p>
          <a:p>
            <a:pPr lvl="1"/>
            <a:r>
              <a:rPr lang="en-US" sz="1600" dirty="0" smtClean="0"/>
              <a:t>Remove NENSE scheduled </a:t>
            </a:r>
            <a:r>
              <a:rPr lang="en-US" sz="1600" dirty="0"/>
              <a:t>operations</a:t>
            </a:r>
          </a:p>
          <a:p>
            <a:pPr lvl="1"/>
            <a:r>
              <a:rPr lang="en-US" sz="1600" dirty="0" smtClean="0"/>
              <a:t>Add SLE interface</a:t>
            </a:r>
          </a:p>
          <a:p>
            <a:pPr lvl="1"/>
            <a:r>
              <a:rPr lang="en-US" sz="1600" dirty="0" smtClean="0"/>
              <a:t>Simplify RMA requirements</a:t>
            </a:r>
            <a:endParaRPr lang="en-US" sz="2000" dirty="0"/>
          </a:p>
          <a:p>
            <a:r>
              <a:rPr lang="en-US" sz="2000" dirty="0" smtClean="0"/>
              <a:t>Many </a:t>
            </a:r>
            <a:r>
              <a:rPr lang="en-US" sz="2000" dirty="0"/>
              <a:t>requirements </a:t>
            </a:r>
            <a:r>
              <a:rPr lang="en-US" sz="2000" dirty="0" smtClean="0"/>
              <a:t>needed </a:t>
            </a:r>
            <a:r>
              <a:rPr lang="en-US" sz="2000" dirty="0"/>
              <a:t>the NENG to DAPHNE name change</a:t>
            </a:r>
            <a:r>
              <a:rPr lang="en-US" sz="2000" dirty="0" smtClean="0"/>
              <a:t>.</a:t>
            </a:r>
          </a:p>
          <a:p>
            <a:r>
              <a:rPr lang="en-US" sz="2000" dirty="0" smtClean="0"/>
              <a:t>Added </a:t>
            </a:r>
            <a:r>
              <a:rPr lang="en-US" sz="2000" dirty="0"/>
              <a:t>rationale and </a:t>
            </a:r>
            <a:r>
              <a:rPr lang="en-US" sz="2000" dirty="0" smtClean="0"/>
              <a:t>traceability matrix in appendix.</a:t>
            </a:r>
            <a:endParaRPr lang="en-US" sz="2000" dirty="0"/>
          </a:p>
          <a:p>
            <a:r>
              <a:rPr lang="en-US" sz="2000" dirty="0"/>
              <a:t>The link for the SRD with full set of requirements is </a:t>
            </a:r>
            <a:r>
              <a:rPr lang="en-US" sz="2000" dirty="0">
                <a:hlinkClick r:id="rId3" action="ppaction://hlinkfile"/>
              </a:rPr>
              <a:t>here</a:t>
            </a:r>
            <a:r>
              <a:rPr lang="en-US" sz="2000" dirty="0">
                <a:hlinkClick r:id="rId4" action="ppaction://hlinkfile"/>
              </a:rPr>
              <a:t>.</a:t>
            </a:r>
            <a:endParaRPr lang="en-US" sz="2000" dirty="0"/>
          </a:p>
          <a:p>
            <a:r>
              <a:rPr lang="en-US" sz="2000" dirty="0" smtClean="0"/>
              <a:t>The </a:t>
            </a:r>
            <a:r>
              <a:rPr lang="en-US" sz="2000" dirty="0"/>
              <a:t>link for the corresponding RTVM is </a:t>
            </a:r>
            <a:r>
              <a:rPr lang="en-US" sz="2000" dirty="0">
                <a:hlinkClick r:id="rId5" action="ppaction://hlinkfile"/>
              </a:rPr>
              <a:t>here</a:t>
            </a:r>
            <a:r>
              <a:rPr lang="en-US" sz="2000" dirty="0"/>
              <a:t>.</a:t>
            </a:r>
          </a:p>
          <a:p>
            <a:endParaRPr lang="en-US" sz="2000" dirty="0"/>
          </a:p>
          <a:p>
            <a:endParaRPr lang="en-US" sz="1800" dirty="0"/>
          </a:p>
          <a:p>
            <a:endParaRPr lang="en-US" sz="1800" dirty="0"/>
          </a:p>
        </p:txBody>
      </p:sp>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a:t>Requirements </a:t>
            </a:r>
            <a:r>
              <a:rPr lang="en-US" sz="2800" dirty="0" smtClean="0"/>
              <a:t>Status</a:t>
            </a:r>
            <a:endParaRPr lang="en-US" sz="2800" dirty="0"/>
          </a:p>
        </p:txBody>
      </p:sp>
      <p:sp>
        <p:nvSpPr>
          <p:cNvPr id="4" name="Slide Number Placeholder 3"/>
          <p:cNvSpPr>
            <a:spLocks noGrp="1"/>
          </p:cNvSpPr>
          <p:nvPr>
            <p:ph type="sldNum" sz="quarter" idx="12"/>
          </p:nvPr>
        </p:nvSpPr>
        <p:spPr/>
        <p:txBody>
          <a:bodyPr/>
          <a:lstStyle/>
          <a:p>
            <a:fld id="{07F25E21-6435-4942-977D-92867F85F11F}" type="slidenum">
              <a:rPr lang="en-US" smtClean="0"/>
              <a:pPr/>
              <a:t>27</a:t>
            </a:fld>
            <a:endParaRPr lang="en-US" dirty="0"/>
          </a:p>
        </p:txBody>
      </p:sp>
      <p:sp>
        <p:nvSpPr>
          <p:cNvPr id="5" name="TextBox 4"/>
          <p:cNvSpPr txBox="1"/>
          <p:nvPr/>
        </p:nvSpPr>
        <p:spPr>
          <a:xfrm>
            <a:off x="304800" y="381000"/>
            <a:ext cx="838200" cy="369332"/>
          </a:xfrm>
          <a:prstGeom prst="rect">
            <a:avLst/>
          </a:prstGeom>
          <a:noFill/>
        </p:spPr>
        <p:txBody>
          <a:bodyPr wrap="square" rtlCol="0">
            <a:spAutoFit/>
          </a:bodyPr>
          <a:lstStyle/>
          <a:p>
            <a:r>
              <a:rPr lang="en-US" dirty="0" smtClean="0"/>
              <a:t>SC2</a:t>
            </a:r>
            <a:endParaRPr lang="en-US" dirty="0"/>
          </a:p>
        </p:txBody>
      </p:sp>
      <p:sp>
        <p:nvSpPr>
          <p:cNvPr id="6" name="Hexagon 5"/>
          <p:cNvSpPr/>
          <p:nvPr/>
        </p:nvSpPr>
        <p:spPr>
          <a:xfrm>
            <a:off x="152400" y="260866"/>
            <a:ext cx="1143000" cy="609600"/>
          </a:xfrm>
          <a:prstGeom prst="hex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SC2</a:t>
            </a:r>
          </a:p>
        </p:txBody>
      </p:sp>
    </p:spTree>
    <p:extLst>
      <p:ext uri="{BB962C8B-B14F-4D97-AF65-F5344CB8AC3E}">
        <p14:creationId xmlns:p14="http://schemas.microsoft.com/office/powerpoint/2010/main" val="335891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b="1" dirty="0" smtClean="0"/>
              <a:t>DAPHNE SRD incorporates all applicable level 3 requirements contained within the NEE SRD. </a:t>
            </a:r>
          </a:p>
          <a:p>
            <a:r>
              <a:rPr lang="en-US" sz="1600" b="1" dirty="0" smtClean="0"/>
              <a:t>Advanced performance requirements (data rates and volume are driven by specific missions (NISAR, PACE, and WFIRST).  </a:t>
            </a:r>
          </a:p>
          <a:p>
            <a:r>
              <a:rPr lang="en-US" sz="1800" b="1" dirty="0" smtClean="0"/>
              <a:t>There is currently </a:t>
            </a:r>
            <a:r>
              <a:rPr lang="en-US" sz="1800" b="1" dirty="0"/>
              <a:t>no </a:t>
            </a:r>
            <a:r>
              <a:rPr lang="en-US" sz="1800" b="1" dirty="0" smtClean="0"/>
              <a:t>To Be Resolved (TBR)/To Be Determined(TBD) information being </a:t>
            </a:r>
            <a:r>
              <a:rPr lang="en-US" sz="1800" b="1" dirty="0"/>
              <a:t>tracked for </a:t>
            </a:r>
            <a:r>
              <a:rPr lang="en-US" sz="1800" b="1" dirty="0" smtClean="0"/>
              <a:t>DAPHNE.</a:t>
            </a:r>
          </a:p>
          <a:p>
            <a:r>
              <a:rPr lang="en-US" sz="1800" b="1" dirty="0" smtClean="0"/>
              <a:t>Configuration Management (CM) of the SRD is through the NEN CCB.</a:t>
            </a:r>
          </a:p>
          <a:p>
            <a:pPr marL="0" indent="0">
              <a:buNone/>
            </a:pPr>
            <a:endParaRPr lang="en-US" dirty="0"/>
          </a:p>
        </p:txBody>
      </p:sp>
      <p:sp>
        <p:nvSpPr>
          <p:cNvPr id="3" name="Title 2"/>
          <p:cNvSpPr>
            <a:spLocks noGrp="1"/>
          </p:cNvSpPr>
          <p:nvPr>
            <p:ph type="title"/>
          </p:nvPr>
        </p:nvSpPr>
        <p:spPr/>
        <p:txBody>
          <a:bodyPr/>
          <a:lstStyle/>
          <a:p>
            <a:r>
              <a:rPr lang="en-US" dirty="0" smtClean="0"/>
              <a:t>SRD Overview</a:t>
            </a:r>
            <a:endParaRPr lang="en-US" dirty="0"/>
          </a:p>
        </p:txBody>
      </p:sp>
    </p:spTree>
    <p:extLst>
      <p:ext uri="{BB962C8B-B14F-4D97-AF65-F5344CB8AC3E}">
        <p14:creationId xmlns:p14="http://schemas.microsoft.com/office/powerpoint/2010/main" val="1164315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941016752"/>
              </p:ext>
            </p:extLst>
          </p:nvPr>
        </p:nvGraphicFramePr>
        <p:xfrm>
          <a:off x="436179" y="1417638"/>
          <a:ext cx="8229601" cy="4251960"/>
        </p:xfrm>
        <a:graphic>
          <a:graphicData uri="http://schemas.openxmlformats.org/drawingml/2006/table">
            <a:tbl>
              <a:tblPr firstRow="1" bandRow="1">
                <a:tableStyleId>{5C22544A-7EE6-4342-B048-85BDC9FD1C3A}</a:tableStyleId>
              </a:tblPr>
              <a:tblGrid>
                <a:gridCol w="1686144"/>
                <a:gridCol w="2716017"/>
                <a:gridCol w="1913720"/>
                <a:gridCol w="1913720"/>
              </a:tblGrid>
              <a:tr h="370840">
                <a:tc>
                  <a:txBody>
                    <a:bodyPr/>
                    <a:lstStyle/>
                    <a:p>
                      <a:r>
                        <a:rPr lang="en-US" sz="1600" dirty="0" smtClean="0"/>
                        <a:t>Section</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 of </a:t>
                      </a:r>
                      <a:r>
                        <a:rPr lang="en-US" sz="1600" dirty="0" err="1" smtClean="0"/>
                        <a:t>Rqmts</a:t>
                      </a:r>
                      <a:r>
                        <a:rPr lang="en-US" sz="1600" dirty="0" smtClean="0"/>
                        <a:t>.</a:t>
                      </a:r>
                      <a:endParaRPr lang="en-US" sz="1600" dirty="0"/>
                    </a:p>
                  </a:txBody>
                  <a:tcPr/>
                </a:tc>
                <a:tc>
                  <a:txBody>
                    <a:bodyPr/>
                    <a:lstStyle/>
                    <a:p>
                      <a:r>
                        <a:rPr lang="en-US" sz="1600" dirty="0" smtClean="0"/>
                        <a:t># Post Delta SRR</a:t>
                      </a:r>
                      <a:endParaRPr lang="en-US" sz="1600" dirty="0"/>
                    </a:p>
                  </a:txBody>
                  <a:tcPr/>
                </a:tc>
              </a:tr>
              <a:tr h="370840">
                <a:tc>
                  <a:txBody>
                    <a:bodyPr/>
                    <a:lstStyle/>
                    <a:p>
                      <a:r>
                        <a:rPr lang="en-US" sz="1400" dirty="0" smtClean="0"/>
                        <a:t>All</a:t>
                      </a:r>
                      <a:endParaRPr lang="en-US" sz="1400" dirty="0"/>
                    </a:p>
                  </a:txBody>
                  <a:tcPr/>
                </a:tc>
                <a:tc>
                  <a:txBody>
                    <a:bodyPr/>
                    <a:lstStyle/>
                    <a:p>
                      <a:r>
                        <a:rPr lang="en-US" sz="1600" b="1" u="none" strike="noStrike" kern="1200" dirty="0" smtClean="0">
                          <a:solidFill>
                            <a:schemeClr val="dk1"/>
                          </a:solidFill>
                          <a:effectLst>
                            <a:outerShdw sx="0" sy="0">
                              <a:srgbClr val="000000"/>
                            </a:outerShdw>
                          </a:effectLst>
                          <a:latin typeface="+mn-lt"/>
                          <a:ea typeface="+mn-ea"/>
                          <a:cs typeface="+mn-cs"/>
                        </a:rPr>
                        <a:t>Includes all requirements</a:t>
                      </a:r>
                      <a:endParaRPr lang="en-US" sz="1600" b="1" u="none" strike="noStrike" kern="1200" dirty="0">
                        <a:solidFill>
                          <a:schemeClr val="dk1"/>
                        </a:solidFill>
                        <a:effectLst>
                          <a:outerShdw sx="0" sy="0">
                            <a:srgbClr val="000000"/>
                          </a:outerShdw>
                        </a:effectLst>
                        <a:latin typeface="+mn-lt"/>
                        <a:ea typeface="+mn-ea"/>
                        <a:cs typeface="+mn-cs"/>
                      </a:endParaRPr>
                    </a:p>
                  </a:txBody>
                  <a:tcPr/>
                </a:tc>
                <a:tc>
                  <a:txBody>
                    <a:bodyPr/>
                    <a:lstStyle/>
                    <a:p>
                      <a:pPr algn="ctr"/>
                      <a:r>
                        <a:rPr lang="en-US" sz="1600" dirty="0" smtClean="0"/>
                        <a:t>48</a:t>
                      </a:r>
                      <a:endParaRPr lang="en-US" sz="1600" dirty="0"/>
                    </a:p>
                  </a:txBody>
                  <a:tcPr/>
                </a:tc>
                <a:tc>
                  <a:txBody>
                    <a:bodyPr/>
                    <a:lstStyle/>
                    <a:p>
                      <a:pPr algn="ctr"/>
                      <a:r>
                        <a:rPr lang="en-US" sz="1600" dirty="0" smtClean="0"/>
                        <a:t>42</a:t>
                      </a:r>
                      <a:endParaRPr lang="en-US" sz="1600" dirty="0"/>
                    </a:p>
                  </a:txBody>
                  <a:tcPr/>
                </a:tc>
              </a:tr>
              <a:tr h="370840">
                <a:tc>
                  <a:txBody>
                    <a:bodyPr/>
                    <a:lstStyle/>
                    <a:p>
                      <a:r>
                        <a:rPr lang="en-US" sz="1100" dirty="0" smtClean="0"/>
                        <a:t>3.2</a:t>
                      </a:r>
                      <a:endParaRPr lang="en-US" sz="1100" dirty="0"/>
                    </a:p>
                  </a:txBody>
                  <a:tcPr/>
                </a:tc>
                <a:tc>
                  <a:txBody>
                    <a:bodyPr/>
                    <a:lstStyle/>
                    <a:p>
                      <a:r>
                        <a:rPr lang="en-US" sz="1600" b="1" u="none" strike="noStrike" kern="1200" dirty="0" smtClean="0">
                          <a:solidFill>
                            <a:schemeClr val="dk1"/>
                          </a:solidFill>
                          <a:effectLst>
                            <a:outerShdw sx="0" sy="0">
                              <a:srgbClr val="000000"/>
                            </a:outerShdw>
                          </a:effectLst>
                          <a:latin typeface="+mn-lt"/>
                          <a:ea typeface="+mn-ea"/>
                          <a:cs typeface="+mn-cs"/>
                        </a:rPr>
                        <a:t>Functional and Operational</a:t>
                      </a:r>
                      <a:endParaRPr lang="en-US" sz="1600" b="1" u="none" strike="noStrike" kern="1200" dirty="0">
                        <a:solidFill>
                          <a:schemeClr val="dk1"/>
                        </a:solidFill>
                        <a:effectLst>
                          <a:outerShdw sx="0" sy="0">
                            <a:srgbClr val="000000"/>
                          </a:outerShdw>
                        </a:effectLst>
                        <a:latin typeface="+mn-lt"/>
                        <a:ea typeface="+mn-ea"/>
                        <a:cs typeface="+mn-cs"/>
                      </a:endParaRPr>
                    </a:p>
                  </a:txBody>
                  <a:tcPr/>
                </a:tc>
                <a:tc>
                  <a:txBody>
                    <a:bodyPr/>
                    <a:lstStyle/>
                    <a:p>
                      <a:pPr algn="ctr"/>
                      <a:r>
                        <a:rPr lang="en-US" sz="1400" dirty="0" smtClean="0"/>
                        <a:t>15</a:t>
                      </a:r>
                      <a:endParaRPr lang="en-US" sz="1400" dirty="0"/>
                    </a:p>
                  </a:txBody>
                  <a:tcPr/>
                </a:tc>
                <a:tc>
                  <a:txBody>
                    <a:bodyPr/>
                    <a:lstStyle/>
                    <a:p>
                      <a:pPr algn="ctr"/>
                      <a:r>
                        <a:rPr lang="en-US" sz="1400" dirty="0" smtClean="0"/>
                        <a:t>16</a:t>
                      </a:r>
                      <a:endParaRPr lang="en-US" sz="1400" dirty="0"/>
                    </a:p>
                  </a:txBody>
                  <a:tcPr/>
                </a:tc>
              </a:tr>
              <a:tr h="370840">
                <a:tc>
                  <a:txBody>
                    <a:bodyPr/>
                    <a:lstStyle/>
                    <a:p>
                      <a:r>
                        <a:rPr lang="en-US" sz="1100" dirty="0" smtClean="0"/>
                        <a:t>3.3</a:t>
                      </a:r>
                      <a:endParaRPr lang="en-US" sz="11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600" b="1" u="none" strike="noStrike" kern="1200" dirty="0" smtClean="0">
                          <a:solidFill>
                            <a:schemeClr val="dk1"/>
                          </a:solidFill>
                          <a:effectLst>
                            <a:outerShdw sx="0" sy="0">
                              <a:srgbClr val="000000"/>
                            </a:outerShdw>
                          </a:effectLst>
                          <a:latin typeface="+mn-lt"/>
                          <a:ea typeface="+mn-ea"/>
                          <a:cs typeface="+mn-cs"/>
                        </a:rPr>
                        <a:t>Performance Requirements</a:t>
                      </a:r>
                    </a:p>
                  </a:txBody>
                  <a:tcPr/>
                </a:tc>
                <a:tc>
                  <a:txBody>
                    <a:bodyPr/>
                    <a:lstStyle/>
                    <a:p>
                      <a:pPr algn="ctr"/>
                      <a:r>
                        <a:rPr lang="en-US" sz="1400" dirty="0" smtClean="0"/>
                        <a:t>4</a:t>
                      </a:r>
                      <a:endParaRPr lang="en-US" sz="1400" dirty="0"/>
                    </a:p>
                  </a:txBody>
                  <a:tcPr/>
                </a:tc>
                <a:tc>
                  <a:txBody>
                    <a:bodyPr/>
                    <a:lstStyle/>
                    <a:p>
                      <a:pPr algn="ctr"/>
                      <a:r>
                        <a:rPr lang="en-US" sz="1400" dirty="0" smtClean="0"/>
                        <a:t>4</a:t>
                      </a:r>
                      <a:endParaRPr lang="en-US" sz="1400" dirty="0"/>
                    </a:p>
                  </a:txBody>
                  <a:tcPr/>
                </a:tc>
              </a:tr>
              <a:tr h="370840">
                <a:tc>
                  <a:txBody>
                    <a:bodyPr/>
                    <a:lstStyle/>
                    <a:p>
                      <a:r>
                        <a:rPr lang="en-US" sz="1100" dirty="0" smtClean="0"/>
                        <a:t>3.4</a:t>
                      </a:r>
                      <a:endParaRPr lang="en-US" sz="11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600" b="1" u="none" strike="noStrike" kern="1200" dirty="0" smtClean="0">
                          <a:solidFill>
                            <a:schemeClr val="dk1"/>
                          </a:solidFill>
                          <a:effectLst>
                            <a:outerShdw sx="0" sy="0">
                              <a:srgbClr val="000000"/>
                            </a:outerShdw>
                          </a:effectLst>
                          <a:latin typeface="+mn-lt"/>
                          <a:ea typeface="+mn-ea"/>
                          <a:cs typeface="+mn-cs"/>
                        </a:rPr>
                        <a:t>Reliability,</a:t>
                      </a:r>
                      <a:r>
                        <a:rPr lang="en-US" sz="1600" b="1" u="none" strike="noStrike" kern="1200" baseline="0" dirty="0" smtClean="0">
                          <a:solidFill>
                            <a:schemeClr val="dk1"/>
                          </a:solidFill>
                          <a:effectLst>
                            <a:outerShdw sx="0" sy="0">
                              <a:srgbClr val="000000"/>
                            </a:outerShdw>
                          </a:effectLst>
                          <a:latin typeface="+mn-lt"/>
                          <a:ea typeface="+mn-ea"/>
                          <a:cs typeface="+mn-cs"/>
                        </a:rPr>
                        <a:t> </a:t>
                      </a:r>
                      <a:r>
                        <a:rPr lang="en-US" sz="1600" b="1" u="none" strike="noStrike" kern="1200" dirty="0" smtClean="0">
                          <a:solidFill>
                            <a:schemeClr val="dk1"/>
                          </a:solidFill>
                          <a:effectLst>
                            <a:outerShdw sx="0" sy="0">
                              <a:srgbClr val="000000"/>
                            </a:outerShdw>
                          </a:effectLst>
                          <a:latin typeface="+mn-lt"/>
                          <a:ea typeface="+mn-ea"/>
                          <a:cs typeface="+mn-cs"/>
                        </a:rPr>
                        <a:t>Maintainability,</a:t>
                      </a:r>
                      <a:r>
                        <a:rPr lang="en-US" sz="1600" b="1" u="none" strike="noStrike" kern="1200" baseline="0" dirty="0" smtClean="0">
                          <a:solidFill>
                            <a:schemeClr val="dk1"/>
                          </a:solidFill>
                          <a:effectLst>
                            <a:outerShdw sx="0" sy="0">
                              <a:srgbClr val="000000"/>
                            </a:outerShdw>
                          </a:effectLst>
                          <a:latin typeface="+mn-lt"/>
                          <a:ea typeface="+mn-ea"/>
                          <a:cs typeface="+mn-cs"/>
                        </a:rPr>
                        <a:t> </a:t>
                      </a:r>
                      <a:r>
                        <a:rPr lang="en-US" sz="1600" b="1" u="none" strike="noStrike" kern="1200" dirty="0" smtClean="0">
                          <a:solidFill>
                            <a:schemeClr val="dk1"/>
                          </a:solidFill>
                          <a:effectLst>
                            <a:outerShdw sx="0" sy="0">
                              <a:srgbClr val="000000"/>
                            </a:outerShdw>
                          </a:effectLst>
                          <a:latin typeface="+mn-lt"/>
                          <a:ea typeface="+mn-ea"/>
                          <a:cs typeface="+mn-cs"/>
                        </a:rPr>
                        <a:t>Availability Requirements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600" b="1" u="none" strike="noStrike" kern="1200" dirty="0" smtClean="0">
                        <a:solidFill>
                          <a:schemeClr val="dk1"/>
                        </a:solidFill>
                        <a:effectLst>
                          <a:outerShdw sx="0" sy="0">
                            <a:srgbClr val="000000"/>
                          </a:outerShdw>
                        </a:effectLst>
                        <a:latin typeface="+mn-lt"/>
                        <a:ea typeface="+mn-ea"/>
                        <a:cs typeface="+mn-cs"/>
                      </a:endParaRPr>
                    </a:p>
                  </a:txBody>
                  <a:tcPr/>
                </a:tc>
                <a:tc>
                  <a:txBody>
                    <a:bodyPr/>
                    <a:lstStyle/>
                    <a:p>
                      <a:pPr algn="ctr"/>
                      <a:r>
                        <a:rPr lang="en-US" sz="1400" dirty="0" smtClean="0"/>
                        <a:t>9</a:t>
                      </a:r>
                      <a:endParaRPr lang="en-US" sz="1400" dirty="0"/>
                    </a:p>
                  </a:txBody>
                  <a:tcPr/>
                </a:tc>
                <a:tc>
                  <a:txBody>
                    <a:bodyPr/>
                    <a:lstStyle/>
                    <a:p>
                      <a:pPr algn="ctr"/>
                      <a:r>
                        <a:rPr lang="en-US" sz="1400" dirty="0" smtClean="0"/>
                        <a:t>2</a:t>
                      </a:r>
                    </a:p>
                    <a:p>
                      <a:pPr algn="ctr"/>
                      <a:endParaRPr lang="en-US" sz="1400" dirty="0"/>
                    </a:p>
                  </a:txBody>
                  <a:tcPr/>
                </a:tc>
              </a:tr>
              <a:tr h="370840">
                <a:tc>
                  <a:txBody>
                    <a:bodyPr/>
                    <a:lstStyle/>
                    <a:p>
                      <a:r>
                        <a:rPr lang="en-US" sz="1100" dirty="0" smtClean="0"/>
                        <a:t>3.5</a:t>
                      </a:r>
                      <a:endParaRPr lang="en-US" sz="1100" dirty="0"/>
                    </a:p>
                  </a:txBody>
                  <a:tcPr/>
                </a:tc>
                <a:tc>
                  <a:txBody>
                    <a:bodyPr/>
                    <a:lstStyle/>
                    <a:p>
                      <a:pPr marL="0" algn="l" defTabSz="457200" rtl="0" eaLnBrk="1" latinLnBrk="0" hangingPunct="1"/>
                      <a:r>
                        <a:rPr lang="en-US" sz="1600" b="1" u="none" strike="noStrike" kern="1200" dirty="0" smtClean="0">
                          <a:solidFill>
                            <a:schemeClr val="dk1"/>
                          </a:solidFill>
                          <a:effectLst>
                            <a:outerShdw sx="0" sy="0">
                              <a:srgbClr val="000000"/>
                            </a:outerShdw>
                          </a:effectLst>
                          <a:latin typeface="+mn-lt"/>
                          <a:ea typeface="+mn-ea"/>
                          <a:cs typeface="+mn-cs"/>
                        </a:rPr>
                        <a:t>Security</a:t>
                      </a:r>
                      <a:endParaRPr lang="en-US" sz="1600" b="1" u="none" strike="noStrike" kern="1200" dirty="0">
                        <a:solidFill>
                          <a:schemeClr val="dk1"/>
                        </a:solidFill>
                        <a:effectLst>
                          <a:outerShdw sx="0" sy="0">
                            <a:srgbClr val="000000"/>
                          </a:outerShdw>
                        </a:effectLst>
                        <a:latin typeface="+mn-lt"/>
                        <a:ea typeface="+mn-ea"/>
                        <a:cs typeface="+mn-cs"/>
                      </a:endParaRPr>
                    </a:p>
                  </a:txBody>
                  <a:tcPr/>
                </a:tc>
                <a:tc>
                  <a:txBody>
                    <a:bodyPr/>
                    <a:lstStyle/>
                    <a:p>
                      <a:pPr algn="ctr"/>
                      <a:r>
                        <a:rPr lang="en-US" sz="1400" dirty="0" smtClean="0"/>
                        <a:t>11</a:t>
                      </a:r>
                      <a:endParaRPr lang="en-US" sz="1400" dirty="0"/>
                    </a:p>
                  </a:txBody>
                  <a:tcPr/>
                </a:tc>
                <a:tc>
                  <a:txBody>
                    <a:bodyPr/>
                    <a:lstStyle/>
                    <a:p>
                      <a:pPr algn="ctr"/>
                      <a:r>
                        <a:rPr lang="en-US" sz="1400" dirty="0" smtClean="0"/>
                        <a:t>11</a:t>
                      </a:r>
                      <a:endParaRPr lang="en-US" sz="1400" dirty="0"/>
                    </a:p>
                  </a:txBody>
                  <a:tcPr/>
                </a:tc>
              </a:tr>
              <a:tr h="370840">
                <a:tc>
                  <a:txBody>
                    <a:bodyPr/>
                    <a:lstStyle/>
                    <a:p>
                      <a:r>
                        <a:rPr lang="en-US" sz="1100" dirty="0" smtClean="0"/>
                        <a:t>3.6</a:t>
                      </a:r>
                      <a:endParaRPr lang="en-US" sz="11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u="none" strike="noStrike" kern="1200" dirty="0" smtClean="0">
                          <a:solidFill>
                            <a:schemeClr val="dk1"/>
                          </a:solidFill>
                          <a:effectLst>
                            <a:outerShdw sx="0" sy="0">
                              <a:srgbClr val="000000"/>
                            </a:outerShdw>
                          </a:effectLst>
                          <a:latin typeface="+mn-lt"/>
                          <a:ea typeface="+mn-ea"/>
                          <a:cs typeface="+mn-cs"/>
                        </a:rPr>
                        <a:t>Service Assurance (Contingency and Failure)</a:t>
                      </a:r>
                    </a:p>
                  </a:txBody>
                  <a:tcPr/>
                </a:tc>
                <a:tc>
                  <a:txBody>
                    <a:bodyPr/>
                    <a:lstStyle/>
                    <a:p>
                      <a:pPr algn="ctr"/>
                      <a:r>
                        <a:rPr lang="en-US" sz="1400" dirty="0" smtClean="0"/>
                        <a:t>5</a:t>
                      </a:r>
                      <a:endParaRPr lang="en-US" sz="1400" dirty="0"/>
                    </a:p>
                  </a:txBody>
                  <a:tcPr/>
                </a:tc>
                <a:tc>
                  <a:txBody>
                    <a:bodyPr/>
                    <a:lstStyle/>
                    <a:p>
                      <a:pPr algn="ctr"/>
                      <a:r>
                        <a:rPr lang="en-US" sz="1400" dirty="0" smtClean="0"/>
                        <a:t>5</a:t>
                      </a:r>
                      <a:endParaRPr lang="en-US" sz="1400" dirty="0"/>
                    </a:p>
                  </a:txBody>
                  <a:tcPr/>
                </a:tc>
              </a:tr>
              <a:tr h="370840">
                <a:tc>
                  <a:txBody>
                    <a:bodyPr/>
                    <a:lstStyle/>
                    <a:p>
                      <a:r>
                        <a:rPr lang="en-US" sz="1100" dirty="0" smtClean="0"/>
                        <a:t> 3.7</a:t>
                      </a:r>
                      <a:endParaRPr lang="en-US" sz="1100" dirty="0"/>
                    </a:p>
                  </a:txBody>
                  <a:tcPr/>
                </a:tc>
                <a:tc>
                  <a:txBody>
                    <a:bodyPr/>
                    <a:lstStyle/>
                    <a:p>
                      <a:pPr marL="0" algn="l" defTabSz="457200" rtl="0" eaLnBrk="1" latinLnBrk="0" hangingPunct="1"/>
                      <a:r>
                        <a:rPr lang="en-US" sz="1600" b="1" u="none" strike="noStrike" kern="1200" dirty="0" smtClean="0">
                          <a:solidFill>
                            <a:schemeClr val="dk1"/>
                          </a:solidFill>
                          <a:effectLst>
                            <a:outerShdw sx="0" sy="0">
                              <a:srgbClr val="000000"/>
                            </a:outerShdw>
                          </a:effectLst>
                          <a:latin typeface="+mn-lt"/>
                          <a:ea typeface="+mn-ea"/>
                          <a:cs typeface="+mn-cs"/>
                        </a:rPr>
                        <a:t>Standards and Specifications</a:t>
                      </a:r>
                      <a:endParaRPr lang="en-US" sz="1600" b="1" u="none" strike="noStrike" kern="1200" dirty="0">
                        <a:solidFill>
                          <a:schemeClr val="dk1"/>
                        </a:solidFill>
                        <a:effectLst>
                          <a:outerShdw sx="0" sy="0">
                            <a:srgbClr val="000000"/>
                          </a:outerShdw>
                        </a:effectLst>
                        <a:latin typeface="+mn-lt"/>
                        <a:ea typeface="+mn-ea"/>
                        <a:cs typeface="+mn-cs"/>
                      </a:endParaRPr>
                    </a:p>
                  </a:txBody>
                  <a:tcPr/>
                </a:tc>
                <a:tc>
                  <a:txBody>
                    <a:bodyPr/>
                    <a:lstStyle/>
                    <a:p>
                      <a:pPr algn="ctr"/>
                      <a:r>
                        <a:rPr lang="en-US" sz="1400" dirty="0" smtClean="0"/>
                        <a:t>4</a:t>
                      </a:r>
                      <a:endParaRPr lang="en-US" sz="1400" dirty="0"/>
                    </a:p>
                  </a:txBody>
                  <a:tcPr/>
                </a:tc>
                <a:tc>
                  <a:txBody>
                    <a:bodyPr/>
                    <a:lstStyle/>
                    <a:p>
                      <a:pPr algn="ctr"/>
                      <a:r>
                        <a:rPr lang="en-US" sz="1400" dirty="0" smtClean="0"/>
                        <a:t>4</a:t>
                      </a:r>
                      <a:endParaRPr lang="en-US" sz="1400" dirty="0"/>
                    </a:p>
                  </a:txBody>
                  <a:tcPr/>
                </a:tc>
              </a:tr>
            </a:tbl>
          </a:graphicData>
        </a:graphic>
      </p:graphicFrame>
      <p:sp>
        <p:nvSpPr>
          <p:cNvPr id="3" name="Title 2"/>
          <p:cNvSpPr>
            <a:spLocks noGrp="1"/>
          </p:cNvSpPr>
          <p:nvPr>
            <p:ph type="title"/>
          </p:nvPr>
        </p:nvSpPr>
        <p:spPr/>
        <p:txBody>
          <a:bodyPr/>
          <a:lstStyle/>
          <a:p>
            <a:r>
              <a:rPr lang="en-US" dirty="0" smtClean="0"/>
              <a:t>DAPHNE SRD Summary from 2015 SRR</a:t>
            </a:r>
            <a:endParaRPr lang="en-US" dirty="0"/>
          </a:p>
        </p:txBody>
      </p:sp>
    </p:spTree>
    <p:extLst>
      <p:ext uri="{BB962C8B-B14F-4D97-AF65-F5344CB8AC3E}">
        <p14:creationId xmlns:p14="http://schemas.microsoft.com/office/powerpoint/2010/main" val="2137154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400" y="872156"/>
            <a:ext cx="8847528" cy="5681044"/>
          </a:xfrm>
          <a:prstGeom prst="rect">
            <a:avLst/>
          </a:prstGeom>
        </p:spPr>
      </p:pic>
      <p:sp>
        <p:nvSpPr>
          <p:cNvPr id="3" name="TextBox 2"/>
          <p:cNvSpPr txBox="1"/>
          <p:nvPr/>
        </p:nvSpPr>
        <p:spPr>
          <a:xfrm>
            <a:off x="3577091" y="2819400"/>
            <a:ext cx="2278789" cy="523220"/>
          </a:xfrm>
          <a:prstGeom prst="rect">
            <a:avLst/>
          </a:prstGeom>
          <a:noFill/>
        </p:spPr>
        <p:txBody>
          <a:bodyPr wrap="none" rtlCol="0">
            <a:spAutoFit/>
          </a:bodyPr>
          <a:lstStyle/>
          <a:p>
            <a:pPr algn="ctr"/>
            <a:r>
              <a:rPr lang="en-US" sz="2800" b="1" dirty="0" smtClean="0">
                <a:solidFill>
                  <a:schemeClr val="bg1"/>
                </a:solidFill>
              </a:rPr>
              <a:t>Introduction</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07F25E21-6435-4942-977D-92867F85F11F}" type="slidenum">
              <a:rPr lang="en-US" smtClean="0"/>
              <a:pPr/>
              <a:t>3</a:t>
            </a:fld>
            <a:endParaRPr lang="en-US" dirty="0"/>
          </a:p>
        </p:txBody>
      </p:sp>
    </p:spTree>
    <p:extLst>
      <p:ext uri="{BB962C8B-B14F-4D97-AF65-F5344CB8AC3E}">
        <p14:creationId xmlns:p14="http://schemas.microsoft.com/office/powerpoint/2010/main" val="1484644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r>
              <a:rPr lang="en-US" dirty="0" smtClean="0"/>
              <a:t>NEN M&amp;C-Control and Status via HWCNTRL. ICD.</a:t>
            </a:r>
          </a:p>
          <a:p>
            <a:r>
              <a:rPr lang="en-US" dirty="0" smtClean="0"/>
              <a:t>Ground station telemetry interface (IF receiver or data switch). Vendor ICD.</a:t>
            </a:r>
          </a:p>
          <a:p>
            <a:r>
              <a:rPr lang="en-US" dirty="0" smtClean="0"/>
              <a:t>Ground station timing standard.</a:t>
            </a:r>
          </a:p>
          <a:p>
            <a:r>
              <a:rPr lang="en-US" dirty="0" smtClean="0"/>
              <a:t>Customer MOCs</a:t>
            </a:r>
          </a:p>
          <a:p>
            <a:pPr lvl="1"/>
            <a:r>
              <a:rPr lang="en-US" dirty="0" smtClean="0"/>
              <a:t>Mission unique control centers.</a:t>
            </a:r>
          </a:p>
          <a:p>
            <a:pPr lvl="1"/>
            <a:r>
              <a:rPr lang="en-US" dirty="0" smtClean="0"/>
              <a:t>Interface defined in mission specific ICD.</a:t>
            </a:r>
          </a:p>
          <a:p>
            <a:r>
              <a:rPr lang="en-US" dirty="0" smtClean="0"/>
              <a:t>NISN Data Network</a:t>
            </a:r>
            <a:endParaRPr lang="en-US" dirty="0"/>
          </a:p>
          <a:p>
            <a:pPr lvl="1"/>
            <a:r>
              <a:rPr lang="en-US" dirty="0" smtClean="0"/>
              <a:t>Receives </a:t>
            </a:r>
            <a:r>
              <a:rPr lang="en-US" dirty="0"/>
              <a:t>telemetry data from </a:t>
            </a:r>
            <a:r>
              <a:rPr lang="en-US" dirty="0" smtClean="0"/>
              <a:t>DAPHNE for </a:t>
            </a:r>
            <a:r>
              <a:rPr lang="en-US" dirty="0"/>
              <a:t>routing to customer </a:t>
            </a:r>
            <a:r>
              <a:rPr lang="en-US" dirty="0" smtClean="0"/>
              <a:t>MOCs.</a:t>
            </a:r>
          </a:p>
          <a:p>
            <a:pPr lvl="1"/>
            <a:r>
              <a:rPr lang="en-US" dirty="0" smtClean="0"/>
              <a:t>Uses NISN standard services and interfaces.</a:t>
            </a:r>
            <a:endParaRPr lang="en-US" dirty="0"/>
          </a:p>
          <a:p>
            <a:pPr lvl="1"/>
            <a:endParaRPr lang="en-US" dirty="0" smtClean="0"/>
          </a:p>
          <a:p>
            <a:pPr lvl="1"/>
            <a:endParaRPr lang="en-US" dirty="0" smtClean="0"/>
          </a:p>
          <a:p>
            <a:pPr lvl="1"/>
            <a:endParaRPr lang="en-US" dirty="0"/>
          </a:p>
        </p:txBody>
      </p:sp>
      <p:sp>
        <p:nvSpPr>
          <p:cNvPr id="2" name="Title 1"/>
          <p:cNvSpPr>
            <a:spLocks noGrp="1"/>
          </p:cNvSpPr>
          <p:nvPr>
            <p:ph type="title"/>
          </p:nvPr>
        </p:nvSpPr>
        <p:spPr/>
        <p:txBody>
          <a:bodyPr/>
          <a:lstStyle/>
          <a:p>
            <a:r>
              <a:rPr lang="en-US" dirty="0" smtClean="0"/>
              <a:t>External Interface Requirements</a:t>
            </a:r>
            <a:endParaRPr lang="en-US" dirty="0"/>
          </a:p>
        </p:txBody>
      </p:sp>
      <p:sp>
        <p:nvSpPr>
          <p:cNvPr id="4" name="TextBox 3"/>
          <p:cNvSpPr txBox="1"/>
          <p:nvPr/>
        </p:nvSpPr>
        <p:spPr>
          <a:xfrm>
            <a:off x="304800" y="609600"/>
            <a:ext cx="838200" cy="381000"/>
          </a:xfrm>
          <a:prstGeom prst="rect">
            <a:avLst/>
          </a:prstGeom>
          <a:noFill/>
        </p:spPr>
        <p:txBody>
          <a:bodyPr wrap="square" rtlCol="0">
            <a:spAutoFit/>
          </a:bodyPr>
          <a:lstStyle/>
          <a:p>
            <a:r>
              <a:rPr lang="en-US" dirty="0" smtClean="0"/>
              <a:t>SC2</a:t>
            </a:r>
            <a:endParaRPr lang="en-US" dirty="0"/>
          </a:p>
        </p:txBody>
      </p:sp>
      <p:sp>
        <p:nvSpPr>
          <p:cNvPr id="5" name="Hexagon 4"/>
          <p:cNvSpPr/>
          <p:nvPr/>
        </p:nvSpPr>
        <p:spPr>
          <a:xfrm>
            <a:off x="76200" y="304800"/>
            <a:ext cx="1143000" cy="609600"/>
          </a:xfrm>
          <a:prstGeom prst="hex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SC2</a:t>
            </a:r>
          </a:p>
        </p:txBody>
      </p:sp>
    </p:spTree>
    <p:extLst>
      <p:ext uri="{BB962C8B-B14F-4D97-AF65-F5344CB8AC3E}">
        <p14:creationId xmlns:p14="http://schemas.microsoft.com/office/powerpoint/2010/main" val="4846958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1"/>
            <a:ext cx="8229600" cy="4291012"/>
          </a:xfrm>
        </p:spPr>
        <p:txBody>
          <a:bodyPr/>
          <a:lstStyle/>
          <a:p>
            <a:r>
              <a:rPr lang="en-US" dirty="0" smtClean="0"/>
              <a:t>NEN desires it’s M&amp;C to perform scheduling </a:t>
            </a:r>
            <a:r>
              <a:rPr lang="en-US" dirty="0"/>
              <a:t>functions. </a:t>
            </a:r>
            <a:r>
              <a:rPr lang="en-US" dirty="0" smtClean="0"/>
              <a:t>M&amp;C will control DAPHNE through explicit commands e.g</a:t>
            </a:r>
            <a:r>
              <a:rPr lang="en-US" dirty="0"/>
              <a:t>. Start, Stop, Setup, etc. </a:t>
            </a:r>
            <a:endParaRPr lang="en-US" dirty="0" smtClean="0"/>
          </a:p>
          <a:p>
            <a:r>
              <a:rPr lang="en-US" dirty="0" smtClean="0"/>
              <a:t>There is one related requirement to </a:t>
            </a:r>
            <a:r>
              <a:rPr lang="en-US" dirty="0"/>
              <a:t>remove.</a:t>
            </a:r>
          </a:p>
          <a:p>
            <a:r>
              <a:rPr lang="en-US" dirty="0" smtClean="0"/>
              <a:t>There are small </a:t>
            </a:r>
            <a:r>
              <a:rPr lang="en-US" dirty="0"/>
              <a:t>changes in wording to </a:t>
            </a:r>
            <a:r>
              <a:rPr lang="en-US" dirty="0" smtClean="0"/>
              <a:t>one other </a:t>
            </a:r>
            <a:r>
              <a:rPr lang="en-US" dirty="0"/>
              <a:t>requirements (see “Minor Changes</a:t>
            </a:r>
            <a:r>
              <a:rPr lang="en-US" dirty="0" smtClean="0"/>
              <a:t>”).</a:t>
            </a:r>
            <a:endParaRPr lang="en-US" dirty="0"/>
          </a:p>
          <a:p>
            <a:pPr marL="0" indent="0">
              <a:buNone/>
            </a:pPr>
            <a:endParaRPr lang="en-US" dirty="0"/>
          </a:p>
        </p:txBody>
      </p:sp>
      <p:sp>
        <p:nvSpPr>
          <p:cNvPr id="3" name="Slide Number Placeholder 2"/>
          <p:cNvSpPr>
            <a:spLocks noGrp="1"/>
          </p:cNvSpPr>
          <p:nvPr>
            <p:ph type="sldNum" sz="quarter" idx="12"/>
          </p:nvPr>
        </p:nvSpPr>
        <p:spPr/>
        <p:txBody>
          <a:bodyPr/>
          <a:lstStyle/>
          <a:p>
            <a:fld id="{07F25E21-6435-4942-977D-92867F85F11F}" type="slidenum">
              <a:rPr lang="en-US" smtClean="0"/>
              <a:pPr/>
              <a:t>31</a:t>
            </a:fld>
            <a:endParaRPr lang="en-US" dirty="0"/>
          </a:p>
        </p:txBody>
      </p:sp>
      <p:sp>
        <p:nvSpPr>
          <p:cNvPr id="4" name="Title 3"/>
          <p:cNvSpPr>
            <a:spLocks noGrp="1"/>
          </p:cNvSpPr>
          <p:nvPr>
            <p:ph type="title"/>
          </p:nvPr>
        </p:nvSpPr>
        <p:spPr/>
        <p:txBody>
          <a:bodyPr/>
          <a:lstStyle/>
          <a:p>
            <a:r>
              <a:rPr lang="en-US" dirty="0" smtClean="0"/>
              <a:t>Delta-Requirement </a:t>
            </a:r>
            <a:r>
              <a:rPr lang="en-US" dirty="0"/>
              <a:t>Removed</a:t>
            </a:r>
          </a:p>
        </p:txBody>
      </p:sp>
      <p:graphicFrame>
        <p:nvGraphicFramePr>
          <p:cNvPr id="5" name="Table 4"/>
          <p:cNvGraphicFramePr>
            <a:graphicFrameLocks noGrp="1"/>
          </p:cNvGraphicFramePr>
          <p:nvPr>
            <p:extLst/>
          </p:nvPr>
        </p:nvGraphicFramePr>
        <p:xfrm>
          <a:off x="457200" y="4687252"/>
          <a:ext cx="8229600" cy="1203960"/>
        </p:xfrm>
        <a:graphic>
          <a:graphicData uri="http://schemas.openxmlformats.org/drawingml/2006/table">
            <a:tbl>
              <a:tblPr>
                <a:tableStyleId>{5C22544A-7EE6-4342-B048-85BDC9FD1C3A}</a:tableStyleId>
              </a:tblPr>
              <a:tblGrid>
                <a:gridCol w="1699109">
                  <a:extLst>
                    <a:ext uri="{9D8B030D-6E8A-4147-A177-3AD203B41FA5}">
                      <a16:colId xmlns:a16="http://schemas.microsoft.com/office/drawing/2014/main" xmlns="" val="20000"/>
                    </a:ext>
                  </a:extLst>
                </a:gridCol>
                <a:gridCol w="2910649">
                  <a:extLst>
                    <a:ext uri="{9D8B030D-6E8A-4147-A177-3AD203B41FA5}">
                      <a16:colId xmlns:a16="http://schemas.microsoft.com/office/drawing/2014/main" xmlns="" val="20001"/>
                    </a:ext>
                  </a:extLst>
                </a:gridCol>
                <a:gridCol w="3619842">
                  <a:extLst>
                    <a:ext uri="{9D8B030D-6E8A-4147-A177-3AD203B41FA5}">
                      <a16:colId xmlns:a16="http://schemas.microsoft.com/office/drawing/2014/main" xmlns="" val="20002"/>
                    </a:ext>
                  </a:extLst>
                </a:gridCol>
              </a:tblGrid>
              <a:tr h="182880">
                <a:tc>
                  <a:txBody>
                    <a:bodyPr/>
                    <a:lstStyle/>
                    <a:p>
                      <a:pPr algn="ctr" fontAlgn="ctr"/>
                      <a:r>
                        <a:rPr lang="en-US" sz="1800" b="1" u="none" strike="noStrike" dirty="0">
                          <a:effectLst/>
                        </a:rPr>
                        <a:t>Requirement Number</a:t>
                      </a:r>
                      <a:endParaRPr lang="en-US"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b="1" u="none" strike="noStrike" dirty="0">
                          <a:effectLst/>
                        </a:rPr>
                        <a:t>Old Requirement</a:t>
                      </a:r>
                      <a:endParaRPr lang="en-US"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b="1" u="none" strike="noStrike" dirty="0">
                          <a:effectLst/>
                        </a:rPr>
                        <a:t>New Action</a:t>
                      </a:r>
                      <a:endParaRPr lang="en-US" sz="18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0"/>
                  </a:ext>
                </a:extLst>
              </a:tr>
              <a:tr h="335280">
                <a:tc>
                  <a:txBody>
                    <a:bodyPr/>
                    <a:lstStyle/>
                    <a:p>
                      <a:pPr algn="l" fontAlgn="ctr"/>
                      <a:r>
                        <a:rPr lang="en-US" sz="1400" u="none" strike="noStrike" dirty="0">
                          <a:effectLst/>
                        </a:rPr>
                        <a:t>NENG-OPS-023 </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400" dirty="0"/>
                        <a:t>The NENG shall receive, process, and execute schedule files from NENSN. </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US" sz="1400" u="none" strike="noStrike" dirty="0">
                          <a:effectLst/>
                        </a:rPr>
                        <a:t>  Removed</a:t>
                      </a:r>
                      <a:endParaRPr lang="en-US"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765184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NISAR mission has increased its data volume and corresponding rate.</a:t>
            </a:r>
          </a:p>
          <a:p>
            <a:r>
              <a:rPr lang="en-US" dirty="0" smtClean="0"/>
              <a:t>There </a:t>
            </a:r>
            <a:r>
              <a:rPr lang="en-US" dirty="0"/>
              <a:t>are two requirements </a:t>
            </a:r>
            <a:r>
              <a:rPr lang="en-US" dirty="0" smtClean="0"/>
              <a:t>to change related to these increases.</a:t>
            </a:r>
          </a:p>
          <a:p>
            <a:r>
              <a:rPr lang="en-US" dirty="0" smtClean="0"/>
              <a:t>Team has found COTs hardware than can accommodate these changes.</a:t>
            </a:r>
          </a:p>
        </p:txBody>
      </p:sp>
      <p:sp>
        <p:nvSpPr>
          <p:cNvPr id="3" name="Slide Number Placeholder 2"/>
          <p:cNvSpPr>
            <a:spLocks noGrp="1"/>
          </p:cNvSpPr>
          <p:nvPr>
            <p:ph type="sldNum" sz="quarter" idx="12"/>
          </p:nvPr>
        </p:nvSpPr>
        <p:spPr/>
        <p:txBody>
          <a:bodyPr/>
          <a:lstStyle/>
          <a:p>
            <a:fld id="{07F25E21-6435-4942-977D-92867F85F11F}" type="slidenum">
              <a:rPr lang="en-US" smtClean="0"/>
              <a:pPr/>
              <a:t>32</a:t>
            </a:fld>
            <a:endParaRPr lang="en-US" dirty="0"/>
          </a:p>
        </p:txBody>
      </p:sp>
      <p:sp>
        <p:nvSpPr>
          <p:cNvPr id="4" name="Title 3"/>
          <p:cNvSpPr>
            <a:spLocks noGrp="1"/>
          </p:cNvSpPr>
          <p:nvPr>
            <p:ph type="title"/>
          </p:nvPr>
        </p:nvSpPr>
        <p:spPr/>
        <p:txBody>
          <a:bodyPr/>
          <a:lstStyle/>
          <a:p>
            <a:r>
              <a:rPr lang="en-US" dirty="0" smtClean="0"/>
              <a:t>Delta-Requirements </a:t>
            </a:r>
            <a:r>
              <a:rPr lang="en-US" dirty="0"/>
              <a:t>Changed</a:t>
            </a:r>
          </a:p>
        </p:txBody>
      </p:sp>
      <p:graphicFrame>
        <p:nvGraphicFramePr>
          <p:cNvPr id="7" name="Table 6"/>
          <p:cNvGraphicFramePr>
            <a:graphicFrameLocks noGrp="1"/>
          </p:cNvGraphicFramePr>
          <p:nvPr>
            <p:extLst>
              <p:ext uri="{D42A27DB-BD31-4B8C-83A1-F6EECF244321}">
                <p14:modId xmlns:p14="http://schemas.microsoft.com/office/powerpoint/2010/main" val="1359807846"/>
              </p:ext>
            </p:extLst>
          </p:nvPr>
        </p:nvGraphicFramePr>
        <p:xfrm>
          <a:off x="489857" y="4519930"/>
          <a:ext cx="8229600" cy="1851660"/>
        </p:xfrm>
        <a:graphic>
          <a:graphicData uri="http://schemas.openxmlformats.org/drawingml/2006/table">
            <a:tbl>
              <a:tblPr>
                <a:tableStyleId>{5C22544A-7EE6-4342-B048-85BDC9FD1C3A}</a:tableStyleId>
              </a:tblPr>
              <a:tblGrid>
                <a:gridCol w="1699110">
                  <a:extLst>
                    <a:ext uri="{9D8B030D-6E8A-4147-A177-3AD203B41FA5}">
                      <a16:colId xmlns:a16="http://schemas.microsoft.com/office/drawing/2014/main" xmlns="" val="20000"/>
                    </a:ext>
                  </a:extLst>
                </a:gridCol>
                <a:gridCol w="2910648">
                  <a:extLst>
                    <a:ext uri="{9D8B030D-6E8A-4147-A177-3AD203B41FA5}">
                      <a16:colId xmlns:a16="http://schemas.microsoft.com/office/drawing/2014/main" xmlns="" val="20001"/>
                    </a:ext>
                  </a:extLst>
                </a:gridCol>
                <a:gridCol w="3619842">
                  <a:extLst>
                    <a:ext uri="{9D8B030D-6E8A-4147-A177-3AD203B41FA5}">
                      <a16:colId xmlns:a16="http://schemas.microsoft.com/office/drawing/2014/main" xmlns="" val="20002"/>
                    </a:ext>
                  </a:extLst>
                </a:gridCol>
              </a:tblGrid>
              <a:tr h="182880">
                <a:tc>
                  <a:txBody>
                    <a:bodyPr/>
                    <a:lstStyle/>
                    <a:p>
                      <a:pPr algn="ctr" fontAlgn="ctr"/>
                      <a:r>
                        <a:rPr lang="en-US" sz="1800" b="1" u="none" strike="noStrike" dirty="0">
                          <a:effectLst/>
                        </a:rPr>
                        <a:t>Requirement Number</a:t>
                      </a:r>
                      <a:endParaRPr lang="en-US"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b="1" u="none" strike="noStrike" dirty="0">
                          <a:effectLst/>
                        </a:rPr>
                        <a:t>Old Requirement</a:t>
                      </a:r>
                      <a:endParaRPr lang="en-US"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b="1" u="none" strike="noStrike" dirty="0">
                          <a:effectLst/>
                        </a:rPr>
                        <a:t>New Requirement</a:t>
                      </a:r>
                      <a:endParaRPr lang="en-US" sz="18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0"/>
                  </a:ext>
                </a:extLst>
              </a:tr>
              <a:tr h="335280">
                <a:tc>
                  <a:txBody>
                    <a:bodyPr/>
                    <a:lstStyle/>
                    <a:p>
                      <a:pPr algn="l" fontAlgn="ctr"/>
                      <a:r>
                        <a:rPr lang="en-US" sz="1400" u="none" strike="noStrike" dirty="0">
                          <a:effectLst/>
                        </a:rPr>
                        <a:t>NENG-OPS-020 </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US" sz="1400" u="none" strike="noStrike" dirty="0">
                          <a:effectLst/>
                        </a:rPr>
                        <a:t>The NEN Gateway shall store at least 10 </a:t>
                      </a:r>
                      <a:r>
                        <a:rPr lang="en-US" sz="1400" u="none" strike="noStrike" dirty="0" err="1">
                          <a:effectLst/>
                        </a:rPr>
                        <a:t>TBytes</a:t>
                      </a:r>
                      <a:r>
                        <a:rPr lang="en-US" sz="1400" u="none" strike="noStrike" dirty="0">
                          <a:effectLst/>
                        </a:rPr>
                        <a:t> of combined Missions data.</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US" sz="1400" u="none" strike="noStrike" dirty="0">
                          <a:effectLst/>
                        </a:rPr>
                        <a:t>  DAPHNE  shall store at least </a:t>
                      </a:r>
                      <a:r>
                        <a:rPr lang="en-US" sz="1400" u="none" strike="noStrike" dirty="0">
                          <a:solidFill>
                            <a:srgbClr val="FFC000"/>
                          </a:solidFill>
                          <a:effectLst/>
                        </a:rPr>
                        <a:t>28</a:t>
                      </a:r>
                      <a:r>
                        <a:rPr lang="en-US" sz="1400" u="none" strike="noStrike" dirty="0">
                          <a:solidFill>
                            <a:srgbClr val="FF0000"/>
                          </a:solidFill>
                          <a:effectLst/>
                        </a:rPr>
                        <a:t> </a:t>
                      </a:r>
                      <a:r>
                        <a:rPr lang="en-US" sz="1400" u="none" strike="noStrike" dirty="0" err="1">
                          <a:effectLst/>
                        </a:rPr>
                        <a:t>TBytes</a:t>
                      </a:r>
                      <a:r>
                        <a:rPr lang="en-US" sz="1400" u="none" strike="noStrike" dirty="0">
                          <a:effectLst/>
                        </a:rPr>
                        <a:t> of combined Mission data.</a:t>
                      </a:r>
                      <a:endParaRPr lang="en-US"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xmlns="" val="10001"/>
                  </a:ext>
                </a:extLst>
              </a:tr>
              <a:tr h="335280">
                <a:tc>
                  <a:txBody>
                    <a:bodyPr/>
                    <a:lstStyle/>
                    <a:p>
                      <a:pPr algn="l" fontAlgn="ctr"/>
                      <a:r>
                        <a:rPr lang="en-US" sz="1400" u="none" strike="noStrike">
                          <a:effectLst/>
                        </a:rPr>
                        <a:t>NENG-PERF-010</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1400" u="none" strike="noStrike" dirty="0">
                          <a:effectLst/>
                        </a:rPr>
                        <a:t>The NEN Gateway shall receive and process at a data rate of up to 1 </a:t>
                      </a:r>
                      <a:r>
                        <a:rPr lang="en-US" sz="1400" u="none" strike="noStrike" dirty="0" err="1">
                          <a:effectLst/>
                        </a:rPr>
                        <a:t>Gbps</a:t>
                      </a:r>
                      <a:r>
                        <a:rPr lang="en-US" sz="1400" u="none" strike="noStrike" dirty="0">
                          <a:effectLst/>
                        </a:rPr>
                        <a:t>.</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US" sz="1400" u="none" strike="noStrike" dirty="0">
                          <a:effectLst/>
                        </a:rPr>
                        <a:t>  DAPHNE shall receive and process </a:t>
                      </a:r>
                      <a:r>
                        <a:rPr lang="en-US" sz="1400" u="none" strike="noStrike" dirty="0">
                          <a:solidFill>
                            <a:srgbClr val="FF0000"/>
                          </a:solidFill>
                          <a:effectLst/>
                        </a:rPr>
                        <a:t>two streams of telemetry data at a rate up  to 2  </a:t>
                      </a:r>
                      <a:r>
                        <a:rPr lang="en-US" sz="1400" u="none" strike="noStrike" dirty="0" err="1">
                          <a:solidFill>
                            <a:srgbClr val="FF0000"/>
                          </a:solidFill>
                          <a:effectLst/>
                        </a:rPr>
                        <a:t>Gbps</a:t>
                      </a:r>
                      <a:r>
                        <a:rPr lang="en-US" sz="1400" u="none" strike="noStrike" dirty="0">
                          <a:solidFill>
                            <a:srgbClr val="FF0000"/>
                          </a:solidFill>
                          <a:effectLst/>
                        </a:rPr>
                        <a:t> </a:t>
                      </a:r>
                      <a:r>
                        <a:rPr lang="en-US" sz="1400" u="none" strike="noStrike" dirty="0" smtClean="0">
                          <a:solidFill>
                            <a:srgbClr val="FF0000"/>
                          </a:solidFill>
                          <a:effectLst/>
                        </a:rPr>
                        <a:t>each.</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96448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There are two added </a:t>
            </a:r>
            <a:r>
              <a:rPr lang="en-US" dirty="0" smtClean="0"/>
              <a:t>requirements desired by </a:t>
            </a:r>
            <a:r>
              <a:rPr lang="en-US" dirty="0" err="1" smtClean="0"/>
              <a:t>SCaN</a:t>
            </a:r>
            <a:r>
              <a:rPr lang="en-US" dirty="0" smtClean="0"/>
              <a:t> and NISAR.</a:t>
            </a:r>
          </a:p>
          <a:p>
            <a:pPr lvl="1"/>
            <a:r>
              <a:rPr lang="en-US" dirty="0" smtClean="0"/>
              <a:t>Space Link Extension (SLE)</a:t>
            </a:r>
          </a:p>
          <a:p>
            <a:pPr lvl="1"/>
            <a:r>
              <a:rPr lang="en-US" dirty="0" smtClean="0"/>
              <a:t>Priority order data transmission</a:t>
            </a:r>
            <a:endParaRPr lang="en-US" dirty="0"/>
          </a:p>
          <a:p>
            <a:pPr marL="0" indent="0">
              <a:buNone/>
            </a:pPr>
            <a:endParaRPr lang="en-US" dirty="0"/>
          </a:p>
        </p:txBody>
      </p:sp>
      <p:sp>
        <p:nvSpPr>
          <p:cNvPr id="3" name="Slide Number Placeholder 2"/>
          <p:cNvSpPr>
            <a:spLocks noGrp="1"/>
          </p:cNvSpPr>
          <p:nvPr>
            <p:ph type="sldNum" sz="quarter" idx="12"/>
          </p:nvPr>
        </p:nvSpPr>
        <p:spPr/>
        <p:txBody>
          <a:bodyPr/>
          <a:lstStyle/>
          <a:p>
            <a:fld id="{07F25E21-6435-4942-977D-92867F85F11F}" type="slidenum">
              <a:rPr lang="en-US" smtClean="0"/>
              <a:pPr/>
              <a:t>33</a:t>
            </a:fld>
            <a:endParaRPr lang="en-US" dirty="0"/>
          </a:p>
        </p:txBody>
      </p:sp>
      <p:sp>
        <p:nvSpPr>
          <p:cNvPr id="4" name="Title 3"/>
          <p:cNvSpPr>
            <a:spLocks noGrp="1"/>
          </p:cNvSpPr>
          <p:nvPr>
            <p:ph type="title"/>
          </p:nvPr>
        </p:nvSpPr>
        <p:spPr/>
        <p:txBody>
          <a:bodyPr/>
          <a:lstStyle/>
          <a:p>
            <a:r>
              <a:rPr lang="en-US" dirty="0" smtClean="0"/>
              <a:t>Delta-Added </a:t>
            </a:r>
            <a:r>
              <a:rPr lang="en-US" dirty="0"/>
              <a:t>Requirements</a:t>
            </a:r>
          </a:p>
        </p:txBody>
      </p:sp>
      <p:graphicFrame>
        <p:nvGraphicFramePr>
          <p:cNvPr id="6" name="Table 5"/>
          <p:cNvGraphicFramePr>
            <a:graphicFrameLocks noGrp="1"/>
          </p:cNvGraphicFramePr>
          <p:nvPr>
            <p:extLst/>
          </p:nvPr>
        </p:nvGraphicFramePr>
        <p:xfrm>
          <a:off x="457200" y="3436461"/>
          <a:ext cx="8229600" cy="1424940"/>
        </p:xfrm>
        <a:graphic>
          <a:graphicData uri="http://schemas.openxmlformats.org/drawingml/2006/table">
            <a:tbl>
              <a:tblPr>
                <a:tableStyleId>{5C22544A-7EE6-4342-B048-85BDC9FD1C3A}</a:tableStyleId>
              </a:tblPr>
              <a:tblGrid>
                <a:gridCol w="1699110">
                  <a:extLst>
                    <a:ext uri="{9D8B030D-6E8A-4147-A177-3AD203B41FA5}">
                      <a16:colId xmlns:a16="http://schemas.microsoft.com/office/drawing/2014/main" xmlns="" val="20000"/>
                    </a:ext>
                  </a:extLst>
                </a:gridCol>
                <a:gridCol w="2910648">
                  <a:extLst>
                    <a:ext uri="{9D8B030D-6E8A-4147-A177-3AD203B41FA5}">
                      <a16:colId xmlns:a16="http://schemas.microsoft.com/office/drawing/2014/main" xmlns="" val="20001"/>
                    </a:ext>
                  </a:extLst>
                </a:gridCol>
                <a:gridCol w="3619842">
                  <a:extLst>
                    <a:ext uri="{9D8B030D-6E8A-4147-A177-3AD203B41FA5}">
                      <a16:colId xmlns:a16="http://schemas.microsoft.com/office/drawing/2014/main" xmlns="" val="20002"/>
                    </a:ext>
                  </a:extLst>
                </a:gridCol>
              </a:tblGrid>
              <a:tr h="182880">
                <a:tc>
                  <a:txBody>
                    <a:bodyPr/>
                    <a:lstStyle/>
                    <a:p>
                      <a:pPr algn="ctr" fontAlgn="ctr"/>
                      <a:r>
                        <a:rPr lang="en-US" sz="1800" b="1" u="none" strike="noStrike" dirty="0">
                          <a:effectLst/>
                        </a:rPr>
                        <a:t>Requirement Number</a:t>
                      </a:r>
                      <a:endParaRPr lang="en-US"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b="1" u="none" strike="noStrike" dirty="0">
                          <a:effectLst/>
                        </a:rPr>
                        <a:t>Old Requirement</a:t>
                      </a:r>
                      <a:endParaRPr lang="en-US"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b="1" u="none" strike="noStrike" dirty="0">
                          <a:effectLst/>
                        </a:rPr>
                        <a:t>New Requirement</a:t>
                      </a:r>
                      <a:endParaRPr lang="en-US" sz="18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0"/>
                  </a:ext>
                </a:extLst>
              </a:tr>
              <a:tr h="335280">
                <a:tc>
                  <a:txBody>
                    <a:bodyPr/>
                    <a:lstStyle/>
                    <a:p>
                      <a:pPr algn="l" fontAlgn="ctr"/>
                      <a:r>
                        <a:rPr lang="en-US" sz="1400" u="none" strike="noStrike" dirty="0">
                          <a:effectLst/>
                        </a:rPr>
                        <a:t>Not assigned </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US" sz="1400" u="none" strike="noStrike" dirty="0">
                          <a:effectLst/>
                        </a:rPr>
                        <a:t>None exist</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400" u="none" strike="noStrike" dirty="0">
                          <a:effectLst/>
                        </a:rPr>
                        <a:t>  DAPHNE shall support communication for RCF/RAF SLE delivery equipment</a:t>
                      </a:r>
                      <a:endParaRPr lang="en-U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1"/>
                  </a:ext>
                </a:extLst>
              </a:tr>
              <a:tr h="335280">
                <a:tc>
                  <a:txBody>
                    <a:bodyPr/>
                    <a:lstStyle/>
                    <a:p>
                      <a:pPr algn="l" fontAlgn="ctr"/>
                      <a:r>
                        <a:rPr lang="en-US" sz="1400" u="none" strike="noStrike" dirty="0">
                          <a:effectLst/>
                        </a:rPr>
                        <a:t>Not assigned </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US" sz="1400" u="none" strike="noStrike" dirty="0">
                          <a:effectLst/>
                        </a:rPr>
                        <a:t>None exist</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400" u="none" strike="noStrike" dirty="0">
                          <a:effectLst/>
                        </a:rPr>
                        <a:t>  DAPHNE shall send user data in priority order during Automatic Delivery. </a:t>
                      </a:r>
                      <a:endParaRPr lang="en-US"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737160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There are two requirements with minor wording changes.</a:t>
            </a:r>
          </a:p>
          <a:p>
            <a:pPr marL="0" indent="0">
              <a:buNone/>
            </a:pPr>
            <a:endParaRPr lang="en-US" dirty="0"/>
          </a:p>
        </p:txBody>
      </p:sp>
      <p:sp>
        <p:nvSpPr>
          <p:cNvPr id="3" name="Slide Number Placeholder 2"/>
          <p:cNvSpPr>
            <a:spLocks noGrp="1"/>
          </p:cNvSpPr>
          <p:nvPr>
            <p:ph type="sldNum" sz="quarter" idx="12"/>
          </p:nvPr>
        </p:nvSpPr>
        <p:spPr/>
        <p:txBody>
          <a:bodyPr/>
          <a:lstStyle/>
          <a:p>
            <a:fld id="{07F25E21-6435-4942-977D-92867F85F11F}" type="slidenum">
              <a:rPr lang="en-US" smtClean="0"/>
              <a:pPr/>
              <a:t>34</a:t>
            </a:fld>
            <a:endParaRPr lang="en-US" dirty="0"/>
          </a:p>
        </p:txBody>
      </p:sp>
      <p:sp>
        <p:nvSpPr>
          <p:cNvPr id="4" name="Title 3"/>
          <p:cNvSpPr>
            <a:spLocks noGrp="1"/>
          </p:cNvSpPr>
          <p:nvPr>
            <p:ph type="title"/>
          </p:nvPr>
        </p:nvSpPr>
        <p:spPr/>
        <p:txBody>
          <a:bodyPr/>
          <a:lstStyle/>
          <a:p>
            <a:r>
              <a:rPr lang="en-US" dirty="0" smtClean="0"/>
              <a:t>Delta-Minor </a:t>
            </a:r>
            <a:r>
              <a:rPr lang="en-US" dirty="0"/>
              <a:t>Changes</a:t>
            </a:r>
          </a:p>
        </p:txBody>
      </p:sp>
      <p:graphicFrame>
        <p:nvGraphicFramePr>
          <p:cNvPr id="5" name="Table 4"/>
          <p:cNvGraphicFramePr>
            <a:graphicFrameLocks noGrp="1"/>
          </p:cNvGraphicFramePr>
          <p:nvPr>
            <p:extLst/>
          </p:nvPr>
        </p:nvGraphicFramePr>
        <p:xfrm>
          <a:off x="457200" y="3108801"/>
          <a:ext cx="8229600" cy="2987040"/>
        </p:xfrm>
        <a:graphic>
          <a:graphicData uri="http://schemas.openxmlformats.org/drawingml/2006/table">
            <a:tbl>
              <a:tblPr>
                <a:tableStyleId>{5C22544A-7EE6-4342-B048-85BDC9FD1C3A}</a:tableStyleId>
              </a:tblPr>
              <a:tblGrid>
                <a:gridCol w="1699110">
                  <a:extLst>
                    <a:ext uri="{9D8B030D-6E8A-4147-A177-3AD203B41FA5}">
                      <a16:colId xmlns:a16="http://schemas.microsoft.com/office/drawing/2014/main" xmlns="" val="20000"/>
                    </a:ext>
                  </a:extLst>
                </a:gridCol>
                <a:gridCol w="2910648">
                  <a:extLst>
                    <a:ext uri="{9D8B030D-6E8A-4147-A177-3AD203B41FA5}">
                      <a16:colId xmlns:a16="http://schemas.microsoft.com/office/drawing/2014/main" xmlns="" val="20001"/>
                    </a:ext>
                  </a:extLst>
                </a:gridCol>
                <a:gridCol w="3619842">
                  <a:extLst>
                    <a:ext uri="{9D8B030D-6E8A-4147-A177-3AD203B41FA5}">
                      <a16:colId xmlns:a16="http://schemas.microsoft.com/office/drawing/2014/main" xmlns="" val="20002"/>
                    </a:ext>
                  </a:extLst>
                </a:gridCol>
              </a:tblGrid>
              <a:tr h="838200">
                <a:tc>
                  <a:txBody>
                    <a:bodyPr/>
                    <a:lstStyle/>
                    <a:p>
                      <a:pPr algn="ctr" fontAlgn="ctr"/>
                      <a:r>
                        <a:rPr lang="en-US" sz="1800" b="1" u="none" strike="noStrike" dirty="0">
                          <a:effectLst/>
                        </a:rPr>
                        <a:t>Requirement Number</a:t>
                      </a:r>
                      <a:endParaRPr lang="en-US"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b="1" u="none" strike="noStrike" dirty="0">
                          <a:effectLst/>
                        </a:rPr>
                        <a:t>Old Requirement</a:t>
                      </a:r>
                      <a:endParaRPr lang="en-US"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b="1" i="0" u="none" strike="noStrike" dirty="0">
                          <a:solidFill>
                            <a:srgbClr val="000000"/>
                          </a:solidFill>
                          <a:effectLst/>
                          <a:latin typeface="Calibri" panose="020F0502020204030204" pitchFamily="34" charset="0"/>
                        </a:rPr>
                        <a:t>Changes in</a:t>
                      </a:r>
                      <a:r>
                        <a:rPr lang="en-US" sz="1800" b="1" i="0" u="none" strike="noStrike" baseline="0" dirty="0">
                          <a:solidFill>
                            <a:srgbClr val="000000"/>
                          </a:solidFill>
                          <a:effectLst/>
                          <a:latin typeface="Calibri" panose="020F0502020204030204" pitchFamily="34" charset="0"/>
                        </a:rPr>
                        <a:t> highlight</a:t>
                      </a:r>
                      <a:endParaRPr lang="en-US" sz="18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3457261341"/>
                  </a:ext>
                </a:extLst>
              </a:tr>
              <a:tr h="838200">
                <a:tc>
                  <a:txBody>
                    <a:bodyPr/>
                    <a:lstStyle/>
                    <a:p>
                      <a:pPr algn="l" fontAlgn="ctr"/>
                      <a:r>
                        <a:rPr lang="en-US" sz="1400" u="none" strike="noStrike" dirty="0">
                          <a:effectLst/>
                        </a:rPr>
                        <a:t>NENG-OPS-013.1 </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US" sz="1400" u="none" strike="noStrike" dirty="0">
                          <a:effectLst/>
                        </a:rPr>
                        <a:t>The NEN Gateway storage system shall report: the total storage available for secure/open, total storage used for secure/open, disk health for secure/open, storage system health.</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US" sz="1400" u="none" strike="noStrike" dirty="0">
                          <a:effectLst/>
                        </a:rPr>
                        <a:t>  DAPHNE </a:t>
                      </a:r>
                      <a:r>
                        <a:rPr lang="en-US" sz="1400" strike="sngStrike"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storage system</a:t>
                      </a:r>
                      <a:r>
                        <a:rPr lang="en-US" sz="1400" u="none" strike="noStrike" dirty="0">
                          <a:effectLst/>
                        </a:rPr>
                        <a:t> shall report: the total storage available  </a:t>
                      </a:r>
                      <a:r>
                        <a:rPr lang="en-US" sz="1400" strike="sngStrike" kern="1200" dirty="0">
                          <a:solidFill>
                            <a:schemeClr val="dk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secure/open</a:t>
                      </a:r>
                      <a:r>
                        <a:rPr lang="en-US" sz="1400" u="none" strike="noStrike" dirty="0">
                          <a:effectLst/>
                        </a:rPr>
                        <a:t>, total storage used  </a:t>
                      </a:r>
                      <a:r>
                        <a:rPr lang="en-US" sz="1400" strike="sngStrike" kern="1200" dirty="0">
                          <a:solidFill>
                            <a:schemeClr val="dk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secure/open</a:t>
                      </a:r>
                      <a:r>
                        <a:rPr lang="en-US" sz="1400" u="none" strike="noStrike" dirty="0">
                          <a:effectLst/>
                        </a:rPr>
                        <a:t>, disk health </a:t>
                      </a:r>
                      <a:r>
                        <a:rPr lang="en-US" sz="1400" strike="sngStrike" kern="1200" dirty="0">
                          <a:solidFill>
                            <a:schemeClr val="dk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for secure/open</a:t>
                      </a:r>
                      <a:r>
                        <a:rPr lang="en-US" sz="1400" u="none" strike="noStrike" dirty="0">
                          <a:effectLst/>
                        </a:rPr>
                        <a:t>,  and storage system health.</a:t>
                      </a:r>
                      <a:endParaRPr lang="en-US"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xmlns="" val="10000"/>
                  </a:ext>
                </a:extLst>
              </a:tr>
              <a:tr h="670560">
                <a:tc>
                  <a:txBody>
                    <a:bodyPr/>
                    <a:lstStyle/>
                    <a:p>
                      <a:pPr algn="l" fontAlgn="ctr"/>
                      <a:r>
                        <a:rPr lang="en-US" sz="1400" u="none" strike="noStrike">
                          <a:effectLst/>
                        </a:rPr>
                        <a:t>NENG-PERF-002</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1400" u="none" strike="noStrike">
                          <a:effectLst/>
                        </a:rPr>
                        <a:t>For NENSN scheduled supports, the NENG shall execute setup for support 120 seconds prior to  activity scheduled start time</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1400" u="none" strike="noStrike" dirty="0">
                          <a:effectLst/>
                        </a:rPr>
                        <a:t>For </a:t>
                      </a:r>
                      <a:r>
                        <a:rPr lang="en-US" sz="1400" strike="sngStrike" kern="1200" dirty="0">
                          <a:solidFill>
                            <a:schemeClr val="dk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NENSN  supports</a:t>
                      </a:r>
                      <a:r>
                        <a:rPr lang="en-US" sz="1400" u="none" strike="noStrike" dirty="0">
                          <a:effectLst/>
                        </a:rPr>
                        <a:t>, operations  DAPHNE shall execute  setup for operations support within 120 seconds of being commanded. </a:t>
                      </a:r>
                      <a:r>
                        <a:rPr lang="en-US" sz="1400" strike="sngStrike" kern="1200" dirty="0">
                          <a:solidFill>
                            <a:schemeClr val="dk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prior to the scheduled start time. </a:t>
                      </a:r>
                    </a:p>
                  </a:txBody>
                  <a:tcPr marL="7620" marR="7620" marT="7620" marB="0" anchor="ct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428970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 </a:t>
            </a:r>
            <a:r>
              <a:rPr lang="en-US" sz="1400" dirty="0"/>
              <a:t>Given the requirement for automatic </a:t>
            </a:r>
            <a:r>
              <a:rPr lang="en-US" sz="1400" dirty="0" smtClean="0"/>
              <a:t>failover, we </a:t>
            </a:r>
            <a:r>
              <a:rPr lang="en-US" sz="1400" dirty="0"/>
              <a:t>feel that the intent of these 8 requirements could be fully addressed with  two </a:t>
            </a:r>
            <a:r>
              <a:rPr lang="en-US" sz="1400" dirty="0" smtClean="0"/>
              <a:t>requirements; availability and </a:t>
            </a:r>
            <a:r>
              <a:rPr lang="en-US" sz="1400" dirty="0"/>
              <a:t>Mean Time To Restore  Full Function</a:t>
            </a:r>
            <a:r>
              <a:rPr lang="en-US" sz="1400" dirty="0">
                <a:solidFill>
                  <a:srgbClr val="FF0000"/>
                </a:solidFill>
              </a:rPr>
              <a:t> </a:t>
            </a:r>
            <a:r>
              <a:rPr lang="en-US" sz="1400" dirty="0" smtClean="0"/>
              <a:t> (MTTRFF</a:t>
            </a:r>
            <a:r>
              <a:rPr lang="en-US" sz="1400" dirty="0"/>
              <a:t>).</a:t>
            </a:r>
          </a:p>
          <a:p>
            <a:r>
              <a:rPr lang="en-US" sz="1400" dirty="0"/>
              <a:t>Regarding MTTRFF, stating  which failure is being discussed is important to understanding this requirement. </a:t>
            </a:r>
            <a:r>
              <a:rPr lang="en-US" sz="1400" dirty="0" smtClean="0"/>
              <a:t>We </a:t>
            </a:r>
            <a:r>
              <a:rPr lang="en-US" sz="1400" dirty="0"/>
              <a:t>assume automatic failover </a:t>
            </a:r>
            <a:r>
              <a:rPr lang="en-US" sz="1400" dirty="0" smtClean="0"/>
              <a:t>has occurred and the repair brings the system back to full capacity. </a:t>
            </a:r>
            <a:endParaRPr lang="en-US" sz="1400" dirty="0"/>
          </a:p>
        </p:txBody>
      </p:sp>
      <p:sp>
        <p:nvSpPr>
          <p:cNvPr id="3" name="Slide Number Placeholder 2"/>
          <p:cNvSpPr>
            <a:spLocks noGrp="1"/>
          </p:cNvSpPr>
          <p:nvPr>
            <p:ph type="sldNum" sz="quarter" idx="12"/>
          </p:nvPr>
        </p:nvSpPr>
        <p:spPr/>
        <p:txBody>
          <a:bodyPr/>
          <a:lstStyle/>
          <a:p>
            <a:fld id="{07F25E21-6435-4942-977D-92867F85F11F}" type="slidenum">
              <a:rPr lang="en-US" smtClean="0"/>
              <a:pPr/>
              <a:t>35</a:t>
            </a:fld>
            <a:endParaRPr lang="en-US" dirty="0"/>
          </a:p>
        </p:txBody>
      </p:sp>
      <p:sp>
        <p:nvSpPr>
          <p:cNvPr id="4" name="Title 3"/>
          <p:cNvSpPr>
            <a:spLocks noGrp="1"/>
          </p:cNvSpPr>
          <p:nvPr>
            <p:ph type="title"/>
          </p:nvPr>
        </p:nvSpPr>
        <p:spPr/>
        <p:txBody>
          <a:bodyPr/>
          <a:lstStyle/>
          <a:p>
            <a:r>
              <a:rPr lang="en-US" dirty="0" smtClean="0"/>
              <a:t>Delta-Suggestion </a:t>
            </a:r>
            <a:r>
              <a:rPr lang="en-US" dirty="0"/>
              <a:t>to Merge and Simplify</a:t>
            </a:r>
          </a:p>
        </p:txBody>
      </p:sp>
      <p:graphicFrame>
        <p:nvGraphicFramePr>
          <p:cNvPr id="6" name="Table 5"/>
          <p:cNvGraphicFramePr>
            <a:graphicFrameLocks noGrp="1"/>
          </p:cNvGraphicFramePr>
          <p:nvPr>
            <p:extLst>
              <p:ext uri="{D42A27DB-BD31-4B8C-83A1-F6EECF244321}">
                <p14:modId xmlns:p14="http://schemas.microsoft.com/office/powerpoint/2010/main" val="966486466"/>
              </p:ext>
            </p:extLst>
          </p:nvPr>
        </p:nvGraphicFramePr>
        <p:xfrm>
          <a:off x="457200" y="3222899"/>
          <a:ext cx="8229600" cy="3491649"/>
        </p:xfrm>
        <a:graphic>
          <a:graphicData uri="http://schemas.openxmlformats.org/drawingml/2006/table">
            <a:tbl>
              <a:tblPr>
                <a:tableStyleId>{5C22544A-7EE6-4342-B048-85BDC9FD1C3A}</a:tableStyleId>
              </a:tblPr>
              <a:tblGrid>
                <a:gridCol w="1699109">
                  <a:extLst>
                    <a:ext uri="{9D8B030D-6E8A-4147-A177-3AD203B41FA5}">
                      <a16:colId xmlns:a16="http://schemas.microsoft.com/office/drawing/2014/main" xmlns="" val="20000"/>
                    </a:ext>
                  </a:extLst>
                </a:gridCol>
                <a:gridCol w="2910648">
                  <a:extLst>
                    <a:ext uri="{9D8B030D-6E8A-4147-A177-3AD203B41FA5}">
                      <a16:colId xmlns:a16="http://schemas.microsoft.com/office/drawing/2014/main" xmlns="" val="20001"/>
                    </a:ext>
                  </a:extLst>
                </a:gridCol>
                <a:gridCol w="3619843">
                  <a:extLst>
                    <a:ext uri="{9D8B030D-6E8A-4147-A177-3AD203B41FA5}">
                      <a16:colId xmlns:a16="http://schemas.microsoft.com/office/drawing/2014/main" xmlns="" val="20002"/>
                    </a:ext>
                  </a:extLst>
                </a:gridCol>
              </a:tblGrid>
              <a:tr h="103698">
                <a:tc>
                  <a:txBody>
                    <a:bodyPr/>
                    <a:lstStyle/>
                    <a:p>
                      <a:pPr algn="ctr" fontAlgn="ctr"/>
                      <a:r>
                        <a:rPr lang="en-US" sz="1000" b="1" u="none" strike="noStrike" dirty="0">
                          <a:effectLst/>
                        </a:rPr>
                        <a:t>Requirement Number</a:t>
                      </a:r>
                      <a:endParaRPr lang="en-US" sz="1000" b="1" i="0" u="none" strike="noStrike" dirty="0">
                        <a:solidFill>
                          <a:srgbClr val="000000"/>
                        </a:solidFill>
                        <a:effectLst/>
                        <a:latin typeface="Calibri" panose="020F0502020204030204" pitchFamily="34" charset="0"/>
                      </a:endParaRPr>
                    </a:p>
                  </a:txBody>
                  <a:tcPr marL="5622" marR="5622" marT="5622" marB="0" anchor="ctr"/>
                </a:tc>
                <a:tc>
                  <a:txBody>
                    <a:bodyPr/>
                    <a:lstStyle/>
                    <a:p>
                      <a:pPr algn="ctr" fontAlgn="ctr"/>
                      <a:r>
                        <a:rPr lang="en-US" sz="1000" b="1" u="none" strike="noStrike">
                          <a:effectLst/>
                        </a:rPr>
                        <a:t>Old Requirement</a:t>
                      </a:r>
                      <a:endParaRPr lang="en-US" sz="1000" b="1" i="0" u="none" strike="noStrike">
                        <a:solidFill>
                          <a:srgbClr val="000000"/>
                        </a:solidFill>
                        <a:effectLst/>
                        <a:latin typeface="Calibri" panose="020F0502020204030204" pitchFamily="34" charset="0"/>
                      </a:endParaRPr>
                    </a:p>
                  </a:txBody>
                  <a:tcPr marL="5622" marR="5622" marT="5622" marB="0" anchor="ctr"/>
                </a:tc>
                <a:tc>
                  <a:txBody>
                    <a:bodyPr/>
                    <a:lstStyle/>
                    <a:p>
                      <a:pPr algn="ctr" fontAlgn="ctr"/>
                      <a:r>
                        <a:rPr lang="en-US" sz="1000" b="1" u="none" strike="noStrike" dirty="0">
                          <a:effectLst/>
                        </a:rPr>
                        <a:t>New Requirement</a:t>
                      </a:r>
                      <a:endParaRPr lang="en-US" sz="1000" b="1" i="0" u="none" strike="noStrike" dirty="0">
                        <a:solidFill>
                          <a:srgbClr val="000000"/>
                        </a:solidFill>
                        <a:effectLst/>
                        <a:latin typeface="Calibri" panose="020F0502020204030204" pitchFamily="34" charset="0"/>
                      </a:endParaRPr>
                    </a:p>
                  </a:txBody>
                  <a:tcPr marL="5622" marR="5622" marT="5622" marB="0" anchor="ctr"/>
                </a:tc>
                <a:extLst>
                  <a:ext uri="{0D108BD9-81ED-4DB2-BD59-A6C34878D82A}">
                    <a16:rowId xmlns:a16="http://schemas.microsoft.com/office/drawing/2014/main" xmlns="" val="10000"/>
                  </a:ext>
                </a:extLst>
              </a:tr>
              <a:tr h="551073">
                <a:tc>
                  <a:txBody>
                    <a:bodyPr/>
                    <a:lstStyle/>
                    <a:p>
                      <a:pPr algn="l" fontAlgn="ctr"/>
                      <a:r>
                        <a:rPr lang="en-US" sz="900" u="none" strike="noStrike" dirty="0">
                          <a:effectLst/>
                        </a:rPr>
                        <a:t>NENG-RMA-005</a:t>
                      </a:r>
                      <a:endParaRPr lang="en-US" sz="900" b="0" i="0" u="none" strike="noStrike" dirty="0">
                        <a:solidFill>
                          <a:srgbClr val="000000"/>
                        </a:solidFill>
                        <a:effectLst/>
                        <a:latin typeface="Arial" panose="020B0604020202020204" pitchFamily="34" charset="0"/>
                      </a:endParaRPr>
                    </a:p>
                  </a:txBody>
                  <a:tcPr marL="5622" marR="5622" marT="5622" marB="0" anchor="ctr"/>
                </a:tc>
                <a:tc>
                  <a:txBody>
                    <a:bodyPr/>
                    <a:lstStyle/>
                    <a:p>
                      <a:pPr algn="l" fontAlgn="ctr"/>
                      <a:r>
                        <a:rPr lang="en-US" sz="900" u="none" strike="noStrike" dirty="0">
                          <a:effectLst/>
                        </a:rPr>
                        <a:t>The NEN Gateway nominal data processing/ delivery system shall have an availability of 0.9999 for scheduled support periods.</a:t>
                      </a:r>
                      <a:endParaRPr lang="en-US" sz="900" b="0" i="0" u="none" strike="noStrike" dirty="0">
                        <a:solidFill>
                          <a:srgbClr val="000000"/>
                        </a:solidFill>
                        <a:effectLst/>
                        <a:latin typeface="Arial" panose="020B0604020202020204" pitchFamily="34" charset="0"/>
                      </a:endParaRPr>
                    </a:p>
                  </a:txBody>
                  <a:tcPr marL="5622" marR="5622" marT="5622" marB="0" anchor="ctr"/>
                </a:tc>
                <a:tc>
                  <a:txBody>
                    <a:bodyPr/>
                    <a:lstStyle/>
                    <a:p>
                      <a:pPr algn="l" fontAlgn="ctr"/>
                      <a:r>
                        <a:rPr lang="en-US" sz="900" u="none" strike="noStrike" dirty="0">
                          <a:solidFill>
                            <a:srgbClr val="FF0000"/>
                          </a:solidFill>
                          <a:effectLst/>
                        </a:rPr>
                        <a:t>DAPHNE shall have an availability of 0.99 for scheduled support periods.</a:t>
                      </a:r>
                      <a:endParaRPr lang="en-US" sz="900" b="0" i="0" u="none" strike="noStrike" dirty="0">
                        <a:solidFill>
                          <a:srgbClr val="FF0000"/>
                        </a:solidFill>
                        <a:effectLst/>
                        <a:latin typeface="Arial" panose="020B0604020202020204" pitchFamily="34" charset="0"/>
                      </a:endParaRPr>
                    </a:p>
                  </a:txBody>
                  <a:tcPr marL="5622" marR="5622" marT="5622" marB="0" anchor="ctr"/>
                </a:tc>
                <a:extLst>
                  <a:ext uri="{0D108BD9-81ED-4DB2-BD59-A6C34878D82A}">
                    <a16:rowId xmlns:a16="http://schemas.microsoft.com/office/drawing/2014/main" xmlns="" val="10001"/>
                  </a:ext>
                </a:extLst>
              </a:tr>
              <a:tr h="293906">
                <a:tc>
                  <a:txBody>
                    <a:bodyPr/>
                    <a:lstStyle/>
                    <a:p>
                      <a:pPr algn="l" fontAlgn="ctr"/>
                      <a:r>
                        <a:rPr lang="en-US" sz="900" u="none" strike="noStrike" dirty="0">
                          <a:effectLst/>
                        </a:rPr>
                        <a:t>NENG-RMA-006</a:t>
                      </a:r>
                      <a:endParaRPr lang="en-US" sz="900" b="0" i="0" u="none" strike="noStrike" dirty="0">
                        <a:solidFill>
                          <a:srgbClr val="000000"/>
                        </a:solidFill>
                        <a:effectLst/>
                        <a:latin typeface="Arial" panose="020B0604020202020204" pitchFamily="34" charset="0"/>
                      </a:endParaRPr>
                    </a:p>
                  </a:txBody>
                  <a:tcPr marL="5622" marR="5622" marT="5622" marB="0" anchor="ctr"/>
                </a:tc>
                <a:tc>
                  <a:txBody>
                    <a:bodyPr/>
                    <a:lstStyle/>
                    <a:p>
                      <a:pPr algn="l" fontAlgn="ctr"/>
                      <a:r>
                        <a:rPr lang="en-US" sz="900" u="none" strike="noStrike">
                          <a:effectLst/>
                        </a:rPr>
                        <a:t>The NEN Gateway degraded mode data processing/ delivery system shall have a delivery availability 0.9 when delivery can be made.</a:t>
                      </a:r>
                      <a:endParaRPr lang="en-US" sz="900" b="0" i="0" u="none" strike="noStrike">
                        <a:solidFill>
                          <a:srgbClr val="000000"/>
                        </a:solidFill>
                        <a:effectLst/>
                        <a:latin typeface="Arial" panose="020B0604020202020204" pitchFamily="34" charset="0"/>
                      </a:endParaRPr>
                    </a:p>
                  </a:txBody>
                  <a:tcPr marL="5622" marR="5622" marT="5622" marB="0" anchor="ctr"/>
                </a:tc>
                <a:tc>
                  <a:txBody>
                    <a:bodyPr/>
                    <a:lstStyle/>
                    <a:p>
                      <a:pPr algn="l"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5622" marR="5622" marT="5622" marB="0" anchor="ctr"/>
                </a:tc>
                <a:extLst>
                  <a:ext uri="{0D108BD9-81ED-4DB2-BD59-A6C34878D82A}">
                    <a16:rowId xmlns:a16="http://schemas.microsoft.com/office/drawing/2014/main" xmlns="" val="10002"/>
                  </a:ext>
                </a:extLst>
              </a:tr>
              <a:tr h="333983">
                <a:tc>
                  <a:txBody>
                    <a:bodyPr/>
                    <a:lstStyle/>
                    <a:p>
                      <a:pPr algn="l" fontAlgn="ctr"/>
                      <a:r>
                        <a:rPr lang="en-US" sz="900" u="none" strike="noStrike">
                          <a:effectLst/>
                        </a:rPr>
                        <a:t>NENG-RMA-009</a:t>
                      </a:r>
                      <a:endParaRPr lang="en-US" sz="900" b="0" i="0" u="none" strike="noStrike">
                        <a:solidFill>
                          <a:srgbClr val="000000"/>
                        </a:solidFill>
                        <a:effectLst/>
                        <a:latin typeface="Arial" panose="020B0604020202020204" pitchFamily="34" charset="0"/>
                      </a:endParaRPr>
                    </a:p>
                  </a:txBody>
                  <a:tcPr marL="5622" marR="5622" marT="5622" marB="0" anchor="ctr"/>
                </a:tc>
                <a:tc>
                  <a:txBody>
                    <a:bodyPr/>
                    <a:lstStyle/>
                    <a:p>
                      <a:pPr algn="l" fontAlgn="ctr"/>
                      <a:r>
                        <a:rPr lang="en-US" sz="900" u="none" strike="noStrike" dirty="0">
                          <a:effectLst/>
                        </a:rPr>
                        <a:t>The NEN Gateway data processing/ delivery system shall have a Mean Time Between Failures (MTBF) not less than 12,000 hours.</a:t>
                      </a:r>
                      <a:endParaRPr lang="en-US" sz="900" b="0" i="0" u="none" strike="noStrike" dirty="0">
                        <a:solidFill>
                          <a:srgbClr val="000000"/>
                        </a:solidFill>
                        <a:effectLst/>
                        <a:latin typeface="Arial" panose="020B0604020202020204" pitchFamily="34" charset="0"/>
                      </a:endParaRPr>
                    </a:p>
                  </a:txBody>
                  <a:tcPr marL="5622" marR="5622" marT="562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5622" marR="5622" marT="5622" marB="0" anchor="ctr"/>
                </a:tc>
                <a:extLst>
                  <a:ext uri="{0D108BD9-81ED-4DB2-BD59-A6C34878D82A}">
                    <a16:rowId xmlns:a16="http://schemas.microsoft.com/office/drawing/2014/main" xmlns="" val="10003"/>
                  </a:ext>
                </a:extLst>
              </a:tr>
              <a:tr h="400781">
                <a:tc>
                  <a:txBody>
                    <a:bodyPr/>
                    <a:lstStyle/>
                    <a:p>
                      <a:pPr algn="l" fontAlgn="ctr"/>
                      <a:r>
                        <a:rPr lang="en-US" sz="900" u="none" strike="noStrike">
                          <a:effectLst/>
                        </a:rPr>
                        <a:t>NENG-RMA-015</a:t>
                      </a:r>
                      <a:endParaRPr lang="en-US" sz="900" b="0" i="0" u="none" strike="noStrike">
                        <a:solidFill>
                          <a:srgbClr val="000000"/>
                        </a:solidFill>
                        <a:effectLst/>
                        <a:latin typeface="Arial" panose="020B0604020202020204" pitchFamily="34" charset="0"/>
                      </a:endParaRPr>
                    </a:p>
                  </a:txBody>
                  <a:tcPr marL="5622" marR="5622" marT="5622" marB="0" anchor="ctr"/>
                </a:tc>
                <a:tc>
                  <a:txBody>
                    <a:bodyPr/>
                    <a:lstStyle/>
                    <a:p>
                      <a:pPr algn="l" fontAlgn="ctr"/>
                      <a:r>
                        <a:rPr lang="en-US" sz="900" u="none" strike="noStrike" dirty="0">
                          <a:effectLst/>
                        </a:rPr>
                        <a:t>The NEN Gateway’s Mean Time To Restore Function (MTTRF) shall be less than or equal to 48 hours.</a:t>
                      </a:r>
                      <a:endParaRPr lang="en-US" sz="900" b="0" i="0" u="none" strike="noStrike" dirty="0">
                        <a:solidFill>
                          <a:srgbClr val="000000"/>
                        </a:solidFill>
                        <a:effectLst/>
                        <a:latin typeface="Arial" panose="020B0604020202020204" pitchFamily="34" charset="0"/>
                      </a:endParaRPr>
                    </a:p>
                  </a:txBody>
                  <a:tcPr marL="5622" marR="5622" marT="5622" marB="0" anchor="ctr"/>
                </a:tc>
                <a:tc>
                  <a:txBody>
                    <a:bodyPr/>
                    <a:lstStyle/>
                    <a:p>
                      <a:pPr algn="l" fontAlgn="ctr"/>
                      <a:r>
                        <a:rPr lang="en-US" sz="900" u="none" strike="noStrike" dirty="0">
                          <a:solidFill>
                            <a:srgbClr val="FF0000"/>
                          </a:solidFill>
                          <a:effectLst/>
                        </a:rPr>
                        <a:t>DAPHNE's Mean Time To Restore  Full Function (MTTRFF) after a first fault  shall be less than or equal to 48 hours not including any shipping time.  </a:t>
                      </a:r>
                      <a:endParaRPr lang="en-US" sz="900" b="0" i="0" u="none" strike="noStrike" dirty="0">
                        <a:solidFill>
                          <a:srgbClr val="FF0000"/>
                        </a:solidFill>
                        <a:effectLst/>
                        <a:latin typeface="Arial" panose="020B0604020202020204" pitchFamily="34" charset="0"/>
                      </a:endParaRPr>
                    </a:p>
                  </a:txBody>
                  <a:tcPr marL="5622" marR="5622" marT="5622" marB="0" anchor="ctr"/>
                </a:tc>
                <a:extLst>
                  <a:ext uri="{0D108BD9-81ED-4DB2-BD59-A6C34878D82A}">
                    <a16:rowId xmlns:a16="http://schemas.microsoft.com/office/drawing/2014/main" xmlns="" val="10004"/>
                  </a:ext>
                </a:extLst>
              </a:tr>
              <a:tr h="293906">
                <a:tc>
                  <a:txBody>
                    <a:bodyPr/>
                    <a:lstStyle/>
                    <a:p>
                      <a:pPr algn="l" fontAlgn="ctr"/>
                      <a:r>
                        <a:rPr lang="en-US" sz="900" u="none" strike="noStrike">
                          <a:effectLst/>
                        </a:rPr>
                        <a:t>NENG-RMA-016</a:t>
                      </a:r>
                      <a:endParaRPr lang="en-US" sz="900" b="0" i="0" u="none" strike="noStrike">
                        <a:solidFill>
                          <a:srgbClr val="000000"/>
                        </a:solidFill>
                        <a:effectLst/>
                        <a:latin typeface="Arial" panose="020B0604020202020204" pitchFamily="34" charset="0"/>
                      </a:endParaRPr>
                    </a:p>
                  </a:txBody>
                  <a:tcPr marL="5622" marR="5622" marT="5622" marB="0" anchor="ctr"/>
                </a:tc>
                <a:tc>
                  <a:txBody>
                    <a:bodyPr/>
                    <a:lstStyle/>
                    <a:p>
                      <a:pPr algn="l" fontAlgn="ctr"/>
                      <a:r>
                        <a:rPr lang="en-US" sz="900" u="none" strike="noStrike" dirty="0">
                          <a:effectLst/>
                        </a:rPr>
                        <a:t>The NEN Gateway data processing/ delivery system shall have a reliability of 95% between maintenance cycles for nominal operational condition.</a:t>
                      </a:r>
                      <a:endParaRPr lang="en-US" sz="900" b="0" i="0" u="none" strike="noStrike" dirty="0">
                        <a:solidFill>
                          <a:srgbClr val="000000"/>
                        </a:solidFill>
                        <a:effectLst/>
                        <a:latin typeface="Arial" panose="020B0604020202020204" pitchFamily="34" charset="0"/>
                      </a:endParaRPr>
                    </a:p>
                  </a:txBody>
                  <a:tcPr marL="5622" marR="5622" marT="562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5622" marR="5622" marT="5622" marB="0" anchor="ctr"/>
                </a:tc>
                <a:extLst>
                  <a:ext uri="{0D108BD9-81ED-4DB2-BD59-A6C34878D82A}">
                    <a16:rowId xmlns:a16="http://schemas.microsoft.com/office/drawing/2014/main" xmlns="" val="10005"/>
                  </a:ext>
                </a:extLst>
              </a:tr>
              <a:tr h="293906">
                <a:tc>
                  <a:txBody>
                    <a:bodyPr/>
                    <a:lstStyle/>
                    <a:p>
                      <a:pPr algn="l" fontAlgn="ctr"/>
                      <a:r>
                        <a:rPr lang="en-US" sz="900" u="none" strike="noStrike">
                          <a:effectLst/>
                        </a:rPr>
                        <a:t>NENG-RMA-017</a:t>
                      </a:r>
                      <a:endParaRPr lang="en-US" sz="900" b="0" i="0" u="none" strike="noStrike">
                        <a:solidFill>
                          <a:srgbClr val="000000"/>
                        </a:solidFill>
                        <a:effectLst/>
                        <a:latin typeface="Arial" panose="020B0604020202020204" pitchFamily="34" charset="0"/>
                      </a:endParaRPr>
                    </a:p>
                  </a:txBody>
                  <a:tcPr marL="5622" marR="5622" marT="5622" marB="0" anchor="ctr"/>
                </a:tc>
                <a:tc>
                  <a:txBody>
                    <a:bodyPr/>
                    <a:lstStyle/>
                    <a:p>
                      <a:pPr algn="l" fontAlgn="ctr"/>
                      <a:r>
                        <a:rPr lang="en-US" sz="900" u="none" strike="noStrike" dirty="0">
                          <a:effectLst/>
                        </a:rPr>
                        <a:t>The NEN Gateway data storage system shall have a reliability of 90% between maintenance cycles for nominal operational condition.</a:t>
                      </a:r>
                      <a:endParaRPr lang="en-US" sz="900" b="0" i="0" u="none" strike="noStrike" dirty="0">
                        <a:solidFill>
                          <a:srgbClr val="000000"/>
                        </a:solidFill>
                        <a:effectLst/>
                        <a:latin typeface="Arial" panose="020B0604020202020204" pitchFamily="34" charset="0"/>
                      </a:endParaRPr>
                    </a:p>
                  </a:txBody>
                  <a:tcPr marL="5622" marR="5622" marT="562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5622" marR="5622" marT="5622" marB="0" anchor="ctr"/>
                </a:tc>
                <a:extLst>
                  <a:ext uri="{0D108BD9-81ED-4DB2-BD59-A6C34878D82A}">
                    <a16:rowId xmlns:a16="http://schemas.microsoft.com/office/drawing/2014/main" xmlns="" val="10006"/>
                  </a:ext>
                </a:extLst>
              </a:tr>
              <a:tr h="293906">
                <a:tc>
                  <a:txBody>
                    <a:bodyPr/>
                    <a:lstStyle/>
                    <a:p>
                      <a:pPr algn="l" fontAlgn="ctr"/>
                      <a:r>
                        <a:rPr lang="en-US" sz="900" u="none" strike="noStrike">
                          <a:effectLst/>
                        </a:rPr>
                        <a:t>NENG-RMA-018</a:t>
                      </a:r>
                      <a:endParaRPr lang="en-US" sz="900" b="0" i="0" u="none" strike="noStrike">
                        <a:solidFill>
                          <a:srgbClr val="000000"/>
                        </a:solidFill>
                        <a:effectLst/>
                        <a:latin typeface="Arial" panose="020B0604020202020204" pitchFamily="34" charset="0"/>
                      </a:endParaRPr>
                    </a:p>
                  </a:txBody>
                  <a:tcPr marL="5622" marR="5622" marT="5622" marB="0" anchor="ctr"/>
                </a:tc>
                <a:tc>
                  <a:txBody>
                    <a:bodyPr/>
                    <a:lstStyle/>
                    <a:p>
                      <a:pPr algn="l" fontAlgn="ctr"/>
                      <a:r>
                        <a:rPr lang="en-US" sz="900" u="none" strike="noStrike">
                          <a:effectLst/>
                        </a:rPr>
                        <a:t>The NEN Gateway degraded mode data processing/ delivery system shall have a reliability of 90% between maintenance cycles.</a:t>
                      </a:r>
                      <a:endParaRPr lang="en-US" sz="900" b="0" i="0" u="none" strike="noStrike">
                        <a:solidFill>
                          <a:srgbClr val="000000"/>
                        </a:solidFill>
                        <a:effectLst/>
                        <a:latin typeface="Arial" panose="020B0604020202020204" pitchFamily="34" charset="0"/>
                      </a:endParaRPr>
                    </a:p>
                  </a:txBody>
                  <a:tcPr marL="5622" marR="5622" marT="562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5622" marR="5622" marT="5622" marB="0" anchor="ctr"/>
                </a:tc>
                <a:extLst>
                  <a:ext uri="{0D108BD9-81ED-4DB2-BD59-A6C34878D82A}">
                    <a16:rowId xmlns:a16="http://schemas.microsoft.com/office/drawing/2014/main" xmlns="" val="10007"/>
                  </a:ext>
                </a:extLst>
              </a:tr>
              <a:tr h="178043">
                <a:tc>
                  <a:txBody>
                    <a:bodyPr/>
                    <a:lstStyle/>
                    <a:p>
                      <a:pPr algn="l" fontAlgn="ctr"/>
                      <a:r>
                        <a:rPr lang="en-US" sz="900" u="none" strike="noStrike">
                          <a:effectLst/>
                        </a:rPr>
                        <a:t>NENG-RMA-019</a:t>
                      </a:r>
                      <a:endParaRPr lang="en-US" sz="900" b="0" i="0" u="none" strike="noStrike">
                        <a:solidFill>
                          <a:srgbClr val="000000"/>
                        </a:solidFill>
                        <a:effectLst/>
                        <a:latin typeface="Arial" panose="020B0604020202020204" pitchFamily="34" charset="0"/>
                      </a:endParaRPr>
                    </a:p>
                  </a:txBody>
                  <a:tcPr marL="5622" marR="5622" marT="5622" marB="0" anchor="ctr"/>
                </a:tc>
                <a:tc>
                  <a:txBody>
                    <a:bodyPr/>
                    <a:lstStyle/>
                    <a:p>
                      <a:pPr algn="l" fontAlgn="ctr"/>
                      <a:r>
                        <a:rPr lang="en-US" sz="900" u="none" strike="noStrike">
                          <a:effectLst/>
                        </a:rPr>
                        <a:t>The NEN Gateway shall comply with the NEN’s availability requirements.</a:t>
                      </a:r>
                      <a:endParaRPr lang="en-US" sz="900" b="0" i="0" u="none" strike="noStrike">
                        <a:solidFill>
                          <a:srgbClr val="000000"/>
                        </a:solidFill>
                        <a:effectLst/>
                        <a:latin typeface="Arial" panose="020B0604020202020204" pitchFamily="34" charset="0"/>
                      </a:endParaRPr>
                    </a:p>
                  </a:txBody>
                  <a:tcPr marL="5622" marR="5622" marT="562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5622" marR="5622" marT="5622" marB="0" anchor="ct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269881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Verification and Validation Process</a:t>
            </a:r>
            <a:endParaRPr lang="en-US" sz="4000" dirty="0"/>
          </a:p>
        </p:txBody>
      </p:sp>
      <p:sp>
        <p:nvSpPr>
          <p:cNvPr id="4" name="Rectangle 3"/>
          <p:cNvSpPr/>
          <p:nvPr/>
        </p:nvSpPr>
        <p:spPr>
          <a:xfrm>
            <a:off x="665018" y="1280340"/>
            <a:ext cx="7714211" cy="4739759"/>
          </a:xfrm>
          <a:prstGeom prst="rect">
            <a:avLst/>
          </a:prstGeom>
        </p:spPr>
        <p:txBody>
          <a:bodyPr wrap="square">
            <a:spAutoFit/>
          </a:bodyPr>
          <a:lstStyle/>
          <a:p>
            <a:r>
              <a:rPr lang="en-US" sz="1400" b="1" dirty="0" smtClean="0"/>
              <a:t>Definitions</a:t>
            </a:r>
            <a:endParaRPr lang="en-US" sz="1400" b="1" dirty="0"/>
          </a:p>
          <a:p>
            <a:pPr marL="628650" indent="-285750">
              <a:buFont typeface="Arial" panose="020B0604020202020204" pitchFamily="34" charset="0"/>
              <a:buChar char="–"/>
            </a:pPr>
            <a:endParaRPr lang="en-US" sz="1200" dirty="0" smtClean="0">
              <a:latin typeface="+mn-lt"/>
            </a:endParaRPr>
          </a:p>
          <a:p>
            <a:pPr marL="628650" indent="-285750">
              <a:buFont typeface="Arial" panose="020B0604020202020204" pitchFamily="34" charset="0"/>
              <a:buChar char="–"/>
            </a:pPr>
            <a:r>
              <a:rPr lang="en-US" sz="1200" dirty="0" smtClean="0">
                <a:latin typeface="+mn-lt"/>
              </a:rPr>
              <a:t>Verification</a:t>
            </a:r>
            <a:r>
              <a:rPr lang="en-US" sz="1200" dirty="0">
                <a:latin typeface="+mn-lt"/>
              </a:rPr>
              <a:t>*: Verification testing relates back to the approved requirements (AS2 System Requirement Document) and can be performed at different stages in the product life cycle. Can be expressed by the query </a:t>
            </a:r>
            <a:r>
              <a:rPr lang="en-US" sz="1200" dirty="0" smtClean="0">
                <a:latin typeface="+mn-lt"/>
              </a:rPr>
              <a:t>“Are </a:t>
            </a:r>
            <a:r>
              <a:rPr lang="en-US" sz="1200" dirty="0">
                <a:latin typeface="+mn-lt"/>
              </a:rPr>
              <a:t>you building it right?”</a:t>
            </a:r>
          </a:p>
          <a:p>
            <a:pPr marL="628650" indent="-285750">
              <a:buFont typeface="Arial" panose="020B0604020202020204" pitchFamily="34" charset="0"/>
              <a:buChar char="–"/>
            </a:pPr>
            <a:endParaRPr lang="en-US" sz="1200" dirty="0">
              <a:latin typeface="+mn-lt"/>
            </a:endParaRPr>
          </a:p>
          <a:p>
            <a:pPr marL="628650" indent="-285750">
              <a:buFont typeface="Arial" panose="020B0604020202020204" pitchFamily="34" charset="0"/>
              <a:buChar char="–"/>
            </a:pPr>
            <a:r>
              <a:rPr lang="en-US" sz="1200" dirty="0">
                <a:latin typeface="+mn-lt"/>
              </a:rPr>
              <a:t>Validation*: Validation testing relates to the concept of operations. Validation testing is conducted under realistic conditions (or simulated conditions) on end products for the purpose of determining the effectiveness and suitability of the product for use in mission operations by typical users. Can be expressed by the </a:t>
            </a:r>
            <a:r>
              <a:rPr lang="en-US" sz="1200" dirty="0" smtClean="0">
                <a:latin typeface="+mn-lt"/>
              </a:rPr>
              <a:t>query  “Are </a:t>
            </a:r>
            <a:r>
              <a:rPr lang="en-US" sz="1200" dirty="0">
                <a:latin typeface="+mn-lt"/>
              </a:rPr>
              <a:t>you building the right thing?”</a:t>
            </a:r>
            <a:endParaRPr lang="en-US" sz="1200" b="1" dirty="0">
              <a:latin typeface="+mn-lt"/>
            </a:endParaRPr>
          </a:p>
          <a:p>
            <a:pPr marL="342900"/>
            <a:endParaRPr lang="en-US" sz="1200" dirty="0"/>
          </a:p>
          <a:p>
            <a:pPr marL="342900"/>
            <a:endParaRPr lang="en-US" sz="1200" dirty="0" smtClean="0">
              <a:latin typeface="+mn-lt"/>
            </a:endParaRPr>
          </a:p>
          <a:p>
            <a:pPr marL="342900"/>
            <a:r>
              <a:rPr lang="en-US" sz="1200" dirty="0" smtClean="0">
                <a:latin typeface="+mn-lt"/>
              </a:rPr>
              <a:t>Implementation</a:t>
            </a:r>
          </a:p>
          <a:p>
            <a:pPr marL="628650" indent="-285750">
              <a:buFont typeface="Arial" panose="020B0604020202020204" pitchFamily="34" charset="0"/>
              <a:buChar char="–"/>
            </a:pPr>
            <a:endParaRPr lang="en-US" sz="1200" dirty="0"/>
          </a:p>
          <a:p>
            <a:pPr marL="628650" indent="-285750">
              <a:buFont typeface="Arial" panose="020B0604020202020204" pitchFamily="34" charset="0"/>
              <a:buChar char="–"/>
            </a:pPr>
            <a:r>
              <a:rPr lang="en-US" sz="1200" dirty="0" smtClean="0">
                <a:latin typeface="+mn-lt"/>
              </a:rPr>
              <a:t>The </a:t>
            </a:r>
            <a:r>
              <a:rPr lang="en-US" sz="1200" dirty="0">
                <a:latin typeface="+mn-lt"/>
              </a:rPr>
              <a:t>objectives of the </a:t>
            </a:r>
            <a:r>
              <a:rPr lang="en-US" sz="1200" dirty="0" smtClean="0">
                <a:latin typeface="+mn-lt"/>
              </a:rPr>
              <a:t>Verification </a:t>
            </a:r>
            <a:r>
              <a:rPr lang="en-US" sz="1200" dirty="0">
                <a:latin typeface="+mn-lt"/>
              </a:rPr>
              <a:t>and Validation (V&amp;V) process are to verify that all the requirements placed upon the </a:t>
            </a:r>
            <a:r>
              <a:rPr lang="en-US" sz="1200" dirty="0" smtClean="0">
                <a:latin typeface="+mn-lt"/>
              </a:rPr>
              <a:t>DAPHNE by NEN and the missions have been met and to validate that DAPHNE </a:t>
            </a:r>
            <a:r>
              <a:rPr lang="en-US" sz="1200" dirty="0">
                <a:latin typeface="+mn-lt"/>
              </a:rPr>
              <a:t>accomplishes its intended purposes when used in its intended environment as specified by the </a:t>
            </a:r>
            <a:r>
              <a:rPr lang="en-US" sz="1200" dirty="0" smtClean="0">
                <a:latin typeface="+mn-lt"/>
              </a:rPr>
              <a:t>Mission set. </a:t>
            </a:r>
            <a:r>
              <a:rPr lang="en-US" sz="1200" dirty="0">
                <a:latin typeface="+mn-lt"/>
              </a:rPr>
              <a:t>Any anomalies discovered during validation will be documented and appropriately resolved. </a:t>
            </a:r>
            <a:endParaRPr lang="en-US" sz="1200" dirty="0" smtClean="0">
              <a:latin typeface="+mn-lt"/>
            </a:endParaRPr>
          </a:p>
          <a:p>
            <a:pPr marL="342900"/>
            <a:endParaRPr lang="en-US" sz="1200" dirty="0" smtClean="0">
              <a:latin typeface="+mn-lt"/>
            </a:endParaRPr>
          </a:p>
          <a:p>
            <a:pPr marL="628650" indent="-285750">
              <a:buFont typeface="Arial" panose="020B0604020202020204" pitchFamily="34" charset="0"/>
              <a:buChar char="–"/>
            </a:pPr>
            <a:r>
              <a:rPr lang="en-US" sz="1200" dirty="0" smtClean="0"/>
              <a:t>V&amp;V plan’s and procedures are developed to implement these processes within DAPHNE.</a:t>
            </a:r>
          </a:p>
          <a:p>
            <a:pPr marL="628650" indent="-285750">
              <a:buFont typeface="Arial" panose="020B0604020202020204" pitchFamily="34" charset="0"/>
              <a:buChar char="–"/>
            </a:pPr>
            <a:endParaRPr lang="en-US" sz="1200" dirty="0">
              <a:latin typeface="+mn-lt"/>
            </a:endParaRPr>
          </a:p>
          <a:p>
            <a:pPr marL="628650" indent="-285750">
              <a:buFont typeface="Arial" panose="020B0604020202020204" pitchFamily="34" charset="0"/>
              <a:buChar char="–"/>
            </a:pPr>
            <a:r>
              <a:rPr lang="en-US" sz="1200" dirty="0" smtClean="0"/>
              <a:t>DAPHNE plan’s include  analysis,  and system integration and testing at the lab. The plan also includes operational testing and commissioning at the site.</a:t>
            </a:r>
            <a:endParaRPr lang="en-US" sz="1200" dirty="0" smtClean="0">
              <a:latin typeface="+mn-lt"/>
            </a:endParaRPr>
          </a:p>
          <a:p>
            <a:pPr marL="342900"/>
            <a:endParaRPr lang="en-US" sz="1200" dirty="0">
              <a:latin typeface="+mn-lt"/>
            </a:endParaRPr>
          </a:p>
          <a:p>
            <a:pPr marL="457200"/>
            <a:endParaRPr lang="en-US" sz="1200" dirty="0">
              <a:latin typeface="+mn-lt"/>
            </a:endParaRPr>
          </a:p>
        </p:txBody>
      </p:sp>
      <p:sp>
        <p:nvSpPr>
          <p:cNvPr id="3" name="TextBox 2"/>
          <p:cNvSpPr txBox="1"/>
          <p:nvPr/>
        </p:nvSpPr>
        <p:spPr>
          <a:xfrm>
            <a:off x="245918" y="274638"/>
            <a:ext cx="838200" cy="369332"/>
          </a:xfrm>
          <a:prstGeom prst="rect">
            <a:avLst/>
          </a:prstGeom>
          <a:noFill/>
        </p:spPr>
        <p:txBody>
          <a:bodyPr wrap="square" rtlCol="0">
            <a:spAutoFit/>
          </a:bodyPr>
          <a:lstStyle/>
          <a:p>
            <a:r>
              <a:rPr lang="en-US" dirty="0" smtClean="0"/>
              <a:t>SC3</a:t>
            </a:r>
            <a:endParaRPr lang="en-US" dirty="0"/>
          </a:p>
        </p:txBody>
      </p:sp>
      <p:sp>
        <p:nvSpPr>
          <p:cNvPr id="5" name="Hexagon 4"/>
          <p:cNvSpPr/>
          <p:nvPr/>
        </p:nvSpPr>
        <p:spPr>
          <a:xfrm>
            <a:off x="21021" y="26699"/>
            <a:ext cx="1143000" cy="609600"/>
          </a:xfrm>
          <a:prstGeom prst="hex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S</a:t>
            </a:r>
            <a:r>
              <a:rPr lang="en-US" dirty="0" smtClean="0"/>
              <a:t>C3</a:t>
            </a:r>
          </a:p>
        </p:txBody>
      </p:sp>
    </p:spTree>
    <p:extLst>
      <p:ext uri="{BB962C8B-B14F-4D97-AF65-F5344CB8AC3E}">
        <p14:creationId xmlns:p14="http://schemas.microsoft.com/office/powerpoint/2010/main" val="3035341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Methods</a:t>
            </a:r>
            <a:endParaRPr lang="en-US" dirty="0"/>
          </a:p>
        </p:txBody>
      </p:sp>
      <p:graphicFrame>
        <p:nvGraphicFramePr>
          <p:cNvPr id="3" name="Content Placeholder 4"/>
          <p:cNvGraphicFramePr>
            <a:graphicFrameLocks/>
          </p:cNvGraphicFramePr>
          <p:nvPr>
            <p:extLst/>
          </p:nvPr>
        </p:nvGraphicFramePr>
        <p:xfrm>
          <a:off x="399257" y="1752600"/>
          <a:ext cx="8345486" cy="4048125"/>
        </p:xfrm>
        <a:graphic>
          <a:graphicData uri="http://schemas.openxmlformats.org/drawingml/2006/table">
            <a:tbl>
              <a:tblPr>
                <a:tableStyleId>{BC89EF96-8CEA-46FF-86C4-4CE0E7609802}</a:tableStyleId>
              </a:tblPr>
              <a:tblGrid>
                <a:gridCol w="934436"/>
                <a:gridCol w="1192212"/>
                <a:gridCol w="6218838"/>
              </a:tblGrid>
              <a:tr h="409575">
                <a:tc>
                  <a:txBody>
                    <a:bodyPr/>
                    <a:lstStyle/>
                    <a:p>
                      <a:pPr algn="ctr" fontAlgn="ctr"/>
                      <a:r>
                        <a:rPr lang="en-US" sz="1200" u="none" strike="noStrike" dirty="0"/>
                        <a:t>Verification Method</a:t>
                      </a:r>
                      <a:endParaRPr lang="en-US" sz="1200" b="1" i="0" u="none" strike="noStrike" dirty="0">
                        <a:solidFill>
                          <a:srgbClr val="FFFFFF"/>
                        </a:solidFill>
                        <a:latin typeface="Calibri"/>
                      </a:endParaRPr>
                    </a:p>
                  </a:txBody>
                  <a:tcPr marL="10754" marR="10754" marT="9525" marB="0" anchor="ctr">
                    <a:solidFill>
                      <a:schemeClr val="tx2">
                        <a:lumMod val="20000"/>
                        <a:lumOff val="80000"/>
                      </a:schemeClr>
                    </a:solidFill>
                  </a:tcPr>
                </a:tc>
                <a:tc>
                  <a:txBody>
                    <a:bodyPr/>
                    <a:lstStyle/>
                    <a:p>
                      <a:pPr algn="ctr" fontAlgn="ctr"/>
                      <a:r>
                        <a:rPr lang="en-US" sz="1200" u="none" strike="noStrike" dirty="0"/>
                        <a:t>Name</a:t>
                      </a:r>
                      <a:endParaRPr lang="en-US" sz="1200" b="1" i="0" u="none" strike="noStrike" dirty="0">
                        <a:solidFill>
                          <a:srgbClr val="FFFFFF"/>
                        </a:solidFill>
                        <a:latin typeface="Calibri"/>
                      </a:endParaRPr>
                    </a:p>
                  </a:txBody>
                  <a:tcPr marL="10754" marR="10754" marT="9525" marB="0" anchor="ctr">
                    <a:solidFill>
                      <a:schemeClr val="tx2">
                        <a:lumMod val="20000"/>
                        <a:lumOff val="80000"/>
                      </a:schemeClr>
                    </a:solidFill>
                  </a:tcPr>
                </a:tc>
                <a:tc>
                  <a:txBody>
                    <a:bodyPr/>
                    <a:lstStyle/>
                    <a:p>
                      <a:pPr algn="ctr" fontAlgn="ctr"/>
                      <a:r>
                        <a:rPr lang="en-US" sz="1200" u="none" strike="noStrike" dirty="0"/>
                        <a:t>Description</a:t>
                      </a:r>
                      <a:endParaRPr lang="en-US" sz="1200" b="1" i="0" u="none" strike="noStrike" dirty="0">
                        <a:solidFill>
                          <a:srgbClr val="FFFFFF"/>
                        </a:solidFill>
                        <a:latin typeface="Calibri"/>
                      </a:endParaRPr>
                    </a:p>
                  </a:txBody>
                  <a:tcPr marL="10754" marR="10754" marT="9525" marB="0" anchor="ctr">
                    <a:solidFill>
                      <a:schemeClr val="tx2">
                        <a:lumMod val="20000"/>
                        <a:lumOff val="80000"/>
                      </a:schemeClr>
                    </a:solidFill>
                  </a:tcPr>
                </a:tc>
              </a:tr>
              <a:tr h="809625">
                <a:tc>
                  <a:txBody>
                    <a:bodyPr/>
                    <a:lstStyle/>
                    <a:p>
                      <a:pPr algn="ctr" fontAlgn="ctr"/>
                      <a:r>
                        <a:rPr lang="en-US" sz="1200" u="none" strike="noStrike" dirty="0"/>
                        <a:t>I</a:t>
                      </a:r>
                      <a:endParaRPr lang="en-US" sz="1200" b="1" i="0" u="none" strike="noStrike" dirty="0">
                        <a:solidFill>
                          <a:srgbClr val="000000"/>
                        </a:solidFill>
                        <a:latin typeface="Calibri"/>
                      </a:endParaRPr>
                    </a:p>
                  </a:txBody>
                  <a:tcPr marL="10754" marR="10754" marT="9525" marB="0" anchor="ctr"/>
                </a:tc>
                <a:tc>
                  <a:txBody>
                    <a:bodyPr/>
                    <a:lstStyle/>
                    <a:p>
                      <a:pPr algn="ctr" fontAlgn="ctr"/>
                      <a:r>
                        <a:rPr lang="en-US" sz="1200" u="none" strike="noStrike" dirty="0"/>
                        <a:t>Inspection</a:t>
                      </a:r>
                      <a:endParaRPr lang="en-US" sz="1200" b="0" i="0" u="none" strike="noStrike" dirty="0">
                        <a:solidFill>
                          <a:srgbClr val="000000"/>
                        </a:solidFill>
                        <a:latin typeface="Calibri"/>
                      </a:endParaRPr>
                    </a:p>
                  </a:txBody>
                  <a:tcPr marL="10754" marR="10754" marT="9525" marB="0" anchor="ctr"/>
                </a:tc>
                <a:tc>
                  <a:txBody>
                    <a:bodyPr/>
                    <a:lstStyle/>
                    <a:p>
                      <a:pPr algn="l" fontAlgn="t"/>
                      <a:r>
                        <a:rPr lang="en-US" sz="1200" u="none" strike="noStrike" dirty="0"/>
                        <a:t>Verification of physical configuration or verification of data presence; includes conformance to drawings or data specifications.  Examples might include physical dimensions of subsystem or examining data fields in a static database to ensure correct values are present.</a:t>
                      </a:r>
                      <a:endParaRPr lang="en-US" sz="1200" b="0" i="0" u="none" strike="noStrike" dirty="0">
                        <a:solidFill>
                          <a:srgbClr val="000000"/>
                        </a:solidFill>
                        <a:latin typeface="Calibri"/>
                      </a:endParaRPr>
                    </a:p>
                  </a:txBody>
                  <a:tcPr marL="10754" marR="10754" marT="9525" marB="0"/>
                </a:tc>
              </a:tr>
              <a:tr h="609600">
                <a:tc>
                  <a:txBody>
                    <a:bodyPr/>
                    <a:lstStyle/>
                    <a:p>
                      <a:pPr algn="ctr" fontAlgn="ctr"/>
                      <a:r>
                        <a:rPr lang="en-US" sz="1200" u="none" strike="noStrike"/>
                        <a:t>A</a:t>
                      </a:r>
                      <a:endParaRPr lang="en-US" sz="1200" b="1" i="0" u="none" strike="noStrike">
                        <a:solidFill>
                          <a:srgbClr val="000000"/>
                        </a:solidFill>
                        <a:latin typeface="Calibri"/>
                      </a:endParaRPr>
                    </a:p>
                  </a:txBody>
                  <a:tcPr marL="10754" marR="10754" marT="9525" marB="0" anchor="ctr"/>
                </a:tc>
                <a:tc>
                  <a:txBody>
                    <a:bodyPr/>
                    <a:lstStyle/>
                    <a:p>
                      <a:pPr algn="ctr" fontAlgn="ctr"/>
                      <a:r>
                        <a:rPr lang="en-US" sz="1200" u="none" strike="noStrike"/>
                        <a:t>Analysis</a:t>
                      </a:r>
                      <a:endParaRPr lang="en-US" sz="1200" b="0" i="0" u="none" strike="noStrike">
                        <a:solidFill>
                          <a:srgbClr val="000000"/>
                        </a:solidFill>
                        <a:latin typeface="Calibri"/>
                      </a:endParaRPr>
                    </a:p>
                  </a:txBody>
                  <a:tcPr marL="10754" marR="10754" marT="9525" marB="0" anchor="ctr"/>
                </a:tc>
                <a:tc>
                  <a:txBody>
                    <a:bodyPr/>
                    <a:lstStyle/>
                    <a:p>
                      <a:pPr algn="l" fontAlgn="t"/>
                      <a:r>
                        <a:rPr lang="en-US" sz="1200" u="none" strike="noStrike" dirty="0"/>
                        <a:t>Verification by engineering analysis for requirements that cannot be realistically tested.  Examples might include Reliability, Maintainability and Availability (RM&amp;A) and timeline analysis for specified operational scenarios.</a:t>
                      </a:r>
                      <a:endParaRPr lang="en-US" sz="1200" b="0" i="0" u="none" strike="noStrike" dirty="0">
                        <a:solidFill>
                          <a:srgbClr val="000000"/>
                        </a:solidFill>
                        <a:latin typeface="Calibri"/>
                      </a:endParaRPr>
                    </a:p>
                  </a:txBody>
                  <a:tcPr marL="10754" marR="10754" marT="9525" marB="0"/>
                </a:tc>
              </a:tr>
              <a:tr h="1209675">
                <a:tc>
                  <a:txBody>
                    <a:bodyPr/>
                    <a:lstStyle/>
                    <a:p>
                      <a:pPr algn="ctr" fontAlgn="ctr"/>
                      <a:r>
                        <a:rPr lang="en-US" sz="1200" u="none" strike="noStrike" dirty="0"/>
                        <a:t>D</a:t>
                      </a:r>
                      <a:endParaRPr lang="en-US" sz="1200" b="1" i="0" u="none" strike="noStrike" dirty="0">
                        <a:solidFill>
                          <a:srgbClr val="000000"/>
                        </a:solidFill>
                        <a:latin typeface="Calibri"/>
                      </a:endParaRPr>
                    </a:p>
                  </a:txBody>
                  <a:tcPr marL="10754" marR="10754" marT="9525" marB="0" anchor="ctr"/>
                </a:tc>
                <a:tc>
                  <a:txBody>
                    <a:bodyPr/>
                    <a:lstStyle/>
                    <a:p>
                      <a:pPr algn="ctr" fontAlgn="ctr"/>
                      <a:r>
                        <a:rPr lang="en-US" sz="1200" u="none" strike="noStrike"/>
                        <a:t>Demonstration</a:t>
                      </a:r>
                      <a:endParaRPr lang="en-US" sz="1200" b="0" i="0" u="none" strike="noStrike">
                        <a:solidFill>
                          <a:srgbClr val="000000"/>
                        </a:solidFill>
                        <a:latin typeface="Calibri"/>
                      </a:endParaRPr>
                    </a:p>
                  </a:txBody>
                  <a:tcPr marL="10754" marR="10754" marT="9525" marB="0" anchor="ctr"/>
                </a:tc>
                <a:tc>
                  <a:txBody>
                    <a:bodyPr/>
                    <a:lstStyle/>
                    <a:p>
                      <a:pPr algn="l" fontAlgn="t"/>
                      <a:r>
                        <a:rPr lang="en-US" sz="1200" u="none" strike="noStrike" dirty="0"/>
                        <a:t>Verification through operations of a configured article designed to exhibit the functional capabilities of that article.  Performance may be monitored, but success criteria are of a go/no-go nature as opposed to quantitative reduction, analysis and statistical confidence.  Demonstration may be used to provide a point-estimate supporting, but not confirming, the results of an Analysis activity (e.g., Availability data collection supporting RM&amp;A Analysis).</a:t>
                      </a:r>
                      <a:endParaRPr lang="en-US" sz="1200" b="0" i="0" u="none" strike="noStrike" dirty="0">
                        <a:solidFill>
                          <a:srgbClr val="000000"/>
                        </a:solidFill>
                        <a:latin typeface="Calibri"/>
                      </a:endParaRPr>
                    </a:p>
                  </a:txBody>
                  <a:tcPr marL="10754" marR="10754" marT="9525" marB="0"/>
                </a:tc>
              </a:tr>
              <a:tr h="1009650">
                <a:tc>
                  <a:txBody>
                    <a:bodyPr/>
                    <a:lstStyle/>
                    <a:p>
                      <a:pPr algn="ctr" fontAlgn="ctr"/>
                      <a:r>
                        <a:rPr lang="en-US" sz="1200" u="none" strike="noStrike" dirty="0"/>
                        <a:t>T</a:t>
                      </a:r>
                      <a:endParaRPr lang="en-US" sz="1200" b="1" i="0" u="none" strike="noStrike" dirty="0">
                        <a:solidFill>
                          <a:srgbClr val="000000"/>
                        </a:solidFill>
                        <a:latin typeface="Calibri"/>
                      </a:endParaRPr>
                    </a:p>
                  </a:txBody>
                  <a:tcPr marL="10754" marR="10754" marT="9525" marB="0" anchor="ctr"/>
                </a:tc>
                <a:tc>
                  <a:txBody>
                    <a:bodyPr/>
                    <a:lstStyle/>
                    <a:p>
                      <a:pPr algn="ctr" fontAlgn="ctr"/>
                      <a:r>
                        <a:rPr lang="en-US" sz="1200" u="none" strike="noStrike"/>
                        <a:t>Test</a:t>
                      </a:r>
                      <a:endParaRPr lang="en-US" sz="1200" b="0" i="0" u="none" strike="noStrike">
                        <a:solidFill>
                          <a:srgbClr val="000000"/>
                        </a:solidFill>
                        <a:latin typeface="Calibri"/>
                      </a:endParaRPr>
                    </a:p>
                  </a:txBody>
                  <a:tcPr marL="10754" marR="10754" marT="9525" marB="0" anchor="ctr"/>
                </a:tc>
                <a:tc>
                  <a:txBody>
                    <a:bodyPr/>
                    <a:lstStyle/>
                    <a:p>
                      <a:pPr algn="l" fontAlgn="t"/>
                      <a:r>
                        <a:rPr lang="en-US" sz="1200" u="none" strike="noStrike" dirty="0"/>
                        <a:t>Verification through interrogation and monitoring of a specific unit or configuration article under test.  Specific test equipment may be required to measure system outputs, protocols, or performance.  There is specific pass/fail criteria for each test case performed and in some cases multiple samples are required to achieve statistical confidence in the observed results.</a:t>
                      </a:r>
                      <a:endParaRPr lang="en-US" sz="1200" b="0" i="0" u="none" strike="noStrike" dirty="0">
                        <a:solidFill>
                          <a:srgbClr val="000000"/>
                        </a:solidFill>
                        <a:latin typeface="Calibri"/>
                      </a:endParaRPr>
                    </a:p>
                  </a:txBody>
                  <a:tcPr marL="10754" marR="10754" marT="9525" marB="0"/>
                </a:tc>
              </a:tr>
            </a:tbl>
          </a:graphicData>
        </a:graphic>
      </p:graphicFrame>
    </p:spTree>
    <p:extLst>
      <p:ext uri="{BB962C8B-B14F-4D97-AF65-F5344CB8AC3E}">
        <p14:creationId xmlns:p14="http://schemas.microsoft.com/office/powerpoint/2010/main" val="2656341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Per NASA Systems Engineering Handbook (NASA/SP-2007-6105 Rev 1)</a:t>
            </a:r>
          </a:p>
          <a:p>
            <a:pPr lvl="1"/>
            <a:r>
              <a:rPr lang="en-US" dirty="0"/>
              <a:t>Project-Level Requirements RTVM: </a:t>
            </a:r>
          </a:p>
          <a:p>
            <a:pPr lvl="2"/>
            <a:r>
              <a:rPr lang="en-US" dirty="0"/>
              <a:t>Reflect the requirements contained within the </a:t>
            </a:r>
            <a:r>
              <a:rPr lang="en-US" dirty="0" smtClean="0"/>
              <a:t>DAPHNE SRD.</a:t>
            </a:r>
            <a:endParaRPr lang="en-US" dirty="0"/>
          </a:p>
          <a:p>
            <a:pPr lvl="2"/>
            <a:r>
              <a:rPr lang="en-US" dirty="0" smtClean="0"/>
              <a:t>RTVM </a:t>
            </a:r>
            <a:r>
              <a:rPr lang="en-US" dirty="0"/>
              <a:t>will be reviewed and updated on a periodic basis, as </a:t>
            </a:r>
            <a:r>
              <a:rPr lang="en-US" dirty="0" smtClean="0"/>
              <a:t>appropriate.</a:t>
            </a:r>
            <a:endParaRPr lang="en-US" dirty="0"/>
          </a:p>
          <a:p>
            <a:endParaRPr lang="en-US" dirty="0"/>
          </a:p>
          <a:p>
            <a:r>
              <a:rPr lang="en-US" dirty="0" smtClean="0">
                <a:hlinkClick r:id="rId2" action="ppaction://hlinkfile"/>
              </a:rPr>
              <a:t>DAPHNE RTVM is here</a:t>
            </a:r>
            <a:r>
              <a:rPr lang="en-US" dirty="0" smtClean="0"/>
              <a:t>.</a:t>
            </a:r>
            <a:endParaRPr lang="en-US" dirty="0"/>
          </a:p>
        </p:txBody>
      </p:sp>
      <p:sp>
        <p:nvSpPr>
          <p:cNvPr id="2" name="Title 1"/>
          <p:cNvSpPr>
            <a:spLocks noGrp="1"/>
          </p:cNvSpPr>
          <p:nvPr>
            <p:ph type="title"/>
          </p:nvPr>
        </p:nvSpPr>
        <p:spPr>
          <a:xfrm>
            <a:off x="381000" y="0"/>
            <a:ext cx="8229600" cy="1143000"/>
          </a:xfrm>
        </p:spPr>
        <p:txBody>
          <a:bodyPr/>
          <a:lstStyle/>
          <a:p>
            <a:r>
              <a:rPr lang="en-US" dirty="0"/>
              <a:t>Requirements Traceability </a:t>
            </a:r>
            <a:r>
              <a:rPr lang="en-US" dirty="0" smtClean="0"/>
              <a:t>Verification</a:t>
            </a:r>
            <a:r>
              <a:rPr lang="en-US" dirty="0"/>
              <a:t/>
            </a:r>
            <a:br>
              <a:rPr lang="en-US" dirty="0"/>
            </a:br>
            <a:r>
              <a:rPr lang="en-US" dirty="0" smtClean="0"/>
              <a:t> Matrix (RTVM)</a:t>
            </a:r>
            <a:endParaRPr lang="en-US" dirty="0"/>
          </a:p>
        </p:txBody>
      </p:sp>
    </p:spTree>
    <p:extLst>
      <p:ext uri="{BB962C8B-B14F-4D97-AF65-F5344CB8AC3E}">
        <p14:creationId xmlns:p14="http://schemas.microsoft.com/office/powerpoint/2010/main" val="1768554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400" y="872156"/>
            <a:ext cx="8847528" cy="5681044"/>
          </a:xfrm>
          <a:prstGeom prst="rect">
            <a:avLst/>
          </a:prstGeom>
        </p:spPr>
      </p:pic>
      <p:sp>
        <p:nvSpPr>
          <p:cNvPr id="3" name="TextBox 2"/>
          <p:cNvSpPr txBox="1"/>
          <p:nvPr/>
        </p:nvSpPr>
        <p:spPr>
          <a:xfrm>
            <a:off x="4145072" y="2819400"/>
            <a:ext cx="1142836" cy="523220"/>
          </a:xfrm>
          <a:prstGeom prst="rect">
            <a:avLst/>
          </a:prstGeom>
          <a:noFill/>
        </p:spPr>
        <p:txBody>
          <a:bodyPr wrap="none" rtlCol="0">
            <a:spAutoFit/>
          </a:bodyPr>
          <a:lstStyle/>
          <a:p>
            <a:pPr algn="ctr"/>
            <a:r>
              <a:rPr lang="en-US" sz="2800" b="1" dirty="0" smtClean="0">
                <a:solidFill>
                  <a:schemeClr val="bg1"/>
                </a:solidFill>
              </a:rPr>
              <a:t>Risks</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07F25E21-6435-4942-977D-92867F85F11F}" type="slidenum">
              <a:rPr lang="en-US" smtClean="0"/>
              <a:pPr/>
              <a:t>39</a:t>
            </a:fld>
            <a:endParaRPr lang="en-US" dirty="0"/>
          </a:p>
        </p:txBody>
      </p:sp>
    </p:spTree>
    <p:extLst>
      <p:ext uri="{BB962C8B-B14F-4D97-AF65-F5344CB8AC3E}">
        <p14:creationId xmlns:p14="http://schemas.microsoft.com/office/powerpoint/2010/main" val="2198761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sz="3200" dirty="0"/>
              <a:t>Kenneth Wagner (564, Chair)</a:t>
            </a:r>
          </a:p>
          <a:p>
            <a:r>
              <a:rPr lang="en-US" sz="3200" dirty="0"/>
              <a:t>–Bruce Thoman (453)</a:t>
            </a:r>
          </a:p>
          <a:p>
            <a:r>
              <a:rPr lang="en-US" sz="3200" dirty="0"/>
              <a:t>–David </a:t>
            </a:r>
            <a:r>
              <a:rPr lang="en-US" sz="3200" dirty="0" err="1"/>
              <a:t>Sohl</a:t>
            </a:r>
            <a:r>
              <a:rPr lang="en-US" sz="3200" dirty="0"/>
              <a:t> (568)</a:t>
            </a:r>
          </a:p>
          <a:p>
            <a:r>
              <a:rPr lang="en-US" sz="3200" dirty="0"/>
              <a:t>–</a:t>
            </a:r>
            <a:r>
              <a:rPr lang="en-US" sz="3200" dirty="0" err="1"/>
              <a:t>Vuong</a:t>
            </a:r>
            <a:r>
              <a:rPr lang="en-US" sz="3200" dirty="0"/>
              <a:t> Ly(583) </a:t>
            </a:r>
          </a:p>
        </p:txBody>
      </p:sp>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smtClean="0"/>
              <a:t>DAPHNE DSRR Board</a:t>
            </a:r>
            <a:endParaRPr lang="en-US" sz="2800" dirty="0"/>
          </a:p>
        </p:txBody>
      </p:sp>
      <p:sp>
        <p:nvSpPr>
          <p:cNvPr id="4" name="Slide Number Placeholder 3"/>
          <p:cNvSpPr>
            <a:spLocks noGrp="1"/>
          </p:cNvSpPr>
          <p:nvPr>
            <p:ph type="sldNum" sz="quarter" idx="12"/>
          </p:nvPr>
        </p:nvSpPr>
        <p:spPr/>
        <p:txBody>
          <a:bodyPr/>
          <a:lstStyle/>
          <a:p>
            <a:fld id="{07F25E21-6435-4942-977D-92867F85F11F}" type="slidenum">
              <a:rPr lang="en-US" smtClean="0"/>
              <a:pPr/>
              <a:t>4</a:t>
            </a:fld>
            <a:endParaRPr lang="en-US" dirty="0"/>
          </a:p>
        </p:txBody>
      </p:sp>
    </p:spTree>
    <p:extLst>
      <p:ext uri="{BB962C8B-B14F-4D97-AF65-F5344CB8AC3E}">
        <p14:creationId xmlns:p14="http://schemas.microsoft.com/office/powerpoint/2010/main" val="10490211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1800" b="1" dirty="0" smtClean="0"/>
              <a:t>The DAPHNE project regularly reviews potential risk sources to identify any  risks of interest.  The risks identified will be reported to the NEN Project on a regular basis</a:t>
            </a:r>
          </a:p>
          <a:p>
            <a:pPr lvl="1"/>
            <a:r>
              <a:rPr lang="en-US" sz="1600" strike="sngStrike" dirty="0" smtClean="0">
                <a:solidFill>
                  <a:srgbClr val="FF0000"/>
                </a:solidFill>
              </a:rPr>
              <a:t>As a project under the NEN, the AS2 project will adhere to the </a:t>
            </a:r>
            <a:r>
              <a:rPr lang="en-US" sz="1600" strike="sngStrike" dirty="0">
                <a:solidFill>
                  <a:srgbClr val="FF0000"/>
                </a:solidFill>
              </a:rPr>
              <a:t>NEN Risk Management </a:t>
            </a:r>
            <a:r>
              <a:rPr lang="en-US" sz="1600" strike="sngStrike" dirty="0" smtClean="0">
                <a:solidFill>
                  <a:srgbClr val="FF0000"/>
                </a:solidFill>
              </a:rPr>
              <a:t>Plan, 453-PLAN-0003  (Should we use 560 processes?)</a:t>
            </a:r>
          </a:p>
          <a:p>
            <a:r>
              <a:rPr lang="en-US" sz="1800" b="1" dirty="0" smtClean="0"/>
              <a:t>The following bullets outline the proposed DAPHNE risk process, which is in compliance with the NEN Risk Management Plan</a:t>
            </a:r>
          </a:p>
          <a:p>
            <a:pPr lvl="1"/>
            <a:r>
              <a:rPr lang="en-US" sz="1600" dirty="0" smtClean="0"/>
              <a:t>Any members of the project can act as a risk identifier</a:t>
            </a:r>
          </a:p>
          <a:p>
            <a:pPr lvl="1"/>
            <a:r>
              <a:rPr lang="en-US" sz="1600" dirty="0" smtClean="0"/>
              <a:t>As the project develops, potential risk sources will be monitored to see if any risks are identified.</a:t>
            </a:r>
          </a:p>
          <a:p>
            <a:pPr lvl="1"/>
            <a:r>
              <a:rPr lang="en-US" sz="1600" strike="sngStrike" dirty="0" smtClean="0">
                <a:solidFill>
                  <a:srgbClr val="FF0000"/>
                </a:solidFill>
              </a:rPr>
              <a:t>Any identified preliminary risks will be provided to the NEN Risk Management Board and evaluated at the NEN Project Monthly Status Review (MSR).</a:t>
            </a:r>
          </a:p>
          <a:p>
            <a:pPr lvl="1"/>
            <a:r>
              <a:rPr lang="en-US" sz="1600" dirty="0" smtClean="0"/>
              <a:t>Any assigned risk owners will be ultimately responsible for executing their risk handling plans, providing tracking status, and communication of all tasks in the plan.</a:t>
            </a:r>
            <a:endParaRPr lang="en-US" dirty="0" smtClean="0"/>
          </a:p>
        </p:txBody>
      </p:sp>
      <p:sp>
        <p:nvSpPr>
          <p:cNvPr id="4" name="Title 3"/>
          <p:cNvSpPr>
            <a:spLocks noGrp="1"/>
          </p:cNvSpPr>
          <p:nvPr>
            <p:ph type="title"/>
          </p:nvPr>
        </p:nvSpPr>
        <p:spPr/>
        <p:txBody>
          <a:bodyPr/>
          <a:lstStyle/>
          <a:p>
            <a:r>
              <a:rPr lang="en-US" smtClean="0"/>
              <a:t>Risk Management Process</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5410200"/>
            <a:ext cx="1547093" cy="1524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4641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a:t>
            </a:r>
            <a:endParaRPr lang="en-US" dirty="0"/>
          </a:p>
        </p:txBody>
      </p:sp>
      <p:sp>
        <p:nvSpPr>
          <p:cNvPr id="3" name="Content Placeholder 2"/>
          <p:cNvSpPr>
            <a:spLocks noGrp="1"/>
          </p:cNvSpPr>
          <p:nvPr>
            <p:ph idx="1"/>
          </p:nvPr>
        </p:nvSpPr>
        <p:spPr/>
        <p:txBody>
          <a:bodyPr/>
          <a:lstStyle/>
          <a:p>
            <a:r>
              <a:rPr lang="en-US" dirty="0" smtClean="0"/>
              <a:t>Currently there are no project risks being maintained.</a:t>
            </a:r>
          </a:p>
          <a:p>
            <a:pPr marL="0" indent="0">
              <a:buNone/>
            </a:pPr>
            <a:endParaRPr lang="en-US" dirty="0" smtClean="0"/>
          </a:p>
          <a:p>
            <a:r>
              <a:rPr lang="en-US" dirty="0" smtClean="0"/>
              <a:t>The project has one </a:t>
            </a:r>
            <a:r>
              <a:rPr lang="en-US" u="sng" dirty="0" smtClean="0"/>
              <a:t>concern</a:t>
            </a:r>
            <a:r>
              <a:rPr lang="en-US" dirty="0" smtClean="0"/>
              <a:t> that it is monitoring. </a:t>
            </a:r>
          </a:p>
          <a:p>
            <a:pPr lvl="1"/>
            <a:r>
              <a:rPr lang="en-US" dirty="0" smtClean="0"/>
              <a:t>The interface to the NEN IF receiver is </a:t>
            </a:r>
            <a:r>
              <a:rPr lang="en-US" dirty="0" err="1" smtClean="0"/>
              <a:t>baselined</a:t>
            </a:r>
            <a:r>
              <a:rPr lang="en-US" dirty="0" smtClean="0"/>
              <a:t> assuming a </a:t>
            </a:r>
            <a:r>
              <a:rPr lang="en-US" dirty="0" err="1" smtClean="0"/>
              <a:t>Viasat</a:t>
            </a:r>
            <a:r>
              <a:rPr lang="en-US" dirty="0" smtClean="0"/>
              <a:t> VHR-3200 receiver.  NEN has not officially selected this receiver for the mission. If another receiver is selected there will be impact to the current design, cost and schedule. </a:t>
            </a:r>
            <a:endParaRPr lang="en-US" dirty="0"/>
          </a:p>
        </p:txBody>
      </p:sp>
      <p:sp>
        <p:nvSpPr>
          <p:cNvPr id="4" name="Slide Number Placeholder 3"/>
          <p:cNvSpPr>
            <a:spLocks noGrp="1"/>
          </p:cNvSpPr>
          <p:nvPr>
            <p:ph type="sldNum" sz="quarter" idx="12"/>
          </p:nvPr>
        </p:nvSpPr>
        <p:spPr/>
        <p:txBody>
          <a:bodyPr/>
          <a:lstStyle/>
          <a:p>
            <a:fld id="{07F25E21-6435-4942-977D-92867F85F11F}" type="slidenum">
              <a:rPr lang="en-US" smtClean="0"/>
              <a:pPr/>
              <a:t>41</a:t>
            </a:fld>
            <a:endParaRPr lang="en-US" dirty="0"/>
          </a:p>
        </p:txBody>
      </p:sp>
      <p:sp>
        <p:nvSpPr>
          <p:cNvPr id="6" name="Hexagon 5"/>
          <p:cNvSpPr/>
          <p:nvPr/>
        </p:nvSpPr>
        <p:spPr>
          <a:xfrm>
            <a:off x="381000" y="227059"/>
            <a:ext cx="1143000" cy="673914"/>
          </a:xfrm>
          <a:prstGeom prst="hex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EC3j</a:t>
            </a:r>
          </a:p>
          <a:p>
            <a:pPr algn="ctr"/>
            <a:r>
              <a:rPr lang="en-US" dirty="0" smtClean="0"/>
              <a:t>SC4</a:t>
            </a:r>
          </a:p>
        </p:txBody>
      </p:sp>
    </p:spTree>
    <p:extLst>
      <p:ext uri="{BB962C8B-B14F-4D97-AF65-F5344CB8AC3E}">
        <p14:creationId xmlns:p14="http://schemas.microsoft.com/office/powerpoint/2010/main" val="4055010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a:t>Risks Matrix</a:t>
            </a:r>
          </a:p>
        </p:txBody>
      </p:sp>
      <p:grpSp>
        <p:nvGrpSpPr>
          <p:cNvPr id="4" name="Group 99"/>
          <p:cNvGrpSpPr>
            <a:grpSpLocks noChangeAspect="1"/>
          </p:cNvGrpSpPr>
          <p:nvPr/>
        </p:nvGrpSpPr>
        <p:grpSpPr bwMode="auto">
          <a:xfrm>
            <a:off x="839014" y="1460705"/>
            <a:ext cx="3047185" cy="2672804"/>
            <a:chOff x="620" y="1008"/>
            <a:chExt cx="1252" cy="1104"/>
          </a:xfrm>
        </p:grpSpPr>
        <p:sp>
          <p:nvSpPr>
            <p:cNvPr id="5" name="Rectangle 100"/>
            <p:cNvSpPr>
              <a:spLocks noChangeAspect="1" noChangeArrowheads="1"/>
            </p:cNvSpPr>
            <p:nvPr/>
          </p:nvSpPr>
          <p:spPr bwMode="auto">
            <a:xfrm>
              <a:off x="1622" y="1891"/>
              <a:ext cx="250" cy="221"/>
            </a:xfrm>
            <a:prstGeom prst="rect">
              <a:avLst/>
            </a:prstGeom>
            <a:solidFill>
              <a:srgbClr val="FFFF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6" name="Rectangle 101"/>
            <p:cNvSpPr>
              <a:spLocks noChangeAspect="1" noChangeArrowheads="1"/>
            </p:cNvSpPr>
            <p:nvPr/>
          </p:nvSpPr>
          <p:spPr bwMode="auto">
            <a:xfrm>
              <a:off x="1374" y="1891"/>
              <a:ext cx="248" cy="221"/>
            </a:xfrm>
            <a:prstGeom prst="rect">
              <a:avLst/>
            </a:prstGeom>
            <a:solidFill>
              <a:srgbClr val="008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7" name="Rectangle 102"/>
            <p:cNvSpPr>
              <a:spLocks noChangeAspect="1" noChangeArrowheads="1"/>
            </p:cNvSpPr>
            <p:nvPr/>
          </p:nvSpPr>
          <p:spPr bwMode="auto">
            <a:xfrm>
              <a:off x="1122" y="1891"/>
              <a:ext cx="252" cy="221"/>
            </a:xfrm>
            <a:prstGeom prst="rect">
              <a:avLst/>
            </a:prstGeom>
            <a:solidFill>
              <a:srgbClr val="008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8" name="Rectangle 103"/>
            <p:cNvSpPr>
              <a:spLocks noChangeAspect="1" noChangeArrowheads="1"/>
            </p:cNvSpPr>
            <p:nvPr/>
          </p:nvSpPr>
          <p:spPr bwMode="auto">
            <a:xfrm>
              <a:off x="874" y="1891"/>
              <a:ext cx="248" cy="221"/>
            </a:xfrm>
            <a:prstGeom prst="rect">
              <a:avLst/>
            </a:prstGeom>
            <a:solidFill>
              <a:srgbClr val="008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9" name="Rectangle 104"/>
            <p:cNvSpPr>
              <a:spLocks noChangeAspect="1" noChangeArrowheads="1"/>
            </p:cNvSpPr>
            <p:nvPr/>
          </p:nvSpPr>
          <p:spPr bwMode="auto">
            <a:xfrm>
              <a:off x="620" y="1891"/>
              <a:ext cx="250" cy="221"/>
            </a:xfrm>
            <a:prstGeom prst="rect">
              <a:avLst/>
            </a:prstGeom>
            <a:solidFill>
              <a:srgbClr val="008000"/>
            </a:solidFill>
            <a:ln w="3175">
              <a:solidFill>
                <a:schemeClr val="tx1"/>
              </a:solidFill>
              <a:miter lim="800000"/>
              <a:headEnd/>
              <a:tailEnd/>
            </a:ln>
          </p:spPr>
          <p:txBody>
            <a:bodyPr/>
            <a:lstStyle/>
            <a:p>
              <a:pPr fontAlgn="base">
                <a:spcBef>
                  <a:spcPct val="20000"/>
                </a:spcBef>
                <a:spcAft>
                  <a:spcPct val="0"/>
                </a:spcAft>
              </a:pPr>
              <a:endParaRPr lang="en-US" sz="1200" dirty="0">
                <a:solidFill>
                  <a:srgbClr val="000000"/>
                </a:solidFill>
                <a:ea typeface="ヒラギノ角ゴ Pro W3" charset="-128"/>
                <a:cs typeface="ヒラギノ角ゴ Pro W3" charset="-128"/>
              </a:endParaRPr>
            </a:p>
          </p:txBody>
        </p:sp>
        <p:sp>
          <p:nvSpPr>
            <p:cNvPr id="10" name="Rectangle 105"/>
            <p:cNvSpPr>
              <a:spLocks noChangeAspect="1" noChangeArrowheads="1"/>
            </p:cNvSpPr>
            <p:nvPr/>
          </p:nvSpPr>
          <p:spPr bwMode="auto">
            <a:xfrm>
              <a:off x="1622" y="1670"/>
              <a:ext cx="250" cy="221"/>
            </a:xfrm>
            <a:prstGeom prst="rect">
              <a:avLst/>
            </a:prstGeom>
            <a:solidFill>
              <a:srgbClr val="FFFF00"/>
            </a:solidFill>
            <a:ln w="3175">
              <a:solidFill>
                <a:schemeClr val="tx1"/>
              </a:solidFill>
              <a:miter lim="800000"/>
              <a:headEnd/>
              <a:tailEnd/>
            </a:ln>
          </p:spPr>
          <p:txBody>
            <a:bodyPr/>
            <a:lstStyle/>
            <a:p>
              <a:pPr fontAlgn="base">
                <a:spcBef>
                  <a:spcPct val="20000"/>
                </a:spcBef>
                <a:spcAft>
                  <a:spcPct val="0"/>
                </a:spcAft>
              </a:pPr>
              <a:endParaRPr lang="en-US" sz="1200" dirty="0">
                <a:solidFill>
                  <a:srgbClr val="000000"/>
                </a:solidFill>
                <a:ea typeface="ヒラギノ角ゴ Pro W3" charset="-128"/>
                <a:cs typeface="ヒラギノ角ゴ Pro W3" charset="-128"/>
              </a:endParaRPr>
            </a:p>
          </p:txBody>
        </p:sp>
        <p:sp>
          <p:nvSpPr>
            <p:cNvPr id="11" name="Rectangle 106"/>
            <p:cNvSpPr>
              <a:spLocks noChangeAspect="1" noChangeArrowheads="1"/>
            </p:cNvSpPr>
            <p:nvPr/>
          </p:nvSpPr>
          <p:spPr bwMode="auto">
            <a:xfrm>
              <a:off x="1374" y="1670"/>
              <a:ext cx="248" cy="221"/>
            </a:xfrm>
            <a:prstGeom prst="rect">
              <a:avLst/>
            </a:prstGeom>
            <a:solidFill>
              <a:srgbClr val="FFFF00"/>
            </a:solidFill>
            <a:ln w="3175">
              <a:solidFill>
                <a:schemeClr val="tx1"/>
              </a:solidFill>
              <a:miter lim="800000"/>
              <a:headEnd/>
              <a:tailEnd/>
            </a:ln>
          </p:spPr>
          <p:txBody>
            <a:bodyPr/>
            <a:lstStyle/>
            <a:p>
              <a:pPr fontAlgn="base">
                <a:spcBef>
                  <a:spcPct val="20000"/>
                </a:spcBef>
                <a:spcAft>
                  <a:spcPct val="0"/>
                </a:spcAft>
              </a:pPr>
              <a:r>
                <a:rPr lang="en-US" sz="1200" dirty="0" smtClean="0">
                  <a:solidFill>
                    <a:srgbClr val="000000"/>
                  </a:solidFill>
                  <a:ea typeface="ヒラギノ角ゴ Pro W3" charset="-128"/>
                  <a:cs typeface="ヒラギノ角ゴ Pro W3" charset="-128"/>
                </a:rPr>
                <a:t>1</a:t>
              </a:r>
              <a:endParaRPr lang="en-US" sz="1200" dirty="0">
                <a:solidFill>
                  <a:srgbClr val="000000"/>
                </a:solidFill>
                <a:ea typeface="ヒラギノ角ゴ Pro W3" charset="-128"/>
                <a:cs typeface="ヒラギノ角ゴ Pro W3" charset="-128"/>
              </a:endParaRPr>
            </a:p>
          </p:txBody>
        </p:sp>
        <p:sp>
          <p:nvSpPr>
            <p:cNvPr id="12" name="Rectangle 107"/>
            <p:cNvSpPr>
              <a:spLocks noChangeAspect="1" noChangeArrowheads="1"/>
            </p:cNvSpPr>
            <p:nvPr/>
          </p:nvSpPr>
          <p:spPr bwMode="auto">
            <a:xfrm>
              <a:off x="1122" y="1670"/>
              <a:ext cx="252" cy="221"/>
            </a:xfrm>
            <a:prstGeom prst="rect">
              <a:avLst/>
            </a:prstGeom>
            <a:solidFill>
              <a:srgbClr val="008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13" name="Rectangle 108"/>
            <p:cNvSpPr>
              <a:spLocks noChangeAspect="1" noChangeArrowheads="1"/>
            </p:cNvSpPr>
            <p:nvPr/>
          </p:nvSpPr>
          <p:spPr bwMode="auto">
            <a:xfrm>
              <a:off x="874" y="1670"/>
              <a:ext cx="248" cy="221"/>
            </a:xfrm>
            <a:prstGeom prst="rect">
              <a:avLst/>
            </a:prstGeom>
            <a:solidFill>
              <a:srgbClr val="008000"/>
            </a:solidFill>
            <a:ln w="3175">
              <a:solidFill>
                <a:schemeClr val="tx1"/>
              </a:solidFill>
              <a:miter lim="800000"/>
              <a:headEnd/>
              <a:tailEnd/>
            </a:ln>
          </p:spPr>
          <p:txBody>
            <a:bodyPr/>
            <a:lstStyle/>
            <a:p>
              <a:pPr fontAlgn="base">
                <a:spcBef>
                  <a:spcPct val="20000"/>
                </a:spcBef>
                <a:spcAft>
                  <a:spcPct val="0"/>
                </a:spcAft>
              </a:pPr>
              <a:endParaRPr lang="en-US" sz="1200" dirty="0">
                <a:solidFill>
                  <a:srgbClr val="000000"/>
                </a:solidFill>
                <a:ea typeface="ヒラギノ角ゴ Pro W3" charset="-128"/>
                <a:cs typeface="ヒラギノ角ゴ Pro W3" charset="-128"/>
              </a:endParaRPr>
            </a:p>
          </p:txBody>
        </p:sp>
        <p:sp>
          <p:nvSpPr>
            <p:cNvPr id="14" name="Rectangle 109"/>
            <p:cNvSpPr>
              <a:spLocks noChangeAspect="1" noChangeArrowheads="1"/>
            </p:cNvSpPr>
            <p:nvPr/>
          </p:nvSpPr>
          <p:spPr bwMode="auto">
            <a:xfrm>
              <a:off x="624" y="1670"/>
              <a:ext cx="250" cy="221"/>
            </a:xfrm>
            <a:prstGeom prst="rect">
              <a:avLst/>
            </a:prstGeom>
            <a:solidFill>
              <a:srgbClr val="008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15" name="Rectangle 110"/>
            <p:cNvSpPr>
              <a:spLocks noChangeAspect="1" noChangeArrowheads="1"/>
            </p:cNvSpPr>
            <p:nvPr/>
          </p:nvSpPr>
          <p:spPr bwMode="auto">
            <a:xfrm>
              <a:off x="1622" y="1450"/>
              <a:ext cx="250" cy="220"/>
            </a:xfrm>
            <a:prstGeom prst="rect">
              <a:avLst/>
            </a:prstGeom>
            <a:solidFill>
              <a:srgbClr val="FF0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16" name="Rectangle 111"/>
            <p:cNvSpPr>
              <a:spLocks noChangeAspect="1" noChangeArrowheads="1"/>
            </p:cNvSpPr>
            <p:nvPr/>
          </p:nvSpPr>
          <p:spPr bwMode="auto">
            <a:xfrm>
              <a:off x="1374" y="1450"/>
              <a:ext cx="248" cy="220"/>
            </a:xfrm>
            <a:prstGeom prst="rect">
              <a:avLst/>
            </a:prstGeom>
            <a:solidFill>
              <a:srgbClr val="FFFF00"/>
            </a:solidFill>
            <a:ln w="3175">
              <a:solidFill>
                <a:schemeClr val="tx1"/>
              </a:solidFill>
              <a:miter lim="800000"/>
              <a:headEnd/>
              <a:tailEnd/>
            </a:ln>
          </p:spPr>
          <p:txBody>
            <a:bodyPr/>
            <a:lstStyle/>
            <a:p>
              <a:pPr fontAlgn="base">
                <a:spcBef>
                  <a:spcPct val="20000"/>
                </a:spcBef>
                <a:spcAft>
                  <a:spcPct val="0"/>
                </a:spcAft>
              </a:pPr>
              <a:endParaRPr lang="en-US" sz="1200" dirty="0">
                <a:solidFill>
                  <a:srgbClr val="000000"/>
                </a:solidFill>
                <a:ea typeface="ヒラギノ角ゴ Pro W3" charset="-128"/>
                <a:cs typeface="ヒラギノ角ゴ Pro W3" charset="-128"/>
              </a:endParaRPr>
            </a:p>
          </p:txBody>
        </p:sp>
        <p:sp>
          <p:nvSpPr>
            <p:cNvPr id="17" name="Rectangle 112"/>
            <p:cNvSpPr>
              <a:spLocks noChangeAspect="1" noChangeArrowheads="1"/>
            </p:cNvSpPr>
            <p:nvPr/>
          </p:nvSpPr>
          <p:spPr bwMode="auto">
            <a:xfrm>
              <a:off x="1119" y="1450"/>
              <a:ext cx="252" cy="220"/>
            </a:xfrm>
            <a:prstGeom prst="rect">
              <a:avLst/>
            </a:prstGeom>
            <a:solidFill>
              <a:srgbClr val="FFFF00"/>
            </a:solidFill>
            <a:ln w="3175">
              <a:solidFill>
                <a:schemeClr val="tx1"/>
              </a:solidFill>
              <a:miter lim="800000"/>
              <a:headEnd/>
              <a:tailEnd/>
            </a:ln>
          </p:spPr>
          <p:txBody>
            <a:bodyPr/>
            <a:lstStyle/>
            <a:p>
              <a:pPr fontAlgn="base">
                <a:spcBef>
                  <a:spcPct val="20000"/>
                </a:spcBef>
                <a:spcAft>
                  <a:spcPct val="0"/>
                </a:spcAft>
              </a:pPr>
              <a:endParaRPr lang="en-US" sz="1200" dirty="0">
                <a:solidFill>
                  <a:srgbClr val="000000"/>
                </a:solidFill>
              </a:endParaRPr>
            </a:p>
          </p:txBody>
        </p:sp>
        <p:sp>
          <p:nvSpPr>
            <p:cNvPr id="18" name="Rectangle 113"/>
            <p:cNvSpPr>
              <a:spLocks noChangeAspect="1" noChangeArrowheads="1"/>
            </p:cNvSpPr>
            <p:nvPr/>
          </p:nvSpPr>
          <p:spPr bwMode="auto">
            <a:xfrm>
              <a:off x="874" y="1450"/>
              <a:ext cx="248" cy="220"/>
            </a:xfrm>
            <a:prstGeom prst="rect">
              <a:avLst/>
            </a:prstGeom>
            <a:solidFill>
              <a:srgbClr val="FFFF00"/>
            </a:solidFill>
            <a:ln w="3175">
              <a:solidFill>
                <a:schemeClr val="tx1"/>
              </a:solidFill>
              <a:miter lim="800000"/>
              <a:headEnd/>
              <a:tailEnd/>
            </a:ln>
          </p:spPr>
          <p:txBody>
            <a:bodyPr/>
            <a:lstStyle/>
            <a:p>
              <a:pPr fontAlgn="base">
                <a:spcBef>
                  <a:spcPct val="20000"/>
                </a:spcBef>
                <a:spcAft>
                  <a:spcPct val="0"/>
                </a:spcAft>
              </a:pPr>
              <a:endParaRPr lang="en-US" sz="1200" dirty="0">
                <a:solidFill>
                  <a:srgbClr val="000000"/>
                </a:solidFill>
                <a:ea typeface="ヒラギノ角ゴ Pro W3" charset="-128"/>
                <a:cs typeface="ヒラギノ角ゴ Pro W3" charset="-128"/>
              </a:endParaRPr>
            </a:p>
          </p:txBody>
        </p:sp>
        <p:sp>
          <p:nvSpPr>
            <p:cNvPr id="19" name="Rectangle 114"/>
            <p:cNvSpPr>
              <a:spLocks noChangeAspect="1" noChangeArrowheads="1"/>
            </p:cNvSpPr>
            <p:nvPr/>
          </p:nvSpPr>
          <p:spPr bwMode="auto">
            <a:xfrm>
              <a:off x="624" y="1450"/>
              <a:ext cx="250" cy="220"/>
            </a:xfrm>
            <a:prstGeom prst="rect">
              <a:avLst/>
            </a:prstGeom>
            <a:solidFill>
              <a:srgbClr val="008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20" name="Rectangle 115"/>
            <p:cNvSpPr>
              <a:spLocks noChangeAspect="1" noChangeArrowheads="1"/>
            </p:cNvSpPr>
            <p:nvPr/>
          </p:nvSpPr>
          <p:spPr bwMode="auto">
            <a:xfrm>
              <a:off x="1622" y="1229"/>
              <a:ext cx="250" cy="221"/>
            </a:xfrm>
            <a:prstGeom prst="rect">
              <a:avLst/>
            </a:prstGeom>
            <a:solidFill>
              <a:srgbClr val="FF0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21" name="Rectangle 116"/>
            <p:cNvSpPr>
              <a:spLocks noChangeAspect="1" noChangeArrowheads="1"/>
            </p:cNvSpPr>
            <p:nvPr/>
          </p:nvSpPr>
          <p:spPr bwMode="auto">
            <a:xfrm>
              <a:off x="1374" y="1229"/>
              <a:ext cx="248" cy="221"/>
            </a:xfrm>
            <a:prstGeom prst="rect">
              <a:avLst/>
            </a:prstGeom>
            <a:solidFill>
              <a:srgbClr val="FF0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22" name="Rectangle 117"/>
            <p:cNvSpPr>
              <a:spLocks noChangeAspect="1" noChangeArrowheads="1"/>
            </p:cNvSpPr>
            <p:nvPr/>
          </p:nvSpPr>
          <p:spPr bwMode="auto">
            <a:xfrm>
              <a:off x="1122" y="1229"/>
              <a:ext cx="252" cy="221"/>
            </a:xfrm>
            <a:prstGeom prst="rect">
              <a:avLst/>
            </a:prstGeom>
            <a:solidFill>
              <a:srgbClr val="FFFF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23" name="Rectangle 118"/>
            <p:cNvSpPr>
              <a:spLocks noChangeAspect="1" noChangeArrowheads="1"/>
            </p:cNvSpPr>
            <p:nvPr/>
          </p:nvSpPr>
          <p:spPr bwMode="auto">
            <a:xfrm>
              <a:off x="874" y="1229"/>
              <a:ext cx="248" cy="221"/>
            </a:xfrm>
            <a:prstGeom prst="rect">
              <a:avLst/>
            </a:prstGeom>
            <a:solidFill>
              <a:srgbClr val="FFFF00"/>
            </a:solidFill>
            <a:ln w="3175">
              <a:solidFill>
                <a:schemeClr val="tx1"/>
              </a:solidFill>
              <a:miter lim="800000"/>
              <a:headEnd/>
              <a:tailEnd/>
            </a:ln>
          </p:spPr>
          <p:txBody>
            <a:bodyPr/>
            <a:lstStyle/>
            <a:p>
              <a:pPr fontAlgn="base">
                <a:spcBef>
                  <a:spcPct val="20000"/>
                </a:spcBef>
                <a:spcAft>
                  <a:spcPct val="0"/>
                </a:spcAft>
              </a:pPr>
              <a:endParaRPr lang="en-US" sz="1200" dirty="0">
                <a:solidFill>
                  <a:srgbClr val="000000"/>
                </a:solidFill>
                <a:ea typeface="ヒラギノ角ゴ Pro W3" charset="-128"/>
                <a:cs typeface="ヒラギノ角ゴ Pro W3" charset="-128"/>
              </a:endParaRPr>
            </a:p>
          </p:txBody>
        </p:sp>
        <p:sp>
          <p:nvSpPr>
            <p:cNvPr id="24" name="Rectangle 119"/>
            <p:cNvSpPr>
              <a:spLocks noChangeAspect="1" noChangeArrowheads="1"/>
            </p:cNvSpPr>
            <p:nvPr/>
          </p:nvSpPr>
          <p:spPr bwMode="auto">
            <a:xfrm>
              <a:off x="624" y="1229"/>
              <a:ext cx="250" cy="221"/>
            </a:xfrm>
            <a:prstGeom prst="rect">
              <a:avLst/>
            </a:prstGeom>
            <a:solidFill>
              <a:srgbClr val="008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25" name="Rectangle 120"/>
            <p:cNvSpPr>
              <a:spLocks noChangeAspect="1" noChangeArrowheads="1"/>
            </p:cNvSpPr>
            <p:nvPr/>
          </p:nvSpPr>
          <p:spPr bwMode="auto">
            <a:xfrm>
              <a:off x="1622" y="1008"/>
              <a:ext cx="250" cy="221"/>
            </a:xfrm>
            <a:prstGeom prst="rect">
              <a:avLst/>
            </a:prstGeom>
            <a:solidFill>
              <a:srgbClr val="FF0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26" name="Rectangle 121"/>
            <p:cNvSpPr>
              <a:spLocks noChangeAspect="1" noChangeArrowheads="1"/>
            </p:cNvSpPr>
            <p:nvPr/>
          </p:nvSpPr>
          <p:spPr bwMode="auto">
            <a:xfrm>
              <a:off x="1374" y="1008"/>
              <a:ext cx="248" cy="221"/>
            </a:xfrm>
            <a:prstGeom prst="rect">
              <a:avLst/>
            </a:prstGeom>
            <a:solidFill>
              <a:srgbClr val="FF0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27" name="Rectangle 122"/>
            <p:cNvSpPr>
              <a:spLocks noChangeAspect="1" noChangeArrowheads="1"/>
            </p:cNvSpPr>
            <p:nvPr/>
          </p:nvSpPr>
          <p:spPr bwMode="auto">
            <a:xfrm>
              <a:off x="1122" y="1008"/>
              <a:ext cx="252" cy="221"/>
            </a:xfrm>
            <a:prstGeom prst="rect">
              <a:avLst/>
            </a:prstGeom>
            <a:solidFill>
              <a:srgbClr val="FF0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28" name="Rectangle 123"/>
            <p:cNvSpPr>
              <a:spLocks noChangeAspect="1" noChangeArrowheads="1"/>
            </p:cNvSpPr>
            <p:nvPr/>
          </p:nvSpPr>
          <p:spPr bwMode="auto">
            <a:xfrm>
              <a:off x="874" y="1008"/>
              <a:ext cx="248" cy="221"/>
            </a:xfrm>
            <a:prstGeom prst="rect">
              <a:avLst/>
            </a:prstGeom>
            <a:solidFill>
              <a:srgbClr val="FFFF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29" name="Rectangle 124"/>
            <p:cNvSpPr>
              <a:spLocks noChangeAspect="1" noChangeArrowheads="1"/>
            </p:cNvSpPr>
            <p:nvPr/>
          </p:nvSpPr>
          <p:spPr bwMode="auto">
            <a:xfrm>
              <a:off x="624" y="1008"/>
              <a:ext cx="250" cy="221"/>
            </a:xfrm>
            <a:prstGeom prst="rect">
              <a:avLst/>
            </a:prstGeom>
            <a:solidFill>
              <a:srgbClr val="008000"/>
            </a:solidFill>
            <a:ln w="3175">
              <a:solidFill>
                <a:schemeClr val="tx1"/>
              </a:solidFill>
              <a:miter lim="800000"/>
              <a:headEnd/>
              <a:tailEnd/>
            </a:ln>
          </p:spPr>
          <p:txBody>
            <a:bodyPr/>
            <a:lstStyle/>
            <a:p>
              <a:pPr fontAlgn="base">
                <a:spcBef>
                  <a:spcPct val="20000"/>
                </a:spcBef>
                <a:spcAft>
                  <a:spcPct val="0"/>
                </a:spcAft>
              </a:pPr>
              <a:endParaRPr lang="en-US" sz="900" dirty="0">
                <a:solidFill>
                  <a:srgbClr val="000000"/>
                </a:solidFill>
                <a:ea typeface="ヒラギノ角ゴ Pro W3" charset="-128"/>
                <a:cs typeface="ヒラギノ角ゴ Pro W3" charset="-128"/>
              </a:endParaRPr>
            </a:p>
          </p:txBody>
        </p:sp>
        <p:sp>
          <p:nvSpPr>
            <p:cNvPr id="30" name="Line 125"/>
            <p:cNvSpPr>
              <a:spLocks noChangeAspect="1" noChangeShapeType="1"/>
            </p:cNvSpPr>
            <p:nvPr/>
          </p:nvSpPr>
          <p:spPr bwMode="auto">
            <a:xfrm>
              <a:off x="624" y="1008"/>
              <a:ext cx="1248" cy="0"/>
            </a:xfrm>
            <a:prstGeom prst="line">
              <a:avLst/>
            </a:prstGeom>
            <a:noFill/>
            <a:ln w="3175" cap="sq">
              <a:solidFill>
                <a:schemeClr val="tx1"/>
              </a:solidFill>
              <a:round/>
              <a:headEnd/>
              <a:tailEnd/>
            </a:ln>
          </p:spPr>
          <p:txBody>
            <a:bodyPr/>
            <a:lstStyle/>
            <a:p>
              <a:pPr fontAlgn="base">
                <a:spcBef>
                  <a:spcPct val="0"/>
                </a:spcBef>
                <a:spcAft>
                  <a:spcPct val="0"/>
                </a:spcAft>
              </a:pPr>
              <a:endParaRPr lang="en-US" dirty="0">
                <a:solidFill>
                  <a:prstClr val="black"/>
                </a:solidFill>
                <a:ea typeface="ヒラギノ角ゴ Pro W3" charset="-128"/>
                <a:cs typeface="ヒラギノ角ゴ Pro W3" charset="-128"/>
              </a:endParaRPr>
            </a:p>
          </p:txBody>
        </p:sp>
        <p:sp>
          <p:nvSpPr>
            <p:cNvPr id="31" name="Line 126"/>
            <p:cNvSpPr>
              <a:spLocks noChangeAspect="1" noChangeShapeType="1"/>
            </p:cNvSpPr>
            <p:nvPr/>
          </p:nvSpPr>
          <p:spPr bwMode="auto">
            <a:xfrm>
              <a:off x="624" y="1229"/>
              <a:ext cx="1248" cy="0"/>
            </a:xfrm>
            <a:prstGeom prst="line">
              <a:avLst/>
            </a:prstGeom>
            <a:noFill/>
            <a:ln w="3175">
              <a:solidFill>
                <a:schemeClr val="tx1"/>
              </a:solidFill>
              <a:round/>
              <a:headEnd/>
              <a:tailEnd/>
            </a:ln>
          </p:spPr>
          <p:txBody>
            <a:bodyPr/>
            <a:lstStyle/>
            <a:p>
              <a:pPr fontAlgn="base">
                <a:spcBef>
                  <a:spcPct val="0"/>
                </a:spcBef>
                <a:spcAft>
                  <a:spcPct val="0"/>
                </a:spcAft>
              </a:pPr>
              <a:endParaRPr lang="en-US" dirty="0">
                <a:solidFill>
                  <a:prstClr val="black"/>
                </a:solidFill>
                <a:ea typeface="ヒラギノ角ゴ Pro W3" charset="-128"/>
                <a:cs typeface="ヒラギノ角ゴ Pro W3" charset="-128"/>
              </a:endParaRPr>
            </a:p>
          </p:txBody>
        </p:sp>
        <p:sp>
          <p:nvSpPr>
            <p:cNvPr id="32" name="Line 127"/>
            <p:cNvSpPr>
              <a:spLocks noChangeAspect="1" noChangeShapeType="1"/>
            </p:cNvSpPr>
            <p:nvPr/>
          </p:nvSpPr>
          <p:spPr bwMode="auto">
            <a:xfrm>
              <a:off x="624" y="1450"/>
              <a:ext cx="1248" cy="0"/>
            </a:xfrm>
            <a:prstGeom prst="line">
              <a:avLst/>
            </a:prstGeom>
            <a:noFill/>
            <a:ln w="3175">
              <a:solidFill>
                <a:schemeClr val="tx1"/>
              </a:solidFill>
              <a:round/>
              <a:headEnd/>
              <a:tailEnd/>
            </a:ln>
          </p:spPr>
          <p:txBody>
            <a:bodyPr/>
            <a:lstStyle/>
            <a:p>
              <a:pPr fontAlgn="base">
                <a:spcBef>
                  <a:spcPct val="0"/>
                </a:spcBef>
                <a:spcAft>
                  <a:spcPct val="0"/>
                </a:spcAft>
              </a:pPr>
              <a:endParaRPr lang="en-US" dirty="0">
                <a:solidFill>
                  <a:prstClr val="black"/>
                </a:solidFill>
                <a:ea typeface="ヒラギノ角ゴ Pro W3" charset="-128"/>
                <a:cs typeface="ヒラギノ角ゴ Pro W3" charset="-128"/>
              </a:endParaRPr>
            </a:p>
          </p:txBody>
        </p:sp>
        <p:sp>
          <p:nvSpPr>
            <p:cNvPr id="33" name="Line 128"/>
            <p:cNvSpPr>
              <a:spLocks noChangeAspect="1" noChangeShapeType="1"/>
            </p:cNvSpPr>
            <p:nvPr/>
          </p:nvSpPr>
          <p:spPr bwMode="auto">
            <a:xfrm>
              <a:off x="624" y="1670"/>
              <a:ext cx="1248" cy="0"/>
            </a:xfrm>
            <a:prstGeom prst="line">
              <a:avLst/>
            </a:prstGeom>
            <a:noFill/>
            <a:ln w="3175">
              <a:solidFill>
                <a:schemeClr val="tx1"/>
              </a:solidFill>
              <a:round/>
              <a:headEnd/>
              <a:tailEnd/>
            </a:ln>
          </p:spPr>
          <p:txBody>
            <a:bodyPr/>
            <a:lstStyle/>
            <a:p>
              <a:pPr fontAlgn="base">
                <a:spcBef>
                  <a:spcPct val="0"/>
                </a:spcBef>
                <a:spcAft>
                  <a:spcPct val="0"/>
                </a:spcAft>
              </a:pPr>
              <a:endParaRPr lang="en-US" dirty="0">
                <a:solidFill>
                  <a:prstClr val="black"/>
                </a:solidFill>
                <a:ea typeface="ヒラギノ角ゴ Pro W3" charset="-128"/>
                <a:cs typeface="ヒラギノ角ゴ Pro W3" charset="-128"/>
              </a:endParaRPr>
            </a:p>
          </p:txBody>
        </p:sp>
        <p:sp>
          <p:nvSpPr>
            <p:cNvPr id="34" name="Line 129"/>
            <p:cNvSpPr>
              <a:spLocks noChangeAspect="1" noChangeShapeType="1"/>
            </p:cNvSpPr>
            <p:nvPr/>
          </p:nvSpPr>
          <p:spPr bwMode="auto">
            <a:xfrm>
              <a:off x="624" y="1891"/>
              <a:ext cx="1248" cy="0"/>
            </a:xfrm>
            <a:prstGeom prst="line">
              <a:avLst/>
            </a:prstGeom>
            <a:noFill/>
            <a:ln w="3175">
              <a:solidFill>
                <a:schemeClr val="tx1"/>
              </a:solidFill>
              <a:round/>
              <a:headEnd/>
              <a:tailEnd/>
            </a:ln>
          </p:spPr>
          <p:txBody>
            <a:bodyPr/>
            <a:lstStyle/>
            <a:p>
              <a:pPr fontAlgn="base">
                <a:spcBef>
                  <a:spcPct val="0"/>
                </a:spcBef>
                <a:spcAft>
                  <a:spcPct val="0"/>
                </a:spcAft>
              </a:pPr>
              <a:endParaRPr lang="en-US" dirty="0">
                <a:solidFill>
                  <a:prstClr val="black"/>
                </a:solidFill>
                <a:ea typeface="ヒラギノ角ゴ Pro W3" charset="-128"/>
                <a:cs typeface="ヒラギノ角ゴ Pro W3" charset="-128"/>
              </a:endParaRPr>
            </a:p>
          </p:txBody>
        </p:sp>
        <p:sp>
          <p:nvSpPr>
            <p:cNvPr id="35" name="Line 130"/>
            <p:cNvSpPr>
              <a:spLocks noChangeAspect="1" noChangeShapeType="1"/>
            </p:cNvSpPr>
            <p:nvPr/>
          </p:nvSpPr>
          <p:spPr bwMode="auto">
            <a:xfrm>
              <a:off x="624" y="2112"/>
              <a:ext cx="1248" cy="0"/>
            </a:xfrm>
            <a:prstGeom prst="line">
              <a:avLst/>
            </a:prstGeom>
            <a:noFill/>
            <a:ln w="3175" cap="sq">
              <a:solidFill>
                <a:schemeClr val="tx1"/>
              </a:solidFill>
              <a:round/>
              <a:headEnd/>
              <a:tailEnd/>
            </a:ln>
          </p:spPr>
          <p:txBody>
            <a:bodyPr/>
            <a:lstStyle/>
            <a:p>
              <a:pPr fontAlgn="base">
                <a:spcBef>
                  <a:spcPct val="0"/>
                </a:spcBef>
                <a:spcAft>
                  <a:spcPct val="0"/>
                </a:spcAft>
              </a:pPr>
              <a:endParaRPr lang="en-US" dirty="0">
                <a:solidFill>
                  <a:prstClr val="black"/>
                </a:solidFill>
                <a:ea typeface="ヒラギノ角ゴ Pro W3" charset="-128"/>
                <a:cs typeface="ヒラギノ角ゴ Pro W3" charset="-128"/>
              </a:endParaRPr>
            </a:p>
          </p:txBody>
        </p:sp>
        <p:sp>
          <p:nvSpPr>
            <p:cNvPr id="36" name="Line 131"/>
            <p:cNvSpPr>
              <a:spLocks noChangeAspect="1" noChangeShapeType="1"/>
            </p:cNvSpPr>
            <p:nvPr/>
          </p:nvSpPr>
          <p:spPr bwMode="auto">
            <a:xfrm>
              <a:off x="624" y="1008"/>
              <a:ext cx="0" cy="1104"/>
            </a:xfrm>
            <a:prstGeom prst="line">
              <a:avLst/>
            </a:prstGeom>
            <a:noFill/>
            <a:ln w="3175" cap="sq">
              <a:solidFill>
                <a:schemeClr val="tx1"/>
              </a:solidFill>
              <a:round/>
              <a:headEnd/>
              <a:tailEnd/>
            </a:ln>
          </p:spPr>
          <p:txBody>
            <a:bodyPr/>
            <a:lstStyle/>
            <a:p>
              <a:pPr fontAlgn="base">
                <a:spcBef>
                  <a:spcPct val="0"/>
                </a:spcBef>
                <a:spcAft>
                  <a:spcPct val="0"/>
                </a:spcAft>
              </a:pPr>
              <a:endParaRPr lang="en-US" dirty="0">
                <a:solidFill>
                  <a:prstClr val="black"/>
                </a:solidFill>
                <a:ea typeface="ヒラギノ角ゴ Pro W3" charset="-128"/>
                <a:cs typeface="ヒラギノ角ゴ Pro W3" charset="-128"/>
              </a:endParaRPr>
            </a:p>
          </p:txBody>
        </p:sp>
        <p:sp>
          <p:nvSpPr>
            <p:cNvPr id="37" name="Line 132"/>
            <p:cNvSpPr>
              <a:spLocks noChangeAspect="1" noChangeShapeType="1"/>
            </p:cNvSpPr>
            <p:nvPr/>
          </p:nvSpPr>
          <p:spPr bwMode="auto">
            <a:xfrm>
              <a:off x="874" y="1008"/>
              <a:ext cx="0" cy="1104"/>
            </a:xfrm>
            <a:prstGeom prst="line">
              <a:avLst/>
            </a:prstGeom>
            <a:noFill/>
            <a:ln w="3175">
              <a:solidFill>
                <a:schemeClr val="tx1"/>
              </a:solidFill>
              <a:round/>
              <a:headEnd/>
              <a:tailEnd/>
            </a:ln>
          </p:spPr>
          <p:txBody>
            <a:bodyPr/>
            <a:lstStyle/>
            <a:p>
              <a:pPr fontAlgn="base">
                <a:spcBef>
                  <a:spcPct val="0"/>
                </a:spcBef>
                <a:spcAft>
                  <a:spcPct val="0"/>
                </a:spcAft>
              </a:pPr>
              <a:endParaRPr lang="en-US" dirty="0">
                <a:solidFill>
                  <a:prstClr val="black"/>
                </a:solidFill>
                <a:ea typeface="ヒラギノ角ゴ Pro W3" charset="-128"/>
                <a:cs typeface="ヒラギノ角ゴ Pro W3" charset="-128"/>
              </a:endParaRPr>
            </a:p>
          </p:txBody>
        </p:sp>
        <p:sp>
          <p:nvSpPr>
            <p:cNvPr id="38" name="Line 133"/>
            <p:cNvSpPr>
              <a:spLocks noChangeAspect="1" noChangeShapeType="1"/>
            </p:cNvSpPr>
            <p:nvPr/>
          </p:nvSpPr>
          <p:spPr bwMode="auto">
            <a:xfrm>
              <a:off x="1122" y="1008"/>
              <a:ext cx="0" cy="1104"/>
            </a:xfrm>
            <a:prstGeom prst="line">
              <a:avLst/>
            </a:prstGeom>
            <a:noFill/>
            <a:ln w="3175">
              <a:solidFill>
                <a:schemeClr val="tx1"/>
              </a:solidFill>
              <a:round/>
              <a:headEnd/>
              <a:tailEnd/>
            </a:ln>
          </p:spPr>
          <p:txBody>
            <a:bodyPr/>
            <a:lstStyle/>
            <a:p>
              <a:pPr fontAlgn="base">
                <a:spcBef>
                  <a:spcPct val="0"/>
                </a:spcBef>
                <a:spcAft>
                  <a:spcPct val="0"/>
                </a:spcAft>
              </a:pPr>
              <a:endParaRPr lang="en-US" dirty="0">
                <a:solidFill>
                  <a:prstClr val="black"/>
                </a:solidFill>
                <a:ea typeface="ヒラギノ角ゴ Pro W3" charset="-128"/>
                <a:cs typeface="ヒラギノ角ゴ Pro W3" charset="-128"/>
              </a:endParaRPr>
            </a:p>
          </p:txBody>
        </p:sp>
        <p:sp>
          <p:nvSpPr>
            <p:cNvPr id="39" name="Line 134"/>
            <p:cNvSpPr>
              <a:spLocks noChangeAspect="1" noChangeShapeType="1"/>
            </p:cNvSpPr>
            <p:nvPr/>
          </p:nvSpPr>
          <p:spPr bwMode="auto">
            <a:xfrm>
              <a:off x="1374" y="1008"/>
              <a:ext cx="0" cy="1104"/>
            </a:xfrm>
            <a:prstGeom prst="line">
              <a:avLst/>
            </a:prstGeom>
            <a:noFill/>
            <a:ln w="3175">
              <a:solidFill>
                <a:schemeClr val="tx1"/>
              </a:solidFill>
              <a:round/>
              <a:headEnd/>
              <a:tailEnd/>
            </a:ln>
          </p:spPr>
          <p:txBody>
            <a:bodyPr/>
            <a:lstStyle/>
            <a:p>
              <a:pPr fontAlgn="base">
                <a:spcBef>
                  <a:spcPct val="0"/>
                </a:spcBef>
                <a:spcAft>
                  <a:spcPct val="0"/>
                </a:spcAft>
              </a:pPr>
              <a:endParaRPr lang="en-US" dirty="0">
                <a:solidFill>
                  <a:prstClr val="black"/>
                </a:solidFill>
                <a:ea typeface="ヒラギノ角ゴ Pro W3" charset="-128"/>
                <a:cs typeface="ヒラギノ角ゴ Pro W3" charset="-128"/>
              </a:endParaRPr>
            </a:p>
          </p:txBody>
        </p:sp>
        <p:sp>
          <p:nvSpPr>
            <p:cNvPr id="40" name="Line 135"/>
            <p:cNvSpPr>
              <a:spLocks noChangeAspect="1" noChangeShapeType="1"/>
            </p:cNvSpPr>
            <p:nvPr/>
          </p:nvSpPr>
          <p:spPr bwMode="auto">
            <a:xfrm>
              <a:off x="1622" y="1008"/>
              <a:ext cx="0" cy="1104"/>
            </a:xfrm>
            <a:prstGeom prst="line">
              <a:avLst/>
            </a:prstGeom>
            <a:noFill/>
            <a:ln w="3175">
              <a:solidFill>
                <a:schemeClr val="tx1"/>
              </a:solidFill>
              <a:round/>
              <a:headEnd/>
              <a:tailEnd/>
            </a:ln>
          </p:spPr>
          <p:txBody>
            <a:bodyPr/>
            <a:lstStyle/>
            <a:p>
              <a:pPr fontAlgn="base">
                <a:spcBef>
                  <a:spcPct val="0"/>
                </a:spcBef>
                <a:spcAft>
                  <a:spcPct val="0"/>
                </a:spcAft>
              </a:pPr>
              <a:endParaRPr lang="en-US" sz="900" dirty="0">
                <a:solidFill>
                  <a:prstClr val="black"/>
                </a:solidFill>
                <a:ea typeface="ヒラギノ角ゴ Pro W3" charset="-128"/>
                <a:cs typeface="ヒラギノ角ゴ Pro W3" charset="-128"/>
              </a:endParaRPr>
            </a:p>
          </p:txBody>
        </p:sp>
        <p:sp>
          <p:nvSpPr>
            <p:cNvPr id="41" name="Line 136"/>
            <p:cNvSpPr>
              <a:spLocks noChangeAspect="1" noChangeShapeType="1"/>
            </p:cNvSpPr>
            <p:nvPr/>
          </p:nvSpPr>
          <p:spPr bwMode="auto">
            <a:xfrm>
              <a:off x="1872" y="1008"/>
              <a:ext cx="0" cy="1104"/>
            </a:xfrm>
            <a:prstGeom prst="line">
              <a:avLst/>
            </a:prstGeom>
            <a:noFill/>
            <a:ln w="3175" cap="sq">
              <a:solidFill>
                <a:schemeClr val="tx1"/>
              </a:solidFill>
              <a:round/>
              <a:headEnd/>
              <a:tailEnd/>
            </a:ln>
          </p:spPr>
          <p:txBody>
            <a:bodyPr/>
            <a:lstStyle/>
            <a:p>
              <a:pPr fontAlgn="base">
                <a:spcBef>
                  <a:spcPct val="0"/>
                </a:spcBef>
                <a:spcAft>
                  <a:spcPct val="0"/>
                </a:spcAft>
              </a:pPr>
              <a:endParaRPr lang="en-US" dirty="0">
                <a:solidFill>
                  <a:prstClr val="black"/>
                </a:solidFill>
                <a:ea typeface="ヒラギノ角ゴ Pro W3" charset="-128"/>
                <a:cs typeface="ヒラギノ角ゴ Pro W3" charset="-128"/>
              </a:endParaRPr>
            </a:p>
          </p:txBody>
        </p:sp>
      </p:grpSp>
      <p:sp>
        <p:nvSpPr>
          <p:cNvPr id="42" name="Text Box 98"/>
          <p:cNvSpPr txBox="1">
            <a:spLocks noChangeAspect="1" noChangeArrowheads="1"/>
          </p:cNvSpPr>
          <p:nvPr/>
        </p:nvSpPr>
        <p:spPr bwMode="auto">
          <a:xfrm rot="16200000">
            <a:off x="-467963" y="2451525"/>
            <a:ext cx="1422400" cy="369332"/>
          </a:xfrm>
          <a:prstGeom prst="rect">
            <a:avLst/>
          </a:prstGeom>
          <a:solidFill>
            <a:schemeClr val="bg1"/>
          </a:solidFill>
          <a:ln w="9525">
            <a:noFill/>
            <a:miter lim="800000"/>
            <a:headEnd/>
            <a:tailEnd/>
          </a:ln>
        </p:spPr>
        <p:txBody>
          <a:bodyPr>
            <a:spAutoFit/>
          </a:bodyPr>
          <a:lstStyle/>
          <a:p>
            <a:pPr algn="ctr" fontAlgn="base">
              <a:spcBef>
                <a:spcPct val="0"/>
              </a:spcBef>
              <a:spcAft>
                <a:spcPct val="0"/>
              </a:spcAft>
            </a:pPr>
            <a:r>
              <a:rPr lang="en-US" dirty="0">
                <a:solidFill>
                  <a:prstClr val="black"/>
                </a:solidFill>
                <a:ea typeface="ヒラギノ角ゴ Pro W3" charset="-128"/>
                <a:cs typeface="ヒラギノ角ゴ Pro W3" charset="-128"/>
              </a:rPr>
              <a:t>Likelihood</a:t>
            </a:r>
          </a:p>
        </p:txBody>
      </p:sp>
      <p:sp>
        <p:nvSpPr>
          <p:cNvPr id="43" name="Text Box 97"/>
          <p:cNvSpPr txBox="1">
            <a:spLocks noChangeAspect="1" noChangeArrowheads="1"/>
          </p:cNvSpPr>
          <p:nvPr/>
        </p:nvSpPr>
        <p:spPr bwMode="auto">
          <a:xfrm>
            <a:off x="1376745" y="4424030"/>
            <a:ext cx="1755922" cy="369332"/>
          </a:xfrm>
          <a:prstGeom prst="rect">
            <a:avLst/>
          </a:prstGeom>
          <a:solidFill>
            <a:schemeClr val="bg1"/>
          </a:solidFill>
          <a:ln w="9525" algn="ctr">
            <a:noFill/>
            <a:miter lim="800000"/>
            <a:headEnd/>
            <a:tailEnd/>
          </a:ln>
        </p:spPr>
        <p:txBody>
          <a:bodyPr wrap="square">
            <a:spAutoFit/>
          </a:bodyPr>
          <a:lstStyle/>
          <a:p>
            <a:pPr algn="ctr" fontAlgn="base">
              <a:spcBef>
                <a:spcPct val="0"/>
              </a:spcBef>
              <a:spcAft>
                <a:spcPct val="0"/>
              </a:spcAft>
            </a:pPr>
            <a:r>
              <a:rPr lang="en-US" dirty="0">
                <a:solidFill>
                  <a:prstClr val="black"/>
                </a:solidFill>
                <a:ea typeface="ヒラギノ角ゴ Pro W3" charset="-128"/>
                <a:cs typeface="ヒラギノ角ゴ Pro W3" charset="-128"/>
              </a:rPr>
              <a:t>Consequence</a:t>
            </a:r>
          </a:p>
        </p:txBody>
      </p:sp>
      <p:grpSp>
        <p:nvGrpSpPr>
          <p:cNvPr id="44" name="Group 62"/>
          <p:cNvGrpSpPr/>
          <p:nvPr/>
        </p:nvGrpSpPr>
        <p:grpSpPr>
          <a:xfrm>
            <a:off x="60066" y="5106987"/>
            <a:ext cx="3900488" cy="1230313"/>
            <a:chOff x="368300" y="4889500"/>
            <a:chExt cx="3900488" cy="1230313"/>
          </a:xfrm>
        </p:grpSpPr>
        <p:sp>
          <p:nvSpPr>
            <p:cNvPr id="45" name="Rectangle 44"/>
            <p:cNvSpPr>
              <a:spLocks noChangeArrowheads="1"/>
            </p:cNvSpPr>
            <p:nvPr/>
          </p:nvSpPr>
          <p:spPr bwMode="auto">
            <a:xfrm>
              <a:off x="368300" y="4889500"/>
              <a:ext cx="3865563" cy="1219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fontAlgn="base" hangingPunct="0">
                <a:spcBef>
                  <a:spcPct val="0"/>
                </a:spcBef>
                <a:spcAft>
                  <a:spcPct val="0"/>
                </a:spcAft>
              </a:pPr>
              <a:endParaRPr lang="en-US" dirty="0">
                <a:solidFill>
                  <a:prstClr val="black"/>
                </a:solidFill>
                <a:ea typeface="ヒラギノ角ゴ Pro W3" charset="-128"/>
                <a:cs typeface="ヒラギノ角ゴ Pro W3" charset="-128"/>
              </a:endParaRPr>
            </a:p>
          </p:txBody>
        </p:sp>
        <p:sp>
          <p:nvSpPr>
            <p:cNvPr id="46" name="Text Box 4"/>
            <p:cNvSpPr txBox="1">
              <a:spLocks noChangeArrowheads="1"/>
            </p:cNvSpPr>
            <p:nvPr/>
          </p:nvSpPr>
          <p:spPr bwMode="auto">
            <a:xfrm>
              <a:off x="3125788" y="4918075"/>
              <a:ext cx="1143000" cy="1192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200">
                  <a:solidFill>
                    <a:schemeClr val="tx1"/>
                  </a:solidFill>
                  <a:latin typeface="Arial" charset="0"/>
                  <a:ea typeface="ＭＳ Ｐゴシック" pitchFamily="34" charset="-128"/>
                </a:defRPr>
              </a:lvl1pPr>
              <a:lvl2pPr marL="742950" indent="-285750" eaLnBrk="0" hangingPunct="0">
                <a:defRPr sz="1200">
                  <a:solidFill>
                    <a:schemeClr val="tx1"/>
                  </a:solidFill>
                  <a:latin typeface="Arial" charset="0"/>
                  <a:ea typeface="ＭＳ Ｐゴシック" pitchFamily="34" charset="-128"/>
                </a:defRPr>
              </a:lvl2pPr>
              <a:lvl3pPr marL="1143000" indent="-228600" eaLnBrk="0" hangingPunct="0">
                <a:defRPr sz="1200">
                  <a:solidFill>
                    <a:schemeClr val="tx1"/>
                  </a:solidFill>
                  <a:latin typeface="Arial" charset="0"/>
                  <a:ea typeface="ＭＳ Ｐゴシック" pitchFamily="34" charset="-128"/>
                </a:defRPr>
              </a:lvl3pPr>
              <a:lvl4pPr marL="1600200" indent="-228600" eaLnBrk="0" hangingPunct="0">
                <a:defRPr sz="1200">
                  <a:solidFill>
                    <a:schemeClr val="tx1"/>
                  </a:solidFill>
                  <a:latin typeface="Arial" charset="0"/>
                  <a:ea typeface="ＭＳ Ｐゴシック" pitchFamily="34" charset="-128"/>
                </a:defRPr>
              </a:lvl4pPr>
              <a:lvl5pPr marL="2057400" indent="-228600" eaLnBrk="0" hangingPunct="0">
                <a:defRPr sz="1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200">
                  <a:solidFill>
                    <a:schemeClr val="tx1"/>
                  </a:solidFill>
                  <a:latin typeface="Arial" charset="0"/>
                  <a:ea typeface="ＭＳ Ｐゴシック" pitchFamily="34" charset="-128"/>
                </a:defRPr>
              </a:lvl9pPr>
            </a:lstStyle>
            <a:p>
              <a:pPr algn="ctr" eaLnBrk="1" fontAlgn="base" hangingPunct="1">
                <a:spcBef>
                  <a:spcPct val="10000"/>
                </a:spcBef>
                <a:spcAft>
                  <a:spcPts val="200"/>
                </a:spcAft>
              </a:pPr>
              <a:r>
                <a:rPr lang="en-US" b="1" u="sng" dirty="0">
                  <a:solidFill>
                    <a:prstClr val="black"/>
                  </a:solidFill>
                  <a:cs typeface="ヒラギノ角ゴ Pro W3" charset="-128"/>
                </a:rPr>
                <a:t>Approach</a:t>
              </a:r>
            </a:p>
            <a:p>
              <a:pPr eaLnBrk="1" fontAlgn="base" hangingPunct="1">
                <a:spcBef>
                  <a:spcPct val="20000"/>
                </a:spcBef>
                <a:spcAft>
                  <a:spcPts val="200"/>
                </a:spcAft>
              </a:pPr>
              <a:r>
                <a:rPr lang="en-US" dirty="0">
                  <a:solidFill>
                    <a:prstClr val="black"/>
                  </a:solidFill>
                  <a:cs typeface="ヒラギノ角ゴ Pro W3" charset="-128"/>
                </a:rPr>
                <a:t>M – Mitigate</a:t>
              </a:r>
            </a:p>
            <a:p>
              <a:pPr eaLnBrk="1" fontAlgn="base" hangingPunct="1">
                <a:spcBef>
                  <a:spcPct val="10000"/>
                </a:spcBef>
                <a:spcAft>
                  <a:spcPts val="200"/>
                </a:spcAft>
              </a:pPr>
              <a:r>
                <a:rPr lang="en-US" dirty="0">
                  <a:solidFill>
                    <a:prstClr val="black"/>
                  </a:solidFill>
                  <a:cs typeface="ヒラギノ角ゴ Pro W3" charset="-128"/>
                </a:rPr>
                <a:t>W – Watch</a:t>
              </a:r>
            </a:p>
            <a:p>
              <a:pPr eaLnBrk="1" fontAlgn="base" hangingPunct="1">
                <a:spcBef>
                  <a:spcPct val="0"/>
                </a:spcBef>
                <a:spcAft>
                  <a:spcPts val="200"/>
                </a:spcAft>
              </a:pPr>
              <a:r>
                <a:rPr lang="en-US" dirty="0">
                  <a:solidFill>
                    <a:prstClr val="black"/>
                  </a:solidFill>
                  <a:cs typeface="ヒラギノ角ゴ Pro W3" charset="-128"/>
                </a:rPr>
                <a:t>A – Accept</a:t>
              </a:r>
            </a:p>
            <a:p>
              <a:pPr eaLnBrk="1" fontAlgn="base" hangingPunct="1">
                <a:spcBef>
                  <a:spcPct val="10000"/>
                </a:spcBef>
                <a:spcAft>
                  <a:spcPts val="200"/>
                </a:spcAft>
              </a:pPr>
              <a:r>
                <a:rPr lang="en-US" dirty="0">
                  <a:solidFill>
                    <a:prstClr val="black"/>
                  </a:solidFill>
                  <a:cs typeface="ヒラギノ角ゴ Pro W3" charset="-128"/>
                </a:rPr>
                <a:t>R – Research</a:t>
              </a:r>
            </a:p>
          </p:txBody>
        </p:sp>
        <p:sp>
          <p:nvSpPr>
            <p:cNvPr id="47" name="Text Box 5"/>
            <p:cNvSpPr txBox="1">
              <a:spLocks noChangeArrowheads="1"/>
            </p:cNvSpPr>
            <p:nvPr/>
          </p:nvSpPr>
          <p:spPr bwMode="auto">
            <a:xfrm>
              <a:off x="527604" y="4911725"/>
              <a:ext cx="51809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200">
                  <a:solidFill>
                    <a:schemeClr val="tx1"/>
                  </a:solidFill>
                  <a:latin typeface="Arial" charset="0"/>
                  <a:ea typeface="ＭＳ Ｐゴシック" pitchFamily="34" charset="-128"/>
                </a:defRPr>
              </a:lvl1pPr>
              <a:lvl2pPr marL="742950" indent="-285750" eaLnBrk="0" hangingPunct="0">
                <a:defRPr sz="1200">
                  <a:solidFill>
                    <a:schemeClr val="tx1"/>
                  </a:solidFill>
                  <a:latin typeface="Arial" charset="0"/>
                  <a:ea typeface="ＭＳ Ｐゴシック" pitchFamily="34" charset="-128"/>
                </a:defRPr>
              </a:lvl2pPr>
              <a:lvl3pPr marL="1143000" indent="-228600" eaLnBrk="0" hangingPunct="0">
                <a:defRPr sz="1200">
                  <a:solidFill>
                    <a:schemeClr val="tx1"/>
                  </a:solidFill>
                  <a:latin typeface="Arial" charset="0"/>
                  <a:ea typeface="ＭＳ Ｐゴシック" pitchFamily="34" charset="-128"/>
                </a:defRPr>
              </a:lvl3pPr>
              <a:lvl4pPr marL="1600200" indent="-228600" eaLnBrk="0" hangingPunct="0">
                <a:defRPr sz="1200">
                  <a:solidFill>
                    <a:schemeClr val="tx1"/>
                  </a:solidFill>
                  <a:latin typeface="Arial" charset="0"/>
                  <a:ea typeface="ＭＳ Ｐゴシック" pitchFamily="34" charset="-128"/>
                </a:defRPr>
              </a:lvl4pPr>
              <a:lvl5pPr marL="2057400" indent="-228600" eaLnBrk="0" hangingPunct="0">
                <a:defRPr sz="1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200">
                  <a:solidFill>
                    <a:schemeClr val="tx1"/>
                  </a:solidFill>
                  <a:latin typeface="Arial" charset="0"/>
                  <a:ea typeface="ＭＳ Ｐゴシック" pitchFamily="34" charset="-128"/>
                </a:defRPr>
              </a:lvl9pPr>
            </a:lstStyle>
            <a:p>
              <a:pPr eaLnBrk="1" fontAlgn="base" hangingPunct="1">
                <a:spcBef>
                  <a:spcPct val="0"/>
                </a:spcBef>
                <a:spcAft>
                  <a:spcPct val="0"/>
                </a:spcAft>
              </a:pPr>
              <a:r>
                <a:rPr lang="en-US" b="1" u="sng" dirty="0" smtClean="0">
                  <a:solidFill>
                    <a:prstClr val="black"/>
                  </a:solidFill>
                  <a:cs typeface="ヒラギノ角ゴ Pro W3" charset="-128"/>
                </a:rPr>
                <a:t>Risk</a:t>
              </a:r>
              <a:endParaRPr lang="en-US" b="1" u="sng" dirty="0">
                <a:solidFill>
                  <a:prstClr val="black"/>
                </a:solidFill>
                <a:cs typeface="ヒラギノ角ゴ Pro W3" charset="-128"/>
              </a:endParaRPr>
            </a:p>
          </p:txBody>
        </p:sp>
        <p:sp>
          <p:nvSpPr>
            <p:cNvPr id="48" name="Rectangle 47" descr="80%"/>
            <p:cNvSpPr>
              <a:spLocks noChangeArrowheads="1"/>
            </p:cNvSpPr>
            <p:nvPr/>
          </p:nvSpPr>
          <p:spPr bwMode="auto">
            <a:xfrm>
              <a:off x="519949" y="5194300"/>
              <a:ext cx="533400" cy="228600"/>
            </a:xfrm>
            <a:prstGeom prst="rect">
              <a:avLst/>
            </a:prstGeom>
            <a:solidFill>
              <a:srgbClr val="FF0000"/>
            </a:solidFill>
            <a:ln w="9525">
              <a:solidFill>
                <a:schemeClr val="tx1"/>
              </a:solidFill>
              <a:miter lim="800000"/>
              <a:headEnd/>
              <a:tailEnd/>
            </a:ln>
          </p:spPr>
          <p:txBody>
            <a:bodyPr wrap="none" anchor="ctr"/>
            <a:lstStyle/>
            <a:p>
              <a:pPr algn="ctr" fontAlgn="base">
                <a:spcBef>
                  <a:spcPct val="0"/>
                </a:spcBef>
                <a:spcAft>
                  <a:spcPct val="0"/>
                </a:spcAft>
              </a:pPr>
              <a:r>
                <a:rPr lang="en-US" sz="1400" b="1" dirty="0">
                  <a:solidFill>
                    <a:prstClr val="black"/>
                  </a:solidFill>
                  <a:ea typeface="ヒラギノ角ゴ Pro W3" charset="-128"/>
                  <a:cs typeface="ヒラギノ角ゴ Pro W3" charset="-128"/>
                </a:rPr>
                <a:t>High</a:t>
              </a:r>
            </a:p>
          </p:txBody>
        </p:sp>
        <p:sp>
          <p:nvSpPr>
            <p:cNvPr id="49" name="Rectangle 48" descr="Wide downward diagonal"/>
            <p:cNvSpPr>
              <a:spLocks noChangeArrowheads="1"/>
            </p:cNvSpPr>
            <p:nvPr/>
          </p:nvSpPr>
          <p:spPr bwMode="auto">
            <a:xfrm>
              <a:off x="519949" y="5499100"/>
              <a:ext cx="533400" cy="228600"/>
            </a:xfrm>
            <a:prstGeom prst="rect">
              <a:avLst/>
            </a:prstGeom>
            <a:solidFill>
              <a:srgbClr val="FFFF00"/>
            </a:solidFill>
            <a:ln w="9525">
              <a:solidFill>
                <a:schemeClr val="tx1"/>
              </a:solidFill>
              <a:miter lim="800000"/>
              <a:headEnd/>
              <a:tailEnd/>
            </a:ln>
          </p:spPr>
          <p:txBody>
            <a:bodyPr wrap="none" anchor="ctr"/>
            <a:lstStyle/>
            <a:p>
              <a:pPr algn="ctr" fontAlgn="base">
                <a:spcBef>
                  <a:spcPct val="0"/>
                </a:spcBef>
                <a:spcAft>
                  <a:spcPct val="0"/>
                </a:spcAft>
              </a:pPr>
              <a:r>
                <a:rPr lang="en-US" sz="1400" b="1" dirty="0">
                  <a:solidFill>
                    <a:prstClr val="black"/>
                  </a:solidFill>
                  <a:ea typeface="ヒラギノ角ゴ Pro W3" charset="-128"/>
                  <a:cs typeface="ヒラギノ角ゴ Pro W3" charset="-128"/>
                </a:rPr>
                <a:t>Med</a:t>
              </a:r>
            </a:p>
          </p:txBody>
        </p:sp>
        <p:sp>
          <p:nvSpPr>
            <p:cNvPr id="50" name="Rectangle 49" descr="Dark horizontal"/>
            <p:cNvSpPr>
              <a:spLocks noChangeArrowheads="1"/>
            </p:cNvSpPr>
            <p:nvPr/>
          </p:nvSpPr>
          <p:spPr bwMode="auto">
            <a:xfrm>
              <a:off x="519949" y="5803900"/>
              <a:ext cx="533400" cy="228600"/>
            </a:xfrm>
            <a:prstGeom prst="rect">
              <a:avLst/>
            </a:prstGeom>
            <a:solidFill>
              <a:srgbClr val="008000"/>
            </a:solidFill>
            <a:ln w="9525">
              <a:solidFill>
                <a:schemeClr val="tx1"/>
              </a:solidFill>
              <a:miter lim="800000"/>
              <a:headEnd/>
              <a:tailEnd/>
            </a:ln>
          </p:spPr>
          <p:txBody>
            <a:bodyPr wrap="none" anchor="ctr"/>
            <a:lstStyle/>
            <a:p>
              <a:pPr algn="ctr" fontAlgn="base">
                <a:spcBef>
                  <a:spcPct val="0"/>
                </a:spcBef>
                <a:spcAft>
                  <a:spcPct val="0"/>
                </a:spcAft>
              </a:pPr>
              <a:r>
                <a:rPr lang="en-US" sz="1400" b="1" dirty="0">
                  <a:solidFill>
                    <a:prstClr val="black"/>
                  </a:solidFill>
                  <a:ea typeface="ヒラギノ角ゴ Pro W3" charset="-128"/>
                  <a:cs typeface="ヒラギノ角ゴ Pro W3" charset="-128"/>
                </a:rPr>
                <a:t>Low</a:t>
              </a:r>
            </a:p>
          </p:txBody>
        </p:sp>
        <p:sp>
          <p:nvSpPr>
            <p:cNvPr id="51" name="Text Box 9"/>
            <p:cNvSpPr txBox="1">
              <a:spLocks noChangeArrowheads="1"/>
            </p:cNvSpPr>
            <p:nvPr/>
          </p:nvSpPr>
          <p:spPr bwMode="auto">
            <a:xfrm>
              <a:off x="1225550" y="4908550"/>
              <a:ext cx="1981200" cy="1211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200">
                  <a:solidFill>
                    <a:schemeClr val="tx1"/>
                  </a:solidFill>
                  <a:latin typeface="Arial" charset="0"/>
                  <a:ea typeface="ＭＳ Ｐゴシック" pitchFamily="34" charset="-128"/>
                </a:defRPr>
              </a:lvl1pPr>
              <a:lvl2pPr marL="742950" indent="-285750" eaLnBrk="0" hangingPunct="0">
                <a:defRPr sz="1200">
                  <a:solidFill>
                    <a:schemeClr val="tx1"/>
                  </a:solidFill>
                  <a:latin typeface="Arial" charset="0"/>
                  <a:ea typeface="ＭＳ Ｐゴシック" pitchFamily="34" charset="-128"/>
                </a:defRPr>
              </a:lvl2pPr>
              <a:lvl3pPr marL="1143000" indent="-228600" eaLnBrk="0" hangingPunct="0">
                <a:defRPr sz="1200">
                  <a:solidFill>
                    <a:schemeClr val="tx1"/>
                  </a:solidFill>
                  <a:latin typeface="Arial" charset="0"/>
                  <a:ea typeface="ＭＳ Ｐゴシック" pitchFamily="34" charset="-128"/>
                </a:defRPr>
              </a:lvl3pPr>
              <a:lvl4pPr marL="1600200" indent="-228600" eaLnBrk="0" hangingPunct="0">
                <a:defRPr sz="1200">
                  <a:solidFill>
                    <a:schemeClr val="tx1"/>
                  </a:solidFill>
                  <a:latin typeface="Arial" charset="0"/>
                  <a:ea typeface="ＭＳ Ｐゴシック" pitchFamily="34" charset="-128"/>
                </a:defRPr>
              </a:lvl4pPr>
              <a:lvl5pPr marL="2057400" indent="-228600" eaLnBrk="0" hangingPunct="0">
                <a:defRPr sz="1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200">
                  <a:solidFill>
                    <a:schemeClr val="tx1"/>
                  </a:solidFill>
                  <a:latin typeface="Arial" charset="0"/>
                  <a:ea typeface="ＭＳ Ｐゴシック" pitchFamily="34" charset="-128"/>
                </a:defRPr>
              </a:lvl9pPr>
            </a:lstStyle>
            <a:p>
              <a:pPr eaLnBrk="1" fontAlgn="base" hangingPunct="1">
                <a:spcBef>
                  <a:spcPct val="0"/>
                </a:spcBef>
                <a:spcAft>
                  <a:spcPts val="200"/>
                </a:spcAft>
              </a:pPr>
              <a:r>
                <a:rPr lang="en-US" b="1" u="sng" dirty="0">
                  <a:solidFill>
                    <a:prstClr val="black"/>
                  </a:solidFill>
                  <a:cs typeface="ヒラギノ角ゴ Pro W3" charset="-128"/>
                </a:rPr>
                <a:t>L x C Trend</a:t>
              </a:r>
            </a:p>
            <a:p>
              <a:pPr eaLnBrk="1" fontAlgn="base" hangingPunct="1">
                <a:spcBef>
                  <a:spcPct val="20000"/>
                </a:spcBef>
                <a:spcAft>
                  <a:spcPts val="200"/>
                </a:spcAft>
                <a:buFont typeface="Wingdings" pitchFamily="2" charset="2"/>
                <a:buNone/>
              </a:pPr>
              <a:r>
                <a:rPr lang="en-US" dirty="0">
                  <a:solidFill>
                    <a:prstClr val="black"/>
                  </a:solidFill>
                  <a:cs typeface="ヒラギノ角ゴ Pro W3" charset="-128"/>
                  <a:sym typeface="Wingdings 3" pitchFamily="18" charset="2"/>
                </a:rPr>
                <a:t></a:t>
              </a:r>
              <a:r>
                <a:rPr lang="en-US" dirty="0">
                  <a:solidFill>
                    <a:prstClr val="black"/>
                  </a:solidFill>
                  <a:cs typeface="ヒラギノ角ゴ Pro W3" charset="-128"/>
                  <a:sym typeface="Wingdings" pitchFamily="2" charset="2"/>
                </a:rPr>
                <a:t> Decreasing (Improving)</a:t>
              </a:r>
              <a:endParaRPr lang="en-US" sz="800" dirty="0">
                <a:solidFill>
                  <a:prstClr val="black"/>
                </a:solidFill>
                <a:cs typeface="ヒラギノ角ゴ Pro W3" charset="-128"/>
                <a:sym typeface="Wingdings" pitchFamily="2" charset="2"/>
              </a:endParaRPr>
            </a:p>
            <a:p>
              <a:pPr eaLnBrk="1" fontAlgn="base" hangingPunct="1">
                <a:spcBef>
                  <a:spcPct val="10000"/>
                </a:spcBef>
                <a:spcAft>
                  <a:spcPts val="200"/>
                </a:spcAft>
                <a:buFont typeface="Wingdings" pitchFamily="2" charset="2"/>
                <a:buNone/>
              </a:pPr>
              <a:r>
                <a:rPr lang="en-US" dirty="0">
                  <a:solidFill>
                    <a:prstClr val="black"/>
                  </a:solidFill>
                  <a:cs typeface="ヒラギノ角ゴ Pro W3" charset="-128"/>
                  <a:sym typeface="Wingdings 3" pitchFamily="18" charset="2"/>
                </a:rPr>
                <a:t></a:t>
              </a:r>
              <a:r>
                <a:rPr lang="en-US" dirty="0">
                  <a:solidFill>
                    <a:prstClr val="black"/>
                  </a:solidFill>
                  <a:cs typeface="ヒラギノ角ゴ Pro W3" charset="-128"/>
                  <a:sym typeface="Wingdings" pitchFamily="2" charset="2"/>
                </a:rPr>
                <a:t> Increasing (Worsening)</a:t>
              </a:r>
              <a:endParaRPr lang="en-US" sz="800" dirty="0">
                <a:solidFill>
                  <a:prstClr val="black"/>
                </a:solidFill>
                <a:cs typeface="ヒラギノ角ゴ Pro W3" charset="-128"/>
                <a:sym typeface="Wingdings" pitchFamily="2" charset="2"/>
              </a:endParaRPr>
            </a:p>
            <a:p>
              <a:pPr marL="171450" indent="-171450" eaLnBrk="1" fontAlgn="base" hangingPunct="1">
                <a:spcBef>
                  <a:spcPct val="10000"/>
                </a:spcBef>
                <a:spcAft>
                  <a:spcPts val="200"/>
                </a:spcAft>
                <a:buFont typeface="Wingdings 3" charset="0"/>
                <a:buChar char="Æ"/>
              </a:pPr>
              <a:r>
                <a:rPr lang="en-US" dirty="0" smtClean="0">
                  <a:solidFill>
                    <a:prstClr val="black"/>
                  </a:solidFill>
                  <a:cs typeface="ヒラギノ角ゴ Pro W3" charset="-128"/>
                  <a:sym typeface="Wingdings" pitchFamily="2" charset="2"/>
                </a:rPr>
                <a:t>Unchanged</a:t>
              </a:r>
              <a:endParaRPr lang="en-US" dirty="0">
                <a:solidFill>
                  <a:prstClr val="black"/>
                </a:solidFill>
                <a:cs typeface="ヒラギノ角ゴ Pro W3" charset="-128"/>
                <a:sym typeface="Wingdings" pitchFamily="2" charset="2"/>
              </a:endParaRPr>
            </a:p>
            <a:p>
              <a:pPr eaLnBrk="1" fontAlgn="base" hangingPunct="1">
                <a:spcBef>
                  <a:spcPct val="10000"/>
                </a:spcBef>
                <a:spcAft>
                  <a:spcPts val="200"/>
                </a:spcAft>
              </a:pPr>
              <a:r>
                <a:rPr lang="en-US" dirty="0" smtClean="0">
                  <a:solidFill>
                    <a:srgbClr val="0000FF"/>
                  </a:solidFill>
                  <a:cs typeface="ヒラギノ角ゴ Pro W3" charset="-128"/>
                  <a:sym typeface="Wingdings" pitchFamily="2" charset="2"/>
                </a:rPr>
                <a:t>New risk</a:t>
              </a:r>
              <a:endParaRPr lang="en-US" dirty="0">
                <a:solidFill>
                  <a:srgbClr val="0000FF"/>
                </a:solidFill>
                <a:cs typeface="ヒラギノ角ゴ Pro W3" charset="-128"/>
              </a:endParaRPr>
            </a:p>
          </p:txBody>
        </p:sp>
      </p:grpSp>
      <p:graphicFrame>
        <p:nvGraphicFramePr>
          <p:cNvPr id="52" name="Table 51"/>
          <p:cNvGraphicFramePr>
            <a:graphicFrameLocks noGrp="1"/>
          </p:cNvGraphicFramePr>
          <p:nvPr>
            <p:extLst>
              <p:ext uri="{D42A27DB-BD31-4B8C-83A1-F6EECF244321}">
                <p14:modId xmlns:p14="http://schemas.microsoft.com/office/powerpoint/2010/main" val="4231491156"/>
              </p:ext>
            </p:extLst>
          </p:nvPr>
        </p:nvGraphicFramePr>
        <p:xfrm>
          <a:off x="4163152" y="1448860"/>
          <a:ext cx="4780449" cy="4570940"/>
        </p:xfrm>
        <a:graphic>
          <a:graphicData uri="http://schemas.openxmlformats.org/drawingml/2006/table">
            <a:tbl>
              <a:tblPr/>
              <a:tblGrid>
                <a:gridCol w="614089"/>
                <a:gridCol w="614089"/>
                <a:gridCol w="614089"/>
                <a:gridCol w="614089"/>
                <a:gridCol w="2324093"/>
              </a:tblGrid>
              <a:tr h="390203">
                <a:tc>
                  <a:txBody>
                    <a:bodyPr/>
                    <a:lstStyle/>
                    <a:p>
                      <a:pPr algn="ctr" fontAlgn="b"/>
                      <a:r>
                        <a:rPr lang="en-US" sz="1000" b="1" i="0" u="sng" strike="noStrike" dirty="0" smtClean="0">
                          <a:solidFill>
                            <a:srgbClr val="000000"/>
                          </a:solidFill>
                          <a:effectLst/>
                          <a:latin typeface="Calibri"/>
                        </a:rPr>
                        <a:t>Index</a:t>
                      </a:r>
                      <a:endParaRPr lang="en-US" sz="1000" b="1" i="0" u="sng" strike="noStrike" dirty="0">
                        <a:solidFill>
                          <a:srgbClr val="000000"/>
                        </a:solidFill>
                        <a:effectLst/>
                        <a:latin typeface="Calibri"/>
                      </a:endParaRPr>
                    </a:p>
                  </a:txBody>
                  <a:tcPr marL="10766" marR="10766" marT="10766" marB="0" anchor="b">
                    <a:lnL>
                      <a:noFill/>
                    </a:lnL>
                    <a:lnR>
                      <a:noFill/>
                    </a:lnR>
                    <a:lnT>
                      <a:noFill/>
                    </a:lnT>
                    <a:lnB>
                      <a:noFill/>
                    </a:lnB>
                  </a:tcPr>
                </a:tc>
                <a:tc>
                  <a:txBody>
                    <a:bodyPr/>
                    <a:lstStyle/>
                    <a:p>
                      <a:pPr algn="ctr" fontAlgn="b"/>
                      <a:r>
                        <a:rPr lang="en-US" sz="1000" b="1" i="0" u="sng" strike="noStrike" dirty="0" smtClean="0">
                          <a:solidFill>
                            <a:srgbClr val="000000"/>
                          </a:solidFill>
                          <a:effectLst/>
                          <a:latin typeface="Calibri"/>
                        </a:rPr>
                        <a:t>Rank</a:t>
                      </a:r>
                      <a:endParaRPr lang="en-US" sz="1000" b="1" i="0" u="sng" strike="noStrike" dirty="0">
                        <a:solidFill>
                          <a:srgbClr val="000000"/>
                        </a:solidFill>
                        <a:effectLst/>
                        <a:latin typeface="Calibri"/>
                      </a:endParaRPr>
                    </a:p>
                  </a:txBody>
                  <a:tcPr marL="10766" marR="10766" marT="10766" marB="0" anchor="b">
                    <a:lnL>
                      <a:noFill/>
                    </a:lnL>
                    <a:lnR>
                      <a:noFill/>
                    </a:lnR>
                    <a:lnT>
                      <a:noFill/>
                    </a:lnT>
                    <a:lnB>
                      <a:noFill/>
                    </a:lnB>
                  </a:tcPr>
                </a:tc>
                <a:tc>
                  <a:txBody>
                    <a:bodyPr/>
                    <a:lstStyle/>
                    <a:p>
                      <a:pPr algn="ctr" fontAlgn="b"/>
                      <a:r>
                        <a:rPr lang="en-US" sz="1000" b="1" i="0" u="sng" strike="noStrike" dirty="0">
                          <a:solidFill>
                            <a:srgbClr val="000000"/>
                          </a:solidFill>
                          <a:effectLst/>
                          <a:latin typeface="Calibri"/>
                        </a:rPr>
                        <a:t>L x C Trend</a:t>
                      </a:r>
                    </a:p>
                  </a:txBody>
                  <a:tcPr marL="10766" marR="10766" marT="10766" marB="0" anchor="b">
                    <a:lnL>
                      <a:noFill/>
                    </a:lnL>
                    <a:lnR>
                      <a:noFill/>
                    </a:lnR>
                    <a:lnT>
                      <a:noFill/>
                    </a:lnT>
                    <a:lnB>
                      <a:noFill/>
                    </a:lnB>
                  </a:tcPr>
                </a:tc>
                <a:tc>
                  <a:txBody>
                    <a:bodyPr/>
                    <a:lstStyle/>
                    <a:p>
                      <a:pPr algn="ctr" fontAlgn="b"/>
                      <a:r>
                        <a:rPr lang="en-US" sz="1000" b="1" i="0" u="sng" strike="noStrike" dirty="0">
                          <a:solidFill>
                            <a:srgbClr val="000000"/>
                          </a:solidFill>
                          <a:effectLst/>
                          <a:latin typeface="Calibri"/>
                        </a:rPr>
                        <a:t>Approach</a:t>
                      </a:r>
                    </a:p>
                  </a:txBody>
                  <a:tcPr marL="10766" marR="10766" marT="10766" marB="0" anchor="b">
                    <a:lnL>
                      <a:noFill/>
                    </a:lnL>
                    <a:lnR>
                      <a:noFill/>
                    </a:lnR>
                    <a:lnT>
                      <a:noFill/>
                    </a:lnT>
                    <a:lnB>
                      <a:noFill/>
                    </a:lnB>
                  </a:tcPr>
                </a:tc>
                <a:tc>
                  <a:txBody>
                    <a:bodyPr/>
                    <a:lstStyle/>
                    <a:p>
                      <a:pPr algn="l" fontAlgn="b"/>
                      <a:r>
                        <a:rPr lang="en-US" sz="1000" b="1" i="0" u="sng" strike="noStrike" dirty="0">
                          <a:solidFill>
                            <a:srgbClr val="000000"/>
                          </a:solidFill>
                          <a:effectLst/>
                          <a:latin typeface="Calibri"/>
                        </a:rPr>
                        <a:t>Risk Title</a:t>
                      </a:r>
                    </a:p>
                  </a:txBody>
                  <a:tcPr marL="10766" marR="10766" marT="10766" marB="0" anchor="b">
                    <a:lnL>
                      <a:noFill/>
                    </a:lnL>
                    <a:lnR>
                      <a:noFill/>
                    </a:lnR>
                    <a:lnT>
                      <a:noFill/>
                    </a:lnT>
                    <a:lnB>
                      <a:noFill/>
                    </a:lnB>
                  </a:tcPr>
                </a:tc>
              </a:tr>
              <a:tr h="380067">
                <a:tc>
                  <a:txBody>
                    <a:bodyPr/>
                    <a:lstStyle/>
                    <a:p>
                      <a:pPr algn="ctr" fontAlgn="b"/>
                      <a:r>
                        <a:rPr lang="fr-FR" sz="1400" b="0" i="0" u="none" strike="noStrike" dirty="0" smtClean="0">
                          <a:solidFill>
                            <a:srgbClr val="000000"/>
                          </a:solidFill>
                          <a:effectLst/>
                          <a:latin typeface="+mn-lt"/>
                        </a:rPr>
                        <a:t>NONE</a:t>
                      </a:r>
                      <a:endParaRPr lang="fr-FR"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algn="ctr" fontAlgn="b"/>
                      <a:endParaRPr lang="fr-FR"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algn="ctr" fontAlgn="b"/>
                      <a:endParaRPr lang="fr-FR" sz="1400" b="0" i="0" u="none" strike="noStrike" dirty="0">
                        <a:solidFill>
                          <a:srgbClr val="000000"/>
                        </a:solidFill>
                        <a:effectLst/>
                        <a:latin typeface="Wingdings"/>
                      </a:endParaRPr>
                    </a:p>
                  </a:txBody>
                  <a:tcPr marL="10766" marR="10766" marT="10766" marB="0" anchor="ctr">
                    <a:lnL>
                      <a:noFill/>
                    </a:lnL>
                    <a:lnR>
                      <a:noFill/>
                    </a:lnR>
                    <a:lnT>
                      <a:noFill/>
                    </a:lnT>
                    <a:lnB>
                      <a:noFill/>
                    </a:lnB>
                  </a:tcPr>
                </a:tc>
                <a:tc>
                  <a:txBody>
                    <a:bodyPr/>
                    <a:lstStyle/>
                    <a:p>
                      <a:pPr algn="ctr" fontAlgn="b"/>
                      <a:endParaRPr lang="en-US" sz="1400" b="0" i="0" u="none" strike="noStrike" dirty="0">
                        <a:solidFill>
                          <a:srgbClr val="000000"/>
                        </a:solidFill>
                        <a:effectLst/>
                        <a:latin typeface="Calibri"/>
                      </a:endParaRPr>
                    </a:p>
                  </a:txBody>
                  <a:tcPr marL="10766" marR="10766" marT="10766" marB="0" anchor="ctr">
                    <a:lnL>
                      <a:noFill/>
                    </a:lnL>
                    <a:lnR>
                      <a:noFill/>
                    </a:lnR>
                    <a:lnT>
                      <a:noFill/>
                    </a:lnT>
                    <a:lnB>
                      <a:noFill/>
                    </a:lnB>
                  </a:tcPr>
                </a:tc>
                <a:tc>
                  <a:txBody>
                    <a:bodyPr/>
                    <a:lstStyle/>
                    <a:p>
                      <a:pPr algn="l" fontAlgn="ctr"/>
                      <a:endParaRPr lang="en-US" sz="1400" b="0" i="0" u="none" strike="noStrike" dirty="0">
                        <a:solidFill>
                          <a:srgbClr val="0000FF"/>
                        </a:solidFill>
                        <a:effectLst/>
                        <a:latin typeface="Calibri"/>
                      </a:endParaRPr>
                    </a:p>
                  </a:txBody>
                  <a:tcPr marL="10766" marR="10766" marT="10766" marB="0" anchor="ctr">
                    <a:lnL>
                      <a:noFill/>
                    </a:lnL>
                    <a:lnR>
                      <a:noFill/>
                    </a:lnR>
                    <a:lnT>
                      <a:noFill/>
                    </a:lnT>
                    <a:lnB>
                      <a:noFill/>
                    </a:lnB>
                  </a:tcPr>
                </a:tc>
              </a:tr>
              <a:tr h="380067">
                <a:tc>
                  <a:txBody>
                    <a:bodyPr/>
                    <a:lstStyle/>
                    <a:p>
                      <a:pPr algn="ctr"/>
                      <a:endParaRPr lang="en-US" sz="1400" dirty="0"/>
                    </a:p>
                  </a:txBody>
                  <a:tcPr marL="10766" marR="10766" marT="10766" marB="0" anchor="ctr">
                    <a:lnL>
                      <a:noFill/>
                    </a:lnL>
                    <a:lnR>
                      <a:noFill/>
                    </a:lnR>
                    <a:lnT>
                      <a:noFill/>
                    </a:lnT>
                    <a:lnB>
                      <a:noFill/>
                    </a:lnB>
                  </a:tcPr>
                </a:tc>
                <a:tc>
                  <a:txBody>
                    <a:bodyPr/>
                    <a:lstStyle/>
                    <a:p>
                      <a:pPr algn="ctr"/>
                      <a:endParaRPr lang="en-US" sz="1400" dirty="0"/>
                    </a:p>
                  </a:txBody>
                  <a:tcPr marL="10766" marR="10766" marT="10766" marB="0" anchor="ctr">
                    <a:lnL>
                      <a:noFill/>
                    </a:lnL>
                    <a:lnR>
                      <a:noFill/>
                    </a:lnR>
                    <a:lnT>
                      <a:noFill/>
                    </a:lnT>
                    <a:lnB>
                      <a:noFill/>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fr-FR" sz="1400" b="0" i="0" u="none" strike="noStrike" dirty="0" smtClean="0">
                        <a:solidFill>
                          <a:srgbClr val="000000"/>
                        </a:solidFill>
                        <a:effectLst/>
                        <a:latin typeface="Wingdings"/>
                      </a:endParaRPr>
                    </a:p>
                  </a:txBody>
                  <a:tcPr marL="10766" marR="10766" marT="10766" marB="0" anchor="ctr">
                    <a:lnL>
                      <a:noFill/>
                    </a:lnL>
                    <a:lnR>
                      <a:noFill/>
                    </a:lnR>
                    <a:lnT>
                      <a:noFill/>
                    </a:lnT>
                    <a:lnB>
                      <a:noFill/>
                    </a:lnB>
                  </a:tcPr>
                </a:tc>
                <a:tc>
                  <a:txBody>
                    <a:bodyPr/>
                    <a:lstStyle/>
                    <a:p>
                      <a:pPr algn="ctr" fontAlgn="b"/>
                      <a:endParaRPr lang="en-US"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400" b="0" i="0" u="none" strike="noStrike" dirty="0" smtClean="0">
                        <a:solidFill>
                          <a:srgbClr val="0000FF"/>
                        </a:solidFill>
                        <a:effectLst/>
                        <a:latin typeface="+mn-lt"/>
                      </a:endParaRPr>
                    </a:p>
                  </a:txBody>
                  <a:tcPr marL="10766" marR="10766" marT="10766" marB="0" anchor="ctr">
                    <a:lnL>
                      <a:noFill/>
                    </a:lnL>
                    <a:lnR>
                      <a:noFill/>
                    </a:lnR>
                    <a:lnT>
                      <a:noFill/>
                    </a:lnT>
                    <a:lnB>
                      <a:noFill/>
                    </a:lnB>
                  </a:tcPr>
                </a:tc>
              </a:tr>
              <a:tr h="380067">
                <a:tc>
                  <a:txBody>
                    <a:bodyPr/>
                    <a:lstStyle/>
                    <a:p>
                      <a:pPr algn="ctr" fontAlgn="b"/>
                      <a:endParaRPr lang="fr-FR"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algn="ctr" fontAlgn="b"/>
                      <a:endParaRPr lang="fr-FR"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algn="ctr" fontAlgn="b"/>
                      <a:endParaRPr lang="fr-FR" sz="1400" b="0" i="0" u="none" strike="noStrike" dirty="0">
                        <a:solidFill>
                          <a:srgbClr val="000000"/>
                        </a:solidFill>
                        <a:effectLst/>
                        <a:latin typeface="Wingdings"/>
                      </a:endParaRPr>
                    </a:p>
                  </a:txBody>
                  <a:tcPr marL="10766" marR="10766" marT="10766" marB="0" anchor="ctr">
                    <a:lnL>
                      <a:noFill/>
                    </a:lnL>
                    <a:lnR>
                      <a:noFill/>
                    </a:lnR>
                    <a:lnT>
                      <a:noFill/>
                    </a:lnT>
                    <a:lnB>
                      <a:noFill/>
                    </a:lnB>
                  </a:tcPr>
                </a:tc>
                <a:tc>
                  <a:txBody>
                    <a:bodyPr/>
                    <a:lstStyle/>
                    <a:p>
                      <a:pPr algn="ctr" fontAlgn="b"/>
                      <a:endParaRPr lang="en-US" sz="1400" b="0" i="0" u="none" strike="noStrike" dirty="0">
                        <a:solidFill>
                          <a:srgbClr val="000000"/>
                        </a:solidFill>
                        <a:effectLst/>
                        <a:latin typeface="Calibri"/>
                      </a:endParaRPr>
                    </a:p>
                  </a:txBody>
                  <a:tcPr marL="10766" marR="10766" marT="10766" marB="0" anchor="ctr">
                    <a:lnL>
                      <a:noFill/>
                    </a:lnL>
                    <a:lnR>
                      <a:noFill/>
                    </a:lnR>
                    <a:lnT>
                      <a:noFill/>
                    </a:lnT>
                    <a:lnB>
                      <a:noFill/>
                    </a:lnB>
                  </a:tcPr>
                </a:tc>
                <a:tc>
                  <a:txBody>
                    <a:bodyPr/>
                    <a:lstStyle/>
                    <a:p>
                      <a:pPr algn="l" fontAlgn="ctr"/>
                      <a:endParaRPr lang="en-US" sz="1400" b="0" i="0" u="none" strike="noStrike" dirty="0">
                        <a:solidFill>
                          <a:srgbClr val="0000FF"/>
                        </a:solidFill>
                        <a:effectLst/>
                        <a:latin typeface="Calibri"/>
                      </a:endParaRPr>
                    </a:p>
                  </a:txBody>
                  <a:tcPr marL="10766" marR="10766" marT="10766" marB="0" anchor="ctr">
                    <a:lnL>
                      <a:noFill/>
                    </a:lnL>
                    <a:lnR>
                      <a:noFill/>
                    </a:lnR>
                    <a:lnT>
                      <a:noFill/>
                    </a:lnT>
                    <a:lnB>
                      <a:noFill/>
                    </a:lnB>
                  </a:tcPr>
                </a:tc>
              </a:tr>
              <a:tr h="380067">
                <a:tc>
                  <a:txBody>
                    <a:bodyPr/>
                    <a:lstStyle/>
                    <a:p>
                      <a:pPr algn="ctr"/>
                      <a:endParaRPr lang="en-US" sz="1400" dirty="0"/>
                    </a:p>
                  </a:txBody>
                  <a:tcPr marL="10766" marR="10766" marT="10766" marB="0" anchor="ctr">
                    <a:lnL>
                      <a:noFill/>
                    </a:lnL>
                    <a:lnR>
                      <a:noFill/>
                    </a:lnR>
                    <a:lnT>
                      <a:noFill/>
                    </a:lnT>
                    <a:lnB>
                      <a:noFill/>
                    </a:lnB>
                  </a:tcPr>
                </a:tc>
                <a:tc>
                  <a:txBody>
                    <a:bodyPr/>
                    <a:lstStyle/>
                    <a:p>
                      <a:pPr algn="ctr"/>
                      <a:endParaRPr lang="en-US" sz="1400" dirty="0"/>
                    </a:p>
                  </a:txBody>
                  <a:tcPr marL="10766" marR="10766" marT="10766" marB="0" anchor="ctr">
                    <a:lnL>
                      <a:noFill/>
                    </a:lnL>
                    <a:lnR>
                      <a:noFill/>
                    </a:lnR>
                    <a:lnT>
                      <a:noFill/>
                    </a:lnT>
                    <a:lnB>
                      <a:noFill/>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fr-FR" sz="1400" b="0" i="0" u="none" strike="noStrike" dirty="0" smtClean="0">
                        <a:solidFill>
                          <a:srgbClr val="000000"/>
                        </a:solidFill>
                        <a:effectLst/>
                        <a:latin typeface="Wingdings"/>
                      </a:endParaRPr>
                    </a:p>
                  </a:txBody>
                  <a:tcPr marL="10766" marR="10766" marT="10766" marB="0" anchor="ctr">
                    <a:lnL>
                      <a:noFill/>
                    </a:lnL>
                    <a:lnR>
                      <a:noFill/>
                    </a:lnR>
                    <a:lnT>
                      <a:noFill/>
                    </a:lnT>
                    <a:lnB>
                      <a:noFill/>
                    </a:lnB>
                  </a:tcPr>
                </a:tc>
                <a:tc>
                  <a:txBody>
                    <a:bodyPr/>
                    <a:lstStyle/>
                    <a:p>
                      <a:pPr algn="ctr" fontAlgn="b"/>
                      <a:endParaRPr lang="en-US"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algn="l" fontAlgn="ctr"/>
                      <a:endParaRPr lang="en-US" sz="1400" b="0" i="0" u="none" strike="noStrike" dirty="0" smtClean="0">
                        <a:solidFill>
                          <a:srgbClr val="0000FF"/>
                        </a:solidFill>
                        <a:effectLst/>
                        <a:latin typeface="+mn-lt"/>
                      </a:endParaRPr>
                    </a:p>
                  </a:txBody>
                  <a:tcPr marL="10766" marR="10766" marT="10766" marB="0" anchor="ctr">
                    <a:lnL>
                      <a:noFill/>
                    </a:lnL>
                    <a:lnR>
                      <a:noFill/>
                    </a:lnR>
                    <a:lnT>
                      <a:noFill/>
                    </a:lnT>
                    <a:lnB>
                      <a:noFill/>
                    </a:lnB>
                  </a:tcPr>
                </a:tc>
              </a:tr>
              <a:tr h="380067">
                <a:tc>
                  <a:txBody>
                    <a:bodyPr/>
                    <a:lstStyle/>
                    <a:p>
                      <a:pPr algn="ctr" fontAlgn="b"/>
                      <a:endParaRPr lang="fr-FR"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algn="ctr" fontAlgn="b"/>
                      <a:endParaRPr lang="fr-FR"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fr-FR" sz="1400" b="0" i="0" u="none" strike="noStrike" dirty="0" smtClean="0">
                        <a:solidFill>
                          <a:srgbClr val="000000"/>
                        </a:solidFill>
                        <a:effectLst/>
                        <a:latin typeface="Wingdings"/>
                      </a:endParaRPr>
                    </a:p>
                  </a:txBody>
                  <a:tcPr marL="10766" marR="10766" marT="10766" marB="0" anchor="ctr">
                    <a:lnL>
                      <a:noFill/>
                    </a:lnL>
                    <a:lnR>
                      <a:noFill/>
                    </a:lnR>
                    <a:lnT>
                      <a:noFill/>
                    </a:lnT>
                    <a:lnB>
                      <a:noFill/>
                    </a:lnB>
                  </a:tcPr>
                </a:tc>
                <a:tc>
                  <a:txBody>
                    <a:bodyPr/>
                    <a:lstStyle/>
                    <a:p>
                      <a:pPr algn="ctr" fontAlgn="b"/>
                      <a:endParaRPr lang="en-US" sz="1400" b="0" i="0" u="none" strike="noStrike" dirty="0">
                        <a:solidFill>
                          <a:srgbClr val="000000"/>
                        </a:solidFill>
                        <a:effectLst/>
                        <a:latin typeface="Calibri"/>
                      </a:endParaRPr>
                    </a:p>
                  </a:txBody>
                  <a:tcPr marL="10766" marR="10766" marT="10766" marB="0" anchor="ctr">
                    <a:lnL>
                      <a:noFill/>
                    </a:lnL>
                    <a:lnR>
                      <a:noFill/>
                    </a:lnR>
                    <a:lnT>
                      <a:noFill/>
                    </a:lnT>
                    <a:lnB>
                      <a:noFill/>
                    </a:lnB>
                  </a:tcPr>
                </a:tc>
                <a:tc>
                  <a:txBody>
                    <a:bodyPr/>
                    <a:lstStyle/>
                    <a:p>
                      <a:pPr algn="l" fontAlgn="ctr"/>
                      <a:endParaRPr lang="en-US" sz="1400" b="0" i="0" u="none" strike="noStrike" dirty="0" smtClean="0">
                        <a:solidFill>
                          <a:srgbClr val="0000FF"/>
                        </a:solidFill>
                        <a:effectLst/>
                        <a:latin typeface="+mn-lt"/>
                      </a:endParaRPr>
                    </a:p>
                  </a:txBody>
                  <a:tcPr marL="10766" marR="10766" marT="10766" marB="0" anchor="ctr">
                    <a:lnL>
                      <a:noFill/>
                    </a:lnL>
                    <a:lnR>
                      <a:noFill/>
                    </a:lnR>
                    <a:lnT>
                      <a:noFill/>
                    </a:lnT>
                    <a:lnB>
                      <a:noFill/>
                    </a:lnB>
                  </a:tcPr>
                </a:tc>
              </a:tr>
              <a:tr h="380067">
                <a:tc>
                  <a:txBody>
                    <a:bodyPr/>
                    <a:lstStyle/>
                    <a:p>
                      <a:pPr algn="ctr"/>
                      <a:endParaRPr lang="en-US" sz="1400" dirty="0"/>
                    </a:p>
                  </a:txBody>
                  <a:tcPr marL="10766" marR="10766" marT="10766" marB="0" anchor="ctr">
                    <a:lnL>
                      <a:noFill/>
                    </a:lnL>
                    <a:lnR>
                      <a:noFill/>
                    </a:lnR>
                    <a:lnT>
                      <a:noFill/>
                    </a:lnT>
                    <a:lnB>
                      <a:noFill/>
                    </a:lnB>
                  </a:tcPr>
                </a:tc>
                <a:tc>
                  <a:txBody>
                    <a:bodyPr/>
                    <a:lstStyle/>
                    <a:p>
                      <a:pPr algn="ctr"/>
                      <a:endParaRPr lang="en-US" sz="1400" dirty="0"/>
                    </a:p>
                  </a:txBody>
                  <a:tcPr marL="10766" marR="10766" marT="10766" marB="0" anchor="ctr">
                    <a:lnL>
                      <a:noFill/>
                    </a:lnL>
                    <a:lnR>
                      <a:noFill/>
                    </a:lnR>
                    <a:lnT>
                      <a:noFill/>
                    </a:lnT>
                    <a:lnB>
                      <a:noFill/>
                    </a:lnB>
                  </a:tcPr>
                </a:tc>
                <a:tc>
                  <a:txBody>
                    <a:bodyPr/>
                    <a:lstStyle/>
                    <a:p>
                      <a:pPr algn="ctr" fontAlgn="b"/>
                      <a:endParaRPr lang="fr-FR" sz="1400" b="0" i="0" u="none" strike="noStrike" dirty="0">
                        <a:solidFill>
                          <a:srgbClr val="000000"/>
                        </a:solidFill>
                        <a:effectLst/>
                        <a:latin typeface="Wingdings"/>
                      </a:endParaRPr>
                    </a:p>
                  </a:txBody>
                  <a:tcPr marL="10766" marR="10766" marT="10766" marB="0" anchor="ctr">
                    <a:lnL>
                      <a:noFill/>
                    </a:lnL>
                    <a:lnR>
                      <a:noFill/>
                    </a:lnR>
                    <a:lnT>
                      <a:noFill/>
                    </a:lnT>
                    <a:lnB>
                      <a:noFill/>
                    </a:lnB>
                  </a:tcPr>
                </a:tc>
                <a:tc>
                  <a:txBody>
                    <a:bodyPr/>
                    <a:lstStyle/>
                    <a:p>
                      <a:pPr algn="ctr" fontAlgn="b"/>
                      <a:endParaRPr lang="en-US" sz="1400" b="0" i="0" u="none" strike="noStrike" dirty="0">
                        <a:solidFill>
                          <a:srgbClr val="000000"/>
                        </a:solidFill>
                        <a:effectLst/>
                        <a:latin typeface="Calibri"/>
                      </a:endParaRPr>
                    </a:p>
                  </a:txBody>
                  <a:tcPr marL="10766" marR="10766" marT="10766" marB="0" anchor="ctr">
                    <a:lnL>
                      <a:noFill/>
                    </a:lnL>
                    <a:lnR>
                      <a:noFill/>
                    </a:lnR>
                    <a:lnT>
                      <a:noFill/>
                    </a:lnT>
                    <a:lnB>
                      <a:noFill/>
                    </a:lnB>
                  </a:tcPr>
                </a:tc>
                <a:tc>
                  <a:txBody>
                    <a:bodyPr/>
                    <a:lstStyle/>
                    <a:p>
                      <a:pPr algn="l" fontAlgn="ctr"/>
                      <a:endParaRPr lang="en-US" sz="1400" b="0" i="0" u="none" strike="noStrike" dirty="0">
                        <a:solidFill>
                          <a:srgbClr val="0000FF"/>
                        </a:solidFill>
                        <a:effectLst/>
                        <a:latin typeface="Calibri"/>
                      </a:endParaRPr>
                    </a:p>
                  </a:txBody>
                  <a:tcPr marL="10766" marR="10766" marT="10766" marB="0" anchor="ctr">
                    <a:lnL>
                      <a:noFill/>
                    </a:lnL>
                    <a:lnR>
                      <a:noFill/>
                    </a:lnR>
                    <a:lnT>
                      <a:noFill/>
                    </a:lnT>
                    <a:lnB>
                      <a:noFill/>
                    </a:lnB>
                  </a:tcPr>
                </a:tc>
              </a:tr>
              <a:tr h="380067">
                <a:tc>
                  <a:txBody>
                    <a:bodyPr/>
                    <a:lstStyle/>
                    <a:p>
                      <a:pPr algn="ctr"/>
                      <a:endParaRPr lang="en-US" sz="1400" dirty="0"/>
                    </a:p>
                  </a:txBody>
                  <a:tcPr marL="10766" marR="10766" marT="10766" marB="0" anchor="ctr">
                    <a:lnL>
                      <a:noFill/>
                    </a:lnL>
                    <a:lnR>
                      <a:noFill/>
                    </a:lnR>
                    <a:lnT>
                      <a:noFill/>
                    </a:lnT>
                    <a:lnB>
                      <a:noFill/>
                    </a:lnB>
                  </a:tcPr>
                </a:tc>
                <a:tc>
                  <a:txBody>
                    <a:bodyPr/>
                    <a:lstStyle/>
                    <a:p>
                      <a:pPr algn="ctr"/>
                      <a:endParaRPr lang="en-US" sz="1400" dirty="0"/>
                    </a:p>
                  </a:txBody>
                  <a:tcPr marL="10766" marR="10766" marT="10766" marB="0" anchor="ctr">
                    <a:lnL>
                      <a:noFill/>
                    </a:lnL>
                    <a:lnR>
                      <a:noFill/>
                    </a:lnR>
                    <a:lnT>
                      <a:noFill/>
                    </a:lnT>
                    <a:lnB>
                      <a:noFill/>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fr-FR" sz="1400" b="0" i="0" u="none" strike="noStrike" dirty="0" smtClean="0">
                        <a:solidFill>
                          <a:srgbClr val="000000"/>
                        </a:solidFill>
                        <a:effectLst/>
                        <a:latin typeface="Wingdings"/>
                      </a:endParaRPr>
                    </a:p>
                  </a:txBody>
                  <a:tcPr marL="10766" marR="10766" marT="10766" marB="0" anchor="ctr">
                    <a:lnL>
                      <a:noFill/>
                    </a:lnL>
                    <a:lnR>
                      <a:noFill/>
                    </a:lnR>
                    <a:lnT>
                      <a:noFill/>
                    </a:lnT>
                    <a:lnB>
                      <a:noFill/>
                    </a:lnB>
                  </a:tcPr>
                </a:tc>
                <a:tc>
                  <a:txBody>
                    <a:bodyPr/>
                    <a:lstStyle/>
                    <a:p>
                      <a:pPr algn="ctr" fontAlgn="b"/>
                      <a:endParaRPr lang="en-US"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400" b="0" i="0" u="none" strike="noStrike" dirty="0" smtClean="0">
                        <a:solidFill>
                          <a:srgbClr val="0000FF"/>
                        </a:solidFill>
                        <a:effectLst/>
                        <a:latin typeface="+mn-lt"/>
                      </a:endParaRPr>
                    </a:p>
                  </a:txBody>
                  <a:tcPr marL="10766" marR="10766" marT="10766" marB="0" anchor="ctr">
                    <a:lnL>
                      <a:noFill/>
                    </a:lnL>
                    <a:lnR>
                      <a:noFill/>
                    </a:lnR>
                    <a:lnT>
                      <a:noFill/>
                    </a:lnT>
                    <a:lnB>
                      <a:noFill/>
                    </a:lnB>
                  </a:tcPr>
                </a:tc>
              </a:tr>
              <a:tr h="380067">
                <a:tc>
                  <a:txBody>
                    <a:bodyPr/>
                    <a:lstStyle/>
                    <a:p>
                      <a:pPr algn="ctr"/>
                      <a:endParaRPr lang="en-US" sz="1400" dirty="0"/>
                    </a:p>
                  </a:txBody>
                  <a:tcPr marL="10766" marR="10766" marT="10766" marB="0" anchor="ctr">
                    <a:lnL>
                      <a:noFill/>
                    </a:lnL>
                    <a:lnR>
                      <a:noFill/>
                    </a:lnR>
                    <a:lnT>
                      <a:noFill/>
                    </a:lnT>
                    <a:lnB>
                      <a:noFill/>
                    </a:lnB>
                  </a:tcPr>
                </a:tc>
                <a:tc>
                  <a:txBody>
                    <a:bodyPr/>
                    <a:lstStyle/>
                    <a:p>
                      <a:pPr algn="ctr"/>
                      <a:endParaRPr lang="en-US" sz="1400" dirty="0"/>
                    </a:p>
                  </a:txBody>
                  <a:tcPr marL="10766" marR="10766" marT="10766" marB="0" anchor="ctr">
                    <a:lnL>
                      <a:noFill/>
                    </a:lnL>
                    <a:lnR>
                      <a:noFill/>
                    </a:lnR>
                    <a:lnT>
                      <a:noFill/>
                    </a:lnT>
                    <a:lnB>
                      <a:noFill/>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fr-FR" sz="1400" b="0" i="0" u="none" strike="noStrike" dirty="0" smtClean="0">
                        <a:solidFill>
                          <a:srgbClr val="000000"/>
                        </a:solidFill>
                        <a:effectLst/>
                        <a:latin typeface="Wingdings"/>
                      </a:endParaRPr>
                    </a:p>
                  </a:txBody>
                  <a:tcPr marL="10766" marR="10766" marT="10766" marB="0" anchor="ctr">
                    <a:lnL>
                      <a:noFill/>
                    </a:lnL>
                    <a:lnR>
                      <a:noFill/>
                    </a:lnR>
                    <a:lnT>
                      <a:noFill/>
                    </a:lnT>
                    <a:lnB>
                      <a:noFill/>
                    </a:lnB>
                  </a:tcPr>
                </a:tc>
                <a:tc>
                  <a:txBody>
                    <a:bodyPr/>
                    <a:lstStyle/>
                    <a:p>
                      <a:pPr algn="ctr" fontAlgn="b"/>
                      <a:endParaRPr lang="en-US"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algn="l" fontAlgn="ctr"/>
                      <a:endParaRPr lang="en-US" sz="1400" b="0" i="0" u="none" strike="noStrike" dirty="0" smtClean="0">
                        <a:solidFill>
                          <a:srgbClr val="0000FF"/>
                        </a:solidFill>
                        <a:effectLst/>
                        <a:latin typeface="+mn-lt"/>
                      </a:endParaRPr>
                    </a:p>
                  </a:txBody>
                  <a:tcPr marL="10766" marR="10766" marT="10766" marB="0" anchor="ctr">
                    <a:lnL>
                      <a:noFill/>
                    </a:lnL>
                    <a:lnR>
                      <a:noFill/>
                    </a:lnR>
                    <a:lnT>
                      <a:noFill/>
                    </a:lnT>
                    <a:lnB>
                      <a:noFill/>
                    </a:lnB>
                  </a:tcPr>
                </a:tc>
              </a:tr>
              <a:tr h="380067">
                <a:tc>
                  <a:txBody>
                    <a:bodyPr/>
                    <a:lstStyle/>
                    <a:p>
                      <a:pPr algn="ctr"/>
                      <a:endParaRPr lang="en-US" sz="1400" dirty="0"/>
                    </a:p>
                  </a:txBody>
                  <a:tcPr marL="10766" marR="10766" marT="10766" marB="0" anchor="ctr">
                    <a:lnL>
                      <a:noFill/>
                    </a:lnL>
                    <a:lnR>
                      <a:noFill/>
                    </a:lnR>
                    <a:lnT>
                      <a:noFill/>
                    </a:lnT>
                    <a:lnB>
                      <a:noFill/>
                    </a:lnB>
                  </a:tcPr>
                </a:tc>
                <a:tc>
                  <a:txBody>
                    <a:bodyPr/>
                    <a:lstStyle/>
                    <a:p>
                      <a:pPr algn="ctr"/>
                      <a:endParaRPr lang="en-US" sz="1400" dirty="0"/>
                    </a:p>
                  </a:txBody>
                  <a:tcPr marL="10766" marR="10766" marT="10766" marB="0" anchor="ctr">
                    <a:lnL>
                      <a:noFill/>
                    </a:lnL>
                    <a:lnR>
                      <a:noFill/>
                    </a:lnR>
                    <a:lnT>
                      <a:noFill/>
                    </a:lnT>
                    <a:lnB>
                      <a:noFill/>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fr-FR" sz="1400" b="0" i="0" u="none" strike="noStrike" dirty="0" smtClean="0">
                        <a:solidFill>
                          <a:srgbClr val="000000"/>
                        </a:solidFill>
                        <a:effectLst/>
                        <a:latin typeface="Wingdings"/>
                      </a:endParaRPr>
                    </a:p>
                  </a:txBody>
                  <a:tcPr marL="10766" marR="10766" marT="10766" marB="0" anchor="ctr">
                    <a:lnL>
                      <a:noFill/>
                    </a:lnL>
                    <a:lnR>
                      <a:noFill/>
                    </a:lnR>
                    <a:lnT>
                      <a:noFill/>
                    </a:lnT>
                    <a:lnB>
                      <a:noFill/>
                    </a:lnB>
                  </a:tcPr>
                </a:tc>
                <a:tc>
                  <a:txBody>
                    <a:bodyPr/>
                    <a:lstStyle/>
                    <a:p>
                      <a:pPr algn="ctr" fontAlgn="b"/>
                      <a:endParaRPr lang="en-US"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400" b="0" i="0" u="none" strike="noStrike" dirty="0" smtClean="0">
                        <a:solidFill>
                          <a:srgbClr val="0000FF"/>
                        </a:solidFill>
                        <a:effectLst/>
                        <a:latin typeface="+mn-lt"/>
                      </a:endParaRPr>
                    </a:p>
                  </a:txBody>
                  <a:tcPr marL="10766" marR="10766" marT="10766" marB="0" anchor="ctr">
                    <a:lnL>
                      <a:noFill/>
                    </a:lnL>
                    <a:lnR>
                      <a:noFill/>
                    </a:lnR>
                    <a:lnT>
                      <a:noFill/>
                    </a:lnT>
                    <a:lnB>
                      <a:noFill/>
                    </a:lnB>
                  </a:tcPr>
                </a:tc>
              </a:tr>
              <a:tr h="380067">
                <a:tc>
                  <a:txBody>
                    <a:bodyPr/>
                    <a:lstStyle/>
                    <a:p>
                      <a:pPr algn="ctr" fontAlgn="b"/>
                      <a:endParaRPr lang="fr-FR"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algn="ctr" fontAlgn="b"/>
                      <a:endParaRPr lang="fr-FR"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algn="ctr" fontAlgn="b"/>
                      <a:endParaRPr lang="fr-FR" sz="1400" b="0" i="0" u="none" strike="noStrike" dirty="0">
                        <a:solidFill>
                          <a:srgbClr val="000000"/>
                        </a:solidFill>
                        <a:effectLst/>
                        <a:latin typeface="Wingdings"/>
                      </a:endParaRPr>
                    </a:p>
                  </a:txBody>
                  <a:tcPr marL="10766" marR="10766" marT="10766" marB="0" anchor="ctr">
                    <a:lnL>
                      <a:noFill/>
                    </a:lnL>
                    <a:lnR>
                      <a:noFill/>
                    </a:lnR>
                    <a:lnT>
                      <a:noFill/>
                    </a:lnT>
                    <a:lnB>
                      <a:noFill/>
                    </a:lnB>
                  </a:tcPr>
                </a:tc>
                <a:tc>
                  <a:txBody>
                    <a:bodyPr/>
                    <a:lstStyle/>
                    <a:p>
                      <a:pPr algn="ctr" fontAlgn="b"/>
                      <a:endParaRPr lang="en-US" sz="1400" b="0" i="0" u="none" strike="noStrike" dirty="0">
                        <a:solidFill>
                          <a:srgbClr val="000000"/>
                        </a:solidFill>
                        <a:effectLst/>
                        <a:latin typeface="Calibri"/>
                      </a:endParaRPr>
                    </a:p>
                  </a:txBody>
                  <a:tcPr marL="10766" marR="10766" marT="10766" marB="0" anchor="ctr">
                    <a:lnL>
                      <a:noFill/>
                    </a:lnL>
                    <a:lnR>
                      <a:noFill/>
                    </a:lnR>
                    <a:lnT>
                      <a:noFill/>
                    </a:lnT>
                    <a:lnB>
                      <a:noFill/>
                    </a:lnB>
                  </a:tcPr>
                </a:tc>
                <a:tc>
                  <a:txBody>
                    <a:bodyPr/>
                    <a:lstStyle/>
                    <a:p>
                      <a:pPr algn="l" fontAlgn="ctr"/>
                      <a:endParaRPr lang="en-US" sz="1400" b="0" i="0" u="none" strike="noStrike" dirty="0">
                        <a:solidFill>
                          <a:srgbClr val="0000FF"/>
                        </a:solidFill>
                        <a:effectLst/>
                        <a:latin typeface="Calibri"/>
                      </a:endParaRPr>
                    </a:p>
                  </a:txBody>
                  <a:tcPr marL="10766" marR="10766" marT="10766" marB="0" anchor="ctr">
                    <a:lnL>
                      <a:noFill/>
                    </a:lnL>
                    <a:lnR>
                      <a:noFill/>
                    </a:lnR>
                    <a:lnT>
                      <a:noFill/>
                    </a:lnT>
                    <a:lnB>
                      <a:noFill/>
                    </a:lnB>
                  </a:tcPr>
                </a:tc>
              </a:tr>
              <a:tr h="380067">
                <a:tc>
                  <a:txBody>
                    <a:bodyPr/>
                    <a:lstStyle/>
                    <a:p>
                      <a:pPr algn="ctr"/>
                      <a:endParaRPr lang="en-US" sz="1400" dirty="0"/>
                    </a:p>
                  </a:txBody>
                  <a:tcPr marL="10766" marR="10766" marT="10766" marB="0" anchor="ctr">
                    <a:lnL>
                      <a:noFill/>
                    </a:lnL>
                    <a:lnR>
                      <a:noFill/>
                    </a:lnR>
                    <a:lnT>
                      <a:noFill/>
                    </a:lnT>
                    <a:lnB>
                      <a:noFill/>
                    </a:lnB>
                  </a:tcPr>
                </a:tc>
                <a:tc>
                  <a:txBody>
                    <a:bodyPr/>
                    <a:lstStyle/>
                    <a:p>
                      <a:pPr algn="ctr"/>
                      <a:endParaRPr lang="en-US" sz="1400" dirty="0"/>
                    </a:p>
                  </a:txBody>
                  <a:tcPr marL="10766" marR="10766" marT="10766" marB="0" anchor="ctr">
                    <a:lnL>
                      <a:noFill/>
                    </a:lnL>
                    <a:lnR>
                      <a:noFill/>
                    </a:lnR>
                    <a:lnT>
                      <a:noFill/>
                    </a:lnT>
                    <a:lnB>
                      <a:noFill/>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fr-FR" sz="1400" b="0" i="0" u="none" strike="noStrike" dirty="0" smtClean="0">
                        <a:solidFill>
                          <a:srgbClr val="000000"/>
                        </a:solidFill>
                        <a:effectLst/>
                        <a:latin typeface="Wingdings"/>
                      </a:endParaRPr>
                    </a:p>
                  </a:txBody>
                  <a:tcPr marL="10766" marR="10766" marT="10766" marB="0" anchor="ctr">
                    <a:lnL>
                      <a:noFill/>
                    </a:lnL>
                    <a:lnR>
                      <a:noFill/>
                    </a:lnR>
                    <a:lnT>
                      <a:noFill/>
                    </a:lnT>
                    <a:lnB>
                      <a:noFill/>
                    </a:lnB>
                  </a:tcPr>
                </a:tc>
                <a:tc>
                  <a:txBody>
                    <a:bodyPr/>
                    <a:lstStyle/>
                    <a:p>
                      <a:pPr algn="ctr" fontAlgn="b"/>
                      <a:endParaRPr lang="en-US" sz="1400" b="0" i="0" u="none" strike="noStrike" dirty="0">
                        <a:solidFill>
                          <a:srgbClr val="000000"/>
                        </a:solidFill>
                        <a:effectLst/>
                        <a:latin typeface="+mn-lt"/>
                      </a:endParaRPr>
                    </a:p>
                  </a:txBody>
                  <a:tcPr marL="10766" marR="10766" marT="10766" marB="0" anchor="ctr">
                    <a:lnL>
                      <a:noFill/>
                    </a:lnL>
                    <a:lnR>
                      <a:noFill/>
                    </a:lnR>
                    <a:lnT>
                      <a:noFill/>
                    </a:lnT>
                    <a:lnB>
                      <a:noFill/>
                    </a:lnB>
                  </a:tcPr>
                </a:tc>
                <a:tc>
                  <a:txBody>
                    <a:bodyPr/>
                    <a:lstStyle/>
                    <a:p>
                      <a:pPr algn="l" fontAlgn="ctr"/>
                      <a:endParaRPr lang="en-US" sz="1400" b="0" i="0" u="none" strike="noStrike" dirty="0" smtClean="0">
                        <a:solidFill>
                          <a:srgbClr val="0000FF"/>
                        </a:solidFill>
                        <a:effectLst/>
                        <a:latin typeface="+mn-lt"/>
                      </a:endParaRPr>
                    </a:p>
                  </a:txBody>
                  <a:tcPr marL="10766" marR="10766" marT="10766" marB="0" anchor="ctr">
                    <a:lnL>
                      <a:noFill/>
                    </a:lnL>
                    <a:lnR>
                      <a:noFill/>
                    </a:lnR>
                    <a:lnT>
                      <a:noFill/>
                    </a:lnT>
                    <a:lnB>
                      <a:noFill/>
                    </a:lnB>
                  </a:tcPr>
                </a:tc>
              </a:tr>
            </a:tbl>
          </a:graphicData>
        </a:graphic>
      </p:graphicFrame>
      <p:sp>
        <p:nvSpPr>
          <p:cNvPr id="54" name="TextBox 53"/>
          <p:cNvSpPr txBox="1"/>
          <p:nvPr/>
        </p:nvSpPr>
        <p:spPr>
          <a:xfrm rot="16200000">
            <a:off x="-673515" y="2612129"/>
            <a:ext cx="2675197" cy="369332"/>
          </a:xfrm>
          <a:prstGeom prst="rect">
            <a:avLst/>
          </a:prstGeom>
          <a:noFill/>
        </p:spPr>
        <p:txBody>
          <a:bodyPr wrap="square" rtlCol="0">
            <a:spAutoFit/>
          </a:bodyPr>
          <a:lstStyle/>
          <a:p>
            <a:pPr fontAlgn="base">
              <a:spcBef>
                <a:spcPct val="0"/>
              </a:spcBef>
              <a:spcAft>
                <a:spcPct val="0"/>
              </a:spcAft>
            </a:pPr>
            <a:r>
              <a:rPr lang="en-US" dirty="0" smtClean="0">
                <a:solidFill>
                  <a:prstClr val="black"/>
                </a:solidFill>
                <a:ea typeface="ヒラギノ角ゴ Pro W3" charset="-128"/>
                <a:cs typeface="ヒラギノ角ゴ Pro W3" charset="-128"/>
              </a:rPr>
              <a:t> 1       </a:t>
            </a:r>
            <a:r>
              <a:rPr lang="en-US" dirty="0">
                <a:solidFill>
                  <a:prstClr val="black"/>
                </a:solidFill>
                <a:ea typeface="ヒラギノ角ゴ Pro W3" charset="-128"/>
                <a:cs typeface="ヒラギノ角ゴ Pro W3" charset="-128"/>
              </a:rPr>
              <a:t>2</a:t>
            </a:r>
            <a:r>
              <a:rPr lang="en-US" dirty="0" smtClean="0">
                <a:solidFill>
                  <a:prstClr val="black"/>
                </a:solidFill>
                <a:ea typeface="ヒラギノ角ゴ Pro W3" charset="-128"/>
                <a:cs typeface="ヒラギノ角ゴ Pro W3" charset="-128"/>
              </a:rPr>
              <a:t>       3      </a:t>
            </a:r>
            <a:r>
              <a:rPr lang="en-US" dirty="0">
                <a:solidFill>
                  <a:prstClr val="black"/>
                </a:solidFill>
                <a:ea typeface="ヒラギノ角ゴ Pro W3" charset="-128"/>
                <a:cs typeface="ヒラギノ角ゴ Pro W3" charset="-128"/>
              </a:rPr>
              <a:t>4 </a:t>
            </a:r>
            <a:r>
              <a:rPr lang="en-US" dirty="0" smtClean="0">
                <a:solidFill>
                  <a:prstClr val="black"/>
                </a:solidFill>
                <a:ea typeface="ヒラギノ角ゴ Pro W3" charset="-128"/>
                <a:cs typeface="ヒラギノ角ゴ Pro W3" charset="-128"/>
              </a:rPr>
              <a:t>     </a:t>
            </a:r>
            <a:r>
              <a:rPr lang="en-US" dirty="0">
                <a:solidFill>
                  <a:prstClr val="black"/>
                </a:solidFill>
                <a:ea typeface="ヒラギノ角ゴ Pro W3" charset="-128"/>
                <a:cs typeface="ヒラギノ角ゴ Pro W3" charset="-128"/>
              </a:rPr>
              <a:t>5</a:t>
            </a:r>
          </a:p>
        </p:txBody>
      </p:sp>
      <p:sp>
        <p:nvSpPr>
          <p:cNvPr id="55" name="TextBox 54"/>
          <p:cNvSpPr txBox="1"/>
          <p:nvPr/>
        </p:nvSpPr>
        <p:spPr>
          <a:xfrm>
            <a:off x="846625" y="4097026"/>
            <a:ext cx="3044247" cy="369332"/>
          </a:xfrm>
          <a:prstGeom prst="rect">
            <a:avLst/>
          </a:prstGeom>
          <a:noFill/>
        </p:spPr>
        <p:txBody>
          <a:bodyPr wrap="square" rtlCol="0">
            <a:spAutoFit/>
          </a:bodyPr>
          <a:lstStyle/>
          <a:p>
            <a:pPr fontAlgn="base">
              <a:spcBef>
                <a:spcPct val="0"/>
              </a:spcBef>
              <a:spcAft>
                <a:spcPct val="0"/>
              </a:spcAft>
            </a:pPr>
            <a:r>
              <a:rPr lang="en-US" dirty="0">
                <a:solidFill>
                  <a:prstClr val="black"/>
                </a:solidFill>
                <a:ea typeface="ヒラギノ角ゴ Pro W3" charset="-128"/>
                <a:cs typeface="ヒラギノ角ゴ Pro W3" charset="-128"/>
              </a:rPr>
              <a:t>  </a:t>
            </a:r>
            <a:r>
              <a:rPr lang="en-US" dirty="0" smtClean="0">
                <a:solidFill>
                  <a:prstClr val="black"/>
                </a:solidFill>
                <a:ea typeface="ヒラギノ角ゴ Pro W3" charset="-128"/>
                <a:cs typeface="ヒラギノ角ゴ Pro W3" charset="-128"/>
              </a:rPr>
              <a:t>1        2       3        4       5</a:t>
            </a:r>
            <a:endParaRPr lang="en-US" dirty="0">
              <a:solidFill>
                <a:prstClr val="black"/>
              </a:solidFill>
              <a:ea typeface="ヒラギノ角ゴ Pro W3" charset="-128"/>
              <a:cs typeface="ヒラギノ角ゴ Pro W3" charset="-128"/>
            </a:endParaRPr>
          </a:p>
        </p:txBody>
      </p:sp>
      <p:sp>
        <p:nvSpPr>
          <p:cNvPr id="2" name="Slide Number Placeholder 1"/>
          <p:cNvSpPr>
            <a:spLocks noGrp="1"/>
          </p:cNvSpPr>
          <p:nvPr>
            <p:ph type="sldNum" sz="quarter" idx="12"/>
          </p:nvPr>
        </p:nvSpPr>
        <p:spPr/>
        <p:txBody>
          <a:bodyPr/>
          <a:lstStyle/>
          <a:p>
            <a:fld id="{07F25E21-6435-4942-977D-92867F85F11F}" type="slidenum">
              <a:rPr lang="en-US" smtClean="0"/>
              <a:pPr/>
              <a:t>42</a:t>
            </a:fld>
            <a:endParaRPr lang="en-US" dirty="0"/>
          </a:p>
        </p:txBody>
      </p:sp>
    </p:spTree>
    <p:extLst>
      <p:ext uri="{BB962C8B-B14F-4D97-AF65-F5344CB8AC3E}">
        <p14:creationId xmlns:p14="http://schemas.microsoft.com/office/powerpoint/2010/main" val="32984981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1700" b="1" dirty="0" smtClean="0"/>
              <a:t>Project to develop a maintenance plan to be implemented by SCNS upon delivery.</a:t>
            </a:r>
          </a:p>
          <a:p>
            <a:pPr lvl="1"/>
            <a:r>
              <a:rPr lang="en-US" sz="1300" b="1" dirty="0" smtClean="0"/>
              <a:t>A recommended spares list </a:t>
            </a:r>
            <a:r>
              <a:rPr lang="en-US" sz="1300" b="1" dirty="0"/>
              <a:t>will be </a:t>
            </a:r>
            <a:r>
              <a:rPr lang="en-US" sz="1300" b="1" dirty="0" smtClean="0"/>
              <a:t>provided.  This list will include units needed to bring the system back to full performance after a failure. Note DAPHNE should still be operational after single failures.</a:t>
            </a:r>
          </a:p>
          <a:p>
            <a:pPr lvl="1"/>
            <a:r>
              <a:rPr lang="en-US" sz="1300" b="1" dirty="0"/>
              <a:t>DAPHNE uses COTS hardware that has limited life span.</a:t>
            </a:r>
          </a:p>
          <a:p>
            <a:pPr lvl="1"/>
            <a:r>
              <a:rPr lang="en-US" sz="1300" b="1" dirty="0"/>
              <a:t>A recommended parts replacement schedule will be provided. </a:t>
            </a:r>
            <a:endParaRPr lang="en-US" sz="1300" b="1" dirty="0" smtClean="0"/>
          </a:p>
          <a:p>
            <a:pPr lvl="1"/>
            <a:r>
              <a:rPr lang="en-US" sz="1300" b="1" dirty="0" smtClean="0"/>
              <a:t>Repair of defective components will be performed by the vendor and coordinated by SCNS in conjunction </a:t>
            </a:r>
            <a:r>
              <a:rPr lang="en-US" sz="1300" b="1" dirty="0" smtClean="0">
                <a:solidFill>
                  <a:srgbClr val="FF0000"/>
                </a:solidFill>
              </a:rPr>
              <a:t>with Code 566</a:t>
            </a:r>
            <a:r>
              <a:rPr lang="en-US" sz="1300" b="1" dirty="0" smtClean="0"/>
              <a:t>. </a:t>
            </a:r>
          </a:p>
          <a:p>
            <a:pPr marL="400050" lvl="1" indent="0">
              <a:buNone/>
            </a:pPr>
            <a:endParaRPr lang="en-US" sz="1300" b="1" dirty="0" smtClean="0"/>
          </a:p>
          <a:p>
            <a:r>
              <a:rPr lang="en-US" sz="1700" b="1" dirty="0" smtClean="0"/>
              <a:t>Operating System and operational software will be maintained basis by Code 566 and follow the DAPHNE configuration management process.</a:t>
            </a:r>
          </a:p>
          <a:p>
            <a:pPr marL="0" indent="0">
              <a:buNone/>
            </a:pPr>
            <a:endParaRPr lang="en-US" sz="1700" b="1" dirty="0"/>
          </a:p>
          <a:p>
            <a:r>
              <a:rPr lang="en-US" sz="1700" b="1" dirty="0" smtClean="0"/>
              <a:t>Security maintenance and scans </a:t>
            </a:r>
          </a:p>
          <a:p>
            <a:pPr lvl="1"/>
            <a:r>
              <a:rPr lang="en-US" sz="1300" b="1" dirty="0" smtClean="0"/>
              <a:t>Coordinated by SCNS.  </a:t>
            </a:r>
          </a:p>
          <a:p>
            <a:pPr lvl="1"/>
            <a:r>
              <a:rPr lang="en-US" sz="1300" b="1" dirty="0" smtClean="0"/>
              <a:t>Follow-on actions as a results of the scan should be performed in conjunction with Code 566.</a:t>
            </a:r>
          </a:p>
          <a:p>
            <a:pPr marL="0" indent="0">
              <a:buNone/>
            </a:pPr>
            <a:endParaRPr lang="en-US" sz="1700" b="1" dirty="0" smtClean="0"/>
          </a:p>
          <a:p>
            <a:endParaRPr lang="en-US" sz="1700" dirty="0"/>
          </a:p>
        </p:txBody>
      </p:sp>
      <p:sp>
        <p:nvSpPr>
          <p:cNvPr id="3" name="Title 2"/>
          <p:cNvSpPr>
            <a:spLocks noGrp="1"/>
          </p:cNvSpPr>
          <p:nvPr>
            <p:ph type="title"/>
          </p:nvPr>
        </p:nvSpPr>
        <p:spPr/>
        <p:txBody>
          <a:bodyPr/>
          <a:lstStyle/>
          <a:p>
            <a:r>
              <a:rPr lang="en-US" dirty="0" smtClean="0"/>
              <a:t>Maintenance and Logistics</a:t>
            </a:r>
            <a:endParaRPr lang="en-US" dirty="0"/>
          </a:p>
        </p:txBody>
      </p:sp>
    </p:spTree>
    <p:extLst>
      <p:ext uri="{BB962C8B-B14F-4D97-AF65-F5344CB8AC3E}">
        <p14:creationId xmlns:p14="http://schemas.microsoft.com/office/powerpoint/2010/main" val="1693109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sz="1700" b="1" dirty="0"/>
          </a:p>
          <a:p>
            <a:r>
              <a:rPr lang="en-US" sz="1700" dirty="0" smtClean="0"/>
              <a:t>DAPHNE </a:t>
            </a:r>
            <a:r>
              <a:rPr lang="en-US" sz="1700" dirty="0"/>
              <a:t>will provide the following </a:t>
            </a:r>
            <a:r>
              <a:rPr lang="en-US" sz="1700" dirty="0" smtClean="0"/>
              <a:t>training at time of delivery:</a:t>
            </a:r>
            <a:endParaRPr lang="en-US" sz="1700" dirty="0"/>
          </a:p>
          <a:p>
            <a:pPr lvl="1"/>
            <a:r>
              <a:rPr lang="en-US" sz="1700" dirty="0"/>
              <a:t>Operator</a:t>
            </a:r>
          </a:p>
          <a:p>
            <a:pPr lvl="2"/>
            <a:r>
              <a:rPr lang="en-US" sz="1700" dirty="0" smtClean="0"/>
              <a:t>Review of the operations manual.</a:t>
            </a:r>
          </a:p>
          <a:p>
            <a:pPr lvl="2"/>
            <a:r>
              <a:rPr lang="en-US" sz="1700" dirty="0" smtClean="0"/>
              <a:t>Hands on training during operational testing.</a:t>
            </a:r>
            <a:endParaRPr lang="en-US" sz="1700" dirty="0"/>
          </a:p>
          <a:p>
            <a:pPr lvl="1"/>
            <a:r>
              <a:rPr lang="en-US" sz="1900" dirty="0"/>
              <a:t>Maintenance personnel </a:t>
            </a:r>
          </a:p>
          <a:p>
            <a:pPr lvl="2"/>
            <a:r>
              <a:rPr lang="en-US" sz="1500" dirty="0" smtClean="0"/>
              <a:t>Review of the system hardware and the maintenance guide.</a:t>
            </a:r>
          </a:p>
          <a:p>
            <a:pPr marL="457200" lvl="1" indent="0">
              <a:buNone/>
            </a:pPr>
            <a:endParaRPr lang="en-US" sz="1700" dirty="0"/>
          </a:p>
        </p:txBody>
      </p:sp>
      <p:sp>
        <p:nvSpPr>
          <p:cNvPr id="3" name="Title 2"/>
          <p:cNvSpPr>
            <a:spLocks noGrp="1"/>
          </p:cNvSpPr>
          <p:nvPr>
            <p:ph type="title"/>
          </p:nvPr>
        </p:nvSpPr>
        <p:spPr/>
        <p:txBody>
          <a:bodyPr/>
          <a:lstStyle/>
          <a:p>
            <a:r>
              <a:rPr lang="en-US" dirty="0" smtClean="0"/>
              <a:t>Training</a:t>
            </a:r>
            <a:endParaRPr lang="en-US" dirty="0"/>
          </a:p>
        </p:txBody>
      </p:sp>
    </p:spTree>
    <p:extLst>
      <p:ext uri="{BB962C8B-B14F-4D97-AF65-F5344CB8AC3E}">
        <p14:creationId xmlns:p14="http://schemas.microsoft.com/office/powerpoint/2010/main" val="3782517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Driving requirement </a:t>
            </a:r>
          </a:p>
          <a:p>
            <a:pPr lvl="1"/>
            <a:r>
              <a:rPr lang="en-US" dirty="0" smtClean="0"/>
              <a:t>NEN SRD has a 95% operational availability (</a:t>
            </a:r>
            <a:r>
              <a:rPr lang="en-US" dirty="0" err="1" smtClean="0"/>
              <a:t>Ao</a:t>
            </a:r>
            <a:r>
              <a:rPr lang="en-US" dirty="0" smtClean="0"/>
              <a:t>) requirement</a:t>
            </a:r>
          </a:p>
          <a:p>
            <a:pPr lvl="1"/>
            <a:endParaRPr lang="en-US" dirty="0" smtClean="0"/>
          </a:p>
          <a:p>
            <a:pPr lvl="1"/>
            <a:endParaRPr lang="en-US" dirty="0" smtClean="0"/>
          </a:p>
          <a:p>
            <a:pPr lvl="1"/>
            <a:endParaRPr lang="en-US" dirty="0" smtClean="0"/>
          </a:p>
          <a:p>
            <a:pPr marL="457200" lvl="1" indent="0">
              <a:buNone/>
            </a:pPr>
            <a:endParaRPr lang="en-US" dirty="0" smtClean="0"/>
          </a:p>
          <a:p>
            <a:pPr marL="457200" lvl="1" indent="0">
              <a:buNone/>
            </a:pPr>
            <a:r>
              <a:rPr lang="en-US" dirty="0" smtClean="0"/>
              <a:t>-Derived requirements to NEN subsystems need a higher availability number.  </a:t>
            </a:r>
          </a:p>
          <a:p>
            <a:pPr marL="457200" lvl="1" indent="0">
              <a:buNone/>
            </a:pPr>
            <a:r>
              <a:rPr lang="en-US" dirty="0"/>
              <a:t>-</a:t>
            </a:r>
            <a:r>
              <a:rPr lang="en-US" dirty="0" smtClean="0"/>
              <a:t>DAPHNE is required to meet </a:t>
            </a:r>
            <a:r>
              <a:rPr lang="en-US" sz="1800" dirty="0" smtClean="0"/>
              <a:t>0.99 </a:t>
            </a:r>
            <a:r>
              <a:rPr lang="en-US" sz="1800" dirty="0" err="1" smtClean="0"/>
              <a:t>Ao</a:t>
            </a:r>
            <a:r>
              <a:rPr lang="en-US" dirty="0" smtClean="0"/>
              <a:t>.</a:t>
            </a:r>
          </a:p>
          <a:p>
            <a:pPr lvl="2"/>
            <a:r>
              <a:rPr lang="en-US" dirty="0" smtClean="0"/>
              <a:t>Verified by analysis</a:t>
            </a:r>
          </a:p>
          <a:p>
            <a:pPr lvl="2"/>
            <a:r>
              <a:rPr lang="en-US" dirty="0" smtClean="0"/>
              <a:t>Supported by routine parts replacement and local spares.</a:t>
            </a:r>
          </a:p>
        </p:txBody>
      </p:sp>
      <p:sp>
        <p:nvSpPr>
          <p:cNvPr id="3" name="Title 2"/>
          <p:cNvSpPr>
            <a:spLocks noGrp="1"/>
          </p:cNvSpPr>
          <p:nvPr>
            <p:ph type="title"/>
          </p:nvPr>
        </p:nvSpPr>
        <p:spPr>
          <a:xfrm>
            <a:off x="439783" y="-84231"/>
            <a:ext cx="8229600" cy="1143000"/>
          </a:xfrm>
        </p:spPr>
        <p:txBody>
          <a:bodyPr/>
          <a:lstStyle/>
          <a:p>
            <a:r>
              <a:rPr lang="en-US" dirty="0"/>
              <a:t>Reliability, Maintainability and </a:t>
            </a:r>
            <a:r>
              <a:rPr lang="en-US" dirty="0" smtClean="0"/>
              <a:t>Availability Requirements</a:t>
            </a:r>
            <a:endParaRPr lang="en-US" dirty="0"/>
          </a:p>
        </p:txBody>
      </p:sp>
      <p:pic>
        <p:nvPicPr>
          <p:cNvPr id="5" name="Picture 4"/>
          <p:cNvPicPr>
            <a:picLocks noChangeAspect="1" noChangeArrowheads="1"/>
          </p:cNvPicPr>
          <p:nvPr/>
        </p:nvPicPr>
        <p:blipFill>
          <a:blip r:embed="rId2"/>
          <a:srcRect/>
          <a:stretch>
            <a:fillRect/>
          </a:stretch>
        </p:blipFill>
        <p:spPr bwMode="auto">
          <a:xfrm>
            <a:off x="1066800" y="2514600"/>
            <a:ext cx="6070211" cy="97789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solidFill>
              <a:schemeClr val="tx1"/>
            </a:solidFill>
            <a:miter lim="800000"/>
            <a:headEnd/>
            <a:tailEnd/>
          </a:ln>
        </p:spPr>
      </p:pic>
    </p:spTree>
    <p:extLst>
      <p:ext uri="{BB962C8B-B14F-4D97-AF65-F5344CB8AC3E}">
        <p14:creationId xmlns:p14="http://schemas.microsoft.com/office/powerpoint/2010/main" val="32465504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1" indent="0">
              <a:buNone/>
            </a:pPr>
            <a:endParaRPr lang="en-US" sz="1400" dirty="0" smtClean="0"/>
          </a:p>
          <a:p>
            <a:r>
              <a:rPr lang="en-US" sz="1400" dirty="0" smtClean="0"/>
              <a:t>Maintainability is characterized by the </a:t>
            </a:r>
            <a:r>
              <a:rPr lang="en-US" sz="1400" b="1" dirty="0" smtClean="0"/>
              <a:t>Mean Time to Repair (MTTR) </a:t>
            </a:r>
            <a:r>
              <a:rPr lang="en-US" sz="1400" dirty="0" smtClean="0"/>
              <a:t>and includes the corrective maintenance time but not logistics and administrative delays inherent to the maintenance process</a:t>
            </a:r>
          </a:p>
          <a:p>
            <a:pPr lvl="1"/>
            <a:r>
              <a:rPr lang="en-US" sz="1400" dirty="0" smtClean="0"/>
              <a:t>Logistics delays include the time required to replace units at the failure location</a:t>
            </a:r>
          </a:p>
          <a:p>
            <a:pPr lvl="1"/>
            <a:r>
              <a:rPr lang="en-US" sz="1400" dirty="0" smtClean="0"/>
              <a:t>Administrative delays include the time required for maintenance personnel and test equipment to arrive at the failure location</a:t>
            </a:r>
          </a:p>
          <a:p>
            <a:pPr lvl="1"/>
            <a:endParaRPr lang="en-US" sz="1400" dirty="0" smtClean="0"/>
          </a:p>
          <a:p>
            <a:r>
              <a:rPr lang="en-US" sz="1400" b="1" dirty="0"/>
              <a:t>Inherent Availability (Ai) </a:t>
            </a:r>
            <a:r>
              <a:rPr lang="en-US" sz="1400" dirty="0"/>
              <a:t>is the probability that a system or equipment, when used under stated conditions in an ideal support environment (i.e., using available tools, spares, and personnel) will operate within specifications at all times</a:t>
            </a:r>
          </a:p>
          <a:p>
            <a:pPr lvl="1"/>
            <a:r>
              <a:rPr lang="en-US" sz="1400" dirty="0"/>
              <a:t>Ai excludes preventive maintenance actions, logistics supply time, and administrative downtime and is defined as:</a:t>
            </a:r>
          </a:p>
          <a:p>
            <a:pPr lvl="1"/>
            <a:r>
              <a:rPr lang="en-US" sz="1400" dirty="0"/>
              <a:t>Ai = MTBF / (MTBF + MTTR)</a:t>
            </a:r>
            <a:br>
              <a:rPr lang="en-US" sz="1400" dirty="0"/>
            </a:br>
            <a:r>
              <a:rPr lang="en-US" sz="1400" dirty="0"/>
              <a:t>       where MTBF = mean time between failure and MTTR = mean time to repair.</a:t>
            </a:r>
          </a:p>
          <a:p>
            <a:pPr lvl="1"/>
            <a:endParaRPr lang="en-US" sz="1400" dirty="0"/>
          </a:p>
          <a:p>
            <a:r>
              <a:rPr lang="en-US" sz="1400" b="1" dirty="0"/>
              <a:t>Operational Availability (</a:t>
            </a:r>
            <a:r>
              <a:rPr lang="en-US" sz="1400" b="1" dirty="0" err="1"/>
              <a:t>Ao</a:t>
            </a:r>
            <a:r>
              <a:rPr lang="en-US" sz="1400" b="1" dirty="0"/>
              <a:t>) is defined as:</a:t>
            </a:r>
          </a:p>
          <a:p>
            <a:pPr lvl="1"/>
            <a:r>
              <a:rPr lang="en-US" sz="1400" dirty="0" err="1"/>
              <a:t>Ao</a:t>
            </a:r>
            <a:r>
              <a:rPr lang="en-US" sz="1400" dirty="0"/>
              <a:t> = Time Service is Available / (Time Service is Available  + Time Service is Not Available)</a:t>
            </a:r>
          </a:p>
          <a:p>
            <a:endParaRPr lang="en-US" dirty="0"/>
          </a:p>
        </p:txBody>
      </p:sp>
      <p:sp>
        <p:nvSpPr>
          <p:cNvPr id="3" name="Title 2"/>
          <p:cNvSpPr>
            <a:spLocks noGrp="1"/>
          </p:cNvSpPr>
          <p:nvPr>
            <p:ph type="title"/>
          </p:nvPr>
        </p:nvSpPr>
        <p:spPr>
          <a:xfrm>
            <a:off x="468086" y="0"/>
            <a:ext cx="8229600" cy="1143000"/>
          </a:xfrm>
        </p:spPr>
        <p:txBody>
          <a:bodyPr/>
          <a:lstStyle/>
          <a:p>
            <a:r>
              <a:rPr lang="en-US" dirty="0" smtClean="0"/>
              <a:t>Definitions: Reliability</a:t>
            </a:r>
            <a:r>
              <a:rPr lang="en-US" dirty="0"/>
              <a:t>, Maintainability and Availability</a:t>
            </a:r>
          </a:p>
        </p:txBody>
      </p:sp>
    </p:spTree>
    <p:extLst>
      <p:ext uri="{BB962C8B-B14F-4D97-AF65-F5344CB8AC3E}">
        <p14:creationId xmlns:p14="http://schemas.microsoft.com/office/powerpoint/2010/main" val="25463227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DAPHNE system design shall meet all applicable safety requirements of NASA Procedural Requirements (NPR) 8715.3, NASA General Safety Program Requirements</a:t>
            </a:r>
          </a:p>
          <a:p>
            <a:endParaRPr lang="en-US" dirty="0" smtClean="0"/>
          </a:p>
          <a:p>
            <a:r>
              <a:rPr lang="en-US" dirty="0" smtClean="0"/>
              <a:t>DAPHNE is built with rack mounted COTS units and analysis of project lifecycle confirms no personnel and systems safety issues.</a:t>
            </a:r>
          </a:p>
          <a:p>
            <a:pPr marL="0" indent="0">
              <a:buNone/>
            </a:pPr>
            <a:endParaRPr lang="en-US" dirty="0" smtClean="0"/>
          </a:p>
        </p:txBody>
      </p:sp>
      <p:sp>
        <p:nvSpPr>
          <p:cNvPr id="3" name="Title 2"/>
          <p:cNvSpPr>
            <a:spLocks noGrp="1"/>
          </p:cNvSpPr>
          <p:nvPr>
            <p:ph type="title"/>
          </p:nvPr>
        </p:nvSpPr>
        <p:spPr/>
        <p:txBody>
          <a:bodyPr/>
          <a:lstStyle/>
          <a:p>
            <a:r>
              <a:rPr lang="en-US" dirty="0" smtClean="0"/>
              <a:t>Environmental Health &amp; Safety (EHS)</a:t>
            </a:r>
            <a:endParaRPr lang="en-US" dirty="0"/>
          </a:p>
        </p:txBody>
      </p:sp>
      <p:sp>
        <p:nvSpPr>
          <p:cNvPr id="2" name="TextBox 1"/>
          <p:cNvSpPr txBox="1"/>
          <p:nvPr/>
        </p:nvSpPr>
        <p:spPr>
          <a:xfrm>
            <a:off x="152400" y="261575"/>
            <a:ext cx="914400" cy="369332"/>
          </a:xfrm>
          <a:prstGeom prst="rect">
            <a:avLst/>
          </a:prstGeom>
          <a:noFill/>
        </p:spPr>
        <p:txBody>
          <a:bodyPr wrap="square" rtlCol="0">
            <a:spAutoFit/>
          </a:bodyPr>
          <a:lstStyle/>
          <a:p>
            <a:r>
              <a:rPr lang="en-US" dirty="0" smtClean="0"/>
              <a:t>EC3r</a:t>
            </a:r>
            <a:endParaRPr lang="en-US" dirty="0"/>
          </a:p>
        </p:txBody>
      </p:sp>
      <p:sp>
        <p:nvSpPr>
          <p:cNvPr id="5" name="Hexagon 4"/>
          <p:cNvSpPr/>
          <p:nvPr/>
        </p:nvSpPr>
        <p:spPr>
          <a:xfrm>
            <a:off x="152400" y="197667"/>
            <a:ext cx="990600" cy="609600"/>
          </a:xfrm>
          <a:prstGeom prst="hex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EC3r</a:t>
            </a:r>
          </a:p>
        </p:txBody>
      </p:sp>
    </p:spTree>
    <p:extLst>
      <p:ext uri="{BB962C8B-B14F-4D97-AF65-F5344CB8AC3E}">
        <p14:creationId xmlns:p14="http://schemas.microsoft.com/office/powerpoint/2010/main" val="1266642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400" y="872156"/>
            <a:ext cx="8847528" cy="5681044"/>
          </a:xfrm>
          <a:prstGeom prst="rect">
            <a:avLst/>
          </a:prstGeom>
        </p:spPr>
      </p:pic>
      <p:sp>
        <p:nvSpPr>
          <p:cNvPr id="3" name="TextBox 2"/>
          <p:cNvSpPr txBox="1"/>
          <p:nvPr/>
        </p:nvSpPr>
        <p:spPr>
          <a:xfrm>
            <a:off x="3646700" y="2819400"/>
            <a:ext cx="2139578" cy="523220"/>
          </a:xfrm>
          <a:prstGeom prst="rect">
            <a:avLst/>
          </a:prstGeom>
          <a:noFill/>
        </p:spPr>
        <p:txBody>
          <a:bodyPr wrap="none" rtlCol="0">
            <a:spAutoFit/>
          </a:bodyPr>
          <a:lstStyle/>
          <a:p>
            <a:pPr algn="ctr"/>
            <a:r>
              <a:rPr lang="en-US" sz="2800" b="1" dirty="0" smtClean="0">
                <a:solidFill>
                  <a:schemeClr val="bg1"/>
                </a:solidFill>
              </a:rPr>
              <a:t>Conclusion</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07F25E21-6435-4942-977D-92867F85F11F}" type="slidenum">
              <a:rPr lang="en-US" smtClean="0"/>
              <a:pPr/>
              <a:t>48</a:t>
            </a:fld>
            <a:endParaRPr lang="en-US" dirty="0"/>
          </a:p>
        </p:txBody>
      </p:sp>
    </p:spTree>
    <p:extLst>
      <p:ext uri="{BB962C8B-B14F-4D97-AF65-F5344CB8AC3E}">
        <p14:creationId xmlns:p14="http://schemas.microsoft.com/office/powerpoint/2010/main" val="6015725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589135697"/>
              </p:ext>
            </p:extLst>
          </p:nvPr>
        </p:nvGraphicFramePr>
        <p:xfrm>
          <a:off x="685800" y="2209799"/>
          <a:ext cx="7620001" cy="2895600"/>
        </p:xfrm>
        <a:graphic>
          <a:graphicData uri="http://schemas.openxmlformats.org/drawingml/2006/table">
            <a:tbl>
              <a:tblPr>
                <a:tableStyleId>{5C22544A-7EE6-4342-B048-85BDC9FD1C3A}</a:tableStyleId>
              </a:tblPr>
              <a:tblGrid>
                <a:gridCol w="5943600"/>
                <a:gridCol w="914400"/>
                <a:gridCol w="762001"/>
              </a:tblGrid>
              <a:tr h="822960">
                <a:tc>
                  <a:txBody>
                    <a:bodyPr/>
                    <a:lstStyle/>
                    <a:p>
                      <a:pPr algn="l" fontAlgn="b"/>
                      <a:r>
                        <a:rPr lang="en-US" sz="1100" u="none" strike="noStrike" dirty="0" smtClean="0">
                          <a:effectLst/>
                        </a:rPr>
                        <a:t>SC1 The </a:t>
                      </a:r>
                      <a:r>
                        <a:rPr lang="en-US" sz="1100" u="none" strike="noStrike" dirty="0">
                          <a:effectLst/>
                        </a:rPr>
                        <a:t>project utilizes a sound process for the allocation and control of requirements throughout all levels, and a plan has been defined to complete the definition activity within schedule constraints.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slide</a:t>
                      </a:r>
                      <a:r>
                        <a:rPr lang="en-US" sz="1100" b="0" i="0" u="none" strike="noStrike" baseline="0" dirty="0" smtClean="0">
                          <a:solidFill>
                            <a:srgbClr val="000000"/>
                          </a:solidFill>
                          <a:effectLst/>
                          <a:latin typeface="Calibri" panose="020F0502020204030204" pitchFamily="34" charset="0"/>
                        </a:rPr>
                        <a:t> 24-26 </a:t>
                      </a:r>
                      <a:r>
                        <a:rPr lang="en-US" sz="1100" b="0" i="0" u="none" strike="noStrike" baseline="0" dirty="0" smtClean="0">
                          <a:solidFill>
                            <a:srgbClr val="000000"/>
                          </a:solidFill>
                          <a:effectLst/>
                          <a:latin typeface="Calibri" panose="020F0502020204030204" pitchFamily="34" charset="0"/>
                          <a:hlinkClick r:id="rId2" action="ppaction://hlinksldjump"/>
                        </a:rPr>
                        <a:t>Requirement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r>
              <a:tr h="822960">
                <a:tc>
                  <a:txBody>
                    <a:bodyPr/>
                    <a:lstStyle/>
                    <a:p>
                      <a:pPr algn="l" fontAlgn="b"/>
                      <a:r>
                        <a:rPr lang="en-US" sz="1100" u="none" strike="noStrike" dirty="0" smtClean="0">
                          <a:effectLst/>
                        </a:rPr>
                        <a:t> SC2 Requirements </a:t>
                      </a:r>
                      <a:r>
                        <a:rPr lang="en-US" sz="1100" u="none" strike="noStrike" dirty="0">
                          <a:effectLst/>
                        </a:rPr>
                        <a:t>definition is complete with respect to top-level mission and science requirements, and interfaces with external entities and between major internal elements have been defined.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hlinkClick r:id="rId3" action="ppaction://hlinksldjump"/>
                        </a:rPr>
                        <a:t>Slide 27, 29 Requirements </a:t>
                      </a:r>
                      <a:r>
                        <a:rPr lang="en-US" sz="1100" b="0" i="0" u="none" strike="noStrike" dirty="0" err="1" smtClean="0">
                          <a:solidFill>
                            <a:srgbClr val="000000"/>
                          </a:solidFill>
                          <a:effectLst/>
                          <a:latin typeface="Calibri" panose="020F0502020204030204" pitchFamily="34" charset="0"/>
                          <a:hlinkClick r:id="rId3" action="ppaction://hlinksldjump"/>
                        </a:rPr>
                        <a:t>Status</a:t>
                      </a:r>
                      <a:r>
                        <a:rPr lang="en-US" sz="1100" b="0" i="0" u="none" strike="noStrike" dirty="0" err="1" smtClean="0">
                          <a:solidFill>
                            <a:srgbClr val="000000"/>
                          </a:solidFill>
                          <a:effectLst/>
                          <a:latin typeface="Calibri" panose="020F0502020204030204" pitchFamily="34" charset="0"/>
                          <a:hlinkClick r:id="rId4" action="ppaction://hlinksldjump"/>
                        </a:rPr>
                        <a:t>External</a:t>
                      </a:r>
                      <a:r>
                        <a:rPr lang="en-US" sz="1100" b="0" i="0" u="none" strike="noStrike" dirty="0" smtClean="0">
                          <a:solidFill>
                            <a:srgbClr val="000000"/>
                          </a:solidFill>
                          <a:effectLst/>
                          <a:latin typeface="Calibri" panose="020F0502020204030204" pitchFamily="34" charset="0"/>
                          <a:hlinkClick r:id="rId4" action="ppaction://hlinksldjump"/>
                        </a:rPr>
                        <a:t> Interface Requirements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r>
              <a:tr h="548640">
                <a:tc>
                  <a:txBody>
                    <a:bodyPr/>
                    <a:lstStyle/>
                    <a:p>
                      <a:pPr algn="l" fontAlgn="b"/>
                      <a:r>
                        <a:rPr lang="en-US" sz="1100" u="none" strike="noStrike" dirty="0" smtClean="0">
                          <a:effectLst/>
                        </a:rPr>
                        <a:t> SC3 Preliminary </a:t>
                      </a:r>
                      <a:r>
                        <a:rPr lang="en-US" sz="1100" u="none" strike="noStrike" dirty="0">
                          <a:effectLst/>
                        </a:rPr>
                        <a:t>approaches have been determined for how requirements will be verified and validated down to the subsystem level.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Slide 35 </a:t>
                      </a:r>
                      <a:r>
                        <a:rPr lang="en-US" sz="1100" b="0" i="0" u="none" strike="noStrike" dirty="0" smtClean="0">
                          <a:solidFill>
                            <a:srgbClr val="000000"/>
                          </a:solidFill>
                          <a:effectLst/>
                          <a:latin typeface="Calibri" panose="020F0502020204030204" pitchFamily="34" charset="0"/>
                          <a:hlinkClick r:id="rId5" action="ppaction://hlinksldjump"/>
                        </a:rPr>
                        <a:t>Verification and Validation Process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r>
              <a:tr h="548640">
                <a:tc>
                  <a:txBody>
                    <a:bodyPr/>
                    <a:lstStyle/>
                    <a:p>
                      <a:pPr algn="l" fontAlgn="b"/>
                      <a:r>
                        <a:rPr lang="en-US" sz="1100" u="none" strike="noStrike" dirty="0" smtClean="0">
                          <a:effectLst/>
                        </a:rPr>
                        <a:t> SC4 Major </a:t>
                      </a:r>
                      <a:r>
                        <a:rPr lang="en-US" sz="1100" u="none" strike="noStrike" dirty="0">
                          <a:effectLst/>
                        </a:rPr>
                        <a:t>risks have been identified and technically assessed, </a:t>
                      </a:r>
                      <a:r>
                        <a:rPr lang="en-US" sz="1100" u="none" strike="noStrike" dirty="0" smtClean="0">
                          <a:effectLst/>
                        </a:rPr>
                        <a:t>and viable </a:t>
                      </a:r>
                      <a:r>
                        <a:rPr lang="en-US" sz="1100" u="none" strike="noStrike" dirty="0">
                          <a:effectLst/>
                        </a:rPr>
                        <a:t>mitigation strategies have been defined.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slide</a:t>
                      </a:r>
                      <a:r>
                        <a:rPr lang="en-US" sz="1100" b="0" i="0" u="none" strike="noStrike" baseline="0" dirty="0" smtClean="0">
                          <a:solidFill>
                            <a:srgbClr val="000000"/>
                          </a:solidFill>
                          <a:effectLst/>
                          <a:latin typeface="Calibri" panose="020F0502020204030204" pitchFamily="34" charset="0"/>
                        </a:rPr>
                        <a:t> 41 </a:t>
                      </a:r>
                      <a:r>
                        <a:rPr lang="en-US" sz="1100" b="0" i="0" u="none" strike="noStrike" baseline="0" dirty="0" smtClean="0">
                          <a:solidFill>
                            <a:srgbClr val="000000"/>
                          </a:solidFill>
                          <a:effectLst/>
                          <a:latin typeface="Calibri" panose="020F0502020204030204" pitchFamily="34" charset="0"/>
                          <a:hlinkClick r:id="rId6" action="ppaction://hlinksldjump"/>
                        </a:rPr>
                        <a:t>Risks</a:t>
                      </a:r>
                      <a:endParaRPr lang="en-US" sz="1100" b="0" i="0" u="none" strike="noStrike" dirty="0" smtClean="0">
                        <a:solidFill>
                          <a:srgbClr val="000000"/>
                        </a:solidFill>
                        <a:effectLst/>
                        <a:latin typeface="Calibri" panose="020F0502020204030204" pitchFamily="34" charset="0"/>
                      </a:endParaRP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
        <p:nvSpPr>
          <p:cNvPr id="3" name="Slide Number Placeholder 2"/>
          <p:cNvSpPr>
            <a:spLocks noGrp="1"/>
          </p:cNvSpPr>
          <p:nvPr>
            <p:ph type="sldNum" sz="quarter" idx="12"/>
          </p:nvPr>
        </p:nvSpPr>
        <p:spPr/>
        <p:txBody>
          <a:bodyPr/>
          <a:lstStyle/>
          <a:p>
            <a:fld id="{07F25E21-6435-4942-977D-92867F85F11F}" type="slidenum">
              <a:rPr lang="en-US" smtClean="0"/>
              <a:pPr/>
              <a:t>49</a:t>
            </a:fld>
            <a:endParaRPr lang="en-US" dirty="0"/>
          </a:p>
        </p:txBody>
      </p:sp>
      <p:sp>
        <p:nvSpPr>
          <p:cNvPr id="4" name="Title 3"/>
          <p:cNvSpPr>
            <a:spLocks noGrp="1"/>
          </p:cNvSpPr>
          <p:nvPr>
            <p:ph type="title"/>
          </p:nvPr>
        </p:nvSpPr>
        <p:spPr/>
        <p:txBody>
          <a:bodyPr>
            <a:normAutofit fontScale="90000"/>
          </a:bodyPr>
          <a:lstStyle/>
          <a:p>
            <a:r>
              <a:rPr lang="en-US" dirty="0" smtClean="0"/>
              <a:t>Delta SRR Success Criteria</a:t>
            </a:r>
            <a:br>
              <a:rPr lang="en-US" dirty="0" smtClean="0"/>
            </a:br>
            <a:endParaRPr lang="en-US" dirty="0"/>
          </a:p>
        </p:txBody>
      </p:sp>
      <p:pic>
        <p:nvPicPr>
          <p:cNvPr id="6" name="Picture 4" descr="http://www.clipartbest.com/cliparts/Kij/exq/Kijexqje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8303" y="2362200"/>
            <a:ext cx="418120" cy="4281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clipartbest.com/cliparts/Kij/exq/Kijexqje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98337" y="3277964"/>
            <a:ext cx="418120" cy="4281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clipartbest.com/cliparts/Kij/exq/Kijexqje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91643" y="3882489"/>
            <a:ext cx="418120" cy="4281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clipartbest.com/cliparts/Kij/exq/Kijexqje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67897" y="4468140"/>
            <a:ext cx="418120" cy="428178"/>
          </a:xfrm>
          <a:prstGeom prst="rect">
            <a:avLst/>
          </a:prstGeom>
          <a:noFill/>
          <a:extLst>
            <a:ext uri="{909E8E84-426E-40DD-AFC4-6F175D3DCCD1}">
              <a14:hiddenFill xmlns:a14="http://schemas.microsoft.com/office/drawing/2010/main">
                <a:solidFill>
                  <a:srgbClr val="FFFFFF"/>
                </a:solidFill>
              </a14:hiddenFill>
            </a:ext>
          </a:extLst>
        </p:spPr>
      </p:pic>
      <p:sp>
        <p:nvSpPr>
          <p:cNvPr id="10" name="Oval Callout 9"/>
          <p:cNvSpPr/>
          <p:nvPr/>
        </p:nvSpPr>
        <p:spPr>
          <a:xfrm rot="2269881">
            <a:off x="1157815" y="120162"/>
            <a:ext cx="1415278" cy="811313"/>
          </a:xfrm>
          <a:prstGeom prst="wedgeEllipseCallout">
            <a:avLst/>
          </a:prstGeom>
          <a:solidFill>
            <a:schemeClr val="accent1">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Success criteria  are on related slide</a:t>
            </a:r>
            <a:endParaRPr lang="en-US" sz="1100" dirty="0"/>
          </a:p>
        </p:txBody>
      </p:sp>
      <p:sp>
        <p:nvSpPr>
          <p:cNvPr id="11" name="Hexagon 10"/>
          <p:cNvSpPr/>
          <p:nvPr/>
        </p:nvSpPr>
        <p:spPr>
          <a:xfrm>
            <a:off x="228600" y="221018"/>
            <a:ext cx="914400" cy="609600"/>
          </a:xfrm>
          <a:prstGeom prst="hex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S</a:t>
            </a:r>
            <a:r>
              <a:rPr lang="en-US" dirty="0" smtClean="0"/>
              <a:t>C#</a:t>
            </a:r>
          </a:p>
        </p:txBody>
      </p:sp>
      <p:sp>
        <p:nvSpPr>
          <p:cNvPr id="2" name="TextBox 1"/>
          <p:cNvSpPr txBox="1"/>
          <p:nvPr/>
        </p:nvSpPr>
        <p:spPr>
          <a:xfrm>
            <a:off x="838200" y="5486400"/>
            <a:ext cx="7086600" cy="369332"/>
          </a:xfrm>
          <a:prstGeom prst="rect">
            <a:avLst/>
          </a:prstGeom>
          <a:noFill/>
        </p:spPr>
        <p:txBody>
          <a:bodyPr wrap="square" rtlCol="0">
            <a:spAutoFit/>
          </a:bodyPr>
          <a:lstStyle/>
          <a:p>
            <a:r>
              <a:rPr lang="en-US" dirty="0" smtClean="0"/>
              <a:t>Per NASA System </a:t>
            </a:r>
            <a:r>
              <a:rPr lang="en-US" dirty="0"/>
              <a:t>Engineering Handbook</a:t>
            </a:r>
          </a:p>
        </p:txBody>
      </p:sp>
    </p:spTree>
    <p:extLst>
      <p:ext uri="{BB962C8B-B14F-4D97-AF65-F5344CB8AC3E}">
        <p14:creationId xmlns:p14="http://schemas.microsoft.com/office/powerpoint/2010/main" val="905999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754" y="1371600"/>
            <a:ext cx="8229600" cy="4525963"/>
          </a:xfrm>
        </p:spPr>
        <p:txBody>
          <a:bodyPr/>
          <a:lstStyle/>
          <a:p>
            <a:r>
              <a:rPr lang="en-US" dirty="0" smtClean="0"/>
              <a:t>Examines changes to </a:t>
            </a:r>
            <a:r>
              <a:rPr lang="en-US" dirty="0"/>
              <a:t>the functional and performance requirements defined </a:t>
            </a:r>
            <a:r>
              <a:rPr lang="en-US" dirty="0" smtClean="0"/>
              <a:t>for </a:t>
            </a:r>
            <a:r>
              <a:rPr lang="en-US" dirty="0"/>
              <a:t>DAPHNE </a:t>
            </a:r>
            <a:r>
              <a:rPr lang="en-US" dirty="0" smtClean="0"/>
              <a:t>.</a:t>
            </a:r>
          </a:p>
          <a:p>
            <a:r>
              <a:rPr lang="en-US" dirty="0" smtClean="0"/>
              <a:t>Ensures </a:t>
            </a:r>
            <a:r>
              <a:rPr lang="en-US" dirty="0"/>
              <a:t>that the requirements and concept will </a:t>
            </a:r>
            <a:r>
              <a:rPr lang="en-US" dirty="0" smtClean="0"/>
              <a:t>still satisfy </a:t>
            </a:r>
            <a:r>
              <a:rPr lang="en-US" dirty="0"/>
              <a:t>customer needs</a:t>
            </a:r>
            <a:r>
              <a:rPr lang="en-US" dirty="0" smtClean="0"/>
              <a:t>.</a:t>
            </a:r>
          </a:p>
          <a:p>
            <a:r>
              <a:rPr lang="en-US" dirty="0" smtClean="0"/>
              <a:t>Objectives</a:t>
            </a:r>
          </a:p>
          <a:p>
            <a:pPr lvl="1"/>
            <a:r>
              <a:rPr lang="en-US" sz="1400" dirty="0" smtClean="0"/>
              <a:t>Baseline mission requirements are clearly understood.</a:t>
            </a:r>
          </a:p>
          <a:p>
            <a:pPr lvl="1"/>
            <a:r>
              <a:rPr lang="en-US" sz="1400" dirty="0" smtClean="0"/>
              <a:t>Proposed mission design and operations concept satisfies baseline mission requirements. </a:t>
            </a:r>
          </a:p>
          <a:p>
            <a:pPr lvl="1"/>
            <a:r>
              <a:rPr lang="en-US" sz="1400" dirty="0" smtClean="0"/>
              <a:t>Plans for future activities justify expectations the mission design will accommodate.</a:t>
            </a:r>
          </a:p>
          <a:p>
            <a:pPr lvl="1"/>
            <a:r>
              <a:rPr lang="en-US" sz="1400" dirty="0" smtClean="0"/>
              <a:t>Imposed constraints and accomplish the mission within allocated resources.</a:t>
            </a:r>
          </a:p>
          <a:p>
            <a:pPr lvl="1"/>
            <a:r>
              <a:rPr lang="en-US" sz="1400" dirty="0" smtClean="0"/>
              <a:t>Get feedback from the SRR review panel and participants to ensure the requirements set is appropriate, complete and well defined.</a:t>
            </a:r>
          </a:p>
          <a:p>
            <a:pPr lvl="1"/>
            <a:r>
              <a:rPr lang="en-US" sz="1400" dirty="0"/>
              <a:t>Ensure a thorough review of the products supporting the review.</a:t>
            </a:r>
          </a:p>
          <a:p>
            <a:pPr lvl="1"/>
            <a:r>
              <a:rPr lang="en-US" sz="1400" dirty="0"/>
              <a:t>Ensure the products meet the entrance criteria and success criteria.</a:t>
            </a:r>
          </a:p>
          <a:p>
            <a:pPr lvl="1"/>
            <a:r>
              <a:rPr lang="en-US" sz="1400" dirty="0"/>
              <a:t>Ensure issues raised during the review are appropriately documented and resolved</a:t>
            </a:r>
            <a:r>
              <a:rPr lang="en-US" sz="1200" dirty="0"/>
              <a:t>.</a:t>
            </a:r>
          </a:p>
        </p:txBody>
      </p:sp>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smtClean="0"/>
              <a:t>Board Charge</a:t>
            </a:r>
            <a:endParaRPr lang="en-US" sz="2800" dirty="0"/>
          </a:p>
        </p:txBody>
      </p:sp>
      <p:sp>
        <p:nvSpPr>
          <p:cNvPr id="4" name="Slide Number Placeholder 3"/>
          <p:cNvSpPr>
            <a:spLocks noGrp="1"/>
          </p:cNvSpPr>
          <p:nvPr>
            <p:ph type="sldNum" sz="quarter" idx="12"/>
          </p:nvPr>
        </p:nvSpPr>
        <p:spPr/>
        <p:txBody>
          <a:bodyPr/>
          <a:lstStyle/>
          <a:p>
            <a:fld id="{07F25E21-6435-4942-977D-92867F85F11F}" type="slidenum">
              <a:rPr lang="en-US" smtClean="0"/>
              <a:pPr/>
              <a:t>5</a:t>
            </a:fld>
            <a:endParaRPr lang="en-US" dirty="0"/>
          </a:p>
        </p:txBody>
      </p:sp>
      <p:sp>
        <p:nvSpPr>
          <p:cNvPr id="5" name="Hexagon 4"/>
          <p:cNvSpPr/>
          <p:nvPr/>
        </p:nvSpPr>
        <p:spPr>
          <a:xfrm>
            <a:off x="304800" y="228600"/>
            <a:ext cx="914400" cy="609600"/>
          </a:xfrm>
          <a:prstGeom prst="hex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EC2</a:t>
            </a:r>
          </a:p>
        </p:txBody>
      </p:sp>
    </p:spTree>
    <p:extLst>
      <p:ext uri="{BB962C8B-B14F-4D97-AF65-F5344CB8AC3E}">
        <p14:creationId xmlns:p14="http://schemas.microsoft.com/office/powerpoint/2010/main" val="21278182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Ready to start </a:t>
            </a:r>
            <a:r>
              <a:rPr lang="en-US" dirty="0" smtClean="0"/>
              <a:t>design </a:t>
            </a:r>
            <a:r>
              <a:rPr lang="en-US" dirty="0"/>
              <a:t>activities</a:t>
            </a:r>
          </a:p>
          <a:p>
            <a:pPr algn="just"/>
            <a:endParaRPr lang="en-US" dirty="0" smtClean="0"/>
          </a:p>
          <a:p>
            <a:pPr algn="just"/>
            <a:r>
              <a:rPr lang="en-US" dirty="0" smtClean="0"/>
              <a:t>The development team has started to perform various trade studies.</a:t>
            </a:r>
          </a:p>
          <a:p>
            <a:pPr lvl="1" algn="just"/>
            <a:r>
              <a:rPr lang="en-US" dirty="0" smtClean="0"/>
              <a:t>Purchased and testing server for delivery of engineering model to NISAR November 2016.</a:t>
            </a:r>
          </a:p>
          <a:p>
            <a:pPr lvl="1" algn="just"/>
            <a:r>
              <a:rPr lang="en-US" dirty="0" smtClean="0"/>
              <a:t>Preparing for speed test in conjunction with Raid vendor.</a:t>
            </a:r>
          </a:p>
          <a:p>
            <a:pPr lvl="1" algn="just"/>
            <a:r>
              <a:rPr lang="en-US" dirty="0" smtClean="0"/>
              <a:t>Assisting NEN with </a:t>
            </a:r>
            <a:r>
              <a:rPr lang="en-US" dirty="0" err="1" smtClean="0"/>
              <a:t>Viasat</a:t>
            </a:r>
            <a:r>
              <a:rPr lang="en-US" dirty="0" smtClean="0"/>
              <a:t> VHR-3200 study with receiver function and interface.</a:t>
            </a:r>
          </a:p>
          <a:p>
            <a:pPr marL="0" indent="0" algn="just">
              <a:buNone/>
            </a:pPr>
            <a:endParaRPr lang="en-US" dirty="0"/>
          </a:p>
        </p:txBody>
      </p:sp>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dirty="0"/>
              <a:t>Summary and Conclusion</a:t>
            </a:r>
          </a:p>
        </p:txBody>
      </p:sp>
      <p:sp>
        <p:nvSpPr>
          <p:cNvPr id="4" name="Slide Number Placeholder 3"/>
          <p:cNvSpPr>
            <a:spLocks noGrp="1"/>
          </p:cNvSpPr>
          <p:nvPr>
            <p:ph type="sldNum" sz="quarter" idx="12"/>
          </p:nvPr>
        </p:nvSpPr>
        <p:spPr/>
        <p:txBody>
          <a:bodyPr/>
          <a:lstStyle/>
          <a:p>
            <a:fld id="{07F25E21-6435-4942-977D-92867F85F11F}" type="slidenum">
              <a:rPr lang="en-US" smtClean="0"/>
              <a:pPr/>
              <a:t>50</a:t>
            </a:fld>
            <a:endParaRPr lang="en-US" dirty="0"/>
          </a:p>
        </p:txBody>
      </p:sp>
    </p:spTree>
    <p:extLst>
      <p:ext uri="{BB962C8B-B14F-4D97-AF65-F5344CB8AC3E}">
        <p14:creationId xmlns:p14="http://schemas.microsoft.com/office/powerpoint/2010/main" val="6215429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400" y="872156"/>
            <a:ext cx="8847528" cy="5681044"/>
          </a:xfrm>
          <a:prstGeom prst="rect">
            <a:avLst/>
          </a:prstGeom>
        </p:spPr>
      </p:pic>
      <p:sp>
        <p:nvSpPr>
          <p:cNvPr id="3" name="TextBox 2"/>
          <p:cNvSpPr txBox="1"/>
          <p:nvPr/>
        </p:nvSpPr>
        <p:spPr>
          <a:xfrm>
            <a:off x="3636620" y="2819400"/>
            <a:ext cx="2159741" cy="523220"/>
          </a:xfrm>
          <a:prstGeom prst="rect">
            <a:avLst/>
          </a:prstGeom>
          <a:noFill/>
        </p:spPr>
        <p:txBody>
          <a:bodyPr wrap="none" rtlCol="0">
            <a:spAutoFit/>
          </a:bodyPr>
          <a:lstStyle/>
          <a:p>
            <a:pPr algn="ctr"/>
            <a:r>
              <a:rPr lang="en-US" sz="2800" b="1" dirty="0" smtClean="0">
                <a:solidFill>
                  <a:schemeClr val="bg1"/>
                </a:solidFill>
              </a:rPr>
              <a:t>Questions?</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07F25E21-6435-4942-977D-92867F85F11F}" type="slidenum">
              <a:rPr lang="en-US" smtClean="0"/>
              <a:pPr/>
              <a:t>51</a:t>
            </a:fld>
            <a:endParaRPr lang="en-US" dirty="0"/>
          </a:p>
        </p:txBody>
      </p:sp>
    </p:spTree>
    <p:extLst>
      <p:ext uri="{BB962C8B-B14F-4D97-AF65-F5344CB8AC3E}">
        <p14:creationId xmlns:p14="http://schemas.microsoft.com/office/powerpoint/2010/main" val="216851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400" y="872156"/>
            <a:ext cx="8847528" cy="5681044"/>
          </a:xfrm>
          <a:prstGeom prst="rect">
            <a:avLst/>
          </a:prstGeom>
        </p:spPr>
      </p:pic>
      <p:sp>
        <p:nvSpPr>
          <p:cNvPr id="3" name="TextBox 2"/>
          <p:cNvSpPr txBox="1"/>
          <p:nvPr/>
        </p:nvSpPr>
        <p:spPr>
          <a:xfrm>
            <a:off x="3974140" y="2819400"/>
            <a:ext cx="1484702" cy="523220"/>
          </a:xfrm>
          <a:prstGeom prst="rect">
            <a:avLst/>
          </a:prstGeom>
          <a:noFill/>
        </p:spPr>
        <p:txBody>
          <a:bodyPr wrap="none" rtlCol="0">
            <a:spAutoFit/>
          </a:bodyPr>
          <a:lstStyle/>
          <a:p>
            <a:pPr algn="ctr"/>
            <a:r>
              <a:rPr lang="en-US" sz="2800" b="1" dirty="0" smtClean="0">
                <a:solidFill>
                  <a:schemeClr val="bg1"/>
                </a:solidFill>
              </a:rPr>
              <a:t>Backup</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07F25E21-6435-4942-977D-92867F85F11F}" type="slidenum">
              <a:rPr lang="en-US" smtClean="0"/>
              <a:pPr/>
              <a:t>52</a:t>
            </a:fld>
            <a:endParaRPr lang="en-US" dirty="0"/>
          </a:p>
        </p:txBody>
      </p:sp>
    </p:spTree>
    <p:extLst>
      <p:ext uri="{BB962C8B-B14F-4D97-AF65-F5344CB8AC3E}">
        <p14:creationId xmlns:p14="http://schemas.microsoft.com/office/powerpoint/2010/main" val="40165061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10600" cy="4525963"/>
          </a:xfrm>
        </p:spPr>
        <p:txBody>
          <a:bodyPr/>
          <a:lstStyle/>
          <a:p>
            <a:r>
              <a:rPr lang="en-US" sz="1400" dirty="0" smtClean="0"/>
              <a:t>Provides NEN ground station users with automated 24/7 near-real time files based IP access to spacecraft telemetry data</a:t>
            </a:r>
          </a:p>
          <a:p>
            <a:pPr lvl="1"/>
            <a:r>
              <a:rPr lang="en-US" sz="1200" dirty="0"/>
              <a:t>NENG is composed of 4 servers (2 prime,  2 cold spares),  2 RAIDs and custom applications written in C+</a:t>
            </a:r>
            <a:r>
              <a:rPr lang="en-US" sz="1200" dirty="0" smtClean="0"/>
              <a:t>+</a:t>
            </a:r>
          </a:p>
          <a:p>
            <a:pPr lvl="1"/>
            <a:r>
              <a:rPr lang="en-US" sz="1200" dirty="0" smtClean="0"/>
              <a:t>Pass Telemetry and Accounting  from receiver is captured in 1 minute (nominal) files </a:t>
            </a:r>
            <a:r>
              <a:rPr lang="en-US" sz="1200" dirty="0"/>
              <a:t>o</a:t>
            </a:r>
            <a:r>
              <a:rPr lang="en-US" sz="1200" dirty="0" smtClean="0"/>
              <a:t>n closed system.</a:t>
            </a:r>
          </a:p>
          <a:p>
            <a:pPr lvl="1"/>
            <a:r>
              <a:rPr lang="en-US" sz="1200" dirty="0" smtClean="0"/>
              <a:t>Pass </a:t>
            </a:r>
            <a:r>
              <a:rPr lang="en-US" sz="1200" dirty="0"/>
              <a:t>Telemetry and Accounting files </a:t>
            </a:r>
            <a:r>
              <a:rPr lang="en-US" sz="1200" dirty="0" smtClean="0"/>
              <a:t>are delivered via SCP to user facilities from closed system</a:t>
            </a:r>
          </a:p>
          <a:p>
            <a:pPr lvl="1"/>
            <a:r>
              <a:rPr lang="en-US" sz="1200" dirty="0" smtClean="0"/>
              <a:t>Open system is updated with </a:t>
            </a:r>
            <a:r>
              <a:rPr lang="en-US" sz="1200" dirty="0"/>
              <a:t>Telemetry and Accounting </a:t>
            </a:r>
            <a:r>
              <a:rPr lang="en-US" sz="1200" dirty="0" smtClean="0"/>
              <a:t>files from closed system </a:t>
            </a:r>
          </a:p>
        </p:txBody>
      </p:sp>
      <p:sp>
        <p:nvSpPr>
          <p:cNvPr id="3" name="Slide Number Placeholder 2"/>
          <p:cNvSpPr>
            <a:spLocks noGrp="1"/>
          </p:cNvSpPr>
          <p:nvPr>
            <p:ph type="sldNum" sz="quarter" idx="12"/>
          </p:nvPr>
        </p:nvSpPr>
        <p:spPr/>
        <p:txBody>
          <a:bodyPr/>
          <a:lstStyle/>
          <a:p>
            <a:fld id="{88AF5FC5-87A6-4A6A-9CE6-C63B1EF91A4A}" type="slidenum">
              <a:rPr lang="en-US" smtClean="0"/>
              <a:pPr/>
              <a:t>53</a:t>
            </a:fld>
            <a:endParaRPr lang="en-US" dirty="0"/>
          </a:p>
        </p:txBody>
      </p:sp>
      <p:sp>
        <p:nvSpPr>
          <p:cNvPr id="5" name="Title 4"/>
          <p:cNvSpPr>
            <a:spLocks noGrp="1"/>
          </p:cNvSpPr>
          <p:nvPr>
            <p:ph type="title"/>
          </p:nvPr>
        </p:nvSpPr>
        <p:spPr>
          <a:xfrm>
            <a:off x="1828800" y="76200"/>
            <a:ext cx="5410200" cy="541725"/>
          </a:xfrm>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sz="2800" dirty="0" smtClean="0"/>
              <a:t>Previous </a:t>
            </a:r>
            <a:r>
              <a:rPr lang="en-US" sz="2800" dirty="0"/>
              <a:t>Architecture</a:t>
            </a:r>
          </a:p>
        </p:txBody>
      </p:sp>
      <p:graphicFrame>
        <p:nvGraphicFramePr>
          <p:cNvPr id="4" name="Object 3"/>
          <p:cNvGraphicFramePr>
            <a:graphicFrameLocks noChangeAspect="1"/>
          </p:cNvGraphicFramePr>
          <p:nvPr>
            <p:extLst/>
          </p:nvPr>
        </p:nvGraphicFramePr>
        <p:xfrm>
          <a:off x="838200" y="2667000"/>
          <a:ext cx="7537654" cy="3977316"/>
        </p:xfrm>
        <a:graphic>
          <a:graphicData uri="http://schemas.openxmlformats.org/presentationml/2006/ole">
            <mc:AlternateContent xmlns:mc="http://schemas.openxmlformats.org/markup-compatibility/2006">
              <mc:Choice xmlns:v="urn:schemas-microsoft-com:vml" Requires="v">
                <p:oleObj spid="_x0000_s4121" name="Document" r:id="rId3" imgW="5969000" imgH="3149600" progId="Word.Document.12">
                  <p:embed/>
                </p:oleObj>
              </mc:Choice>
              <mc:Fallback>
                <p:oleObj name="Document" r:id="rId3" imgW="5969000" imgH="3149600" progId="Word.Document.12">
                  <p:embed/>
                  <p:pic>
                    <p:nvPicPr>
                      <p:cNvPr id="0" name=""/>
                      <p:cNvPicPr/>
                      <p:nvPr/>
                    </p:nvPicPr>
                    <p:blipFill>
                      <a:blip r:embed="rId4"/>
                      <a:stretch>
                        <a:fillRect/>
                      </a:stretch>
                    </p:blipFill>
                    <p:spPr>
                      <a:xfrm>
                        <a:off x="838200" y="2667000"/>
                        <a:ext cx="7537654" cy="3977316"/>
                      </a:xfrm>
                      <a:prstGeom prst="rect">
                        <a:avLst/>
                      </a:prstGeom>
                    </p:spPr>
                  </p:pic>
                </p:oleObj>
              </mc:Fallback>
            </mc:AlternateContent>
          </a:graphicData>
        </a:graphic>
      </p:graphicFrame>
    </p:spTree>
    <p:extLst>
      <p:ext uri="{BB962C8B-B14F-4D97-AF65-F5344CB8AC3E}">
        <p14:creationId xmlns:p14="http://schemas.microsoft.com/office/powerpoint/2010/main" val="3730062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754" y="1295400"/>
            <a:ext cx="8229600" cy="4525963"/>
          </a:xfrm>
        </p:spPr>
        <p:txBody>
          <a:bodyPr/>
          <a:lstStyle/>
          <a:p>
            <a:r>
              <a:rPr lang="en-US" sz="1600" dirty="0"/>
              <a:t>Request for Action (RFA)</a:t>
            </a:r>
          </a:p>
          <a:p>
            <a:pPr lvl="1"/>
            <a:r>
              <a:rPr lang="en-US" sz="1400" dirty="0"/>
              <a:t>RFAs should be significant enough to report to </a:t>
            </a:r>
            <a:r>
              <a:rPr lang="en-US" sz="1400" dirty="0" smtClean="0"/>
              <a:t>management.</a:t>
            </a:r>
            <a:endParaRPr lang="en-US" sz="1400" dirty="0"/>
          </a:p>
          <a:p>
            <a:pPr lvl="1"/>
            <a:r>
              <a:rPr lang="en-US" sz="1400" dirty="0"/>
              <a:t>RFAs may be written by </a:t>
            </a:r>
            <a:r>
              <a:rPr lang="en-US" sz="1400" dirty="0" smtClean="0"/>
              <a:t>anyone.</a:t>
            </a:r>
            <a:endParaRPr lang="en-US" sz="1400" dirty="0"/>
          </a:p>
          <a:p>
            <a:pPr lvl="1"/>
            <a:r>
              <a:rPr lang="en-US" sz="1400" dirty="0"/>
              <a:t>The review board will meet </a:t>
            </a:r>
            <a:r>
              <a:rPr lang="en-US" sz="1400" dirty="0" smtClean="0"/>
              <a:t>within two days, </a:t>
            </a:r>
            <a:r>
              <a:rPr lang="en-US" sz="1400" dirty="0"/>
              <a:t>assess RFA validity, and provide initial copy of the </a:t>
            </a:r>
            <a:r>
              <a:rPr lang="en-US" sz="1400" dirty="0" smtClean="0"/>
              <a:t>RFA.</a:t>
            </a:r>
            <a:endParaRPr lang="en-US" sz="1400" dirty="0"/>
          </a:p>
          <a:p>
            <a:pPr lvl="1"/>
            <a:r>
              <a:rPr lang="en-US" sz="1400" dirty="0"/>
              <a:t>The </a:t>
            </a:r>
            <a:r>
              <a:rPr lang="en-US" sz="1400" dirty="0" smtClean="0"/>
              <a:t>DAPHNE </a:t>
            </a:r>
            <a:r>
              <a:rPr lang="en-US" sz="1400" dirty="0"/>
              <a:t>PDL will assign accepted RFAs to team members for response and </a:t>
            </a:r>
            <a:r>
              <a:rPr lang="en-US" sz="1400" dirty="0" smtClean="0"/>
              <a:t>action.</a:t>
            </a:r>
            <a:endParaRPr lang="en-US" sz="1400" dirty="0"/>
          </a:p>
          <a:p>
            <a:pPr lvl="1"/>
            <a:r>
              <a:rPr lang="en-US" sz="1400" dirty="0"/>
              <a:t>RFA responses will be prepared by the assignee and coordinated with the originator for their acceptance or </a:t>
            </a:r>
            <a:r>
              <a:rPr lang="en-US" sz="1400" dirty="0" smtClean="0"/>
              <a:t>rejection.</a:t>
            </a:r>
            <a:endParaRPr lang="en-US" sz="1400" dirty="0"/>
          </a:p>
          <a:p>
            <a:pPr lvl="1"/>
            <a:r>
              <a:rPr lang="en-US" sz="1400" dirty="0"/>
              <a:t>RFAs need to be related to the </a:t>
            </a:r>
            <a:r>
              <a:rPr lang="en-US" sz="1400" dirty="0" smtClean="0"/>
              <a:t>SRR </a:t>
            </a:r>
            <a:r>
              <a:rPr lang="en-US" sz="1400" dirty="0"/>
              <a:t>scope and not design </a:t>
            </a:r>
            <a:r>
              <a:rPr lang="en-US" sz="1400" dirty="0" smtClean="0"/>
              <a:t>changes.</a:t>
            </a:r>
          </a:p>
          <a:p>
            <a:pPr lvl="1"/>
            <a:r>
              <a:rPr lang="en-US" sz="1400" dirty="0" smtClean="0"/>
              <a:t>The items will be vetted through the review chair.</a:t>
            </a:r>
            <a:endParaRPr lang="en-US" sz="1400" dirty="0"/>
          </a:p>
          <a:p>
            <a:r>
              <a:rPr lang="en-US" sz="1600" dirty="0"/>
              <a:t>Action Item (AI)</a:t>
            </a:r>
          </a:p>
          <a:p>
            <a:pPr lvl="1"/>
            <a:r>
              <a:rPr lang="en-US" sz="1400" dirty="0" smtClean="0"/>
              <a:t>AI’s </a:t>
            </a:r>
            <a:r>
              <a:rPr lang="en-US" sz="1400" dirty="0"/>
              <a:t>will be used for items that do not rise to the level of an </a:t>
            </a:r>
            <a:r>
              <a:rPr lang="en-US" sz="1400" dirty="0" smtClean="0"/>
              <a:t>RFA.</a:t>
            </a:r>
            <a:endParaRPr lang="en-US" sz="1400" dirty="0"/>
          </a:p>
          <a:p>
            <a:pPr lvl="1"/>
            <a:r>
              <a:rPr lang="en-US" sz="1400" dirty="0" smtClean="0"/>
              <a:t>AI’s </a:t>
            </a:r>
            <a:r>
              <a:rPr lang="en-US" sz="1400" dirty="0"/>
              <a:t>will be captured throughout the </a:t>
            </a:r>
            <a:r>
              <a:rPr lang="en-US" sz="1400" dirty="0" smtClean="0"/>
              <a:t>review.</a:t>
            </a:r>
          </a:p>
          <a:p>
            <a:pPr lvl="1"/>
            <a:r>
              <a:rPr lang="en-US" sz="1400" dirty="0" smtClean="0"/>
              <a:t>The items will be vetted through the PDL.</a:t>
            </a:r>
          </a:p>
          <a:p>
            <a:r>
              <a:rPr lang="en-US" sz="1600" dirty="0" smtClean="0"/>
              <a:t>Recommendations will also be accepted and considered by the PDL.</a:t>
            </a:r>
            <a:endParaRPr lang="en-US" sz="1600" dirty="0"/>
          </a:p>
        </p:txBody>
      </p:sp>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r>
              <a:rPr lang="en-US" sz="2800" dirty="0"/>
              <a:t>Request for Action and Action Items</a:t>
            </a:r>
          </a:p>
        </p:txBody>
      </p:sp>
      <p:sp>
        <p:nvSpPr>
          <p:cNvPr id="4" name="Slide Number Placeholder 3"/>
          <p:cNvSpPr>
            <a:spLocks noGrp="1"/>
          </p:cNvSpPr>
          <p:nvPr>
            <p:ph type="sldNum" sz="quarter" idx="12"/>
          </p:nvPr>
        </p:nvSpPr>
        <p:spPr/>
        <p:txBody>
          <a:bodyPr/>
          <a:lstStyle/>
          <a:p>
            <a:fld id="{07F25E21-6435-4942-977D-92867F85F11F}" type="slidenum">
              <a:rPr lang="en-US" smtClean="0"/>
              <a:pPr/>
              <a:t>6</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98556959"/>
              </p:ext>
            </p:extLst>
          </p:nvPr>
        </p:nvGraphicFramePr>
        <p:xfrm>
          <a:off x="914400" y="5134483"/>
          <a:ext cx="7059021" cy="1723517"/>
        </p:xfrm>
        <a:graphic>
          <a:graphicData uri="http://schemas.openxmlformats.org/presentationml/2006/ole">
            <mc:AlternateContent xmlns:mc="http://schemas.openxmlformats.org/markup-compatibility/2006">
              <mc:Choice xmlns:v="urn:schemas-microsoft-com:vml" Requires="v">
                <p:oleObj spid="_x0000_s5142" name="Visio" r:id="rId3" imgW="11026843" imgH="2660979" progId="Visio.Drawing.11">
                  <p:embed/>
                </p:oleObj>
              </mc:Choice>
              <mc:Fallback>
                <p:oleObj name="Visio" r:id="rId3" imgW="11026843" imgH="2660979" progId="Visio.Drawing.11">
                  <p:embed/>
                  <p:pic>
                    <p:nvPicPr>
                      <p:cNvPr id="0" name=""/>
                      <p:cNvPicPr>
                        <a:picLocks noChangeAspect="1" noChangeArrowheads="1"/>
                      </p:cNvPicPr>
                      <p:nvPr/>
                    </p:nvPicPr>
                    <p:blipFill>
                      <a:blip r:embed="rId4"/>
                      <a:srcRect/>
                      <a:stretch>
                        <a:fillRect/>
                      </a:stretch>
                    </p:blipFill>
                    <p:spPr bwMode="auto">
                      <a:xfrm>
                        <a:off x="914400" y="5134483"/>
                        <a:ext cx="7059021" cy="1723517"/>
                      </a:xfrm>
                      <a:prstGeom prst="rect">
                        <a:avLst/>
                      </a:prstGeom>
                      <a:noFill/>
                      <a:extLst/>
                    </p:spPr>
                  </p:pic>
                </p:oleObj>
              </mc:Fallback>
            </mc:AlternateContent>
          </a:graphicData>
        </a:graphic>
      </p:graphicFrame>
    </p:spTree>
    <p:extLst>
      <p:ext uri="{BB962C8B-B14F-4D97-AF65-F5344CB8AC3E}">
        <p14:creationId xmlns:p14="http://schemas.microsoft.com/office/powerpoint/2010/main" val="3126535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946854305"/>
              </p:ext>
            </p:extLst>
          </p:nvPr>
        </p:nvGraphicFramePr>
        <p:xfrm>
          <a:off x="951054" y="1524000"/>
          <a:ext cx="7239000" cy="4618404"/>
        </p:xfrm>
        <a:graphic>
          <a:graphicData uri="http://schemas.openxmlformats.org/drawingml/2006/table">
            <a:tbl>
              <a:tblPr>
                <a:tableStyleId>{5C22544A-7EE6-4342-B048-85BDC9FD1C3A}</a:tableStyleId>
              </a:tblPr>
              <a:tblGrid>
                <a:gridCol w="4154346"/>
                <a:gridCol w="609600"/>
                <a:gridCol w="2475054"/>
              </a:tblGrid>
              <a:tr h="0">
                <a:tc>
                  <a:txBody>
                    <a:bodyPr/>
                    <a:lstStyle/>
                    <a:p>
                      <a:pPr algn="l" fontAlgn="b"/>
                      <a:r>
                        <a:rPr lang="en-US" sz="900" u="none" strike="noStrike" dirty="0">
                          <a:effectLst/>
                        </a:rPr>
                        <a:t>SEHB SRR ENTRY CRITERIA</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smtClean="0">
                          <a:effectLst/>
                        </a:rPr>
                        <a:t>Passed</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a:effectLst/>
                        </a:rPr>
                        <a:t>Evidence</a:t>
                      </a:r>
                      <a:endParaRPr lang="en-US" sz="900" b="0" i="0" u="none" strike="noStrike">
                        <a:solidFill>
                          <a:srgbClr val="000000"/>
                        </a:solidFill>
                        <a:effectLst/>
                        <a:latin typeface="Calibri" panose="020F0502020204030204" pitchFamily="34" charset="0"/>
                      </a:endParaRPr>
                    </a:p>
                  </a:txBody>
                  <a:tcPr marL="6312" marR="6312" marT="6312" marB="0" anchor="b"/>
                </a:tc>
              </a:tr>
              <a:tr h="302993">
                <a:tc>
                  <a:txBody>
                    <a:bodyPr/>
                    <a:lstStyle/>
                    <a:p>
                      <a:pPr algn="l" fontAlgn="b"/>
                      <a:r>
                        <a:rPr lang="en-US" sz="900" u="none" strike="noStrike" dirty="0">
                          <a:effectLst/>
                        </a:rPr>
                        <a:t>1. Successful completion of the MCR and responses made to all MCR RFAs and rids</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Mission Level</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NISAR MCR</a:t>
                      </a:r>
                      <a:endParaRPr lang="en-US" sz="900" b="0" i="0" u="none" strike="noStrike" dirty="0">
                        <a:solidFill>
                          <a:srgbClr val="000000"/>
                        </a:solidFill>
                        <a:effectLst/>
                        <a:latin typeface="Calibri" panose="020F0502020204030204" pitchFamily="34" charset="0"/>
                      </a:endParaRPr>
                    </a:p>
                  </a:txBody>
                  <a:tcPr marL="6312" marR="6312" marT="6312" marB="0" anchor="b"/>
                </a:tc>
              </a:tr>
              <a:tr h="422928">
                <a:tc>
                  <a:txBody>
                    <a:bodyPr/>
                    <a:lstStyle/>
                    <a:p>
                      <a:pPr algn="l" fontAlgn="b"/>
                      <a:r>
                        <a:rPr lang="en-US" sz="900" u="none" strike="noStrike" dirty="0">
                          <a:effectLst/>
                        </a:rPr>
                        <a:t>2. A preliminary SRR agenda, success criteria, and charge to the board have been agreed to by the technical team, project manager, and review chair prior to the SRR.</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yes</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smtClean="0">
                          <a:effectLst/>
                        </a:rPr>
                        <a:t>slide 2, 7, and 8  </a:t>
                      </a:r>
                      <a:r>
                        <a:rPr lang="en-US" sz="900" u="none" strike="noStrike" dirty="0" smtClean="0">
                          <a:effectLst/>
                          <a:hlinkClick r:id="rId2" action="ppaction://hlinksldjump"/>
                        </a:rPr>
                        <a:t>Agenda</a:t>
                      </a:r>
                      <a:r>
                        <a:rPr lang="en-US" sz="900" u="none" strike="noStrike" dirty="0" smtClean="0">
                          <a:effectLst/>
                        </a:rPr>
                        <a:t> </a:t>
                      </a:r>
                      <a:r>
                        <a:rPr lang="en-US" sz="900" u="none" strike="noStrike" dirty="0" smtClean="0">
                          <a:effectLst/>
                          <a:hlinkClick r:id="rId3" action="ppaction://hlinksldjump"/>
                        </a:rPr>
                        <a:t>SRR Entrance Criteria NASA Systems Engineering Handbook</a:t>
                      </a:r>
                      <a:r>
                        <a:rPr lang="en-US" sz="900" u="none" strike="noStrike" dirty="0" smtClean="0">
                          <a:effectLst/>
                        </a:rPr>
                        <a:t>, </a:t>
                      </a:r>
                      <a:r>
                        <a:rPr lang="en-US" sz="900" u="none" strike="noStrike" dirty="0" smtClean="0">
                          <a:effectLst/>
                          <a:hlinkClick r:id="rId4" action="ppaction://hlinksldjump"/>
                        </a:rPr>
                        <a:t>Delta SRR Success Criteria System Engineering Handbook</a:t>
                      </a:r>
                      <a:endParaRPr lang="en-US" sz="900" b="0" i="0" u="none" strike="noStrike" dirty="0">
                        <a:solidFill>
                          <a:srgbClr val="000000"/>
                        </a:solidFill>
                        <a:effectLst/>
                        <a:latin typeface="Calibri" panose="020F0502020204030204" pitchFamily="34" charset="0"/>
                      </a:endParaRPr>
                    </a:p>
                  </a:txBody>
                  <a:tcPr marL="6312" marR="6312" marT="6312" marB="0" anchor="b"/>
                </a:tc>
              </a:tr>
              <a:tr h="302993">
                <a:tc>
                  <a:txBody>
                    <a:bodyPr/>
                    <a:lstStyle/>
                    <a:p>
                      <a:pPr algn="l" fontAlgn="b"/>
                      <a:r>
                        <a:rPr lang="en-US" sz="900" u="none" strike="noStrike" dirty="0">
                          <a:effectLst/>
                        </a:rPr>
                        <a:t>3. The following technical products for hardware and software system elements are available to the cognizant participants prior to the review:</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yes</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a:effectLst/>
                        </a:rPr>
                        <a:t>see items below</a:t>
                      </a:r>
                      <a:endParaRPr lang="en-US" sz="900" b="0" i="0" u="none" strike="noStrike">
                        <a:solidFill>
                          <a:srgbClr val="000000"/>
                        </a:solidFill>
                        <a:effectLst/>
                        <a:latin typeface="Calibri" panose="020F0502020204030204" pitchFamily="34" charset="0"/>
                      </a:endParaRPr>
                    </a:p>
                  </a:txBody>
                  <a:tcPr marL="6312" marR="6312" marT="6312" marB="0" anchor="b"/>
                </a:tc>
              </a:tr>
              <a:tr h="151497">
                <a:tc>
                  <a:txBody>
                    <a:bodyPr/>
                    <a:lstStyle/>
                    <a:p>
                      <a:pPr algn="l" fontAlgn="b"/>
                      <a:r>
                        <a:rPr lang="en-US" sz="900" u="none" strike="noStrike" dirty="0">
                          <a:effectLst/>
                        </a:rPr>
                        <a:t>a. system requirements document;</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yes</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a:effectLst/>
                        </a:rPr>
                        <a:t>SRD</a:t>
                      </a:r>
                      <a:endParaRPr lang="en-US" sz="900" b="0" i="0" u="none" strike="noStrike">
                        <a:solidFill>
                          <a:srgbClr val="000000"/>
                        </a:solidFill>
                        <a:effectLst/>
                        <a:latin typeface="Calibri" panose="020F0502020204030204" pitchFamily="34" charset="0"/>
                      </a:endParaRPr>
                    </a:p>
                  </a:txBody>
                  <a:tcPr marL="6312" marR="6312" marT="6312" marB="0" anchor="b"/>
                </a:tc>
              </a:tr>
              <a:tr h="302993">
                <a:tc>
                  <a:txBody>
                    <a:bodyPr/>
                    <a:lstStyle/>
                    <a:p>
                      <a:pPr algn="l" fontAlgn="b"/>
                      <a:r>
                        <a:rPr lang="en-US" sz="900" u="none" strike="noStrike" dirty="0">
                          <a:effectLst/>
                        </a:rPr>
                        <a:t>b. system software functionality description;</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yes</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SMP, and 566-NENG-spec-Rev1</a:t>
                      </a:r>
                      <a:endParaRPr lang="en-US" sz="900" b="0" i="0" u="none" strike="noStrike" dirty="0">
                        <a:solidFill>
                          <a:srgbClr val="000000"/>
                        </a:solidFill>
                        <a:effectLst/>
                        <a:latin typeface="Calibri" panose="020F0502020204030204" pitchFamily="34" charset="0"/>
                      </a:endParaRPr>
                    </a:p>
                  </a:txBody>
                  <a:tcPr marL="6312" marR="6312" marT="6312" marB="0" anchor="b"/>
                </a:tc>
              </a:tr>
              <a:tr h="284056">
                <a:tc>
                  <a:txBody>
                    <a:bodyPr/>
                    <a:lstStyle/>
                    <a:p>
                      <a:pPr algn="l" fontAlgn="b"/>
                      <a:r>
                        <a:rPr lang="en-US" sz="900" u="none" strike="noStrike" dirty="0">
                          <a:effectLst/>
                        </a:rPr>
                        <a:t>c. updated </a:t>
                      </a:r>
                      <a:r>
                        <a:rPr lang="en-US" sz="900" u="none" strike="noStrike" dirty="0" err="1">
                          <a:effectLst/>
                        </a:rPr>
                        <a:t>ConOps</a:t>
                      </a:r>
                      <a:r>
                        <a:rPr lang="en-US" sz="900" u="none" strike="noStrike" dirty="0">
                          <a:effectLst/>
                        </a:rPr>
                        <a:t>;</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yes</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a:effectLst/>
                        </a:rPr>
                        <a:t>566-DAPHNE-CONOP-Rev2</a:t>
                      </a:r>
                      <a:endParaRPr lang="en-US" sz="900" b="0" i="0" u="none" strike="noStrike">
                        <a:solidFill>
                          <a:srgbClr val="000000"/>
                        </a:solidFill>
                        <a:effectLst/>
                        <a:latin typeface="Calibri" panose="020F0502020204030204" pitchFamily="34" charset="0"/>
                      </a:endParaRPr>
                    </a:p>
                  </a:txBody>
                  <a:tcPr marL="6312" marR="6312" marT="6312" marB="0" anchor="b"/>
                </a:tc>
              </a:tr>
              <a:tr h="151497">
                <a:tc>
                  <a:txBody>
                    <a:bodyPr/>
                    <a:lstStyle/>
                    <a:p>
                      <a:pPr algn="l" fontAlgn="b"/>
                      <a:r>
                        <a:rPr lang="en-US" sz="900" u="none" strike="noStrike" dirty="0">
                          <a:effectLst/>
                        </a:rPr>
                        <a:t>d. updated mission requirements, if applicable;</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yes</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a:effectLst/>
                        </a:rPr>
                        <a:t>566-DAPHNE-REQT-Rev2</a:t>
                      </a:r>
                      <a:endParaRPr lang="en-US" sz="900" b="0" i="0" u="none" strike="noStrike">
                        <a:solidFill>
                          <a:srgbClr val="000000"/>
                        </a:solidFill>
                        <a:effectLst/>
                        <a:latin typeface="Calibri" panose="020F0502020204030204" pitchFamily="34" charset="0"/>
                      </a:endParaRPr>
                    </a:p>
                  </a:txBody>
                  <a:tcPr marL="6312" marR="6312" marT="6312" marB="0" anchor="b"/>
                </a:tc>
              </a:tr>
              <a:tr h="151497">
                <a:tc>
                  <a:txBody>
                    <a:bodyPr/>
                    <a:lstStyle/>
                    <a:p>
                      <a:pPr algn="l" fontAlgn="b"/>
                      <a:r>
                        <a:rPr lang="en-US" sz="900" u="none" strike="noStrike" dirty="0">
                          <a:effectLst/>
                        </a:rPr>
                        <a:t>e. </a:t>
                      </a:r>
                      <a:r>
                        <a:rPr lang="en-US" sz="900" u="none" strike="noStrike" dirty="0" err="1">
                          <a:effectLst/>
                        </a:rPr>
                        <a:t>baselined</a:t>
                      </a:r>
                      <a:r>
                        <a:rPr lang="en-US" sz="900" u="none" strike="noStrike" dirty="0">
                          <a:effectLst/>
                        </a:rPr>
                        <a:t> SEMP;</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yes</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a:effectLst/>
                        </a:rPr>
                        <a:t>NENG-SMP-0001</a:t>
                      </a:r>
                      <a:endParaRPr lang="en-US" sz="900" b="0" i="0" u="none" strike="noStrike">
                        <a:solidFill>
                          <a:srgbClr val="000000"/>
                        </a:solidFill>
                        <a:effectLst/>
                        <a:latin typeface="Calibri" panose="020F0502020204030204" pitchFamily="34" charset="0"/>
                      </a:endParaRPr>
                    </a:p>
                  </a:txBody>
                  <a:tcPr marL="6312" marR="6312" marT="6312" marB="0" anchor="b"/>
                </a:tc>
              </a:tr>
              <a:tr h="151497">
                <a:tc>
                  <a:txBody>
                    <a:bodyPr/>
                    <a:lstStyle/>
                    <a:p>
                      <a:pPr algn="l" fontAlgn="b"/>
                      <a:r>
                        <a:rPr lang="en-US" sz="900" u="none" strike="noStrike" dirty="0">
                          <a:effectLst/>
                        </a:rPr>
                        <a:t>f. risk management plan;</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yes</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a:effectLst/>
                        </a:rPr>
                        <a:t>NENG-SMP-0001</a:t>
                      </a:r>
                      <a:endParaRPr lang="en-US" sz="900" b="0" i="0" u="none" strike="noStrike">
                        <a:solidFill>
                          <a:srgbClr val="000000"/>
                        </a:solidFill>
                        <a:effectLst/>
                        <a:latin typeface="Calibri" panose="020F0502020204030204" pitchFamily="34" charset="0"/>
                      </a:endParaRPr>
                    </a:p>
                  </a:txBody>
                  <a:tcPr marL="6312" marR="6312" marT="6312" marB="0" anchor="b"/>
                </a:tc>
              </a:tr>
              <a:tr h="151497">
                <a:tc>
                  <a:txBody>
                    <a:bodyPr/>
                    <a:lstStyle/>
                    <a:p>
                      <a:pPr algn="l" fontAlgn="b"/>
                      <a:r>
                        <a:rPr lang="en-US" sz="900" u="none" strike="noStrike" dirty="0">
                          <a:effectLst/>
                        </a:rPr>
                        <a:t>g. preliminary system requirements allocation to the next lower level system;</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yes</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smtClean="0">
                          <a:effectLst/>
                        </a:rPr>
                        <a:t>Slide 26 </a:t>
                      </a:r>
                      <a:r>
                        <a:rPr lang="en-US" sz="900" u="none" strike="noStrike" dirty="0" smtClean="0">
                          <a:effectLst/>
                          <a:hlinkClick r:id="rId5" action="ppaction://hlinksldjump"/>
                        </a:rPr>
                        <a:t>Requirements Allocation Process</a:t>
                      </a:r>
                      <a:endParaRPr lang="en-US" sz="900" b="0" i="0" u="none" strike="noStrike" dirty="0">
                        <a:solidFill>
                          <a:srgbClr val="000000"/>
                        </a:solidFill>
                        <a:effectLst/>
                        <a:latin typeface="Calibri" panose="020F0502020204030204" pitchFamily="34" charset="0"/>
                      </a:endParaRPr>
                    </a:p>
                  </a:txBody>
                  <a:tcPr marL="6312" marR="6312" marT="6312" marB="0" anchor="b"/>
                </a:tc>
              </a:tr>
              <a:tr h="151497">
                <a:tc>
                  <a:txBody>
                    <a:bodyPr/>
                    <a:lstStyle/>
                    <a:p>
                      <a:pPr algn="l" fontAlgn="b"/>
                      <a:r>
                        <a:rPr lang="en-US" sz="900" u="none" strike="noStrike" dirty="0">
                          <a:effectLst/>
                        </a:rPr>
                        <a:t>h. updated cost estimate;</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yes</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solidFill>
                            <a:srgbClr val="FF0000"/>
                          </a:solidFill>
                          <a:effectLst/>
                        </a:rPr>
                        <a:t>See PDL</a:t>
                      </a:r>
                      <a:endParaRPr lang="en-US" sz="900" b="0" i="0" u="none" strike="noStrike" dirty="0">
                        <a:solidFill>
                          <a:srgbClr val="FF0000"/>
                        </a:solidFill>
                        <a:effectLst/>
                        <a:latin typeface="Calibri" panose="020F0502020204030204" pitchFamily="34" charset="0"/>
                      </a:endParaRPr>
                    </a:p>
                  </a:txBody>
                  <a:tcPr marL="6312" marR="6312" marT="6312" marB="0" anchor="b"/>
                </a:tc>
              </a:tr>
              <a:tr h="151497">
                <a:tc>
                  <a:txBody>
                    <a:bodyPr/>
                    <a:lstStyle/>
                    <a:p>
                      <a:pPr algn="l" fontAlgn="b"/>
                      <a:r>
                        <a:rPr lang="en-US" sz="900" u="none" strike="noStrike" dirty="0">
                          <a:effectLst/>
                        </a:rPr>
                        <a:t>i. technology development maturity assessment plan;</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yes</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NENG-SMP-0001</a:t>
                      </a:r>
                      <a:endParaRPr lang="en-US" sz="900" b="0" i="0" u="none" strike="noStrike" dirty="0">
                        <a:solidFill>
                          <a:srgbClr val="000000"/>
                        </a:solidFill>
                        <a:effectLst/>
                        <a:latin typeface="Calibri" panose="020F0502020204030204" pitchFamily="34" charset="0"/>
                      </a:endParaRPr>
                    </a:p>
                  </a:txBody>
                  <a:tcPr marL="6312" marR="6312" marT="6312" marB="0" anchor="b"/>
                </a:tc>
              </a:tr>
              <a:tr h="151497">
                <a:tc>
                  <a:txBody>
                    <a:bodyPr/>
                    <a:lstStyle/>
                    <a:p>
                      <a:pPr algn="l" fontAlgn="b"/>
                      <a:r>
                        <a:rPr lang="en-US" sz="900" u="none" strike="noStrike" dirty="0">
                          <a:effectLst/>
                        </a:rPr>
                        <a:t>j. updated risk assessment and mitigations (including PRA, as applicable);</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yes</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Risk </a:t>
                      </a:r>
                      <a:r>
                        <a:rPr lang="en-US" sz="900" u="none" strike="noStrike" dirty="0" smtClean="0">
                          <a:effectLst/>
                        </a:rPr>
                        <a:t>slide 41 </a:t>
                      </a:r>
                      <a:r>
                        <a:rPr lang="en-US" sz="900" u="none" strike="noStrike" dirty="0" smtClean="0">
                          <a:effectLst/>
                          <a:hlinkClick r:id="rId6" action="ppaction://hlinksldjump"/>
                        </a:rPr>
                        <a:t>Risks</a:t>
                      </a:r>
                      <a:endParaRPr lang="en-US" sz="900" b="0" i="0" u="none" strike="noStrike" dirty="0">
                        <a:solidFill>
                          <a:srgbClr val="000000"/>
                        </a:solidFill>
                        <a:effectLst/>
                        <a:latin typeface="Calibri" panose="020F0502020204030204" pitchFamily="34" charset="0"/>
                      </a:endParaRPr>
                    </a:p>
                  </a:txBody>
                  <a:tcPr marL="6312" marR="6312" marT="6312" marB="0" anchor="b"/>
                </a:tc>
              </a:tr>
              <a:tr h="151497">
                <a:tc>
                  <a:txBody>
                    <a:bodyPr/>
                    <a:lstStyle/>
                    <a:p>
                      <a:pPr algn="l" fontAlgn="b"/>
                      <a:r>
                        <a:rPr lang="en-US" sz="900" u="none" strike="noStrike" dirty="0">
                          <a:solidFill>
                            <a:schemeClr val="tx1"/>
                          </a:solidFill>
                          <a:effectLst/>
                        </a:rPr>
                        <a:t>k. logistics documentation (e.g., preliminary maintenance plan);</a:t>
                      </a:r>
                      <a:endParaRPr lang="en-US" sz="900" b="0" i="0" u="none" strike="noStrike" dirty="0">
                        <a:solidFill>
                          <a:schemeClr val="tx1"/>
                        </a:solidFill>
                        <a:effectLst/>
                        <a:latin typeface="Calibri" panose="020F0502020204030204" pitchFamily="34" charset="0"/>
                      </a:endParaRPr>
                    </a:p>
                  </a:txBody>
                  <a:tcPr marL="6312" marR="6312" marT="6312" marB="0" anchor="b"/>
                </a:tc>
                <a:tc>
                  <a:txBody>
                    <a:bodyPr/>
                    <a:lstStyle/>
                    <a:p>
                      <a:pPr algn="l" fontAlgn="b"/>
                      <a:r>
                        <a:rPr lang="en-US" sz="900" u="none" strike="noStrike" dirty="0" smtClean="0">
                          <a:solidFill>
                            <a:schemeClr val="tx1"/>
                          </a:solidFill>
                          <a:effectLst/>
                        </a:rPr>
                        <a:t>yes</a:t>
                      </a:r>
                      <a:endParaRPr lang="en-US" sz="900" b="0" i="0" u="none" strike="noStrike" dirty="0">
                        <a:solidFill>
                          <a:schemeClr val="tx1"/>
                        </a:solidFill>
                        <a:effectLst/>
                        <a:latin typeface="Calibri" panose="020F0502020204030204" pitchFamily="34" charset="0"/>
                      </a:endParaRPr>
                    </a:p>
                  </a:txBody>
                  <a:tcPr marL="6312" marR="6312" marT="6312" marB="0" anchor="b"/>
                </a:tc>
                <a:tc>
                  <a:txBody>
                    <a:bodyPr/>
                    <a:lstStyle/>
                    <a:p>
                      <a:pPr algn="l" fontAlgn="b"/>
                      <a:r>
                        <a:rPr lang="en-US" sz="900" u="none" strike="noStrike" dirty="0" smtClean="0">
                          <a:solidFill>
                            <a:schemeClr val="tx1"/>
                          </a:solidFill>
                          <a:effectLst/>
                        </a:rPr>
                        <a:t>566-DAPHNE-MAINPLAN-Rev1</a:t>
                      </a:r>
                      <a:endParaRPr lang="en-US" sz="900" b="0" i="0" u="none" strike="noStrike" dirty="0">
                        <a:solidFill>
                          <a:schemeClr val="tx1"/>
                        </a:solidFill>
                        <a:effectLst/>
                        <a:latin typeface="Calibri" panose="020F0502020204030204" pitchFamily="34" charset="0"/>
                      </a:endParaRPr>
                    </a:p>
                  </a:txBody>
                  <a:tcPr marL="6312" marR="6312" marT="6312" marB="0" anchor="b"/>
                </a:tc>
              </a:tr>
              <a:tr h="151497">
                <a:tc>
                  <a:txBody>
                    <a:bodyPr/>
                    <a:lstStyle/>
                    <a:p>
                      <a:pPr algn="l" fontAlgn="b"/>
                      <a:r>
                        <a:rPr lang="en-US" sz="900" u="none" strike="noStrike" dirty="0" err="1">
                          <a:effectLst/>
                        </a:rPr>
                        <a:t>l.</a:t>
                      </a:r>
                      <a:r>
                        <a:rPr lang="en-US" sz="900" u="none" strike="noStrike" dirty="0">
                          <a:effectLst/>
                        </a:rPr>
                        <a:t> preliminary human rating plan, if applicable;</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NA</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312" marR="6312" marT="6312" marB="0" anchor="b"/>
                </a:tc>
              </a:tr>
              <a:tr h="151497">
                <a:tc>
                  <a:txBody>
                    <a:bodyPr/>
                    <a:lstStyle/>
                    <a:p>
                      <a:pPr algn="l" fontAlgn="b"/>
                      <a:r>
                        <a:rPr lang="en-US" sz="900" u="none" strike="noStrike" dirty="0">
                          <a:effectLst/>
                        </a:rPr>
                        <a:t>m. software development plan;</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yes</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a:effectLst/>
                        </a:rPr>
                        <a:t>NENG-SMP-0001</a:t>
                      </a:r>
                      <a:endParaRPr lang="en-US" sz="900" b="0" i="0" u="none" strike="noStrike">
                        <a:solidFill>
                          <a:srgbClr val="000000"/>
                        </a:solidFill>
                        <a:effectLst/>
                        <a:latin typeface="Calibri" panose="020F0502020204030204" pitchFamily="34" charset="0"/>
                      </a:endParaRPr>
                    </a:p>
                  </a:txBody>
                  <a:tcPr marL="6312" marR="6312" marT="6312" marB="0" anchor="b"/>
                </a:tc>
              </a:tr>
              <a:tr h="151497">
                <a:tc>
                  <a:txBody>
                    <a:bodyPr/>
                    <a:lstStyle/>
                    <a:p>
                      <a:pPr algn="l" fontAlgn="b"/>
                      <a:r>
                        <a:rPr lang="en-US" sz="900" u="none" strike="noStrike" dirty="0">
                          <a:effectLst/>
                        </a:rPr>
                        <a:t>n. system SMA plan;</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yes</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a:effectLst/>
                        </a:rPr>
                        <a:t>NENG-SMP-0001</a:t>
                      </a:r>
                      <a:endParaRPr lang="en-US" sz="900" b="0" i="0" u="none" strike="noStrike">
                        <a:solidFill>
                          <a:srgbClr val="000000"/>
                        </a:solidFill>
                        <a:effectLst/>
                        <a:latin typeface="Calibri" panose="020F0502020204030204" pitchFamily="34" charset="0"/>
                      </a:endParaRPr>
                    </a:p>
                  </a:txBody>
                  <a:tcPr marL="6312" marR="6312" marT="6312" marB="0" anchor="b"/>
                </a:tc>
              </a:tr>
              <a:tr h="151497">
                <a:tc>
                  <a:txBody>
                    <a:bodyPr/>
                    <a:lstStyle/>
                    <a:p>
                      <a:pPr algn="l" fontAlgn="b"/>
                      <a:r>
                        <a:rPr lang="en-US" sz="900" u="none" strike="noStrike" dirty="0">
                          <a:effectLst/>
                        </a:rPr>
                        <a:t>o. CM plan;</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yes</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a:effectLst/>
                        </a:rPr>
                        <a:t>NENG-CMP-0001</a:t>
                      </a:r>
                      <a:endParaRPr lang="en-US" sz="900" b="0" i="0" u="none" strike="noStrike">
                        <a:solidFill>
                          <a:srgbClr val="000000"/>
                        </a:solidFill>
                        <a:effectLst/>
                        <a:latin typeface="Calibri" panose="020F0502020204030204" pitchFamily="34" charset="0"/>
                      </a:endParaRPr>
                    </a:p>
                  </a:txBody>
                  <a:tcPr marL="6312" marR="6312" marT="6312" marB="0" anchor="b"/>
                </a:tc>
              </a:tr>
              <a:tr h="151497">
                <a:tc>
                  <a:txBody>
                    <a:bodyPr/>
                    <a:lstStyle/>
                    <a:p>
                      <a:pPr algn="l" fontAlgn="b"/>
                      <a:r>
                        <a:rPr lang="en-US" sz="900" u="none" strike="noStrike" dirty="0">
                          <a:effectLst/>
                        </a:rPr>
                        <a:t>p. initial document tree;</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yes</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Tree </a:t>
                      </a:r>
                      <a:r>
                        <a:rPr lang="en-US" sz="900" u="none" strike="noStrike" dirty="0" smtClean="0">
                          <a:effectLst/>
                        </a:rPr>
                        <a:t>slide 21 </a:t>
                      </a:r>
                      <a:r>
                        <a:rPr lang="en-US" sz="900" u="none" strike="noStrike" dirty="0" smtClean="0">
                          <a:effectLst/>
                          <a:hlinkClick r:id="rId7" action="ppaction://hlinksldjump"/>
                        </a:rPr>
                        <a:t>DAPHNE Documentation Tree</a:t>
                      </a:r>
                      <a:endParaRPr lang="en-US" sz="900" b="0" i="0" u="none" strike="noStrike" dirty="0">
                        <a:solidFill>
                          <a:srgbClr val="000000"/>
                        </a:solidFill>
                        <a:effectLst/>
                        <a:latin typeface="Calibri" panose="020F0502020204030204" pitchFamily="34" charset="0"/>
                      </a:endParaRPr>
                    </a:p>
                  </a:txBody>
                  <a:tcPr marL="6312" marR="6312" marT="6312" marB="0" anchor="b"/>
                </a:tc>
              </a:tr>
              <a:tr h="302993">
                <a:tc>
                  <a:txBody>
                    <a:bodyPr/>
                    <a:lstStyle/>
                    <a:p>
                      <a:pPr algn="l" fontAlgn="b"/>
                      <a:r>
                        <a:rPr lang="en-US" sz="900" u="none" strike="noStrike" dirty="0">
                          <a:effectLst/>
                        </a:rPr>
                        <a:t>q. verification and validation approach;</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yes</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smtClean="0">
                          <a:effectLst/>
                        </a:rPr>
                        <a:t>566-DAPHNE-RTVM-Rev2</a:t>
                      </a:r>
                      <a:endParaRPr lang="en-US" sz="900" b="0" i="0" u="none" strike="noStrike" dirty="0">
                        <a:solidFill>
                          <a:srgbClr val="000000"/>
                        </a:solidFill>
                        <a:effectLst/>
                        <a:latin typeface="Calibri" panose="020F0502020204030204" pitchFamily="34" charset="0"/>
                      </a:endParaRPr>
                    </a:p>
                  </a:txBody>
                  <a:tcPr marL="6312" marR="6312" marT="6312" marB="0" anchor="b"/>
                </a:tc>
              </a:tr>
              <a:tr h="151497">
                <a:tc>
                  <a:txBody>
                    <a:bodyPr/>
                    <a:lstStyle/>
                    <a:p>
                      <a:pPr algn="l" fontAlgn="b"/>
                      <a:r>
                        <a:rPr lang="en-US" sz="900" u="none" strike="noStrike" dirty="0">
                          <a:effectLst/>
                        </a:rPr>
                        <a:t>r. preliminary system safety analysis; and</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yes?</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b="0" i="0" u="none" strike="noStrike" dirty="0" smtClean="0">
                          <a:solidFill>
                            <a:srgbClr val="000000"/>
                          </a:solidFill>
                          <a:effectLst/>
                          <a:latin typeface="Calibri" panose="020F0502020204030204" pitchFamily="34" charset="0"/>
                        </a:rPr>
                        <a:t>Slide 47 </a:t>
                      </a:r>
                      <a:r>
                        <a:rPr lang="en-US" sz="900" b="0" i="0" u="none" strike="noStrike" dirty="0" smtClean="0">
                          <a:solidFill>
                            <a:srgbClr val="000000"/>
                          </a:solidFill>
                          <a:effectLst/>
                          <a:latin typeface="Calibri" panose="020F0502020204030204" pitchFamily="34" charset="0"/>
                          <a:hlinkClick r:id="rId8" action="ppaction://hlinksldjump"/>
                        </a:rPr>
                        <a:t>Environmental Health &amp; Safety (EHS)</a:t>
                      </a:r>
                      <a:endParaRPr lang="en-US" sz="900" b="0" i="0" u="none" strike="noStrike" dirty="0">
                        <a:solidFill>
                          <a:srgbClr val="000000"/>
                        </a:solidFill>
                        <a:effectLst/>
                        <a:latin typeface="Calibri" panose="020F0502020204030204" pitchFamily="34" charset="0"/>
                      </a:endParaRPr>
                    </a:p>
                  </a:txBody>
                  <a:tcPr marL="6312" marR="6312" marT="6312" marB="0" anchor="b"/>
                </a:tc>
              </a:tr>
              <a:tr h="151497">
                <a:tc>
                  <a:txBody>
                    <a:bodyPr/>
                    <a:lstStyle/>
                    <a:p>
                      <a:pPr algn="l" fontAlgn="b"/>
                      <a:r>
                        <a:rPr lang="en-US" sz="900" u="none" strike="noStrike" dirty="0">
                          <a:effectLst/>
                        </a:rPr>
                        <a:t>s. other specialty disciplines, as required.</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r>
                        <a:rPr lang="en-US" sz="900" u="none" strike="noStrike" dirty="0">
                          <a:effectLst/>
                        </a:rPr>
                        <a:t>NA</a:t>
                      </a:r>
                      <a:endParaRPr lang="en-US" sz="900" b="0" i="0" u="none" strike="noStrike" dirty="0">
                        <a:solidFill>
                          <a:srgbClr val="000000"/>
                        </a:solidFill>
                        <a:effectLst/>
                        <a:latin typeface="Calibri" panose="020F0502020204030204" pitchFamily="34" charset="0"/>
                      </a:endParaRPr>
                    </a:p>
                  </a:txBody>
                  <a:tcPr marL="6312" marR="6312" marT="6312"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312" marR="6312" marT="6312" marB="0" anchor="b"/>
                </a:tc>
              </a:tr>
            </a:tbl>
          </a:graphicData>
        </a:graphic>
      </p:graphicFrame>
      <p:sp>
        <p:nvSpPr>
          <p:cNvPr id="3" name="Slide Number Placeholder 2"/>
          <p:cNvSpPr>
            <a:spLocks noGrp="1"/>
          </p:cNvSpPr>
          <p:nvPr>
            <p:ph type="sldNum" sz="quarter" idx="12"/>
          </p:nvPr>
        </p:nvSpPr>
        <p:spPr/>
        <p:txBody>
          <a:bodyPr/>
          <a:lstStyle/>
          <a:p>
            <a:fld id="{07F25E21-6435-4942-977D-92867F85F11F}" type="slidenum">
              <a:rPr lang="en-US" smtClean="0"/>
              <a:pPr/>
              <a:t>7</a:t>
            </a:fld>
            <a:endParaRPr lang="en-US" dirty="0"/>
          </a:p>
        </p:txBody>
      </p:sp>
      <p:sp>
        <p:nvSpPr>
          <p:cNvPr id="4" name="Title 3"/>
          <p:cNvSpPr>
            <a:spLocks noGrp="1"/>
          </p:cNvSpPr>
          <p:nvPr>
            <p:ph type="title"/>
          </p:nvPr>
        </p:nvSpPr>
        <p:spPr>
          <a:xfrm>
            <a:off x="1865454" y="21771"/>
            <a:ext cx="5410200" cy="541725"/>
          </a:xfrm>
        </p:spPr>
        <p:txBody>
          <a:bodyPr>
            <a:normAutofit fontScale="90000"/>
          </a:bodyPr>
          <a:lstStyle/>
          <a:p>
            <a:r>
              <a:rPr lang="en-US" dirty="0"/>
              <a:t>SRR Entrance Criteria</a:t>
            </a:r>
            <a:br>
              <a:rPr lang="en-US" dirty="0"/>
            </a:br>
            <a:r>
              <a:rPr lang="en-US" dirty="0"/>
              <a:t>NASA Systems Engineering Handbook</a:t>
            </a:r>
          </a:p>
        </p:txBody>
      </p:sp>
      <p:sp>
        <p:nvSpPr>
          <p:cNvPr id="2" name="Rectangle 1"/>
          <p:cNvSpPr/>
          <p:nvPr/>
        </p:nvSpPr>
        <p:spPr>
          <a:xfrm>
            <a:off x="838200" y="1117882"/>
            <a:ext cx="4592026" cy="369332"/>
          </a:xfrm>
          <a:prstGeom prst="rect">
            <a:avLst/>
          </a:prstGeom>
        </p:spPr>
        <p:txBody>
          <a:bodyPr wrap="none">
            <a:spAutoFit/>
          </a:bodyPr>
          <a:lstStyle/>
          <a:p>
            <a:r>
              <a:rPr lang="en-US" dirty="0"/>
              <a:t>Per NASA/SP-2007-6105 Rev1 Table 6.7-5</a:t>
            </a:r>
          </a:p>
        </p:txBody>
      </p:sp>
      <p:sp>
        <p:nvSpPr>
          <p:cNvPr id="7" name="Hexagon 6"/>
          <p:cNvSpPr/>
          <p:nvPr/>
        </p:nvSpPr>
        <p:spPr>
          <a:xfrm>
            <a:off x="381000" y="228600"/>
            <a:ext cx="914400" cy="609600"/>
          </a:xfrm>
          <a:prstGeom prst="hex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EC2</a:t>
            </a:r>
          </a:p>
        </p:txBody>
      </p:sp>
      <p:sp>
        <p:nvSpPr>
          <p:cNvPr id="9" name="Oval Callout 8"/>
          <p:cNvSpPr/>
          <p:nvPr/>
        </p:nvSpPr>
        <p:spPr>
          <a:xfrm rot="2269881">
            <a:off x="1157815" y="164244"/>
            <a:ext cx="1415278" cy="811313"/>
          </a:xfrm>
          <a:prstGeom prst="wedgeEllipseCallout">
            <a:avLst/>
          </a:prstGeom>
          <a:solidFill>
            <a:schemeClr val="accent1">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Entry</a:t>
            </a:r>
            <a:r>
              <a:rPr lang="en-US" sz="1400" dirty="0" smtClean="0"/>
              <a:t> </a:t>
            </a:r>
            <a:r>
              <a:rPr lang="en-US" sz="1100" dirty="0" smtClean="0"/>
              <a:t>criteria  are on related slide</a:t>
            </a:r>
            <a:endParaRPr lang="en-US" sz="1100" dirty="0"/>
          </a:p>
        </p:txBody>
      </p:sp>
    </p:spTree>
    <p:extLst>
      <p:ext uri="{BB962C8B-B14F-4D97-AF65-F5344CB8AC3E}">
        <p14:creationId xmlns:p14="http://schemas.microsoft.com/office/powerpoint/2010/main" val="3356182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251284953"/>
              </p:ext>
            </p:extLst>
          </p:nvPr>
        </p:nvGraphicFramePr>
        <p:xfrm>
          <a:off x="685800" y="2209799"/>
          <a:ext cx="5943600" cy="2743200"/>
        </p:xfrm>
        <a:graphic>
          <a:graphicData uri="http://schemas.openxmlformats.org/drawingml/2006/table">
            <a:tbl>
              <a:tblPr>
                <a:tableStyleId>{5C22544A-7EE6-4342-B048-85BDC9FD1C3A}</a:tableStyleId>
              </a:tblPr>
              <a:tblGrid>
                <a:gridCol w="5943600"/>
              </a:tblGrid>
              <a:tr h="822960">
                <a:tc>
                  <a:txBody>
                    <a:bodyPr/>
                    <a:lstStyle/>
                    <a:p>
                      <a:pPr algn="l" fontAlgn="b"/>
                      <a:r>
                        <a:rPr lang="en-US" sz="1100" u="none" strike="noStrike" dirty="0" smtClean="0">
                          <a:effectLst/>
                        </a:rPr>
                        <a:t>SC1 The </a:t>
                      </a:r>
                      <a:r>
                        <a:rPr lang="en-US" sz="1100" u="none" strike="noStrike" dirty="0">
                          <a:effectLst/>
                        </a:rPr>
                        <a:t>project utilizes a sound process for the allocation and control of requirements throughout all levels, and a plan has been defined to complete the definition activity within schedule constraints.</a:t>
                      </a:r>
                      <a:endParaRPr lang="en-US" sz="1100" b="0" i="0" u="none" strike="noStrike" dirty="0">
                        <a:solidFill>
                          <a:srgbClr val="000000"/>
                        </a:solidFill>
                        <a:effectLst/>
                        <a:latin typeface="Calibri" panose="020F0502020204030204" pitchFamily="34" charset="0"/>
                      </a:endParaRPr>
                    </a:p>
                  </a:txBody>
                  <a:tcPr marL="7620" marR="7620" marT="7620" marB="0" anchor="b"/>
                </a:tc>
              </a:tr>
              <a:tr h="822960">
                <a:tc>
                  <a:txBody>
                    <a:bodyPr/>
                    <a:lstStyle/>
                    <a:p>
                      <a:pPr algn="l" fontAlgn="b"/>
                      <a:r>
                        <a:rPr lang="en-US" sz="1100" u="none" strike="noStrike" dirty="0" smtClean="0">
                          <a:effectLst/>
                        </a:rPr>
                        <a:t> SC2 Requirements </a:t>
                      </a:r>
                      <a:r>
                        <a:rPr lang="en-US" sz="1100" u="none" strike="noStrike" dirty="0">
                          <a:effectLst/>
                        </a:rPr>
                        <a:t>definition is complete with respect to top-level mission and science requirements, and interfaces with external entities and between major internal elements have been defined.</a:t>
                      </a:r>
                      <a:endParaRPr lang="en-US" sz="1100" b="0" i="0" u="none" strike="noStrike" dirty="0">
                        <a:solidFill>
                          <a:srgbClr val="000000"/>
                        </a:solidFill>
                        <a:effectLst/>
                        <a:latin typeface="Calibri" panose="020F0502020204030204" pitchFamily="34" charset="0"/>
                      </a:endParaRPr>
                    </a:p>
                  </a:txBody>
                  <a:tcPr marL="7620" marR="7620" marT="7620" marB="0" anchor="b"/>
                </a:tc>
              </a:tr>
              <a:tr h="548640">
                <a:tc>
                  <a:txBody>
                    <a:bodyPr/>
                    <a:lstStyle/>
                    <a:p>
                      <a:pPr algn="l" fontAlgn="b"/>
                      <a:r>
                        <a:rPr lang="en-US" sz="1100" u="none" strike="noStrike" dirty="0" smtClean="0">
                          <a:effectLst/>
                        </a:rPr>
                        <a:t> SC3 Preliminary </a:t>
                      </a:r>
                      <a:r>
                        <a:rPr lang="en-US" sz="1100" u="none" strike="noStrike" dirty="0">
                          <a:effectLst/>
                        </a:rPr>
                        <a:t>approaches have been determined for how requirements will be verified and validated down to the subsystem level.</a:t>
                      </a:r>
                      <a:endParaRPr lang="en-US" sz="1100" b="0" i="0" u="none" strike="noStrike" dirty="0">
                        <a:solidFill>
                          <a:srgbClr val="000000"/>
                        </a:solidFill>
                        <a:effectLst/>
                        <a:latin typeface="Calibri" panose="020F0502020204030204" pitchFamily="34" charset="0"/>
                      </a:endParaRPr>
                    </a:p>
                  </a:txBody>
                  <a:tcPr marL="7620" marR="7620" marT="7620" marB="0" anchor="b"/>
                </a:tc>
              </a:tr>
              <a:tr h="548640">
                <a:tc>
                  <a:txBody>
                    <a:bodyPr/>
                    <a:lstStyle/>
                    <a:p>
                      <a:pPr algn="l" fontAlgn="b"/>
                      <a:r>
                        <a:rPr lang="en-US" sz="1100" u="none" strike="noStrike" dirty="0" smtClean="0">
                          <a:effectLst/>
                        </a:rPr>
                        <a:t> SC4 Major </a:t>
                      </a:r>
                      <a:r>
                        <a:rPr lang="en-US" sz="1100" u="none" strike="noStrike" dirty="0">
                          <a:effectLst/>
                        </a:rPr>
                        <a:t>risks have been identified and technically assessed, </a:t>
                      </a:r>
                      <a:r>
                        <a:rPr lang="en-US" sz="1100" u="none" strike="noStrike" dirty="0" smtClean="0">
                          <a:effectLst/>
                        </a:rPr>
                        <a:t>and viable </a:t>
                      </a:r>
                      <a:r>
                        <a:rPr lang="en-US" sz="1100" u="none" strike="noStrike" dirty="0">
                          <a:effectLst/>
                        </a:rPr>
                        <a:t>mitigation strategies have been defined.</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
        <p:nvSpPr>
          <p:cNvPr id="3" name="Slide Number Placeholder 2"/>
          <p:cNvSpPr>
            <a:spLocks noGrp="1"/>
          </p:cNvSpPr>
          <p:nvPr>
            <p:ph type="sldNum" sz="quarter" idx="12"/>
          </p:nvPr>
        </p:nvSpPr>
        <p:spPr/>
        <p:txBody>
          <a:bodyPr/>
          <a:lstStyle/>
          <a:p>
            <a:fld id="{07F25E21-6435-4942-977D-92867F85F11F}" type="slidenum">
              <a:rPr lang="en-US" smtClean="0"/>
              <a:pPr/>
              <a:t>8</a:t>
            </a:fld>
            <a:endParaRPr lang="en-US" dirty="0"/>
          </a:p>
        </p:txBody>
      </p:sp>
      <p:sp>
        <p:nvSpPr>
          <p:cNvPr id="4" name="Title 3"/>
          <p:cNvSpPr>
            <a:spLocks noGrp="1"/>
          </p:cNvSpPr>
          <p:nvPr>
            <p:ph type="title"/>
          </p:nvPr>
        </p:nvSpPr>
        <p:spPr>
          <a:xfrm>
            <a:off x="2675817" y="210132"/>
            <a:ext cx="5410200" cy="541725"/>
          </a:xfrm>
        </p:spPr>
        <p:txBody>
          <a:bodyPr>
            <a:normAutofit fontScale="90000"/>
          </a:bodyPr>
          <a:lstStyle/>
          <a:p>
            <a:r>
              <a:rPr lang="en-US" dirty="0" smtClean="0"/>
              <a:t>Delta SRR Success Criteria</a:t>
            </a:r>
            <a:br>
              <a:rPr lang="en-US" dirty="0" smtClean="0"/>
            </a:br>
            <a:r>
              <a:rPr lang="en-US" dirty="0"/>
              <a:t>System Engineering Handbook</a:t>
            </a:r>
          </a:p>
        </p:txBody>
      </p:sp>
      <p:sp>
        <p:nvSpPr>
          <p:cNvPr id="10" name="Oval Callout 9"/>
          <p:cNvSpPr/>
          <p:nvPr/>
        </p:nvSpPr>
        <p:spPr>
          <a:xfrm rot="2269881">
            <a:off x="1700273" y="1114552"/>
            <a:ext cx="1415278" cy="811313"/>
          </a:xfrm>
          <a:prstGeom prst="wedgeEllipseCallout">
            <a:avLst/>
          </a:prstGeom>
          <a:solidFill>
            <a:schemeClr val="accent1">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Success criteria  are on related slide</a:t>
            </a:r>
            <a:endParaRPr lang="en-US" sz="1100" dirty="0"/>
          </a:p>
        </p:txBody>
      </p:sp>
      <p:sp>
        <p:nvSpPr>
          <p:cNvPr id="11" name="Hexagon 10"/>
          <p:cNvSpPr/>
          <p:nvPr/>
        </p:nvSpPr>
        <p:spPr>
          <a:xfrm>
            <a:off x="838199" y="1360227"/>
            <a:ext cx="914400" cy="609600"/>
          </a:xfrm>
          <a:prstGeom prst="hex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S</a:t>
            </a:r>
            <a:r>
              <a:rPr lang="en-US" dirty="0" smtClean="0"/>
              <a:t>C#</a:t>
            </a:r>
          </a:p>
        </p:txBody>
      </p:sp>
      <p:sp>
        <p:nvSpPr>
          <p:cNvPr id="12" name="Hexagon 11"/>
          <p:cNvSpPr/>
          <p:nvPr/>
        </p:nvSpPr>
        <p:spPr>
          <a:xfrm>
            <a:off x="38100" y="221018"/>
            <a:ext cx="914400" cy="609600"/>
          </a:xfrm>
          <a:prstGeom prst="hex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EC</a:t>
            </a:r>
            <a:r>
              <a:rPr lang="en-US" dirty="0"/>
              <a:t>2</a:t>
            </a:r>
            <a:endParaRPr lang="en-US" dirty="0" smtClean="0"/>
          </a:p>
        </p:txBody>
      </p:sp>
    </p:spTree>
    <p:extLst>
      <p:ext uri="{BB962C8B-B14F-4D97-AF65-F5344CB8AC3E}">
        <p14:creationId xmlns:p14="http://schemas.microsoft.com/office/powerpoint/2010/main" val="1070883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400" y="872156"/>
            <a:ext cx="8847528" cy="5681044"/>
          </a:xfrm>
          <a:prstGeom prst="rect">
            <a:avLst/>
          </a:prstGeom>
        </p:spPr>
      </p:pic>
      <p:sp>
        <p:nvSpPr>
          <p:cNvPr id="3" name="TextBox 2"/>
          <p:cNvSpPr txBox="1"/>
          <p:nvPr/>
        </p:nvSpPr>
        <p:spPr>
          <a:xfrm>
            <a:off x="3816241" y="2819400"/>
            <a:ext cx="1800493" cy="523220"/>
          </a:xfrm>
          <a:prstGeom prst="rect">
            <a:avLst/>
          </a:prstGeom>
          <a:noFill/>
        </p:spPr>
        <p:txBody>
          <a:bodyPr wrap="none" rtlCol="0">
            <a:spAutoFit/>
          </a:bodyPr>
          <a:lstStyle/>
          <a:p>
            <a:pPr algn="ctr"/>
            <a:r>
              <a:rPr lang="en-US" sz="2800" b="1" dirty="0" smtClean="0">
                <a:solidFill>
                  <a:schemeClr val="bg1"/>
                </a:solidFill>
              </a:rPr>
              <a:t>Overview</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07F25E21-6435-4942-977D-92867F85F11F}" type="slidenum">
              <a:rPr lang="en-US" smtClean="0"/>
              <a:pPr/>
              <a:t>9</a:t>
            </a:fld>
            <a:endParaRPr lang="en-US" dirty="0"/>
          </a:p>
        </p:txBody>
      </p:sp>
    </p:spTree>
    <p:extLst>
      <p:ext uri="{BB962C8B-B14F-4D97-AF65-F5344CB8AC3E}">
        <p14:creationId xmlns:p14="http://schemas.microsoft.com/office/powerpoint/2010/main" val="40228577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VIDEO_FILES_RECORD" val="&lt;Videos&gt;&lt;Video Name=&quot;BBESCORGClip_257_1_56717.mp4&quot; Position=&quot;1&quot; SlideID=&quot;257&quot;/&gt;&lt;Video Name=&quot;BBTimelineClip_275_1_80939.mp4&quot; Position=&quot;1&quot; SlideID=&quot;275&quot;/&gt;&lt;Video Name=&quot;SN BB CLIP USE_259_1_69042.mp4&quot; Position=&quot;1&quot; SlideID=&quot;259&quot;/&gt;&lt;Video Name=&quot;BBTDRSCLIP_262_1_70329.mp4&quot; Position=&quot;1&quot; SlideID=&quot;262&quot;/&gt;&lt;Video Name=&quot;SGSSBBCLIP USE_261_1_80317.mp4&quot; Position=&quot;1&quot; SlideID=&quot;261&quot;/&gt;&lt;Video Name=&quot;Sequence 01_1_263_1_91015.mp4&quot; Position=&quot;1&quot; SlideID=&quot;263&quot;/&gt;&lt;Video Name=&quot;SLRBBCLIP_267_1_55000.mp4&quot; Position=&quot;1&quot; SlideID=&quot;267&quot;/&gt;&lt;Video Name=&quot;OPTICALCOMM_268_1_77492.mp4&quot; Position=&quot;1&quot; SlideID=&quot;268&quot;/&gt;&lt;Video Name=&quot;Laser Comm Teaser 10-18-11(2)_270_1_46500.flv&quot; Position=&quot;1&quot; SlideID=&quot;270&quot;/&gt;&lt;Video Name=&quot;NIMO_272_1_46166.mp4&quot; Position=&quot;1&quot; SlideID=&quot;272&quot;/&gt;&lt;Video Name=&quot;exploration_and_space_communicat_273_1_93733.mp4&quot; Position=&quot;1&quot; SlideID=&quot;273&quot;/&gt;&lt;/Videos&gt;&#10;"/>
  <p:tag name="MMPROD_THEME_BG_IMAGE" val=""/>
  <p:tag name="MMPROD_TAG_VCONFIG" val="PD94bWwgdmVyc2lvbj0iMS4wIiBlbmNvZGluZz0idXRmLTgiPz4NCjxjb25maWd1cmF0aW9uPg0KCTxicmFuZGluZz4NCgkJPHVpZm9udCBuYW1lPSJGT05UX05PVEVTX1RFWFQiIHZhbHVlPSJAQXJpYWwgVW5pY29kZSBNUywxMSxmYWxzZSxmYWxzZSxmYWxzZSIvPg0KCTwvYnJhbmRpbmc+DQoJPGNvbG9ycz4NCgkJPHVpY29sb3IgbmFtZT0icHJpbWFyeSIgdmFsdWU9IjB4MDAwMDAwIi8+DQoJCTx1aWNvbG9yIG5hbWU9Imdsb3ciIHZhbHVlPSIweDAwMDBGRiIvPg0KCQk8dWljb2xvciBuYW1lPSJ0ZXh0IiB2YWx1ZT0iMHhGRkZGRkYiLz4NCgkJPHVpY29sb3IgbmFtZT0ibGlnaHQiIHZhbHVlPSIweDRFNUQ2MCIvPg0KCQk8dWljb2xvciBuYW1lPSJzaGFkb3ciIHZhbHVlPSIweDAwMDAwMCIvPg0KCQk8dWljb2xvciBuYW1lPSJiYWNrZ3JvdW5kIiB2YWx1ZT0iMHgwMDAwMDAiLz4NCgk8L2NvbG9ycz4NCgk8bGF5b3V0Pg0KCQk8dWlzaG93IG5hbWU9InByZXNlbnRhdGlvbnRpdGxlIiB2YWx1ZT0idHJ1ZSIvPjx1aXNob3cgbmFtZT0icHJlc2VudGVycGhvdG8iIHZhbHVlPSJ0cnVlIi8+PHVpc2hvdyBuYW1lPSJwcmVzZW50ZXJuYW1lIiB2YWx1ZT0idHJ1ZSIvPjx1aXNob3cgbmFtZT0icHJlc2VudGVydGl0bGUiIHZhbHVlPSJ0cnVlIi8+PHVpc2hvdyBuYW1lPSJwcmVzZW50ZXJlbWFpbCIgdmFsdWU9InRydWUiLz48dWlzaG93IG5hbWU9InByZXNlbnRlcmJpbyIgdmFsdWU9InRydWUiLz48dWlzaG93IG5hbWU9ImNvbXBhbnlsb2dvIiB2YWx1ZT0idHJ1ZSIvPjx1aXNob3cgbmFtZT0ic2lkZWJhciIgdmFsdWU9ImZhbHNlIi8+PHVpc2hvdyBuYW1lPSJvdXRsaW5lIiB2YWx1ZT0idHJ1ZSIvPjx1aXNob3cgbmFtZT0idGh1bWJuYWlsIiB2YWx1ZT0idHJ1ZSIvPg0KCQk8dWlzaG93IG5hbWU9Im5vdGVzIiB2YWx1ZT0idHJ1ZSIvPjx1aXNob3cgbmFtZT0ic2VhcmNoIiB2YWx1ZT0idHJ1ZSIvPjx1aXNob3cgbmFtZT0icXVpeiIgdmFsdWU9InRydWUiLz48dWlzaG93IG5hbWU9ImF0dGFjaG1lbnRzIiB2YWx1ZT0idHJ1ZSIvPjx1aXNob3cgbmFtZT0idXRpbHMiIHZhbHVlPSJ0cnVlIi8+PHVpc2hvdyBuYW1lPSJ2b2x1bWUiIHZhbHVlPSJ0cnVlIi8+PHVpc2hvdyBuYW1lPSJwbGF5YmFyIiB2YWx1ZT0idHJ1ZSIvPjx1aXNob3cgbmFtZT0idGFsa2luZ2hlYWQiIHZhbHVlPSJ0cnVlIi8+PHVpc2hvdyBuYW1lPSJzaWRlYmFyb25yaWdodCIgdmFsdWU9InRydWUiLz48dWlzaG93IG5hbWU9InZpZXdjaGFuZ2UiIHZhbHVlPSJ0cnVlIi8+PHVpc2hvdyBuYW1lPSJhbHdheXNTY3J1bmNoIiB2YWx1ZT0iZmFsc2UiLz48dWlzaG93IG5hbWU9ImluaXRpYWxkaXNwbGF5bW9kZWlzbm9ybWFsIiB2YWx1ZT0iZmFsc2UiLz48dWlyZXBsYWNlIG5hbWU9ImxvZ28iIHZhbHVlPSIiLz48dWlyZXBsYWNlIG5hbWU9ImJnaW1hZ2UiIHZhbHVlPSJsb2dvIFREUlMgZW5kIDEgY29weSBXSVRIT1VUIFNMT0dBTi5wbmciLz48dWlyZXBsYWNlIG5hbWU9ImluaXRpYWx0YWIiIHZhbHVlPSJvdXRsaW5lIi8+PC9sYXlvdXQ+DQoJPHByZWxvYWRlcj48c2V0SW50IG5hbWU9ImF1ZGlvQnVmZmVyVGltZSIgdmFsdWU9IjAiLz48L3ByZWxvYWRlcj4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DQoJCTx1aXRleHQgbmFtZT0iUVVJWlBPRF9RVUlaX0FUVEVNUFQiIHZhbHVlPSLQn9C+0L/Ri9GC0LrQsCDQv9GA0L7QudGC0Lgg0L7Qv9GA0L7RgToiLz4NCgkJPHVpdGV4dCBuYW1lPSJRVUlaUE9EX1FVSVpfQVRURU1QVF9WQUxVRSIgdmFsdWU9IiVuINC40LcgJXQiLz4NCgkJPHVpdGV4dCBuYW1lPSJRVUlaUE9EX1FVSVpfU0NPUkUiIHZhbHVlPSLQndCw0LHRgNCw0L3QviDQsdCw0LvQu9C+0LI6Ii8+DQoJCTx1aXRleHQgbmFtZT0iUVVJWlBPRF9RVUlaX1BBU1NTQ09SRSIgdmFsdWU9ItCf0YDQvtGF0L7QtNC90L7QuSDRgNC10LfRg9C70YzRgtCw0YI6Ii8+DQoJCTx1aXRleHQgbmFtZT0iUVVJWlBPRF9RVUlaX01BWFNDT1JFIiB2YWx1ZT0i0JzQsNC60YHQuNC80LDQu9GM0L3Ri9C5INGA0LXQt9GD0LvRjNGC0LDRgjoiLz4NCgkJPHVpdGV4dCBuYW1lPSJRVUlaUE9EX1FVRVNBVE1QVF9TVFIiIHZhbHVlPSLQn9C+0L/Ri9GC0LrQsDogJW4g0LjQtyAldCIvPg0KCQk8dWl0ZXh0IG5hbWU9IlFVSVpQT0RfUVVFU1RZUEVfU1RSIiB2YWx1ZT0i0KLQuNC/OiAlcyIvPg0KCQk8dWl0ZXh0IG5hbWU9IlFVSVpQT0RfUVVFU1RZUEVfR1JEIiB2YWx1ZT0i0KEg0L7RhtC10L3QutC+0LkiLz4NCgkJPHVpdGV4dCBuYW1lPSJRVUlaUE9EX1FVRVNUWVBFX1NWWSIgdmFsdWU9ItCe0LHQt9C+0YAiLz4NCgkJPHVpdGV4dCBuYW1lPSJRVUlaUE9EX1FVSVpBVE1QVF9JTkYiIHZhbHVlPSLQkdC+0LvRjNGI0L7QtSDRh9C40YHQu9C+Ii8+DQoJCTx1aXRleHQgbmFtZT0iUVVJWlBPRF9RVUVTQVRNUFRfSU5GIiB2YWx1ZT0i0JHQvtC70YzRiNC+0LUg0YfQuNGB0LvQviIvPg0KCQk8dWl0ZXh0IG5hbWU9IldBUk5JTkdNU0dfWUVTU1RSSU5HIiB2YWx1ZT0i0JTQsCIvPg0KCQk8dWl0ZXh0IG5hbWU9IldBUk5JTkdNU0dfTk9TVFJJTkciIHZhbHVlPSLQndC10YIiLz4NCgkJPHVpdGV4dCBuYW1lPSJXQVJOSU5HTVNHX1RJVExFU1RSSU5HIiB2YWx1ZT0i0J/RgNC10LTRg9C/0YDQtdC20LTQtdC90LjQtSDQviDQvdCw0LLQuNCz0LDRhtC40Lgg0LIg0L7Qv9GA0L7RgdC1Ii8+DQoJCTx1aXRleHQgbmFtZT0iV0FSTklOR01TR19NU0dTVFJJTkciIHZhbHVlPSLQkiDQvtC/0YDQvtGB0LUg0L7RgdGC0LDQu9C40YHRjCDQvdC10L7RgtCy0LXRh9C10L3QvdGL0LUg0LLQvtC/0YDQvtGB0Ysu0J3QsNC20LDRgtC40LUg0LrQvdC+0L/QutC4ICZxdW90O9CU0LAmcXVvdDsg0L/RgNC40LLQtdC00LXRgiDQuiDQt9Cw0LrRgNGL0YLQuNGOINC+0L/RgNC+0YHQsC4g0J3QsNC20LDRgtC40LUg0LrQvdC+0L/QutC4ICZxdW90O9Cd0LXRgiZxdW90OyDQv9GA0L7QtNC+0LvQttC40YIg0L7Qv9GA0L7RgS4iLz4NCgkJPHVpdGV4dCBuYW1lPSJJTkZPUk1BVElPTl9IMjY0X0ZMQVNIUExBWUVSIiB2YWx1ZT0i0KLQtdC60YPRidCw0Y8g0LLQtdGA0YHQuNGPINC/0YDQvtC40LPRgNGL0LLQsNGC0LXQu9GPIEZsYXNoIFBsYXllciwg0YPRgdGC0LDQvdC+0LLQu9C10L3QvdCw0Y8g0L3QsCDRjdGC0L7QvCDQutC+0LzQv9GM0Y7RgtC10YDQtSwg0L3QtSDQv9C+0LTQtNC10YDQttC40LLQsNC10YIg0Y3RgtC+INCy0LjQtNC10L4uINCp0LXQu9C60L3QuNGC0LUg0LIg0L7QsdC70LDRgdGC0Lgg0LLQuNC00LXQviwg0YfRgtC+0LHRiyDQt9Cw0LPRgNGD0LfQuNGC0Ywg0L/QvtGB0LvQtdC00L3RjtGOINCy0LXRgNGB0LjRjiDQv9GA0L7QuNCz0YDRi9Cy0LDRgtC10LvRj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0LbQtdC90LjQtSDQsiDRhNCw0LnQuyBBZG9iZSBQcmVzZW50ZXIiLz4NCgkJPHVpdGV4dCBuYW1lPSJET0NXUkFQX01TRyIgdmFsdWU9ItCh0L7RhdGA0LDQvdC40YLRjCDQsiDQv9Cw0L/QutGDICZxdW90O9Cc0L7QuSDQutC+0LzQv9GM0Y7RgtC10YAmcXVvdDsiLz4NCgkJPHVpdGV4dCBuYW1lPSJET0NXUkFQX1BST01QVCIgdmFsdWU9ItCp0LXQu9C60L3Rg9GC0Ywg0LTQu9GPINC30LDQs9GA0YPQt9C60LgiLz4NCgk8L2xhbmd1YWdlPg0KPC9jb25maWd1cmF0aW9uPg0K"/>
  <p:tag name="MMPROD_UIDATA" val="&lt;database version=&quot;7.0&quot;&gt;&lt;object type=&quot;1&quot; unique_id=&quot;10001&quot;&gt;&lt;property id=&quot;20141&quot; value=&quot;Exploration and Space Communications and Navigation&quot;/&gt;&lt;property id=&quot;20144&quot; value=&quot;1&quot;/&gt;&lt;property id=&quot;20146&quot; value=&quot;0&quot;/&gt;&lt;property id=&quot;20147&quot; value=&quot;0&quot;/&gt;&lt;property id=&quot;20148&quot; value=&quot;35&quot;/&gt;&lt;property id=&quot;20180&quot; value=&quot;0&quot;/&gt;&lt;property id=&quot;20181&quot; value=&quot;0&quot;/&gt;&lt;property id=&quot;20182&quot; value=&quot;0&quot;/&gt;&lt;property id=&quot;20183&quot; value=&quot;1&quot;/&gt;&lt;property id=&quot;20184&quot; value=&quot;7&quot;/&gt;&lt;property id=&quot;20193&quot; value=&quot;-1&quot;/&gt;&lt;property id=&quot;20221&quot; value=&quot;F:\&quot;/&gt;&lt;property id=&quot;20224&quot; value=&quot;C:\Documents and Settings\scain2\My Documents\My Adobe Presentations\ESC BB (3)&quot;/&gt;&lt;property id=&quot;20226&quot; value=&quot;C:\Documents and Settings\scain2\My Documents\Outreach\Bernie Briefing\ESC BB (3).pptx&quot;/&gt;&lt;property id=&quot;20250&quot; value=&quot;7&quot;/&gt;&lt;property id=&quot;20251&quot; value=&quot;0&quot;/&gt;&lt;property id=&quot;20259&quot; value=&quot;0&quot;/&gt;&lt;property id=&quot;20501&quot; value=&quot;C:\Documents and Settings\scain2\My Documents\My Adobe Presentations\&quot;/&gt;&lt;object type=&quot;8&quot; unique_id=&quot;10002&quot;&gt;&lt;/object&gt;&lt;object type=&quot;2&quot; unique_id=&quot;10003&quot;&gt;&lt;object type=&quot;3&quot; unique_id=&quot;10004&quot;&gt;&lt;property id=&quot;20148&quot; value=&quot;5&quot;/&gt;&lt;property id=&quot;20300&quot; value=&quot;Slide 1&quot;/&gt;&lt;property id=&quot;20302&quot; value=&quot;1&quot;/&gt;&lt;property id=&quot;20303&quot; value=&quot;-1&quot;/&gt;&lt;property id=&quot;20307&quot; value=&quot;274&quot;/&gt;&lt;property id=&quot;20309&quot; value=&quot;-1&quot;/&gt;&lt;property id=&quot;20312&quot; value=&quot;0&quot;/&gt;&lt;/object&gt;&lt;object type=&quot;3&quot; unique_id=&quot;10005&quot;&gt;&lt;property id=&quot;20148&quot; value=&quot;5&quot;/&gt;&lt;property id=&quot;20300&quot; value=&quot;Slide 3&quot;/&gt;&lt;property id=&quot;20302&quot; value=&quot;1&quot;/&gt;&lt;property id=&quot;20303&quot; value=&quot;-1&quot;/&gt;&lt;property id=&quot;20307&quot; value=&quot;257&quot;/&gt;&lt;property id=&quot;20309&quot; value=&quot;-1&quot;/&gt;&lt;property id=&quot;20312&quot; value=&quot;0&quot;/&gt;&lt;/object&gt;&lt;object type=&quot;3&quot; unique_id=&quot;10006&quot;&gt;&lt;property id=&quot;20148&quot; value=&quot;5&quot;/&gt;&lt;property id=&quot;20300&quot; value=&quot;Slide 4&quot;/&gt;&lt;property id=&quot;20302&quot; value=&quot;1&quot;/&gt;&lt;property id=&quot;20303&quot; value=&quot;-1&quot;/&gt;&lt;property id=&quot;20307&quot; value=&quot;275&quot;/&gt;&lt;property id=&quot;20309&quot; value=&quot;-1&quot;/&gt;&lt;property id=&quot;20312&quot; value=&quot;0&quot;/&gt;&lt;/object&gt;&lt;object type=&quot;3&quot; unique_id=&quot;10007&quot;&gt;&lt;property id=&quot;20148&quot; value=&quot;5&quot;/&gt;&lt;property id=&quot;20300&quot; value=&quot;Slide 5&quot;/&gt;&lt;property id=&quot;20302&quot; value=&quot;1&quot;/&gt;&lt;property id=&quot;20303&quot; value=&quot;-1&quot;/&gt;&lt;property id=&quot;20307&quot; value=&quot;276&quot;/&gt;&lt;property id=&quot;20309&quot; value=&quot;-1&quot;/&gt;&lt;property id=&quot;20312&quot; value=&quot;0&quot;/&gt;&lt;/object&gt;&lt;object type=&quot;3&quot; unique_id=&quot;10009&quot;&gt;&lt;property id=&quot;20148&quot; value=&quot;5&quot;/&gt;&lt;property id=&quot;20300&quot; value=&quot;Slide 6 - &amp;quot;SPACE NETWORK (SN)  &amp;quot;&quot;/&gt;&lt;property id=&quot;20302&quot; value=&quot;1&quot;/&gt;&lt;property id=&quot;20303&quot; value=&quot;-1&quot;/&gt;&lt;property id=&quot;20307&quot; value=&quot;259&quot;/&gt;&lt;property id=&quot;20309&quot; value=&quot;-1&quot;/&gt;&lt;property id=&quot;20312&quot; value=&quot;0&quot;/&gt;&lt;/object&gt;&lt;object type=&quot;3&quot; unique_id=&quot;10010&quot;&gt;&lt;property id=&quot;20148&quot; value=&quot;5&quot;/&gt;&lt;property id=&quot;20300&quot; value=&quot;Slide 7 - &amp;quot;TRACKING AND DATA RELAY SATELLITE (TDRS) K/L&amp;quot;&quot;/&gt;&lt;property id=&quot;20302&quot; value=&quot;1&quot;/&gt;&lt;property id=&quot;20303&quot; value=&quot;-1&quot;/&gt;&lt;property id=&quot;20307&quot; value=&quot;262&quot;/&gt;&lt;property id=&quot;20309&quot; value=&quot;-1&quot;/&gt;&lt;property id=&quot;20312&quot; value=&quot;0&quot;/&gt;&lt;/object&gt;&lt;object type=&quot;3&quot; unique_id=&quot;10011&quot;&gt;&lt;property id=&quot;20148&quot; value=&quot;5&quot;/&gt;&lt;property id=&quot;20300&quot; value=&quot;Slide 8 - &amp;quot;SN GROUND SEGMENT SUSTAINMENT (SGSS)&amp;quot;&quot;/&gt;&lt;property id=&quot;20302&quot; value=&quot;1&quot;/&gt;&lt;property id=&quot;20303&quot; value=&quot;-1&quot;/&gt;&lt;property id=&quot;20307&quot; value=&quot;261&quot;/&gt;&lt;property id=&quot;20309&quot; value=&quot;-1&quot;/&gt;&lt;property id=&quot;20312&quot; value=&quot;0&quot;/&gt;&lt;/object&gt;&lt;object type=&quot;3&quot; unique_id=&quot;10012&quot;&gt;&lt;property id=&quot;20148&quot; value=&quot;5&quot;/&gt;&lt;property id=&quot;20300&quot; value=&quot;Slide 9 - &amp;quot;NEAR EARTH NETWORK (NEN)&amp;quot;&quot;/&gt;&lt;property id=&quot;20302&quot; value=&quot;1&quot;/&gt;&lt;property id=&quot;20303&quot; value=&quot;-1&quot;/&gt;&lt;property id=&quot;20307&quot; value=&quot;263&quot;/&gt;&lt;property id=&quot;20309&quot; value=&quot;-1&quot;/&gt;&lt;property id=&quot;20312&quot; value=&quot;0&quot;/&gt;&lt;/object&gt;&lt;object type=&quot;3&quot; unique_id=&quot;10013&quot;&gt;&lt;property id=&quot;20148&quot; value=&quot;5&quot;/&gt;&lt;property id=&quot;20300&quot; value=&quot;Slide 10 - &amp;quot;COMMUNICATIONS, STANDARDS &amp;amp; TECHNOLOGY LAB (CSTL)&amp;quot;&quot;/&gt;&lt;property id=&quot;20302&quot; value=&quot;1&quot;/&gt;&lt;property id=&quot;20303&quot; value=&quot;-1&quot;/&gt;&lt;property id=&quot;20307&quot; value=&quot;264&quot;/&gt;&lt;property id=&quot;20309&quot; value=&quot;-1&quot;/&gt;&lt;property id=&quot;20312&quot; value=&quot;0&quot;/&gt;&lt;/object&gt;&lt;object type=&quot;3&quot; unique_id=&quot;10014&quot;&gt;&lt;property id=&quot;20148&quot; value=&quot;5&quot;/&gt;&lt;property id=&quot;20300&quot; value=&quot;Slide 11&quot;/&gt;&lt;property id=&quot;20302&quot; value=&quot;1&quot;/&gt;&lt;property id=&quot;20303&quot; value=&quot;-1&quot;/&gt;&lt;property id=&quot;20307&quot; value=&quot;265&quot;/&gt;&lt;property id=&quot;20309&quot; value=&quot;-1&quot;/&gt;&lt;property id=&quot;20312&quot; value=&quot;0&quot;/&gt;&lt;/object&gt;&lt;object type=&quot;3&quot; unique_id=&quot;10015&quot;&gt;&lt;property id=&quot;20148&quot; value=&quot;5&quot;/&gt;&lt;property id=&quot;20300&quot; value=&quot;Slide 12 - &amp;quot;SATELLITE LASER RANGING (SLR)&amp;quot;&quot;/&gt;&lt;property id=&quot;20302&quot; value=&quot;1&quot;/&gt;&lt;property id=&quot;20303&quot; value=&quot;-1&quot;/&gt;&lt;property id=&quot;20307&quot; value=&quot;267&quot;/&gt;&lt;property id=&quot;20309&quot; value=&quot;-1&quot;/&gt;&lt;property id=&quot;20312&quot; value=&quot;0&quot;/&gt;&lt;/object&gt;&lt;object type=&quot;3&quot; unique_id=&quot;10016&quot;&gt;&lt;property id=&quot;20148&quot; value=&quot;5&quot;/&gt;&lt;property id=&quot;20300&quot; value=&quot;Slide 14 - &amp;quot;OPTICAL COMMUNICATIONS&amp;quot;&quot;/&gt;&lt;property id=&quot;20302&quot; value=&quot;1&quot;/&gt;&lt;property id=&quot;20303&quot; value=&quot;-1&quot;/&gt;&lt;property id=&quot;20307&quot; value=&quot;268&quot;/&gt;&lt;property id=&quot;20309&quot; value=&quot;-1&quot;/&gt;&lt;property id=&quot;20312&quot; value=&quot;0&quot;/&gt;&lt;/object&gt;&lt;object type=&quot;3&quot; unique_id=&quot;10017&quot;&gt;&lt;property id=&quot;20148&quot; value=&quot;5&quot;/&gt;&lt;property id=&quot;20300&quot; value=&quot;Slide 15 - &amp;quot;LUNAR LASER COMMUNICATIONS DEMO (LLCD)&amp;quot;&quot;/&gt;&lt;property id=&quot;20302&quot; value=&quot;1&quot;/&gt;&lt;property id=&quot;20303&quot; value=&quot;-1&quot;/&gt;&lt;property id=&quot;20307&quot; value=&quot;269&quot;/&gt;&lt;property id=&quot;20309&quot; value=&quot;-1&quot;/&gt;&lt;property id=&quot;20312&quot; value=&quot;0&quot;/&gt;&lt;/object&gt;&lt;object type=&quot;3&quot; unique_id=&quot;10018&quot;&gt;&lt;property id=&quot;20148&quot; value=&quot;5&quot;/&gt;&lt;property id=&quot;20300&quot; value=&quot;Slide 13 - &amp;quot;THE FUTURE OF SPACE COMMUNICATIONS&amp;quot;&quot;/&gt;&lt;property id=&quot;20302&quot; value=&quot;1&quot;/&gt;&lt;property id=&quot;20303&quot; value=&quot;-1&quot;/&gt;&lt;property id=&quot;20307&quot; value=&quot;277&quot;/&gt;&lt;property id=&quot;20309&quot; value=&quot;-1&quot;/&gt;&lt;property id=&quot;20312&quot; value=&quot;0&quot;/&gt;&lt;/object&gt;&lt;object type=&quot;3&quot; unique_id=&quot;10019&quot;&gt;&lt;property id=&quot;20148&quot; value=&quot;5&quot;/&gt;&lt;property id=&quot;20300&quot; value=&quot;Slide 16 - &amp;quot;LASER COMMUNICATIONS RELAY DEMO (LCRD)&amp;quot;&quot;/&gt;&lt;property id=&quot;20302&quot; value=&quot;1&quot;/&gt;&lt;property id=&quot;20303&quot; value=&quot;-1&quot;/&gt;&lt;property id=&quot;20307&quot; value=&quot;270&quot;/&gt;&lt;property id=&quot;20309&quot; value=&quot;-1&quot;/&gt;&lt;property id=&quot;20312&quot; value=&quot;0&quot;/&gt;&lt;/object&gt;&lt;object type=&quot;3&quot; unique_id=&quot;10020&quot;&gt;&lt;property id=&quot;20148&quot; value=&quot;5&quot;/&gt;&lt;property id=&quot;20300&quot; value=&quot;Slide 17 - &amp;quot;TDRS - 4TH GENERATION&amp;quot;&quot;/&gt;&lt;property id=&quot;20302&quot; value=&quot;1&quot;/&gt;&lt;property id=&quot;20303&quot; value=&quot;-1&quot;/&gt;&lt;property id=&quot;20307&quot; value=&quot;271&quot;/&gt;&lt;property id=&quot;20309&quot; value=&quot;-1&quot;/&gt;&lt;property id=&quot;20312&quot; value=&quot;0&quot;/&gt;&lt;/object&gt;&lt;object type=&quot;3&quot; unique_id=&quot;10021&quot;&gt;&lt;property id=&quot;20148&quot; value=&quot;5&quot;/&gt;&lt;property id=&quot;20300&quot; value=&quot;Slide 18&quot;/&gt;&lt;property id=&quot;20302&quot; value=&quot;1&quot;/&gt;&lt;property id=&quot;20303&quot; value=&quot;-1&quot;/&gt;&lt;property id=&quot;20307&quot; value=&quot;278&quot;/&gt;&lt;property id=&quot;20309&quot; value=&quot;-1&quot;/&gt;&lt;property id=&quot;20312&quot; value=&quot;0&quot;/&gt;&lt;/object&gt;&lt;object type=&quot;3&quot; unique_id=&quot;10023&quot;&gt;&lt;property id=&quot;20148&quot; value=&quot;5&quot;/&gt;&lt;property id=&quot;20300&quot; value=&quot;Slide 20 - &amp;quot;NETWORKS INTEGRATION MANAGEMENT OFFICE (NIMO)&amp;quot;&quot;/&gt;&lt;property id=&quot;20302&quot; value=&quot;1&quot;/&gt;&lt;property id=&quot;20303&quot; value=&quot;-1&quot;/&gt;&lt;property id=&quot;20307&quot; value=&quot;272&quot;/&gt;&lt;property id=&quot;20309&quot; value=&quot;-1&quot;/&gt;&lt;property id=&quot;20312&quot; value=&quot;0&quot;/&gt;&lt;/object&gt;&lt;object type=&quot;3&quot; unique_id=&quot;10024&quot;&gt;&lt;property id=&quot;20148&quot; value=&quot;5&quot;/&gt;&lt;property id=&quot;20300&quot; value=&quot;Slide 21&quot;/&gt;&lt;property id=&quot;20302&quot; value=&quot;1&quot;/&gt;&lt;property id=&quot;20303&quot; value=&quot;-1&quot;/&gt;&lt;property id=&quot;20307&quot; value=&quot;273&quot;/&gt;&lt;property id=&quot;20309&quot; value=&quot;-1&quot;/&gt;&lt;property id=&quot;20312&quot; value=&quot;0&quot;/&gt;&lt;/object&gt;&lt;object type=&quot;3&quot; unique_id=&quot;10025&quot;&gt;&lt;property id=&quot;20148&quot; value=&quot;5&quot;/&gt;&lt;property id=&quot;20300&quot; value=&quot;Slide 22&quot;/&gt;&lt;property id=&quot;20302&quot; value=&quot;1&quot;/&gt;&lt;property id=&quot;20303&quot; value=&quot;-1&quot;/&gt;&lt;property id=&quot;20307&quot; value=&quot;280&quot;/&gt;&lt;property id=&quot;20309&quot; value=&quot;-1&quot;/&gt;&lt;property id=&quot;20312&quot; value=&quot;0&quot;/&gt;&lt;/object&gt;&lt;object type=&quot;3&quot; unique_id=&quot;10050&quot;&gt;&lt;property id=&quot;20148&quot; value=&quot;5&quot;/&gt;&lt;property id=&quot;20300&quot; value=&quot;Slide 2&quot;/&gt;&lt;property id=&quot;20302&quot; value=&quot;1&quot;/&gt;&lt;property id=&quot;20303&quot; value=&quot;-1&quot;/&gt;&lt;property id=&quot;20307&quot; value=&quot;281&quot;/&gt;&lt;property id=&quot;20309&quot; value=&quot;-1&quot;/&gt;&lt;property id=&quot;20312&quot; value=&quot;0&quot;/&gt;&lt;/object&gt;&lt;object type=&quot;3&quot; unique_id=&quot;10587&quot;&gt;&lt;property id=&quot;20148&quot; value=&quot;5&quot;/&gt;&lt;property id=&quot;20300&quot; value=&quot;Slide 19&quot;/&gt;&lt;property id=&quot;20302&quot; value=&quot;1&quot;/&gt;&lt;property id=&quot;20303&quot; value=&quot;-1&quot;/&gt;&lt;property id=&quot;20307&quot; value=&quot;282&quot;/&gt;&lt;property id=&quot;20309&quot; value=&quot;-1&quot;/&gt;&lt;property id=&quot;20312&quot; value=&quot;0&quot;/&gt;&lt;/object&gt;&lt;/object&gt;&lt;object type=&quot;4&quot; unique_id=&quot;10351&quot;&gt;&lt;/object&gt;&lt;object type=&quot;10&quot; unique_id=&quot;10352&quot;&gt;&lt;object type=&quot;11&quot; unique_id=&quot;10353&quot;&gt;&lt;property id=&quot;20180&quot; value=&quot;0&quot;/&gt;&lt;property id=&quot;20181&quot; value=&quot;3&quot;/&gt;&lt;property id=&quot;20182&quot; value=&quot;1&quot;/&gt;&lt;property id=&quot;20183&quot; value=&quot;0&quot;/&gt;&lt;/object&gt;&lt;object type=&quot;12&quot; unique_id=&quot;10354&quot;&gt;&lt;/object&gt;&lt;object type=&quot;13&quot; unique_id=&quot;11201&quot;&gt;&lt;property id=&quot;20180&quot; value=&quot;0&quot;/&gt;&lt;property id=&quot;20181&quot; value=&quot;0&quot;/&gt;&lt;property id=&quot;20182&quot; value=&quot;0&quot;/&gt;&lt;property id=&quot;20183&quot; value=&quot;1&quot;/&gt;&lt;/objec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heme/theme1.xml><?xml version="1.0" encoding="utf-8"?>
<a:theme xmlns:a="http://schemas.openxmlformats.org/drawingml/2006/main" name="BernieBrief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23105</TotalTime>
  <Words>4165</Words>
  <Application>Microsoft Office PowerPoint</Application>
  <PresentationFormat>On-screen Show (4:3)</PresentationFormat>
  <Paragraphs>725</Paragraphs>
  <Slides>53</Slides>
  <Notes>16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65" baseType="lpstr">
      <vt:lpstr>ＭＳ Ｐゴシック</vt:lpstr>
      <vt:lpstr>Arial</vt:lpstr>
      <vt:lpstr>Calibri</vt:lpstr>
      <vt:lpstr>Franklin Gothic Book</vt:lpstr>
      <vt:lpstr>Segoe UI</vt:lpstr>
      <vt:lpstr>Times New Roman</vt:lpstr>
      <vt:lpstr>Wingdings</vt:lpstr>
      <vt:lpstr>Wingdings 3</vt:lpstr>
      <vt:lpstr>ヒラギノ角ゴ Pro W3</vt:lpstr>
      <vt:lpstr>BernieBriefing</vt:lpstr>
      <vt:lpstr>Visio</vt:lpstr>
      <vt:lpstr>Document</vt:lpstr>
      <vt:lpstr>PowerPoint Presentation</vt:lpstr>
      <vt:lpstr>Agenda</vt:lpstr>
      <vt:lpstr>PowerPoint Presentation</vt:lpstr>
      <vt:lpstr>DAPHNE DSRR Board</vt:lpstr>
      <vt:lpstr>Board Charge</vt:lpstr>
      <vt:lpstr>Request for Action and Action Items</vt:lpstr>
      <vt:lpstr>SRR Entrance Criteria NASA Systems Engineering Handbook</vt:lpstr>
      <vt:lpstr>Delta SRR Success Criteria System Engineering Handbook</vt:lpstr>
      <vt:lpstr>PowerPoint Presentation</vt:lpstr>
      <vt:lpstr>DAPHNE Overview</vt:lpstr>
      <vt:lpstr>Updated Architecture</vt:lpstr>
      <vt:lpstr>Current Capabilities</vt:lpstr>
      <vt:lpstr>Mission Heritage</vt:lpstr>
      <vt:lpstr>Current Development Status</vt:lpstr>
      <vt:lpstr>PowerPoint Presentation</vt:lpstr>
      <vt:lpstr>DAPHNE Operations Concept</vt:lpstr>
      <vt:lpstr>PowerPoint Presentation</vt:lpstr>
      <vt:lpstr>Project Management</vt:lpstr>
      <vt:lpstr>DAPNE Org Chart</vt:lpstr>
      <vt:lpstr>DAPHNE Project Schedule</vt:lpstr>
      <vt:lpstr>DAPHNE Documentation Tree</vt:lpstr>
      <vt:lpstr>DAPHNE Configuration Management</vt:lpstr>
      <vt:lpstr>PowerPoint Presentation</vt:lpstr>
      <vt:lpstr>Requirement Management</vt:lpstr>
      <vt:lpstr>Requirements Approach</vt:lpstr>
      <vt:lpstr>Requirements Allocation Process</vt:lpstr>
      <vt:lpstr>Requirements Status</vt:lpstr>
      <vt:lpstr>SRD Overview</vt:lpstr>
      <vt:lpstr>DAPHNE SRD Summary from 2015 SRR</vt:lpstr>
      <vt:lpstr>External Interface Requirements</vt:lpstr>
      <vt:lpstr>Delta-Requirement Removed</vt:lpstr>
      <vt:lpstr>Delta-Requirements Changed</vt:lpstr>
      <vt:lpstr>Delta-Added Requirements</vt:lpstr>
      <vt:lpstr>Delta-Minor Changes</vt:lpstr>
      <vt:lpstr>Delta-Suggestion to Merge and Simplify</vt:lpstr>
      <vt:lpstr>Verification and Validation Process</vt:lpstr>
      <vt:lpstr>Verification Methods</vt:lpstr>
      <vt:lpstr>Requirements Traceability Verification  Matrix (RTVM)</vt:lpstr>
      <vt:lpstr>PowerPoint Presentation</vt:lpstr>
      <vt:lpstr>Risk Management Process</vt:lpstr>
      <vt:lpstr>Risks</vt:lpstr>
      <vt:lpstr>Risks Matrix</vt:lpstr>
      <vt:lpstr>Maintenance and Logistics</vt:lpstr>
      <vt:lpstr>Training</vt:lpstr>
      <vt:lpstr>Reliability, Maintainability and Availability Requirements</vt:lpstr>
      <vt:lpstr>Definitions: Reliability, Maintainability and Availability</vt:lpstr>
      <vt:lpstr>Environmental Health &amp; Safety (EHS)</vt:lpstr>
      <vt:lpstr>PowerPoint Presentation</vt:lpstr>
      <vt:lpstr>Delta SRR Success Criteria </vt:lpstr>
      <vt:lpstr>Summary and Conclusion</vt:lpstr>
      <vt:lpstr>PowerPoint Presentation</vt:lpstr>
      <vt:lpstr>PowerPoint Presentation</vt:lpstr>
      <vt:lpstr>Previous Architecture</vt:lpstr>
    </vt:vector>
  </TitlesOfParts>
  <Company>NASA/ODIN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Sydney Cain</dc:creator>
  <cp:lastModifiedBy>Perrine, Martin L. (GSFC-5670)</cp:lastModifiedBy>
  <cp:revision>1230</cp:revision>
  <cp:lastPrinted>2014-08-18T14:13:58Z</cp:lastPrinted>
  <dcterms:created xsi:type="dcterms:W3CDTF">2011-09-22T19:34:05Z</dcterms:created>
  <dcterms:modified xsi:type="dcterms:W3CDTF">2016-09-28T15:22:02Z</dcterms:modified>
</cp:coreProperties>
</file>