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Open Sans" panose="020B0606030504020204" pitchFamily="34" charset="0"/>
      <p:regular r:id="rId18"/>
    </p:embeddedFont>
    <p:embeddedFont>
      <p:font typeface="Open Sans Bold" panose="020B0806030504020204" charset="0"/>
      <p:regular r:id="rId19"/>
    </p:embeddedFont>
    <p:embeddedFont>
      <p:font typeface="Poppins Bold" panose="020B0604020202020204" charset="-18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1242272" y="1679641"/>
            <a:ext cx="3530079" cy="6984868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947572" y="3465853"/>
            <a:ext cx="2627347" cy="5198657"/>
            <a:chOff x="0" y="0"/>
            <a:chExt cx="2620010" cy="5184140"/>
          </a:xfrm>
        </p:grpSpPr>
        <p:sp>
          <p:nvSpPr>
            <p:cNvPr id="16" name="Freeform 1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9733660" y="4327316"/>
            <a:ext cx="2191972" cy="4337193"/>
            <a:chOff x="0" y="0"/>
            <a:chExt cx="2620010" cy="5184140"/>
          </a:xfrm>
        </p:grpSpPr>
        <p:sp>
          <p:nvSpPr>
            <p:cNvPr id="26" name="Freeform 2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535713" y="1098342"/>
            <a:ext cx="8940565" cy="334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24"/>
              </a:lnSpc>
              <a:spcBef>
                <a:spcPct val="0"/>
              </a:spcBef>
            </a:pPr>
            <a:r>
              <a:rPr lang="en-US" sz="6231">
                <a:solidFill>
                  <a:srgbClr val="FFFFFF"/>
                </a:solidFill>
                <a:latin typeface="Poppins Bold"/>
              </a:rPr>
              <a:t>PROCJENA CIJENE RABLJENIH MOBILNIH UREĐAJA</a:t>
            </a:r>
          </a:p>
        </p:txBody>
      </p:sp>
      <p:sp>
        <p:nvSpPr>
          <p:cNvPr id="36" name="Freeform 36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7" name="TextBox 37"/>
          <p:cNvSpPr txBox="1"/>
          <p:nvPr/>
        </p:nvSpPr>
        <p:spPr>
          <a:xfrm>
            <a:off x="535713" y="6456278"/>
            <a:ext cx="7994297" cy="413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FFFFFF"/>
                </a:solidFill>
                <a:latin typeface="Open Sans"/>
              </a:rPr>
              <a:t>RASPOZNAVANJE UZORAKA I STROJNO UČENJE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5713" y="8626409"/>
            <a:ext cx="7994297" cy="413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FFFFFF"/>
                </a:solidFill>
                <a:latin typeface="Open Sans"/>
              </a:rPr>
              <a:t>Martin Marenjak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35713" y="9220200"/>
            <a:ext cx="7994297" cy="413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1"/>
              </a:lnSpc>
              <a:spcBef>
                <a:spcPct val="0"/>
              </a:spcBef>
            </a:pPr>
            <a:r>
              <a:rPr lang="en-US" sz="2465">
                <a:solidFill>
                  <a:srgbClr val="FFFFFF"/>
                </a:solidFill>
                <a:latin typeface="Open Sans"/>
              </a:rPr>
              <a:t>Osijek, 2024.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7239" y="1447410"/>
            <a:ext cx="5906801" cy="47625"/>
            <a:chOff x="0" y="0"/>
            <a:chExt cx="1555701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5701" cy="12543"/>
            </a:xfrm>
            <a:custGeom>
              <a:avLst/>
              <a:gdLst/>
              <a:ahLst/>
              <a:cxnLst/>
              <a:rect l="l" t="t" r="r" b="b"/>
              <a:pathLst>
                <a:path w="1555701" h="12543">
                  <a:moveTo>
                    <a:pt x="6272" y="0"/>
                  </a:moveTo>
                  <a:lnTo>
                    <a:pt x="1549429" y="0"/>
                  </a:lnTo>
                  <a:cubicBezTo>
                    <a:pt x="1551092" y="0"/>
                    <a:pt x="1552688" y="661"/>
                    <a:pt x="1553864" y="1837"/>
                  </a:cubicBezTo>
                  <a:cubicBezTo>
                    <a:pt x="1555040" y="3013"/>
                    <a:pt x="1555701" y="4608"/>
                    <a:pt x="1555701" y="6272"/>
                  </a:cubicBezTo>
                  <a:lnTo>
                    <a:pt x="1555701" y="6272"/>
                  </a:lnTo>
                  <a:cubicBezTo>
                    <a:pt x="1555701" y="7935"/>
                    <a:pt x="1555040" y="9530"/>
                    <a:pt x="1553864" y="10706"/>
                  </a:cubicBezTo>
                  <a:cubicBezTo>
                    <a:pt x="1552688" y="11882"/>
                    <a:pt x="1551092" y="12543"/>
                    <a:pt x="154942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55701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9" name="TextBox 9"/>
          <p:cNvSpPr txBox="1"/>
          <p:nvPr/>
        </p:nvSpPr>
        <p:spPr>
          <a:xfrm>
            <a:off x="1377239" y="64381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Evaluacija rješenja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77239" y="1681618"/>
            <a:ext cx="10955846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Od ključne važnosti za svaki projekt kako bi ocjenili uspješnost korištenih modela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7239" y="2821529"/>
            <a:ext cx="10955846" cy="3378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Metrike: 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MSE - Srednja kvadratna pogreška, koja mjeri prosječnu kvadratnu razliku između stvarnih i predviđenih vrijednosti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MAE - Prosječna apsolutna pogreška, koja mjeri prosječnu apsolutnu razliku između stvarnih i predviđenih vrijednosti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R2 - Koeficijent determinacije, koji pokazuje koliko dobro predviđene vrijednosti odgovaraju stvarnim vrijednostima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0254" y="1168580"/>
            <a:ext cx="5706213" cy="47625"/>
            <a:chOff x="0" y="0"/>
            <a:chExt cx="1502871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02871" cy="12543"/>
            </a:xfrm>
            <a:custGeom>
              <a:avLst/>
              <a:gdLst/>
              <a:ahLst/>
              <a:cxnLst/>
              <a:rect l="l" t="t" r="r" b="b"/>
              <a:pathLst>
                <a:path w="1502871" h="12543">
                  <a:moveTo>
                    <a:pt x="6272" y="0"/>
                  </a:moveTo>
                  <a:lnTo>
                    <a:pt x="1496599" y="0"/>
                  </a:lnTo>
                  <a:cubicBezTo>
                    <a:pt x="1498263" y="0"/>
                    <a:pt x="1499858" y="661"/>
                    <a:pt x="1501034" y="1837"/>
                  </a:cubicBezTo>
                  <a:cubicBezTo>
                    <a:pt x="1502210" y="3013"/>
                    <a:pt x="1502871" y="4608"/>
                    <a:pt x="1502871" y="6272"/>
                  </a:cubicBezTo>
                  <a:lnTo>
                    <a:pt x="1502871" y="6272"/>
                  </a:lnTo>
                  <a:cubicBezTo>
                    <a:pt x="1502871" y="7935"/>
                    <a:pt x="1502210" y="9530"/>
                    <a:pt x="1501034" y="10706"/>
                  </a:cubicBezTo>
                  <a:cubicBezTo>
                    <a:pt x="1499858" y="11882"/>
                    <a:pt x="1498263" y="12543"/>
                    <a:pt x="149659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02871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-5400000">
            <a:off x="2893900" y="2292096"/>
            <a:ext cx="4482904" cy="8870196"/>
            <a:chOff x="0" y="0"/>
            <a:chExt cx="2620010" cy="5184140"/>
          </a:xfrm>
        </p:grpSpPr>
        <p:sp>
          <p:nvSpPr>
            <p:cNvPr id="10" name="Freeform 1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 rot="5400000">
              <a:off x="-1127754" y="1468126"/>
              <a:ext cx="4876800" cy="2251710"/>
            </a:xfrm>
            <a:custGeom>
              <a:avLst/>
              <a:gdLst/>
              <a:ahLst/>
              <a:cxnLst/>
              <a:rect l="l" t="t" r="r" b="b"/>
              <a:pathLst>
                <a:path w="4876800" h="2251710">
                  <a:moveTo>
                    <a:pt x="1" y="210820"/>
                  </a:moveTo>
                  <a:lnTo>
                    <a:pt x="1" y="482600"/>
                  </a:lnTo>
                  <a:lnTo>
                    <a:pt x="57151" y="482600"/>
                  </a:lnTo>
                  <a:cubicBezTo>
                    <a:pt x="121921" y="482600"/>
                    <a:pt x="175261" y="535940"/>
                    <a:pt x="175261" y="600710"/>
                  </a:cubicBezTo>
                  <a:lnTo>
                    <a:pt x="175261" y="1649730"/>
                  </a:lnTo>
                  <a:cubicBezTo>
                    <a:pt x="175261" y="1714500"/>
                    <a:pt x="121921" y="1767840"/>
                    <a:pt x="57151" y="1767840"/>
                  </a:cubicBezTo>
                  <a:lnTo>
                    <a:pt x="1" y="1767840"/>
                  </a:lnTo>
                  <a:lnTo>
                    <a:pt x="1" y="2042160"/>
                  </a:lnTo>
                  <a:cubicBezTo>
                    <a:pt x="1" y="2157730"/>
                    <a:pt x="93981" y="2251710"/>
                    <a:pt x="209551" y="2251710"/>
                  </a:cubicBezTo>
                  <a:lnTo>
                    <a:pt x="4667250" y="2251710"/>
                  </a:lnTo>
                  <a:cubicBezTo>
                    <a:pt x="4782821" y="2251710"/>
                    <a:pt x="4876800" y="2157730"/>
                    <a:pt x="4876800" y="2042160"/>
                  </a:cubicBezTo>
                  <a:lnTo>
                    <a:pt x="4876800" y="210820"/>
                  </a:lnTo>
                  <a:cubicBezTo>
                    <a:pt x="4876800" y="95250"/>
                    <a:pt x="4782821" y="1270"/>
                    <a:pt x="4667250" y="1270"/>
                  </a:cubicBezTo>
                  <a:lnTo>
                    <a:pt x="209550" y="1270"/>
                  </a:lnTo>
                  <a:cubicBezTo>
                    <a:pt x="93980" y="0"/>
                    <a:pt x="0" y="93980"/>
                    <a:pt x="0" y="210820"/>
                  </a:cubicBezTo>
                  <a:close/>
                </a:path>
              </a:pathLst>
            </a:custGeom>
            <a:blipFill>
              <a:blip r:embed="rId3"/>
              <a:stretch>
                <a:fillRect t="-5195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0254" y="36498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Evaluacija rješenja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0254" y="1385268"/>
            <a:ext cx="8423420" cy="60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346">
                <a:solidFill>
                  <a:srgbClr val="FFFFFF"/>
                </a:solidFill>
                <a:latin typeface="Poppins Bold"/>
              </a:rPr>
              <a:t>Linearna regresija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00254" y="2205140"/>
            <a:ext cx="11281802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Statistička metoda koja se koristi za predviđanje vrijednosti jedne varijable na osnovi vrijednosti druge varijable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0254" y="3373626"/>
            <a:ext cx="11281802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Način da nacrtamo ravnu liniju kroz skup podataka tako da možemo vidjeti trend i predvidjeti buduće vrijednosti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01484" y="5058483"/>
            <a:ext cx="7520859" cy="1435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MSE i MAE su relativno niske 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Predviđene vrijednosti bliske stvarnim vrijednostima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101484" y="6913093"/>
            <a:ext cx="7520859" cy="1435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R2 od 0.817 pokazuje da model objašnjava 81.7% varijabilnosti u podacima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Visoka razina prilagodbe modela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0254" y="1168580"/>
            <a:ext cx="5706213" cy="47625"/>
            <a:chOff x="0" y="0"/>
            <a:chExt cx="1502871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02871" cy="12543"/>
            </a:xfrm>
            <a:custGeom>
              <a:avLst/>
              <a:gdLst/>
              <a:ahLst/>
              <a:cxnLst/>
              <a:rect l="l" t="t" r="r" b="b"/>
              <a:pathLst>
                <a:path w="1502871" h="12543">
                  <a:moveTo>
                    <a:pt x="6272" y="0"/>
                  </a:moveTo>
                  <a:lnTo>
                    <a:pt x="1496599" y="0"/>
                  </a:lnTo>
                  <a:cubicBezTo>
                    <a:pt x="1498263" y="0"/>
                    <a:pt x="1499858" y="661"/>
                    <a:pt x="1501034" y="1837"/>
                  </a:cubicBezTo>
                  <a:cubicBezTo>
                    <a:pt x="1502210" y="3013"/>
                    <a:pt x="1502871" y="4608"/>
                    <a:pt x="1502871" y="6272"/>
                  </a:cubicBezTo>
                  <a:lnTo>
                    <a:pt x="1502871" y="6272"/>
                  </a:lnTo>
                  <a:cubicBezTo>
                    <a:pt x="1502871" y="7935"/>
                    <a:pt x="1502210" y="9530"/>
                    <a:pt x="1501034" y="10706"/>
                  </a:cubicBezTo>
                  <a:cubicBezTo>
                    <a:pt x="1499858" y="11882"/>
                    <a:pt x="1498263" y="12543"/>
                    <a:pt x="149659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02871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-5400000">
            <a:off x="2893900" y="2292096"/>
            <a:ext cx="4482904" cy="8870196"/>
            <a:chOff x="0" y="0"/>
            <a:chExt cx="2620010" cy="5184140"/>
          </a:xfrm>
        </p:grpSpPr>
        <p:sp>
          <p:nvSpPr>
            <p:cNvPr id="10" name="Freeform 1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 rot="5400000">
              <a:off x="-1127754" y="1468126"/>
              <a:ext cx="4876800" cy="2251710"/>
            </a:xfrm>
            <a:custGeom>
              <a:avLst/>
              <a:gdLst/>
              <a:ahLst/>
              <a:cxnLst/>
              <a:rect l="l" t="t" r="r" b="b"/>
              <a:pathLst>
                <a:path w="4876800" h="2251710">
                  <a:moveTo>
                    <a:pt x="1" y="210820"/>
                  </a:moveTo>
                  <a:lnTo>
                    <a:pt x="1" y="482600"/>
                  </a:lnTo>
                  <a:lnTo>
                    <a:pt x="57151" y="482600"/>
                  </a:lnTo>
                  <a:cubicBezTo>
                    <a:pt x="121921" y="482600"/>
                    <a:pt x="175261" y="535940"/>
                    <a:pt x="175261" y="600710"/>
                  </a:cubicBezTo>
                  <a:lnTo>
                    <a:pt x="175261" y="1649730"/>
                  </a:lnTo>
                  <a:cubicBezTo>
                    <a:pt x="175261" y="1714500"/>
                    <a:pt x="121921" y="1767840"/>
                    <a:pt x="57151" y="1767840"/>
                  </a:cubicBezTo>
                  <a:lnTo>
                    <a:pt x="1" y="1767840"/>
                  </a:lnTo>
                  <a:lnTo>
                    <a:pt x="1" y="2042160"/>
                  </a:lnTo>
                  <a:cubicBezTo>
                    <a:pt x="1" y="2157730"/>
                    <a:pt x="93981" y="2251710"/>
                    <a:pt x="209551" y="2251710"/>
                  </a:cubicBezTo>
                  <a:lnTo>
                    <a:pt x="4667250" y="2251710"/>
                  </a:lnTo>
                  <a:cubicBezTo>
                    <a:pt x="4782821" y="2251710"/>
                    <a:pt x="4876800" y="2157730"/>
                    <a:pt x="4876800" y="2042160"/>
                  </a:cubicBezTo>
                  <a:lnTo>
                    <a:pt x="4876800" y="210820"/>
                  </a:lnTo>
                  <a:cubicBezTo>
                    <a:pt x="4876800" y="95250"/>
                    <a:pt x="4782821" y="1270"/>
                    <a:pt x="4667250" y="1270"/>
                  </a:cubicBezTo>
                  <a:lnTo>
                    <a:pt x="209550" y="1270"/>
                  </a:lnTo>
                  <a:cubicBezTo>
                    <a:pt x="93980" y="0"/>
                    <a:pt x="0" y="93980"/>
                    <a:pt x="0" y="210820"/>
                  </a:cubicBezTo>
                  <a:close/>
                </a:path>
              </a:pathLst>
            </a:custGeom>
            <a:blipFill>
              <a:blip r:embed="rId3"/>
              <a:stretch>
                <a:fillRect r="-4751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0254" y="36498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Evaluacija rješenja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0254" y="1385268"/>
            <a:ext cx="8423420" cy="60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346">
                <a:solidFill>
                  <a:srgbClr val="FFFFFF"/>
                </a:solidFill>
                <a:latin typeface="Poppins Bold"/>
              </a:rPr>
              <a:t>Random Forest Regressor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00254" y="2205140"/>
            <a:ext cx="11281802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Napredna metoda strojnog učenja koja koristi zbirku (šumu) odluka stabala za predviđanje vrijednosti ciljne varijable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0254" y="3373626"/>
            <a:ext cx="12560552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Tehnika funkcionira tako da generira mnogobrojna stabla odluka tijekom treninga i koristi prosjek njihovih predviđanja za konačni rezultat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01484" y="5058483"/>
            <a:ext cx="7520859" cy="1435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MSE i MAE su relativno niske 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Predviđene vrijednosti bliske stvarnim vrijednostima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101484" y="6913093"/>
            <a:ext cx="7520859" cy="1435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R2 od 0.800 pokazuje da model objašnjava 80% varijabilnosti u podacima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Visoka razina prilagodbe modela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0254" y="1168580"/>
            <a:ext cx="5706213" cy="47625"/>
            <a:chOff x="0" y="0"/>
            <a:chExt cx="1502871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02871" cy="12543"/>
            </a:xfrm>
            <a:custGeom>
              <a:avLst/>
              <a:gdLst/>
              <a:ahLst/>
              <a:cxnLst/>
              <a:rect l="l" t="t" r="r" b="b"/>
              <a:pathLst>
                <a:path w="1502871" h="12543">
                  <a:moveTo>
                    <a:pt x="6272" y="0"/>
                  </a:moveTo>
                  <a:lnTo>
                    <a:pt x="1496599" y="0"/>
                  </a:lnTo>
                  <a:cubicBezTo>
                    <a:pt x="1498263" y="0"/>
                    <a:pt x="1499858" y="661"/>
                    <a:pt x="1501034" y="1837"/>
                  </a:cubicBezTo>
                  <a:cubicBezTo>
                    <a:pt x="1502210" y="3013"/>
                    <a:pt x="1502871" y="4608"/>
                    <a:pt x="1502871" y="6272"/>
                  </a:cubicBezTo>
                  <a:lnTo>
                    <a:pt x="1502871" y="6272"/>
                  </a:lnTo>
                  <a:cubicBezTo>
                    <a:pt x="1502871" y="7935"/>
                    <a:pt x="1502210" y="9530"/>
                    <a:pt x="1501034" y="10706"/>
                  </a:cubicBezTo>
                  <a:cubicBezTo>
                    <a:pt x="1499858" y="11882"/>
                    <a:pt x="1498263" y="12543"/>
                    <a:pt x="149659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02871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-5400000">
            <a:off x="2893900" y="2292096"/>
            <a:ext cx="4482904" cy="8870196"/>
            <a:chOff x="0" y="0"/>
            <a:chExt cx="2620010" cy="5184140"/>
          </a:xfrm>
        </p:grpSpPr>
        <p:sp>
          <p:nvSpPr>
            <p:cNvPr id="10" name="Freeform 1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 rot="5400000">
              <a:off x="-1127754" y="1468126"/>
              <a:ext cx="4876800" cy="2251710"/>
            </a:xfrm>
            <a:custGeom>
              <a:avLst/>
              <a:gdLst/>
              <a:ahLst/>
              <a:cxnLst/>
              <a:rect l="l" t="t" r="r" b="b"/>
              <a:pathLst>
                <a:path w="4876800" h="2251710">
                  <a:moveTo>
                    <a:pt x="1" y="210820"/>
                  </a:moveTo>
                  <a:lnTo>
                    <a:pt x="1" y="482600"/>
                  </a:lnTo>
                  <a:lnTo>
                    <a:pt x="57151" y="482600"/>
                  </a:lnTo>
                  <a:cubicBezTo>
                    <a:pt x="121921" y="482600"/>
                    <a:pt x="175261" y="535940"/>
                    <a:pt x="175261" y="600710"/>
                  </a:cubicBezTo>
                  <a:lnTo>
                    <a:pt x="175261" y="1649730"/>
                  </a:lnTo>
                  <a:cubicBezTo>
                    <a:pt x="175261" y="1714500"/>
                    <a:pt x="121921" y="1767840"/>
                    <a:pt x="57151" y="1767840"/>
                  </a:cubicBezTo>
                  <a:lnTo>
                    <a:pt x="1" y="1767840"/>
                  </a:lnTo>
                  <a:lnTo>
                    <a:pt x="1" y="2042160"/>
                  </a:lnTo>
                  <a:cubicBezTo>
                    <a:pt x="1" y="2157730"/>
                    <a:pt x="93981" y="2251710"/>
                    <a:pt x="209551" y="2251710"/>
                  </a:cubicBezTo>
                  <a:lnTo>
                    <a:pt x="4667250" y="2251710"/>
                  </a:lnTo>
                  <a:cubicBezTo>
                    <a:pt x="4782821" y="2251710"/>
                    <a:pt x="4876800" y="2157730"/>
                    <a:pt x="4876800" y="2042160"/>
                  </a:cubicBezTo>
                  <a:lnTo>
                    <a:pt x="4876800" y="210820"/>
                  </a:lnTo>
                  <a:cubicBezTo>
                    <a:pt x="4876800" y="95250"/>
                    <a:pt x="4782821" y="1270"/>
                    <a:pt x="4667250" y="1270"/>
                  </a:cubicBezTo>
                  <a:lnTo>
                    <a:pt x="209550" y="1270"/>
                  </a:lnTo>
                  <a:cubicBezTo>
                    <a:pt x="93980" y="0"/>
                    <a:pt x="0" y="93980"/>
                    <a:pt x="0" y="210820"/>
                  </a:cubicBezTo>
                  <a:close/>
                </a:path>
              </a:pathLst>
            </a:custGeom>
            <a:blipFill>
              <a:blip r:embed="rId3"/>
              <a:stretch>
                <a:fillRect t="-3470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0254" y="36498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Evaluacija rješenja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0254" y="1385268"/>
            <a:ext cx="8423420" cy="60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346">
                <a:solidFill>
                  <a:srgbClr val="FFFFFF"/>
                </a:solidFill>
                <a:latin typeface="Poppins Bold"/>
              </a:rPr>
              <a:t>Stablo odlučivanja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00254" y="2205140"/>
            <a:ext cx="11281802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Metoda strojnog učenja koja koristi hijerarhijsku strukturu za donošenje predikcija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0254" y="3373626"/>
            <a:ext cx="16885087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Tehnika razlaže podatke na manje podskupove kroz niz odluka temeljenih na značajkama podataka, na svakom čvoru stabla donosi se odluka koja vodi do sljedećeg čvora ili završnog lista s predikcijom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01484" y="5058483"/>
            <a:ext cx="7520859" cy="1435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MSE i MAE su relativno visoke u usporedbi s prethodnim modelima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Manja preciznost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101484" y="6913093"/>
            <a:ext cx="7520859" cy="1920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R2 od 0.634 pokazuje da model objašnjava 63.4% varijabilnosti u podacima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Manja razina prilagodbe modela u usporedbi s prethodnim modelima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0254" y="1168580"/>
            <a:ext cx="5706213" cy="47625"/>
            <a:chOff x="0" y="0"/>
            <a:chExt cx="1502871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02871" cy="12543"/>
            </a:xfrm>
            <a:custGeom>
              <a:avLst/>
              <a:gdLst/>
              <a:ahLst/>
              <a:cxnLst/>
              <a:rect l="l" t="t" r="r" b="b"/>
              <a:pathLst>
                <a:path w="1502871" h="12543">
                  <a:moveTo>
                    <a:pt x="6272" y="0"/>
                  </a:moveTo>
                  <a:lnTo>
                    <a:pt x="1496599" y="0"/>
                  </a:lnTo>
                  <a:cubicBezTo>
                    <a:pt x="1498263" y="0"/>
                    <a:pt x="1499858" y="661"/>
                    <a:pt x="1501034" y="1837"/>
                  </a:cubicBezTo>
                  <a:cubicBezTo>
                    <a:pt x="1502210" y="3013"/>
                    <a:pt x="1502871" y="4608"/>
                    <a:pt x="1502871" y="6272"/>
                  </a:cubicBezTo>
                  <a:lnTo>
                    <a:pt x="1502871" y="6272"/>
                  </a:lnTo>
                  <a:cubicBezTo>
                    <a:pt x="1502871" y="7935"/>
                    <a:pt x="1502210" y="9530"/>
                    <a:pt x="1501034" y="10706"/>
                  </a:cubicBezTo>
                  <a:cubicBezTo>
                    <a:pt x="1499858" y="11882"/>
                    <a:pt x="1498263" y="12543"/>
                    <a:pt x="149659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02871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-5400000">
            <a:off x="2893900" y="2292096"/>
            <a:ext cx="4482904" cy="8870196"/>
            <a:chOff x="0" y="0"/>
            <a:chExt cx="2620010" cy="5184140"/>
          </a:xfrm>
        </p:grpSpPr>
        <p:sp>
          <p:nvSpPr>
            <p:cNvPr id="10" name="Freeform 1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 rot="5400000">
              <a:off x="-1127754" y="1468126"/>
              <a:ext cx="4876800" cy="2251710"/>
            </a:xfrm>
            <a:custGeom>
              <a:avLst/>
              <a:gdLst/>
              <a:ahLst/>
              <a:cxnLst/>
              <a:rect l="l" t="t" r="r" b="b"/>
              <a:pathLst>
                <a:path w="4876800" h="2251710">
                  <a:moveTo>
                    <a:pt x="1" y="210820"/>
                  </a:moveTo>
                  <a:lnTo>
                    <a:pt x="1" y="482600"/>
                  </a:lnTo>
                  <a:lnTo>
                    <a:pt x="57151" y="482600"/>
                  </a:lnTo>
                  <a:cubicBezTo>
                    <a:pt x="121921" y="482600"/>
                    <a:pt x="175261" y="535940"/>
                    <a:pt x="175261" y="600710"/>
                  </a:cubicBezTo>
                  <a:lnTo>
                    <a:pt x="175261" y="1649730"/>
                  </a:lnTo>
                  <a:cubicBezTo>
                    <a:pt x="175261" y="1714500"/>
                    <a:pt x="121921" y="1767840"/>
                    <a:pt x="57151" y="1767840"/>
                  </a:cubicBezTo>
                  <a:lnTo>
                    <a:pt x="1" y="1767840"/>
                  </a:lnTo>
                  <a:lnTo>
                    <a:pt x="1" y="2042160"/>
                  </a:lnTo>
                  <a:cubicBezTo>
                    <a:pt x="1" y="2157730"/>
                    <a:pt x="93981" y="2251710"/>
                    <a:pt x="209551" y="2251710"/>
                  </a:cubicBezTo>
                  <a:lnTo>
                    <a:pt x="4667250" y="2251710"/>
                  </a:lnTo>
                  <a:cubicBezTo>
                    <a:pt x="4782821" y="2251710"/>
                    <a:pt x="4876800" y="2157730"/>
                    <a:pt x="4876800" y="2042160"/>
                  </a:cubicBezTo>
                  <a:lnTo>
                    <a:pt x="4876800" y="210820"/>
                  </a:lnTo>
                  <a:cubicBezTo>
                    <a:pt x="4876800" y="95250"/>
                    <a:pt x="4782821" y="1270"/>
                    <a:pt x="4667250" y="1270"/>
                  </a:cubicBezTo>
                  <a:lnTo>
                    <a:pt x="209550" y="1270"/>
                  </a:lnTo>
                  <a:cubicBezTo>
                    <a:pt x="93980" y="0"/>
                    <a:pt x="0" y="93980"/>
                    <a:pt x="0" y="210820"/>
                  </a:cubicBezTo>
                  <a:close/>
                </a:path>
              </a:pathLst>
            </a:custGeom>
            <a:blipFill>
              <a:blip r:embed="rId3"/>
              <a:stretch>
                <a:fillRect t="-7245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0254" y="36498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Evaluacija rješenja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0254" y="1385268"/>
            <a:ext cx="8423420" cy="60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346">
                <a:solidFill>
                  <a:srgbClr val="FFFFFF"/>
                </a:solidFill>
                <a:latin typeface="Poppins Bold"/>
              </a:rPr>
              <a:t>K-najbližih susjeda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7256" y="2107188"/>
            <a:ext cx="15243418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Jednostavna, ali moćna tehnika nadziranog učenja koja se koristi za klasifikaciju i regresiju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7256" y="2691947"/>
            <a:ext cx="16885087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Pretpostavka da slični primjeri imaju slične oznake ili vrijednosti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01484" y="5058483"/>
            <a:ext cx="7520859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MSE i MAE su relativno niske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Boljapreciznost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101484" y="6311328"/>
            <a:ext cx="7520859" cy="1920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R2 od 0.736 pokazuje da model objašnjava 73.6% varijabilnosti u podacima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Relativno visoka razina prilagodbe modela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37256" y="3274003"/>
            <a:ext cx="16885087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KNN algoritam klasificira ili predviđa vrijednost novog primjera na temelju oznaka ili vrijednosti njegovih najbližih susjeda u skupu podataka za učenje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009443" y="1759349"/>
            <a:ext cx="3420629" cy="6768303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20580" y="1072920"/>
            <a:ext cx="2973199" cy="47625"/>
            <a:chOff x="0" y="0"/>
            <a:chExt cx="783065" cy="125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83065" cy="12543"/>
            </a:xfrm>
            <a:custGeom>
              <a:avLst/>
              <a:gdLst/>
              <a:ahLst/>
              <a:cxnLst/>
              <a:rect l="l" t="t" r="r" b="b"/>
              <a:pathLst>
                <a:path w="783065" h="12543">
                  <a:moveTo>
                    <a:pt x="6272" y="0"/>
                  </a:moveTo>
                  <a:lnTo>
                    <a:pt x="776793" y="0"/>
                  </a:lnTo>
                  <a:cubicBezTo>
                    <a:pt x="778456" y="0"/>
                    <a:pt x="780052" y="661"/>
                    <a:pt x="781228" y="1837"/>
                  </a:cubicBezTo>
                  <a:cubicBezTo>
                    <a:pt x="782404" y="3013"/>
                    <a:pt x="783065" y="4608"/>
                    <a:pt x="783065" y="6272"/>
                  </a:cubicBezTo>
                  <a:lnTo>
                    <a:pt x="783065" y="6272"/>
                  </a:lnTo>
                  <a:cubicBezTo>
                    <a:pt x="783065" y="7935"/>
                    <a:pt x="782404" y="9530"/>
                    <a:pt x="781228" y="10706"/>
                  </a:cubicBezTo>
                  <a:cubicBezTo>
                    <a:pt x="780052" y="11882"/>
                    <a:pt x="778456" y="12543"/>
                    <a:pt x="776793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783065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0580" y="36498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Zaključak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702199"/>
            <a:ext cx="10654964" cy="155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169" lvl="1" indent="-318085" algn="l">
              <a:lnSpc>
                <a:spcPts val="4125"/>
              </a:lnSpc>
              <a:buFont typeface="Arial"/>
              <a:buChar char="•"/>
            </a:pPr>
            <a:r>
              <a:rPr lang="en-US" sz="2946">
                <a:solidFill>
                  <a:srgbClr val="FFFFFF"/>
                </a:solidFill>
                <a:latin typeface="Open Sans"/>
              </a:rPr>
              <a:t>Linearna regresija</a:t>
            </a:r>
          </a:p>
          <a:p>
            <a:pPr marL="1272339" lvl="2" indent="-424113" algn="l">
              <a:lnSpc>
                <a:spcPts val="4125"/>
              </a:lnSpc>
              <a:buFont typeface="Arial"/>
              <a:buChar char="⚬"/>
            </a:pPr>
            <a:r>
              <a:rPr lang="en-US" sz="2946">
                <a:solidFill>
                  <a:srgbClr val="FFFFFF"/>
                </a:solidFill>
                <a:latin typeface="Open Sans"/>
              </a:rPr>
              <a:t>najbolji model za procjenu cijene rabljenih mobilnih uređaja</a:t>
            </a:r>
          </a:p>
        </p:txBody>
      </p:sp>
      <p:sp>
        <p:nvSpPr>
          <p:cNvPr id="20" name="Freeform 20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1" name="TextBox 21"/>
          <p:cNvSpPr txBox="1"/>
          <p:nvPr/>
        </p:nvSpPr>
        <p:spPr>
          <a:xfrm>
            <a:off x="1028700" y="3598957"/>
            <a:ext cx="11507464" cy="155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169" lvl="1" indent="-318085" algn="l">
              <a:lnSpc>
                <a:spcPts val="4125"/>
              </a:lnSpc>
              <a:buFont typeface="Arial"/>
              <a:buChar char="•"/>
            </a:pPr>
            <a:r>
              <a:rPr lang="en-US" sz="2946">
                <a:solidFill>
                  <a:srgbClr val="FFFFFF"/>
                </a:solidFill>
                <a:latin typeface="Open Sans"/>
              </a:rPr>
              <a:t>Random Forest</a:t>
            </a:r>
          </a:p>
          <a:p>
            <a:pPr marL="1272339" lvl="2" indent="-424113" algn="l">
              <a:lnSpc>
                <a:spcPts val="4125"/>
              </a:lnSpc>
              <a:buFont typeface="Arial"/>
              <a:buChar char="⚬"/>
            </a:pPr>
            <a:r>
              <a:rPr lang="en-US" sz="2946">
                <a:solidFill>
                  <a:srgbClr val="FFFFFF"/>
                </a:solidFill>
                <a:latin typeface="Open Sans"/>
              </a:rPr>
              <a:t>pouzdan izbor zbog svoje otpornosti na pretreniravanje i sposobnosti rukovanja složenijim podatkovnim odnosima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5495715"/>
            <a:ext cx="11507464" cy="2077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169" lvl="1" indent="-318085" algn="l">
              <a:lnSpc>
                <a:spcPts val="4125"/>
              </a:lnSpc>
              <a:buFont typeface="Arial"/>
              <a:buChar char="•"/>
            </a:pPr>
            <a:r>
              <a:rPr lang="en-US" sz="2946">
                <a:solidFill>
                  <a:srgbClr val="FFFFFF"/>
                </a:solidFill>
                <a:latin typeface="Open Sans"/>
              </a:rPr>
              <a:t>Stablo odlučivanja i KNN</a:t>
            </a:r>
          </a:p>
          <a:p>
            <a:pPr marL="1272339" lvl="2" indent="-424113" algn="l">
              <a:lnSpc>
                <a:spcPts val="4125"/>
              </a:lnSpc>
              <a:buFont typeface="Arial"/>
              <a:buChar char="⚬"/>
            </a:pPr>
            <a:r>
              <a:rPr lang="en-US" sz="2946">
                <a:solidFill>
                  <a:srgbClr val="FFFFFF"/>
                </a:solidFill>
                <a:latin typeface="Open Sans"/>
              </a:rPr>
              <a:t>slabije performanse</a:t>
            </a:r>
          </a:p>
          <a:p>
            <a:pPr marL="1272339" lvl="2" indent="-424113" algn="l">
              <a:lnSpc>
                <a:spcPts val="4125"/>
              </a:lnSpc>
              <a:buFont typeface="Arial"/>
              <a:buChar char="⚬"/>
            </a:pPr>
            <a:r>
              <a:rPr lang="en-US" sz="2946">
                <a:solidFill>
                  <a:srgbClr val="FFFFFF"/>
                </a:solidFill>
                <a:latin typeface="Open Sans"/>
              </a:rPr>
              <a:t>njihova primjena zahtijeva dodatna podešavanja i optimizacije kako bi se postigla bolja točnost predikcija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2462652">
            <a:off x="5075227" y="-1306951"/>
            <a:ext cx="3127859" cy="6189006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 rot="-2462652">
            <a:off x="2299117" y="1081774"/>
            <a:ext cx="3127859" cy="6189006"/>
            <a:chOff x="0" y="0"/>
            <a:chExt cx="2620010" cy="5184140"/>
          </a:xfrm>
        </p:grpSpPr>
        <p:sp>
          <p:nvSpPr>
            <p:cNvPr id="16" name="Freeform 1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 rot="-2462652">
            <a:off x="-258867" y="3490655"/>
            <a:ext cx="3127859" cy="6189006"/>
            <a:chOff x="0" y="0"/>
            <a:chExt cx="2620010" cy="5184140"/>
          </a:xfrm>
        </p:grpSpPr>
        <p:sp>
          <p:nvSpPr>
            <p:cNvPr id="26" name="Freeform 2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 rot="-2462652">
            <a:off x="9609617" y="3764994"/>
            <a:ext cx="3127859" cy="6189006"/>
            <a:chOff x="0" y="0"/>
            <a:chExt cx="2620010" cy="5184140"/>
          </a:xfrm>
        </p:grpSpPr>
        <p:sp>
          <p:nvSpPr>
            <p:cNvPr id="36" name="Freeform 3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5" name="Group 45"/>
          <p:cNvGrpSpPr>
            <a:grpSpLocks noChangeAspect="1"/>
          </p:cNvGrpSpPr>
          <p:nvPr/>
        </p:nvGrpSpPr>
        <p:grpSpPr>
          <a:xfrm rot="-2462652">
            <a:off x="6833507" y="6153719"/>
            <a:ext cx="3127859" cy="6189006"/>
            <a:chOff x="0" y="0"/>
            <a:chExt cx="2620010" cy="5184140"/>
          </a:xfrm>
        </p:grpSpPr>
        <p:sp>
          <p:nvSpPr>
            <p:cNvPr id="46" name="Freeform 4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5" name="Group 55"/>
          <p:cNvGrpSpPr>
            <a:grpSpLocks noChangeAspect="1"/>
          </p:cNvGrpSpPr>
          <p:nvPr/>
        </p:nvGrpSpPr>
        <p:grpSpPr>
          <a:xfrm rot="-2462652">
            <a:off x="4275524" y="8562599"/>
            <a:ext cx="3127859" cy="6189006"/>
            <a:chOff x="0" y="0"/>
            <a:chExt cx="2620010" cy="5184140"/>
          </a:xfrm>
        </p:grpSpPr>
        <p:sp>
          <p:nvSpPr>
            <p:cNvPr id="56" name="Freeform 5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11301549" y="2124082"/>
            <a:ext cx="5957751" cy="910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14"/>
              </a:lnSpc>
            </a:pPr>
            <a:r>
              <a:rPr lang="en-US" sz="5738">
                <a:solidFill>
                  <a:srgbClr val="FFFFFF"/>
                </a:solidFill>
                <a:latin typeface="Poppins Bold"/>
              </a:rPr>
              <a:t>Hvala na pažnji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11608936" y="3034994"/>
            <a:ext cx="5650364" cy="48205"/>
            <a:chOff x="0" y="0"/>
            <a:chExt cx="1488162" cy="12696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488162" cy="12696"/>
            </a:xfrm>
            <a:custGeom>
              <a:avLst/>
              <a:gdLst/>
              <a:ahLst/>
              <a:cxnLst/>
              <a:rect l="l" t="t" r="r" b="b"/>
              <a:pathLst>
                <a:path w="1488162" h="12696">
                  <a:moveTo>
                    <a:pt x="6348" y="0"/>
                  </a:moveTo>
                  <a:lnTo>
                    <a:pt x="1481814" y="0"/>
                  </a:lnTo>
                  <a:cubicBezTo>
                    <a:pt x="1483498" y="0"/>
                    <a:pt x="1485112" y="669"/>
                    <a:pt x="1486303" y="1859"/>
                  </a:cubicBezTo>
                  <a:cubicBezTo>
                    <a:pt x="1487493" y="3050"/>
                    <a:pt x="1488162" y="4664"/>
                    <a:pt x="1488162" y="6348"/>
                  </a:cubicBezTo>
                  <a:lnTo>
                    <a:pt x="1488162" y="6348"/>
                  </a:lnTo>
                  <a:cubicBezTo>
                    <a:pt x="1488162" y="8032"/>
                    <a:pt x="1487493" y="9646"/>
                    <a:pt x="1486303" y="10837"/>
                  </a:cubicBezTo>
                  <a:cubicBezTo>
                    <a:pt x="1485112" y="12027"/>
                    <a:pt x="1483498" y="12696"/>
                    <a:pt x="1481814" y="12696"/>
                  </a:cubicBezTo>
                  <a:lnTo>
                    <a:pt x="6348" y="12696"/>
                  </a:lnTo>
                  <a:cubicBezTo>
                    <a:pt x="4664" y="12696"/>
                    <a:pt x="3050" y="12027"/>
                    <a:pt x="1859" y="10837"/>
                  </a:cubicBezTo>
                  <a:cubicBezTo>
                    <a:pt x="669" y="9646"/>
                    <a:pt x="0" y="8032"/>
                    <a:pt x="0" y="6348"/>
                  </a:cubicBezTo>
                  <a:lnTo>
                    <a:pt x="0" y="6348"/>
                  </a:lnTo>
                  <a:cubicBezTo>
                    <a:pt x="0" y="4664"/>
                    <a:pt x="669" y="3050"/>
                    <a:pt x="1859" y="1859"/>
                  </a:cubicBezTo>
                  <a:cubicBezTo>
                    <a:pt x="3050" y="669"/>
                    <a:pt x="4664" y="0"/>
                    <a:pt x="634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1488162" cy="50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9" name="Freeform 69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7922056" cy="5143500"/>
            <a:chOff x="0" y="0"/>
            <a:chExt cx="2086467" cy="13546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86467" cy="1354667"/>
            </a:xfrm>
            <a:custGeom>
              <a:avLst/>
              <a:gdLst/>
              <a:ahLst/>
              <a:cxnLst/>
              <a:rect l="l" t="t" r="r" b="b"/>
              <a:pathLst>
                <a:path w="2086467" h="1354667">
                  <a:moveTo>
                    <a:pt x="0" y="0"/>
                  </a:moveTo>
                  <a:lnTo>
                    <a:pt x="2086467" y="0"/>
                  </a:lnTo>
                  <a:lnTo>
                    <a:pt x="20864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86467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1218182" y="1752839"/>
            <a:ext cx="3427209" cy="6781322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2495135" y="1752839"/>
            <a:ext cx="3427209" cy="6781322"/>
            <a:chOff x="0" y="0"/>
            <a:chExt cx="2620010" cy="5184140"/>
          </a:xfrm>
        </p:grpSpPr>
        <p:sp>
          <p:nvSpPr>
            <p:cNvPr id="19" name="Freeform 1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6208451" y="2895839"/>
            <a:ext cx="3427209" cy="6781322"/>
            <a:chOff x="0" y="0"/>
            <a:chExt cx="2620010" cy="5184140"/>
          </a:xfrm>
        </p:grpSpPr>
        <p:sp>
          <p:nvSpPr>
            <p:cNvPr id="29" name="Freeform 2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8" name="Group 38"/>
          <p:cNvGrpSpPr/>
          <p:nvPr/>
        </p:nvGrpSpPr>
        <p:grpSpPr>
          <a:xfrm flipV="1">
            <a:off x="11083505" y="2481826"/>
            <a:ext cx="2327695" cy="45719"/>
            <a:chOff x="0" y="0"/>
            <a:chExt cx="274578" cy="1254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1083505" y="1714739"/>
            <a:ext cx="4857337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Sadržaj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1083505" y="3138840"/>
            <a:ext cx="5169152" cy="677751"/>
            <a:chOff x="0" y="0"/>
            <a:chExt cx="6892202" cy="903667"/>
          </a:xfrm>
        </p:grpSpPr>
        <p:grpSp>
          <p:nvGrpSpPr>
            <p:cNvPr id="43" name="Group 43"/>
            <p:cNvGrpSpPr/>
            <p:nvPr/>
          </p:nvGrpSpPr>
          <p:grpSpPr>
            <a:xfrm>
              <a:off x="0" y="0"/>
              <a:ext cx="903667" cy="903667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E6">
                      <a:alpha val="100000"/>
                    </a:srgbClr>
                  </a:gs>
                  <a:gs pos="100000">
                    <a:srgbClr val="60057F">
                      <a:alpha val="100000"/>
                    </a:srgbClr>
                  </a:gs>
                </a:gsLst>
                <a:lin ang="2700000"/>
              </a:gradFill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39"/>
                  </a:lnSpc>
                </a:pPr>
                <a:endParaRPr/>
              </a:p>
            </p:txBody>
          </p:sp>
        </p:grpSp>
        <p:sp>
          <p:nvSpPr>
            <p:cNvPr id="46" name="TextBox 46"/>
            <p:cNvSpPr txBox="1"/>
            <p:nvPr/>
          </p:nvSpPr>
          <p:spPr>
            <a:xfrm>
              <a:off x="1263050" y="-22848"/>
              <a:ext cx="5629152" cy="858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9"/>
                </a:lnSpc>
                <a:spcBef>
                  <a:spcPct val="0"/>
                </a:spcBef>
              </a:pPr>
              <a:r>
                <a:rPr lang="en-US" sz="3899">
                  <a:solidFill>
                    <a:srgbClr val="FFFFFF"/>
                  </a:solidFill>
                  <a:latin typeface="Open Sans"/>
                </a:rPr>
                <a:t>Uvod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121094" y="244189"/>
              <a:ext cx="661480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Open Sans Bold"/>
                </a:rPr>
                <a:t>01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1083505" y="4140441"/>
            <a:ext cx="677751" cy="677751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2030793" y="4104255"/>
            <a:ext cx="422186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Open Sans"/>
              </a:rPr>
              <a:t>Nadzirano učenje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1174326" y="4316439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11083505" y="5142042"/>
            <a:ext cx="677751" cy="677751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2030793" y="5105855"/>
            <a:ext cx="422186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Analiza podataka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174326" y="5318039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58" name="Freeform 58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59" name="Group 59"/>
          <p:cNvGrpSpPr/>
          <p:nvPr/>
        </p:nvGrpSpPr>
        <p:grpSpPr>
          <a:xfrm>
            <a:off x="11083505" y="6143642"/>
            <a:ext cx="5470034" cy="677751"/>
            <a:chOff x="0" y="0"/>
            <a:chExt cx="7293379" cy="903667"/>
          </a:xfrm>
        </p:grpSpPr>
        <p:grpSp>
          <p:nvGrpSpPr>
            <p:cNvPr id="60" name="Group 60"/>
            <p:cNvGrpSpPr/>
            <p:nvPr/>
          </p:nvGrpSpPr>
          <p:grpSpPr>
            <a:xfrm>
              <a:off x="0" y="0"/>
              <a:ext cx="903667" cy="903667"/>
              <a:chOff x="0" y="0"/>
              <a:chExt cx="812800" cy="8128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E6">
                      <a:alpha val="100000"/>
                    </a:srgbClr>
                  </a:gs>
                  <a:gs pos="100000">
                    <a:srgbClr val="60057F">
                      <a:alpha val="100000"/>
                    </a:srgbClr>
                  </a:gs>
                </a:gsLst>
                <a:lin ang="2700000"/>
              </a:gradFill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39"/>
                  </a:lnSpc>
                </a:pPr>
                <a:endParaRPr/>
              </a:p>
            </p:txBody>
          </p:sp>
        </p:grpSp>
        <p:sp>
          <p:nvSpPr>
            <p:cNvPr id="63" name="TextBox 63"/>
            <p:cNvSpPr txBox="1"/>
            <p:nvPr/>
          </p:nvSpPr>
          <p:spPr>
            <a:xfrm>
              <a:off x="1263050" y="-22848"/>
              <a:ext cx="6030328" cy="858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9"/>
                </a:lnSpc>
                <a:spcBef>
                  <a:spcPct val="0"/>
                </a:spcBef>
              </a:pPr>
              <a:r>
                <a:rPr lang="en-US" sz="3900">
                  <a:solidFill>
                    <a:srgbClr val="FFFFFF"/>
                  </a:solidFill>
                  <a:latin typeface="Open Sans"/>
                </a:rPr>
                <a:t>Priprema podataka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21094" y="244189"/>
              <a:ext cx="661480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Open Sans Bold"/>
                </a:rPr>
                <a:t>04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11083505" y="7145243"/>
            <a:ext cx="677751" cy="677751"/>
            <a:chOff x="0" y="0"/>
            <a:chExt cx="812800" cy="8128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2030793" y="7109056"/>
            <a:ext cx="422186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Evaluacija rješenja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174326" y="7321241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05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11083505" y="8146843"/>
            <a:ext cx="677751" cy="677751"/>
            <a:chOff x="0" y="0"/>
            <a:chExt cx="812800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12030793" y="8110657"/>
            <a:ext cx="422186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Open Sans"/>
              </a:rPr>
              <a:t>Zaključak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174326" y="8322841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94540" cy="10287000"/>
            <a:chOff x="0" y="0"/>
            <a:chExt cx="113107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1072" cy="2709333"/>
            </a:xfrm>
            <a:custGeom>
              <a:avLst/>
              <a:gdLst/>
              <a:ahLst/>
              <a:cxnLst/>
              <a:rect l="l" t="t" r="r" b="b"/>
              <a:pathLst>
                <a:path w="1131072" h="2709333">
                  <a:moveTo>
                    <a:pt x="0" y="0"/>
                  </a:moveTo>
                  <a:lnTo>
                    <a:pt x="1131072" y="0"/>
                  </a:lnTo>
                  <a:lnTo>
                    <a:pt x="113107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3107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828563" y="1728401"/>
            <a:ext cx="5035897" cy="9964388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57596" y="1728401"/>
            <a:ext cx="7754594" cy="1146910"/>
            <a:chOff x="0" y="0"/>
            <a:chExt cx="10339458" cy="1529213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1465713"/>
              <a:ext cx="3166185" cy="63500"/>
              <a:chOff x="0" y="0"/>
              <a:chExt cx="511477" cy="1025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511477" cy="10258"/>
              </a:xfrm>
              <a:custGeom>
                <a:avLst/>
                <a:gdLst/>
                <a:ahLst/>
                <a:cxnLst/>
                <a:rect l="l" t="t" r="r" b="b"/>
                <a:pathLst>
                  <a:path w="511477" h="10258">
                    <a:moveTo>
                      <a:pt x="5129" y="0"/>
                    </a:moveTo>
                    <a:lnTo>
                      <a:pt x="506348" y="0"/>
                    </a:lnTo>
                    <a:cubicBezTo>
                      <a:pt x="507708" y="0"/>
                      <a:pt x="509012" y="540"/>
                      <a:pt x="509974" y="1502"/>
                    </a:cubicBezTo>
                    <a:cubicBezTo>
                      <a:pt x="510936" y="2464"/>
                      <a:pt x="511477" y="3769"/>
                      <a:pt x="511477" y="5129"/>
                    </a:cubicBezTo>
                    <a:lnTo>
                      <a:pt x="511477" y="5129"/>
                    </a:lnTo>
                    <a:cubicBezTo>
                      <a:pt x="511477" y="7962"/>
                      <a:pt x="509180" y="10258"/>
                      <a:pt x="506348" y="10258"/>
                    </a:cubicBezTo>
                    <a:lnTo>
                      <a:pt x="5129" y="10258"/>
                    </a:lnTo>
                    <a:cubicBezTo>
                      <a:pt x="3769" y="10258"/>
                      <a:pt x="2464" y="9718"/>
                      <a:pt x="1502" y="8756"/>
                    </a:cubicBezTo>
                    <a:cubicBezTo>
                      <a:pt x="540" y="7794"/>
                      <a:pt x="0" y="6489"/>
                      <a:pt x="0" y="5129"/>
                    </a:cubicBezTo>
                    <a:lnTo>
                      <a:pt x="0" y="5129"/>
                    </a:lnTo>
                    <a:cubicBezTo>
                      <a:pt x="0" y="3769"/>
                      <a:pt x="540" y="2464"/>
                      <a:pt x="1502" y="1502"/>
                    </a:cubicBezTo>
                    <a:cubicBezTo>
                      <a:pt x="2464" y="540"/>
                      <a:pt x="3769" y="0"/>
                      <a:pt x="512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E6">
                      <a:alpha val="100000"/>
                    </a:srgbClr>
                  </a:gs>
                  <a:gs pos="100000">
                    <a:srgbClr val="60057F">
                      <a:alpha val="100000"/>
                    </a:srgbClr>
                  </a:gs>
                </a:gsLst>
                <a:lin ang="2700000"/>
              </a:gradFill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511477" cy="483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-47625"/>
              <a:ext cx="10339458" cy="1513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527"/>
                </a:lnSpc>
              </a:pPr>
              <a:r>
                <a:rPr lang="en-US" sz="7288">
                  <a:solidFill>
                    <a:srgbClr val="FFFFFF"/>
                  </a:solidFill>
                  <a:latin typeface="Poppins Bold"/>
                </a:rPr>
                <a:t>Uvod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257596" y="3629833"/>
            <a:ext cx="8191088" cy="45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Digitalno doba i mobilni uređaji</a:t>
            </a:r>
          </a:p>
        </p:txBody>
      </p:sp>
      <p:sp>
        <p:nvSpPr>
          <p:cNvPr id="24" name="Freeform 24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5" name="TextBox 25"/>
          <p:cNvSpPr txBox="1"/>
          <p:nvPr/>
        </p:nvSpPr>
        <p:spPr>
          <a:xfrm>
            <a:off x="8257596" y="4282496"/>
            <a:ext cx="8191088" cy="45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Složenost procjene cijene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257596" y="4939281"/>
            <a:ext cx="8191088" cy="45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Cilj seminarskog rada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257596" y="5596066"/>
            <a:ext cx="8191088" cy="45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Podatci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257596" y="6252851"/>
            <a:ext cx="8191088" cy="45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Metode strojnog učenja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257596" y="6909636"/>
            <a:ext cx="8191088" cy="45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Evaluacija modela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257596" y="7565787"/>
            <a:ext cx="8191088" cy="45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Ciljevi projekta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009443" y="1759349"/>
            <a:ext cx="3420629" cy="6768303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77239" y="1447410"/>
            <a:ext cx="5305037" cy="47625"/>
            <a:chOff x="0" y="0"/>
            <a:chExt cx="1397211" cy="125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97211" cy="12543"/>
            </a:xfrm>
            <a:custGeom>
              <a:avLst/>
              <a:gdLst/>
              <a:ahLst/>
              <a:cxnLst/>
              <a:rect l="l" t="t" r="r" b="b"/>
              <a:pathLst>
                <a:path w="1397211" h="12543">
                  <a:moveTo>
                    <a:pt x="6272" y="0"/>
                  </a:moveTo>
                  <a:lnTo>
                    <a:pt x="1390940" y="0"/>
                  </a:lnTo>
                  <a:cubicBezTo>
                    <a:pt x="1392603" y="0"/>
                    <a:pt x="1394198" y="661"/>
                    <a:pt x="1395374" y="1837"/>
                  </a:cubicBezTo>
                  <a:cubicBezTo>
                    <a:pt x="1396551" y="3013"/>
                    <a:pt x="1397211" y="4608"/>
                    <a:pt x="1397211" y="6272"/>
                  </a:cubicBezTo>
                  <a:lnTo>
                    <a:pt x="1397211" y="6272"/>
                  </a:lnTo>
                  <a:cubicBezTo>
                    <a:pt x="1397211" y="7935"/>
                    <a:pt x="1396551" y="9530"/>
                    <a:pt x="1395374" y="10706"/>
                  </a:cubicBezTo>
                  <a:cubicBezTo>
                    <a:pt x="1394198" y="11882"/>
                    <a:pt x="1392603" y="12543"/>
                    <a:pt x="1390940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397211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77239" y="64381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Nadzirano učenje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7239" y="1711724"/>
            <a:ext cx="8423420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Učenje iz unaprijed označenih podataka</a:t>
            </a:r>
          </a:p>
        </p:txBody>
      </p:sp>
      <p:sp>
        <p:nvSpPr>
          <p:cNvPr id="20" name="Freeform 20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1" name="TextBox 21"/>
          <p:cNvSpPr txBox="1"/>
          <p:nvPr/>
        </p:nvSpPr>
        <p:spPr>
          <a:xfrm>
            <a:off x="1377239" y="2394435"/>
            <a:ext cx="11056140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Model treniran na ulaznim značajkama i izlaznim vrijednostima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7239" y="3077146"/>
            <a:ext cx="11056140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Prikupljanje i dijeljenje podataka (treniranje/testiranje)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77239" y="3759858"/>
            <a:ext cx="11056140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Kategorije: - regresija - predviđanje kontinuiranih vrijednosti</a:t>
            </a:r>
          </a:p>
          <a:p>
            <a:pPr algn="l">
              <a:lnSpc>
                <a:spcPts val="3845"/>
              </a:lnSpc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                           - klasifikacija - predviđanje diskretnih kategorija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77239" y="4928344"/>
            <a:ext cx="11056140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Linearna regresija, stablo odlučivanja, SVM, neuronske mreže...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77239" y="5611056"/>
            <a:ext cx="11056140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Evaluacija modela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77239" y="6293767"/>
            <a:ext cx="11056140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Prepoznavanje slike, obrada prirodnog jezika, prediktivna analitika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7239" y="7462254"/>
            <a:ext cx="11056140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Predviđanje cijena dionica/nekretnina, predviđanje ishoda liječenja, predviđanje rezultata utakmica...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94540" cy="10287000"/>
            <a:chOff x="0" y="0"/>
            <a:chExt cx="113107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1072" cy="2709333"/>
            </a:xfrm>
            <a:custGeom>
              <a:avLst/>
              <a:gdLst/>
              <a:ahLst/>
              <a:cxnLst/>
              <a:rect l="l" t="t" r="r" b="b"/>
              <a:pathLst>
                <a:path w="1131072" h="2709333">
                  <a:moveTo>
                    <a:pt x="0" y="0"/>
                  </a:moveTo>
                  <a:lnTo>
                    <a:pt x="1131072" y="0"/>
                  </a:lnTo>
                  <a:lnTo>
                    <a:pt x="113107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3107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5400000">
            <a:off x="12107240" y="3156983"/>
            <a:ext cx="4059619" cy="8032653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-1127754" y="1468126"/>
              <a:ext cx="4876800" cy="2251710"/>
            </a:xfrm>
            <a:custGeom>
              <a:avLst/>
              <a:gdLst/>
              <a:ahLst/>
              <a:cxnLst/>
              <a:rect l="l" t="t" r="r" b="b"/>
              <a:pathLst>
                <a:path w="4876800" h="2251710">
                  <a:moveTo>
                    <a:pt x="1" y="210820"/>
                  </a:moveTo>
                  <a:lnTo>
                    <a:pt x="1" y="482600"/>
                  </a:lnTo>
                  <a:lnTo>
                    <a:pt x="57151" y="482600"/>
                  </a:lnTo>
                  <a:cubicBezTo>
                    <a:pt x="121921" y="482600"/>
                    <a:pt x="175261" y="535940"/>
                    <a:pt x="175261" y="600710"/>
                  </a:cubicBezTo>
                  <a:lnTo>
                    <a:pt x="175261" y="1649730"/>
                  </a:lnTo>
                  <a:cubicBezTo>
                    <a:pt x="175261" y="1714500"/>
                    <a:pt x="121921" y="1767840"/>
                    <a:pt x="57151" y="1767840"/>
                  </a:cubicBezTo>
                  <a:lnTo>
                    <a:pt x="1" y="1767840"/>
                  </a:lnTo>
                  <a:lnTo>
                    <a:pt x="1" y="2042160"/>
                  </a:lnTo>
                  <a:cubicBezTo>
                    <a:pt x="1" y="2157730"/>
                    <a:pt x="93981" y="2251710"/>
                    <a:pt x="209551" y="2251710"/>
                  </a:cubicBezTo>
                  <a:lnTo>
                    <a:pt x="4667250" y="2251710"/>
                  </a:lnTo>
                  <a:cubicBezTo>
                    <a:pt x="4782821" y="2251710"/>
                    <a:pt x="4876800" y="2157730"/>
                    <a:pt x="4876800" y="2042160"/>
                  </a:cubicBezTo>
                  <a:lnTo>
                    <a:pt x="4876800" y="210820"/>
                  </a:lnTo>
                  <a:cubicBezTo>
                    <a:pt x="4876800" y="95250"/>
                    <a:pt x="4782821" y="1270"/>
                    <a:pt x="4667250" y="1270"/>
                  </a:cubicBezTo>
                  <a:lnTo>
                    <a:pt x="209550" y="1270"/>
                  </a:lnTo>
                  <a:cubicBezTo>
                    <a:pt x="93980" y="0"/>
                    <a:pt x="0" y="93980"/>
                    <a:pt x="0" y="210820"/>
                  </a:cubicBezTo>
                  <a:close/>
                </a:path>
              </a:pathLst>
            </a:custGeom>
            <a:blipFill>
              <a:blip r:embed="rId2"/>
              <a:stretch>
                <a:fillRect t="-14274" b="-6548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79729" y="1275263"/>
            <a:ext cx="6988167" cy="47625"/>
            <a:chOff x="0" y="0"/>
            <a:chExt cx="1505190" cy="1025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05190" cy="10258"/>
            </a:xfrm>
            <a:custGeom>
              <a:avLst/>
              <a:gdLst/>
              <a:ahLst/>
              <a:cxnLst/>
              <a:rect l="l" t="t" r="r" b="b"/>
              <a:pathLst>
                <a:path w="1505190" h="10258">
                  <a:moveTo>
                    <a:pt x="5129" y="0"/>
                  </a:moveTo>
                  <a:lnTo>
                    <a:pt x="1500062" y="0"/>
                  </a:lnTo>
                  <a:cubicBezTo>
                    <a:pt x="1501422" y="0"/>
                    <a:pt x="1502726" y="540"/>
                    <a:pt x="1503688" y="1502"/>
                  </a:cubicBezTo>
                  <a:cubicBezTo>
                    <a:pt x="1504650" y="2464"/>
                    <a:pt x="1505190" y="3769"/>
                    <a:pt x="1505190" y="5129"/>
                  </a:cubicBezTo>
                  <a:lnTo>
                    <a:pt x="1505190" y="5129"/>
                  </a:lnTo>
                  <a:cubicBezTo>
                    <a:pt x="1505190" y="7962"/>
                    <a:pt x="1502894" y="10258"/>
                    <a:pt x="1500062" y="10258"/>
                  </a:cubicBezTo>
                  <a:lnTo>
                    <a:pt x="5129" y="10258"/>
                  </a:lnTo>
                  <a:cubicBezTo>
                    <a:pt x="3769" y="10258"/>
                    <a:pt x="2464" y="9718"/>
                    <a:pt x="1502" y="8756"/>
                  </a:cubicBezTo>
                  <a:cubicBezTo>
                    <a:pt x="540" y="7794"/>
                    <a:pt x="0" y="6489"/>
                    <a:pt x="0" y="5129"/>
                  </a:cubicBezTo>
                  <a:lnTo>
                    <a:pt x="0" y="5129"/>
                  </a:lnTo>
                  <a:cubicBezTo>
                    <a:pt x="0" y="3769"/>
                    <a:pt x="540" y="2464"/>
                    <a:pt x="1502" y="1502"/>
                  </a:cubicBezTo>
                  <a:cubicBezTo>
                    <a:pt x="2464" y="540"/>
                    <a:pt x="3769" y="0"/>
                    <a:pt x="51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505190" cy="48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2" name="Freeform 22"/>
          <p:cNvSpPr/>
          <p:nvPr/>
        </p:nvSpPr>
        <p:spPr>
          <a:xfrm>
            <a:off x="292038" y="3165776"/>
            <a:ext cx="11811676" cy="1841410"/>
          </a:xfrm>
          <a:custGeom>
            <a:avLst/>
            <a:gdLst/>
            <a:ahLst/>
            <a:cxnLst/>
            <a:rect l="l" t="t" r="r" b="b"/>
            <a:pathLst>
              <a:path w="11811676" h="1841410">
                <a:moveTo>
                  <a:pt x="0" y="0"/>
                </a:moveTo>
                <a:lnTo>
                  <a:pt x="11811676" y="0"/>
                </a:lnTo>
                <a:lnTo>
                  <a:pt x="11811676" y="1841410"/>
                </a:lnTo>
                <a:lnTo>
                  <a:pt x="0" y="1841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3" name="Freeform 23"/>
          <p:cNvSpPr/>
          <p:nvPr/>
        </p:nvSpPr>
        <p:spPr>
          <a:xfrm>
            <a:off x="2269237" y="5260739"/>
            <a:ext cx="4050606" cy="3825140"/>
          </a:xfrm>
          <a:custGeom>
            <a:avLst/>
            <a:gdLst/>
            <a:ahLst/>
            <a:cxnLst/>
            <a:rect l="l" t="t" r="r" b="b"/>
            <a:pathLst>
              <a:path w="4050606" h="3825140">
                <a:moveTo>
                  <a:pt x="0" y="0"/>
                </a:moveTo>
                <a:lnTo>
                  <a:pt x="4050605" y="0"/>
                </a:lnTo>
                <a:lnTo>
                  <a:pt x="4050605" y="3825141"/>
                </a:lnTo>
                <a:lnTo>
                  <a:pt x="0" y="3825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4" name="TextBox 24"/>
          <p:cNvSpPr txBox="1"/>
          <p:nvPr/>
        </p:nvSpPr>
        <p:spPr>
          <a:xfrm>
            <a:off x="7279729" y="311884"/>
            <a:ext cx="7754594" cy="956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6"/>
              </a:lnSpc>
            </a:pPr>
            <a:r>
              <a:rPr lang="en-US" sz="5988">
                <a:solidFill>
                  <a:srgbClr val="FFFFFF"/>
                </a:solidFill>
                <a:latin typeface="Poppins Bold"/>
              </a:rPr>
              <a:t>Analiza podataka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455244" y="1498087"/>
            <a:ext cx="9804056" cy="92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Strukturirani (tablični format) i nestrukturirani podatci (tekst, slike, videozapisi)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455244" y="2573337"/>
            <a:ext cx="9804056" cy="45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used_device_data.csv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94540" cy="10287000"/>
            <a:chOff x="0" y="0"/>
            <a:chExt cx="113107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1072" cy="2709333"/>
            </a:xfrm>
            <a:custGeom>
              <a:avLst/>
              <a:gdLst/>
              <a:ahLst/>
              <a:cxnLst/>
              <a:rect l="l" t="t" r="r" b="b"/>
              <a:pathLst>
                <a:path w="1131072" h="2709333">
                  <a:moveTo>
                    <a:pt x="0" y="0"/>
                  </a:moveTo>
                  <a:lnTo>
                    <a:pt x="1131072" y="0"/>
                  </a:lnTo>
                  <a:lnTo>
                    <a:pt x="113107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3107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602678" y="841199"/>
            <a:ext cx="8266916" cy="47625"/>
            <a:chOff x="0" y="0"/>
            <a:chExt cx="1780622" cy="1025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80622" cy="10258"/>
            </a:xfrm>
            <a:custGeom>
              <a:avLst/>
              <a:gdLst/>
              <a:ahLst/>
              <a:cxnLst/>
              <a:rect l="l" t="t" r="r" b="b"/>
              <a:pathLst>
                <a:path w="1780622" h="10258">
                  <a:moveTo>
                    <a:pt x="5129" y="0"/>
                  </a:moveTo>
                  <a:lnTo>
                    <a:pt x="1775493" y="0"/>
                  </a:lnTo>
                  <a:cubicBezTo>
                    <a:pt x="1778326" y="0"/>
                    <a:pt x="1780622" y="2296"/>
                    <a:pt x="1780622" y="5129"/>
                  </a:cubicBezTo>
                  <a:lnTo>
                    <a:pt x="1780622" y="5129"/>
                  </a:lnTo>
                  <a:cubicBezTo>
                    <a:pt x="1780622" y="6489"/>
                    <a:pt x="1780082" y="7794"/>
                    <a:pt x="1779120" y="8756"/>
                  </a:cubicBezTo>
                  <a:cubicBezTo>
                    <a:pt x="1778158" y="9718"/>
                    <a:pt x="1776853" y="10258"/>
                    <a:pt x="1775493" y="10258"/>
                  </a:cubicBezTo>
                  <a:lnTo>
                    <a:pt x="5129" y="10258"/>
                  </a:lnTo>
                  <a:cubicBezTo>
                    <a:pt x="3769" y="10258"/>
                    <a:pt x="2464" y="9718"/>
                    <a:pt x="1502" y="8756"/>
                  </a:cubicBezTo>
                  <a:cubicBezTo>
                    <a:pt x="540" y="7794"/>
                    <a:pt x="0" y="6489"/>
                    <a:pt x="0" y="5129"/>
                  </a:cubicBezTo>
                  <a:lnTo>
                    <a:pt x="0" y="5129"/>
                  </a:lnTo>
                  <a:cubicBezTo>
                    <a:pt x="0" y="3769"/>
                    <a:pt x="540" y="2464"/>
                    <a:pt x="1502" y="1502"/>
                  </a:cubicBezTo>
                  <a:cubicBezTo>
                    <a:pt x="2464" y="540"/>
                    <a:pt x="3769" y="0"/>
                    <a:pt x="51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80622" cy="48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0" y="2527276"/>
            <a:ext cx="5035897" cy="9964388"/>
            <a:chOff x="0" y="0"/>
            <a:chExt cx="2620010" cy="5184140"/>
          </a:xfrm>
        </p:grpSpPr>
        <p:sp>
          <p:nvSpPr>
            <p:cNvPr id="13" name="Freeform 1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2168" r="-15646"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2" name="Freeform 22"/>
          <p:cNvSpPr/>
          <p:nvPr/>
        </p:nvSpPr>
        <p:spPr>
          <a:xfrm>
            <a:off x="5448363" y="3514732"/>
            <a:ext cx="7642856" cy="4978374"/>
          </a:xfrm>
          <a:custGeom>
            <a:avLst/>
            <a:gdLst/>
            <a:ahLst/>
            <a:cxnLst/>
            <a:rect l="l" t="t" r="r" b="b"/>
            <a:pathLst>
              <a:path w="7642856" h="4978374">
                <a:moveTo>
                  <a:pt x="0" y="0"/>
                </a:moveTo>
                <a:lnTo>
                  <a:pt x="7642856" y="0"/>
                </a:lnTo>
                <a:lnTo>
                  <a:pt x="7642856" y="4978374"/>
                </a:lnTo>
                <a:lnTo>
                  <a:pt x="0" y="4978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3" name="Freeform 23"/>
          <p:cNvSpPr/>
          <p:nvPr/>
        </p:nvSpPr>
        <p:spPr>
          <a:xfrm>
            <a:off x="5997971" y="3445216"/>
            <a:ext cx="7612977" cy="5117406"/>
          </a:xfrm>
          <a:custGeom>
            <a:avLst/>
            <a:gdLst/>
            <a:ahLst/>
            <a:cxnLst/>
            <a:rect l="l" t="t" r="r" b="b"/>
            <a:pathLst>
              <a:path w="7612977" h="5117406">
                <a:moveTo>
                  <a:pt x="0" y="0"/>
                </a:moveTo>
                <a:lnTo>
                  <a:pt x="7612977" y="0"/>
                </a:lnTo>
                <a:lnTo>
                  <a:pt x="7612977" y="5117406"/>
                </a:lnTo>
                <a:lnTo>
                  <a:pt x="0" y="51174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4" name="Freeform 24"/>
          <p:cNvSpPr/>
          <p:nvPr/>
        </p:nvSpPr>
        <p:spPr>
          <a:xfrm>
            <a:off x="6755003" y="3445216"/>
            <a:ext cx="11156380" cy="5266366"/>
          </a:xfrm>
          <a:custGeom>
            <a:avLst/>
            <a:gdLst/>
            <a:ahLst/>
            <a:cxnLst/>
            <a:rect l="l" t="t" r="r" b="b"/>
            <a:pathLst>
              <a:path w="11156380" h="5266366">
                <a:moveTo>
                  <a:pt x="0" y="0"/>
                </a:moveTo>
                <a:lnTo>
                  <a:pt x="11156379" y="0"/>
                </a:lnTo>
                <a:lnTo>
                  <a:pt x="11156379" y="5266366"/>
                </a:lnTo>
                <a:lnTo>
                  <a:pt x="0" y="526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5" name="Freeform 25"/>
          <p:cNvSpPr/>
          <p:nvPr/>
        </p:nvSpPr>
        <p:spPr>
          <a:xfrm>
            <a:off x="7914887" y="3240436"/>
            <a:ext cx="8526017" cy="5675926"/>
          </a:xfrm>
          <a:custGeom>
            <a:avLst/>
            <a:gdLst/>
            <a:ahLst/>
            <a:cxnLst/>
            <a:rect l="l" t="t" r="r" b="b"/>
            <a:pathLst>
              <a:path w="8526017" h="5675926">
                <a:moveTo>
                  <a:pt x="0" y="0"/>
                </a:moveTo>
                <a:lnTo>
                  <a:pt x="8526018" y="0"/>
                </a:lnTo>
                <a:lnTo>
                  <a:pt x="8526018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6" name="Freeform 26"/>
          <p:cNvSpPr/>
          <p:nvPr/>
        </p:nvSpPr>
        <p:spPr>
          <a:xfrm>
            <a:off x="6320666" y="3778140"/>
            <a:ext cx="10479725" cy="5550010"/>
          </a:xfrm>
          <a:custGeom>
            <a:avLst/>
            <a:gdLst/>
            <a:ahLst/>
            <a:cxnLst/>
            <a:rect l="l" t="t" r="r" b="b"/>
            <a:pathLst>
              <a:path w="10479725" h="5550010">
                <a:moveTo>
                  <a:pt x="0" y="0"/>
                </a:moveTo>
                <a:lnTo>
                  <a:pt x="10479725" y="0"/>
                </a:lnTo>
                <a:lnTo>
                  <a:pt x="10479725" y="5550010"/>
                </a:lnTo>
                <a:lnTo>
                  <a:pt x="0" y="55500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7" name="TextBox 27"/>
          <p:cNvSpPr txBox="1"/>
          <p:nvPr/>
        </p:nvSpPr>
        <p:spPr>
          <a:xfrm>
            <a:off x="4602678" y="196972"/>
            <a:ext cx="9334225" cy="6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Poppins Bold"/>
              </a:rPr>
              <a:t>Eksplorativna analiza podataka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602678" y="971550"/>
            <a:ext cx="9804056" cy="92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Cilj je dobiti osjećaj za podatke prije nego što se pristupi složenijim analitičkim tehnikama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602678" y="2037275"/>
            <a:ext cx="9804056" cy="92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872" lvl="1" indent="-287936" algn="l">
              <a:lnSpc>
                <a:spcPts val="3734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Open Sans"/>
              </a:rPr>
              <a:t>Uobičajeni alati uključuju grafikone poput histograma, dijagrama raspršenja i kutija dijagrama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7239" y="1447410"/>
            <a:ext cx="5906801" cy="47625"/>
            <a:chOff x="0" y="0"/>
            <a:chExt cx="1555701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5701" cy="12543"/>
            </a:xfrm>
            <a:custGeom>
              <a:avLst/>
              <a:gdLst/>
              <a:ahLst/>
              <a:cxnLst/>
              <a:rect l="l" t="t" r="r" b="b"/>
              <a:pathLst>
                <a:path w="1555701" h="12543">
                  <a:moveTo>
                    <a:pt x="6272" y="0"/>
                  </a:moveTo>
                  <a:lnTo>
                    <a:pt x="1549429" y="0"/>
                  </a:lnTo>
                  <a:cubicBezTo>
                    <a:pt x="1551092" y="0"/>
                    <a:pt x="1552688" y="661"/>
                    <a:pt x="1553864" y="1837"/>
                  </a:cubicBezTo>
                  <a:cubicBezTo>
                    <a:pt x="1555040" y="3013"/>
                    <a:pt x="1555701" y="4608"/>
                    <a:pt x="1555701" y="6272"/>
                  </a:cubicBezTo>
                  <a:lnTo>
                    <a:pt x="1555701" y="6272"/>
                  </a:lnTo>
                  <a:cubicBezTo>
                    <a:pt x="1555701" y="7935"/>
                    <a:pt x="1555040" y="9530"/>
                    <a:pt x="1553864" y="10706"/>
                  </a:cubicBezTo>
                  <a:cubicBezTo>
                    <a:pt x="1552688" y="11882"/>
                    <a:pt x="1551092" y="12543"/>
                    <a:pt x="154942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55701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9" name="Freeform 9"/>
          <p:cNvSpPr/>
          <p:nvPr/>
        </p:nvSpPr>
        <p:spPr>
          <a:xfrm>
            <a:off x="9976174" y="403081"/>
            <a:ext cx="3148054" cy="4024909"/>
          </a:xfrm>
          <a:custGeom>
            <a:avLst/>
            <a:gdLst/>
            <a:ahLst/>
            <a:cxnLst/>
            <a:rect l="l" t="t" r="r" b="b"/>
            <a:pathLst>
              <a:path w="3148054" h="4024909">
                <a:moveTo>
                  <a:pt x="0" y="0"/>
                </a:moveTo>
                <a:lnTo>
                  <a:pt x="3148054" y="0"/>
                </a:lnTo>
                <a:lnTo>
                  <a:pt x="3148054" y="4024909"/>
                </a:lnTo>
                <a:lnTo>
                  <a:pt x="0" y="402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0" name="Freeform 10"/>
          <p:cNvSpPr/>
          <p:nvPr/>
        </p:nvSpPr>
        <p:spPr>
          <a:xfrm>
            <a:off x="13476653" y="404796"/>
            <a:ext cx="3318275" cy="4023194"/>
          </a:xfrm>
          <a:custGeom>
            <a:avLst/>
            <a:gdLst/>
            <a:ahLst/>
            <a:cxnLst/>
            <a:rect l="l" t="t" r="r" b="b"/>
            <a:pathLst>
              <a:path w="3318275" h="4023194">
                <a:moveTo>
                  <a:pt x="0" y="0"/>
                </a:moveTo>
                <a:lnTo>
                  <a:pt x="3318275" y="0"/>
                </a:lnTo>
                <a:lnTo>
                  <a:pt x="3318275" y="4023194"/>
                </a:lnTo>
                <a:lnTo>
                  <a:pt x="0" y="4023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>
          <a:xfrm>
            <a:off x="9976174" y="4756027"/>
            <a:ext cx="3148054" cy="4025876"/>
          </a:xfrm>
          <a:custGeom>
            <a:avLst/>
            <a:gdLst/>
            <a:ahLst/>
            <a:cxnLst/>
            <a:rect l="l" t="t" r="r" b="b"/>
            <a:pathLst>
              <a:path w="3148054" h="4025876">
                <a:moveTo>
                  <a:pt x="0" y="0"/>
                </a:moveTo>
                <a:lnTo>
                  <a:pt x="3148054" y="0"/>
                </a:lnTo>
                <a:lnTo>
                  <a:pt x="3148054" y="4025876"/>
                </a:lnTo>
                <a:lnTo>
                  <a:pt x="0" y="4025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2" name="Freeform 12"/>
          <p:cNvSpPr/>
          <p:nvPr/>
        </p:nvSpPr>
        <p:spPr>
          <a:xfrm>
            <a:off x="13476653" y="4810820"/>
            <a:ext cx="3318275" cy="3971083"/>
          </a:xfrm>
          <a:custGeom>
            <a:avLst/>
            <a:gdLst/>
            <a:ahLst/>
            <a:cxnLst/>
            <a:rect l="l" t="t" r="r" b="b"/>
            <a:pathLst>
              <a:path w="3318275" h="3971083">
                <a:moveTo>
                  <a:pt x="0" y="0"/>
                </a:moveTo>
                <a:lnTo>
                  <a:pt x="3318275" y="0"/>
                </a:lnTo>
                <a:lnTo>
                  <a:pt x="3318275" y="3971083"/>
                </a:lnTo>
                <a:lnTo>
                  <a:pt x="0" y="39710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7647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3" name="TextBox 13"/>
          <p:cNvSpPr txBox="1"/>
          <p:nvPr/>
        </p:nvSpPr>
        <p:spPr>
          <a:xfrm>
            <a:off x="1377239" y="64381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Priprema podataka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7239" y="1664099"/>
            <a:ext cx="8423420" cy="60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346">
                <a:solidFill>
                  <a:srgbClr val="FFFFFF"/>
                </a:solidFill>
                <a:latin typeface="Poppins Bold"/>
              </a:rPr>
              <a:t>Podatci koji nedostaju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3684" y="2394435"/>
            <a:ext cx="8423420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Provjera nedostajućih podataka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3684" y="3077146"/>
            <a:ext cx="8423420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Kreiranje kopije podataka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03684" y="3759858"/>
            <a:ext cx="8423420" cy="483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Popunjavanje nedostajućih vrijednosti: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Popunjavanje medijanom, grupirano prema brand_name i release_year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Ako problem ostane, popunjavanje medijanom grupirano samo prema brand_name</a:t>
            </a:r>
          </a:p>
          <a:p>
            <a:pPr marL="1185981" lvl="2" indent="-395327" algn="l">
              <a:lnSpc>
                <a:spcPts val="3845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Ako još postoje nedostajuće vrijednosti, popunjavanje medijanom za main_camera_mp</a:t>
            </a:r>
          </a:p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Provjera rezultata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7239" y="1447410"/>
            <a:ext cx="5906801" cy="47625"/>
            <a:chOff x="0" y="0"/>
            <a:chExt cx="1555701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5701" cy="12543"/>
            </a:xfrm>
            <a:custGeom>
              <a:avLst/>
              <a:gdLst/>
              <a:ahLst/>
              <a:cxnLst/>
              <a:rect l="l" t="t" r="r" b="b"/>
              <a:pathLst>
                <a:path w="1555701" h="12543">
                  <a:moveTo>
                    <a:pt x="6272" y="0"/>
                  </a:moveTo>
                  <a:lnTo>
                    <a:pt x="1549429" y="0"/>
                  </a:lnTo>
                  <a:cubicBezTo>
                    <a:pt x="1551092" y="0"/>
                    <a:pt x="1552688" y="661"/>
                    <a:pt x="1553864" y="1837"/>
                  </a:cubicBezTo>
                  <a:cubicBezTo>
                    <a:pt x="1555040" y="3013"/>
                    <a:pt x="1555701" y="4608"/>
                    <a:pt x="1555701" y="6272"/>
                  </a:cubicBezTo>
                  <a:lnTo>
                    <a:pt x="1555701" y="6272"/>
                  </a:lnTo>
                  <a:cubicBezTo>
                    <a:pt x="1555701" y="7935"/>
                    <a:pt x="1555040" y="9530"/>
                    <a:pt x="1553864" y="10706"/>
                  </a:cubicBezTo>
                  <a:cubicBezTo>
                    <a:pt x="1552688" y="11882"/>
                    <a:pt x="1551092" y="12543"/>
                    <a:pt x="154942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55701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9" name="Freeform 9"/>
          <p:cNvSpPr/>
          <p:nvPr/>
        </p:nvSpPr>
        <p:spPr>
          <a:xfrm>
            <a:off x="8344036" y="4245682"/>
            <a:ext cx="8432387" cy="4247425"/>
          </a:xfrm>
          <a:custGeom>
            <a:avLst/>
            <a:gdLst/>
            <a:ahLst/>
            <a:cxnLst/>
            <a:rect l="l" t="t" r="r" b="b"/>
            <a:pathLst>
              <a:path w="8432387" h="4247425">
                <a:moveTo>
                  <a:pt x="0" y="0"/>
                </a:moveTo>
                <a:lnTo>
                  <a:pt x="8432387" y="0"/>
                </a:lnTo>
                <a:lnTo>
                  <a:pt x="8432387" y="4247424"/>
                </a:lnTo>
                <a:lnTo>
                  <a:pt x="0" y="4247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0" name="TextBox 10"/>
          <p:cNvSpPr txBox="1"/>
          <p:nvPr/>
        </p:nvSpPr>
        <p:spPr>
          <a:xfrm>
            <a:off x="1377239" y="64381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Priprema podataka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7239" y="1664099"/>
            <a:ext cx="8423420" cy="60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346">
                <a:solidFill>
                  <a:srgbClr val="FFFFFF"/>
                </a:solidFill>
                <a:latin typeface="Poppins Bold"/>
              </a:rPr>
              <a:t>Inženjering značajki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7239" y="2483970"/>
            <a:ext cx="10629890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Proces stvaranja novih značajki iz sirovih podataka kako bi se poboljšala učinkovitost modela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7239" y="3611960"/>
            <a:ext cx="10629890" cy="94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Koristiti broj godina koji je prošao od proizvodnje mobilnog uređaja umjesto godine proizvodnje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7239" y="1447410"/>
            <a:ext cx="5906801" cy="47625"/>
            <a:chOff x="0" y="0"/>
            <a:chExt cx="1555701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5701" cy="12543"/>
            </a:xfrm>
            <a:custGeom>
              <a:avLst/>
              <a:gdLst/>
              <a:ahLst/>
              <a:cxnLst/>
              <a:rect l="l" t="t" r="r" b="b"/>
              <a:pathLst>
                <a:path w="1555701" h="12543">
                  <a:moveTo>
                    <a:pt x="6272" y="0"/>
                  </a:moveTo>
                  <a:lnTo>
                    <a:pt x="1549429" y="0"/>
                  </a:lnTo>
                  <a:cubicBezTo>
                    <a:pt x="1551092" y="0"/>
                    <a:pt x="1552688" y="661"/>
                    <a:pt x="1553864" y="1837"/>
                  </a:cubicBezTo>
                  <a:cubicBezTo>
                    <a:pt x="1555040" y="3013"/>
                    <a:pt x="1555701" y="4608"/>
                    <a:pt x="1555701" y="6272"/>
                  </a:cubicBezTo>
                  <a:lnTo>
                    <a:pt x="1555701" y="6272"/>
                  </a:lnTo>
                  <a:cubicBezTo>
                    <a:pt x="1555701" y="7935"/>
                    <a:pt x="1555040" y="9530"/>
                    <a:pt x="1553864" y="10706"/>
                  </a:cubicBezTo>
                  <a:cubicBezTo>
                    <a:pt x="1552688" y="11882"/>
                    <a:pt x="1551092" y="12543"/>
                    <a:pt x="154942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55701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259300" y="403081"/>
            <a:ext cx="652082" cy="876236"/>
          </a:xfrm>
          <a:custGeom>
            <a:avLst/>
            <a:gdLst/>
            <a:ahLst/>
            <a:cxnLst/>
            <a:rect l="l" t="t" r="r" b="b"/>
            <a:pathLst>
              <a:path w="652082" h="876236">
                <a:moveTo>
                  <a:pt x="0" y="0"/>
                </a:moveTo>
                <a:lnTo>
                  <a:pt x="652082" y="0"/>
                </a:lnTo>
                <a:lnTo>
                  <a:pt x="652082" y="876236"/>
                </a:lnTo>
                <a:lnTo>
                  <a:pt x="0" y="8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9" name="TextBox 9"/>
          <p:cNvSpPr txBox="1"/>
          <p:nvPr/>
        </p:nvSpPr>
        <p:spPr>
          <a:xfrm>
            <a:off x="1377239" y="643811"/>
            <a:ext cx="8423420" cy="73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Priprema podataka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77239" y="1664099"/>
            <a:ext cx="8423420" cy="60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346">
                <a:solidFill>
                  <a:srgbClr val="FFFFFF"/>
                </a:solidFill>
                <a:latin typeface="Poppins Bold"/>
              </a:rPr>
              <a:t>Priprema podataka za modeliranje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7239" y="2483970"/>
            <a:ext cx="10629890" cy="1435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Podjela podataka na trening podatke i testne podatke kako bismo mogli evaluirati model koji gradimo na testnim podatcima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7239" y="4252532"/>
            <a:ext cx="10629890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30% podataka u testnom skupu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7239" y="4935243"/>
            <a:ext cx="10629890" cy="46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90" lvl="1" indent="-296495" algn="l">
              <a:lnSpc>
                <a:spcPts val="3845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Open Sans"/>
              </a:rPr>
              <a:t>70% podataka u trening skupu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694</Words>
  <Application>Microsoft Office PowerPoint</Application>
  <PresentationFormat>Custom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Poppins Bold</vt:lpstr>
      <vt:lpstr>Open Sans Bold</vt:lpstr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‘o+as’fkssadfmkaš</dc:title>
  <cp:lastModifiedBy>Martin Marenjak</cp:lastModifiedBy>
  <cp:revision>6</cp:revision>
  <dcterms:created xsi:type="dcterms:W3CDTF">2006-08-16T00:00:00Z</dcterms:created>
  <dcterms:modified xsi:type="dcterms:W3CDTF">2024-06-06T23:00:59Z</dcterms:modified>
  <dc:identifier>DAGHZHDWjDc</dc:identifier>
</cp:coreProperties>
</file>