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643B5-A52B-47C7-B642-80BF559E6C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9705DEE-0DFC-4CEB-B611-C92292618016}">
      <dgm:prSet/>
      <dgm:spPr/>
      <dgm:t>
        <a:bodyPr/>
        <a:lstStyle/>
        <a:p>
          <a:r>
            <a:rPr lang="cs-CZ"/>
            <a:t>Klasická arkádová hra s moderními vylepšeními.</a:t>
          </a:r>
          <a:endParaRPr lang="en-US"/>
        </a:p>
      </dgm:t>
    </dgm:pt>
    <dgm:pt modelId="{2E26C55E-A6F6-4CCB-927D-F5FABCFBBEAE}" type="parTrans" cxnId="{9CD71D25-A5A9-4CCC-9F19-3973A9D82339}">
      <dgm:prSet/>
      <dgm:spPr/>
      <dgm:t>
        <a:bodyPr/>
        <a:lstStyle/>
        <a:p>
          <a:endParaRPr lang="en-US"/>
        </a:p>
      </dgm:t>
    </dgm:pt>
    <dgm:pt modelId="{B3F6A205-62E3-4531-9D05-C953D29BD154}" type="sibTrans" cxnId="{9CD71D25-A5A9-4CCC-9F19-3973A9D82339}">
      <dgm:prSet/>
      <dgm:spPr/>
      <dgm:t>
        <a:bodyPr/>
        <a:lstStyle/>
        <a:p>
          <a:endParaRPr lang="en-US"/>
        </a:p>
      </dgm:t>
    </dgm:pt>
    <dgm:pt modelId="{DB6F9CD0-BF2F-4F79-98C5-48F14BEB28AC}">
      <dgm:prSet/>
      <dgm:spPr/>
      <dgm:t>
        <a:bodyPr/>
        <a:lstStyle/>
        <a:p>
          <a:r>
            <a:rPr lang="cs-CZ"/>
            <a:t>Hráči ovládají pálky a snaží se získat body tím, že odrazí míček.</a:t>
          </a:r>
          <a:endParaRPr lang="en-US"/>
        </a:p>
      </dgm:t>
    </dgm:pt>
    <dgm:pt modelId="{88FF66A3-3477-40D3-94EA-A0963D8F9100}" type="parTrans" cxnId="{A42ECD4C-1DC3-433A-8C63-AD911A22DC10}">
      <dgm:prSet/>
      <dgm:spPr/>
      <dgm:t>
        <a:bodyPr/>
        <a:lstStyle/>
        <a:p>
          <a:endParaRPr lang="en-US"/>
        </a:p>
      </dgm:t>
    </dgm:pt>
    <dgm:pt modelId="{F3C42104-AE3A-453B-A158-C2B61381C45B}" type="sibTrans" cxnId="{A42ECD4C-1DC3-433A-8C63-AD911A22DC10}">
      <dgm:prSet/>
      <dgm:spPr/>
      <dgm:t>
        <a:bodyPr/>
        <a:lstStyle/>
        <a:p>
          <a:endParaRPr lang="en-US"/>
        </a:p>
      </dgm:t>
    </dgm:pt>
    <dgm:pt modelId="{E8AB523A-3CC6-4105-A7CB-CDAFEA0F4963}">
      <dgm:prSet/>
      <dgm:spPr/>
      <dgm:t>
        <a:bodyPr/>
        <a:lstStyle/>
        <a:p>
          <a:r>
            <a:rPr lang="cs-CZ"/>
            <a:t>Skóre se ukládá a výsledky jsou zaznamenávány v databázi.</a:t>
          </a:r>
          <a:endParaRPr lang="en-US"/>
        </a:p>
      </dgm:t>
    </dgm:pt>
    <dgm:pt modelId="{5AC666A7-FCFD-47C1-8168-19B3D836EABC}" type="parTrans" cxnId="{64DDE124-69F3-4E38-97CF-37BDC33CD71D}">
      <dgm:prSet/>
      <dgm:spPr/>
      <dgm:t>
        <a:bodyPr/>
        <a:lstStyle/>
        <a:p>
          <a:endParaRPr lang="en-US"/>
        </a:p>
      </dgm:t>
    </dgm:pt>
    <dgm:pt modelId="{56DC6A8F-AF53-4DB5-A860-661CE936552D}" type="sibTrans" cxnId="{64DDE124-69F3-4E38-97CF-37BDC33CD71D}">
      <dgm:prSet/>
      <dgm:spPr/>
      <dgm:t>
        <a:bodyPr/>
        <a:lstStyle/>
        <a:p>
          <a:endParaRPr lang="en-US"/>
        </a:p>
      </dgm:t>
    </dgm:pt>
    <dgm:pt modelId="{AA378A8D-3FE8-4FFC-9F76-1D23B38EEC6E}" type="pres">
      <dgm:prSet presAssocID="{964643B5-A52B-47C7-B642-80BF559E6CCC}" presName="root" presStyleCnt="0">
        <dgm:presLayoutVars>
          <dgm:dir/>
          <dgm:resizeHandles val="exact"/>
        </dgm:presLayoutVars>
      </dgm:prSet>
      <dgm:spPr/>
    </dgm:pt>
    <dgm:pt modelId="{8FEF1E8A-1B9F-4E41-A8AA-3B405ED88913}" type="pres">
      <dgm:prSet presAssocID="{29705DEE-0DFC-4CEB-B611-C92292618016}" presName="compNode" presStyleCnt="0"/>
      <dgm:spPr/>
    </dgm:pt>
    <dgm:pt modelId="{6B1F07DC-C157-4C04-A651-A3733B704B30}" type="pres">
      <dgm:prSet presAssocID="{29705DEE-0DFC-4CEB-B611-C922926180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0885726-D5D8-4435-AE91-F703B956A627}" type="pres">
      <dgm:prSet presAssocID="{29705DEE-0DFC-4CEB-B611-C92292618016}" presName="spaceRect" presStyleCnt="0"/>
      <dgm:spPr/>
    </dgm:pt>
    <dgm:pt modelId="{FFB47840-69EB-4070-B32E-B391B311ED35}" type="pres">
      <dgm:prSet presAssocID="{29705DEE-0DFC-4CEB-B611-C92292618016}" presName="textRect" presStyleLbl="revTx" presStyleIdx="0" presStyleCnt="3">
        <dgm:presLayoutVars>
          <dgm:chMax val="1"/>
          <dgm:chPref val="1"/>
        </dgm:presLayoutVars>
      </dgm:prSet>
      <dgm:spPr/>
    </dgm:pt>
    <dgm:pt modelId="{68F051D6-48BC-467D-8143-5DB20E9AE2B3}" type="pres">
      <dgm:prSet presAssocID="{B3F6A205-62E3-4531-9D05-C953D29BD154}" presName="sibTrans" presStyleCnt="0"/>
      <dgm:spPr/>
    </dgm:pt>
    <dgm:pt modelId="{CE58929A-E3B3-4E15-98FD-3ED31D978C2E}" type="pres">
      <dgm:prSet presAssocID="{DB6F9CD0-BF2F-4F79-98C5-48F14BEB28AC}" presName="compNode" presStyleCnt="0"/>
      <dgm:spPr/>
    </dgm:pt>
    <dgm:pt modelId="{B88469ED-7AF1-42D0-B222-D4BAEC88079A}" type="pres">
      <dgm:prSet presAssocID="{DB6F9CD0-BF2F-4F79-98C5-48F14BEB28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372BCA9A-0444-43F8-8417-05EA6F90009D}" type="pres">
      <dgm:prSet presAssocID="{DB6F9CD0-BF2F-4F79-98C5-48F14BEB28AC}" presName="spaceRect" presStyleCnt="0"/>
      <dgm:spPr/>
    </dgm:pt>
    <dgm:pt modelId="{C45B7CD5-E48B-4CF1-AD72-478700437DC5}" type="pres">
      <dgm:prSet presAssocID="{DB6F9CD0-BF2F-4F79-98C5-48F14BEB28AC}" presName="textRect" presStyleLbl="revTx" presStyleIdx="1" presStyleCnt="3">
        <dgm:presLayoutVars>
          <dgm:chMax val="1"/>
          <dgm:chPref val="1"/>
        </dgm:presLayoutVars>
      </dgm:prSet>
      <dgm:spPr/>
    </dgm:pt>
    <dgm:pt modelId="{EA29E715-EB90-4AA5-8F66-BD24CFB4133F}" type="pres">
      <dgm:prSet presAssocID="{F3C42104-AE3A-453B-A158-C2B61381C45B}" presName="sibTrans" presStyleCnt="0"/>
      <dgm:spPr/>
    </dgm:pt>
    <dgm:pt modelId="{074CEE4F-92C3-4DDA-847D-5DB51AFD2927}" type="pres">
      <dgm:prSet presAssocID="{E8AB523A-3CC6-4105-A7CB-CDAFEA0F4963}" presName="compNode" presStyleCnt="0"/>
      <dgm:spPr/>
    </dgm:pt>
    <dgm:pt modelId="{17F94EB8-641F-47AF-84D9-33713BD6129F}" type="pres">
      <dgm:prSet presAssocID="{E8AB523A-3CC6-4105-A7CB-CDAFEA0F49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škrtnutí"/>
        </a:ext>
      </dgm:extLst>
    </dgm:pt>
    <dgm:pt modelId="{48B2132D-200D-4333-89BC-2BD3DA24C34F}" type="pres">
      <dgm:prSet presAssocID="{E8AB523A-3CC6-4105-A7CB-CDAFEA0F4963}" presName="spaceRect" presStyleCnt="0"/>
      <dgm:spPr/>
    </dgm:pt>
    <dgm:pt modelId="{C2A33475-98D5-4251-BCE9-9CE84651D379}" type="pres">
      <dgm:prSet presAssocID="{E8AB523A-3CC6-4105-A7CB-CDAFEA0F49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E6CD08-5E27-4C5E-A427-543FBE01D3CA}" type="presOf" srcId="{DB6F9CD0-BF2F-4F79-98C5-48F14BEB28AC}" destId="{C45B7CD5-E48B-4CF1-AD72-478700437DC5}" srcOrd="0" destOrd="0" presId="urn:microsoft.com/office/officeart/2018/2/layout/IconLabelList"/>
    <dgm:cxn modelId="{64DDE124-69F3-4E38-97CF-37BDC33CD71D}" srcId="{964643B5-A52B-47C7-B642-80BF559E6CCC}" destId="{E8AB523A-3CC6-4105-A7CB-CDAFEA0F4963}" srcOrd="2" destOrd="0" parTransId="{5AC666A7-FCFD-47C1-8168-19B3D836EABC}" sibTransId="{56DC6A8F-AF53-4DB5-A860-661CE936552D}"/>
    <dgm:cxn modelId="{9CD71D25-A5A9-4CCC-9F19-3973A9D82339}" srcId="{964643B5-A52B-47C7-B642-80BF559E6CCC}" destId="{29705DEE-0DFC-4CEB-B611-C92292618016}" srcOrd="0" destOrd="0" parTransId="{2E26C55E-A6F6-4CCB-927D-F5FABCFBBEAE}" sibTransId="{B3F6A205-62E3-4531-9D05-C953D29BD154}"/>
    <dgm:cxn modelId="{F50E3129-EE6F-4055-90A9-D8203E465387}" type="presOf" srcId="{964643B5-A52B-47C7-B642-80BF559E6CCC}" destId="{AA378A8D-3FE8-4FFC-9F76-1D23B38EEC6E}" srcOrd="0" destOrd="0" presId="urn:microsoft.com/office/officeart/2018/2/layout/IconLabelList"/>
    <dgm:cxn modelId="{29F0822D-2FBD-40DC-916F-4275242FD00B}" type="presOf" srcId="{E8AB523A-3CC6-4105-A7CB-CDAFEA0F4963}" destId="{C2A33475-98D5-4251-BCE9-9CE84651D379}" srcOrd="0" destOrd="0" presId="urn:microsoft.com/office/officeart/2018/2/layout/IconLabelList"/>
    <dgm:cxn modelId="{A42ECD4C-1DC3-433A-8C63-AD911A22DC10}" srcId="{964643B5-A52B-47C7-B642-80BF559E6CCC}" destId="{DB6F9CD0-BF2F-4F79-98C5-48F14BEB28AC}" srcOrd="1" destOrd="0" parTransId="{88FF66A3-3477-40D3-94EA-A0963D8F9100}" sibTransId="{F3C42104-AE3A-453B-A158-C2B61381C45B}"/>
    <dgm:cxn modelId="{0243B171-4357-4C53-A919-D7EFA8CE24D6}" type="presOf" srcId="{29705DEE-0DFC-4CEB-B611-C92292618016}" destId="{FFB47840-69EB-4070-B32E-B391B311ED35}" srcOrd="0" destOrd="0" presId="urn:microsoft.com/office/officeart/2018/2/layout/IconLabelList"/>
    <dgm:cxn modelId="{26BA03F4-257D-42DF-9833-52B0AC259C77}" type="presParOf" srcId="{AA378A8D-3FE8-4FFC-9F76-1D23B38EEC6E}" destId="{8FEF1E8A-1B9F-4E41-A8AA-3B405ED88913}" srcOrd="0" destOrd="0" presId="urn:microsoft.com/office/officeart/2018/2/layout/IconLabelList"/>
    <dgm:cxn modelId="{43F6384E-2720-4B98-9013-B3930EAEB554}" type="presParOf" srcId="{8FEF1E8A-1B9F-4E41-A8AA-3B405ED88913}" destId="{6B1F07DC-C157-4C04-A651-A3733B704B30}" srcOrd="0" destOrd="0" presId="urn:microsoft.com/office/officeart/2018/2/layout/IconLabelList"/>
    <dgm:cxn modelId="{CBB8DF93-54E5-4B9A-82AC-01FB3786C504}" type="presParOf" srcId="{8FEF1E8A-1B9F-4E41-A8AA-3B405ED88913}" destId="{F0885726-D5D8-4435-AE91-F703B956A627}" srcOrd="1" destOrd="0" presId="urn:microsoft.com/office/officeart/2018/2/layout/IconLabelList"/>
    <dgm:cxn modelId="{7D21F321-F645-47F3-828E-6B6B58E6A88C}" type="presParOf" srcId="{8FEF1E8A-1B9F-4E41-A8AA-3B405ED88913}" destId="{FFB47840-69EB-4070-B32E-B391B311ED35}" srcOrd="2" destOrd="0" presId="urn:microsoft.com/office/officeart/2018/2/layout/IconLabelList"/>
    <dgm:cxn modelId="{4B6F1B9D-C1B5-4F73-BEF7-5B07E93E665C}" type="presParOf" srcId="{AA378A8D-3FE8-4FFC-9F76-1D23B38EEC6E}" destId="{68F051D6-48BC-467D-8143-5DB20E9AE2B3}" srcOrd="1" destOrd="0" presId="urn:microsoft.com/office/officeart/2018/2/layout/IconLabelList"/>
    <dgm:cxn modelId="{5BB696C2-049D-44FB-AC7F-469403FB6D81}" type="presParOf" srcId="{AA378A8D-3FE8-4FFC-9F76-1D23B38EEC6E}" destId="{CE58929A-E3B3-4E15-98FD-3ED31D978C2E}" srcOrd="2" destOrd="0" presId="urn:microsoft.com/office/officeart/2018/2/layout/IconLabelList"/>
    <dgm:cxn modelId="{9ED614C6-CEE2-4E41-9AC6-5170E0F4AA6F}" type="presParOf" srcId="{CE58929A-E3B3-4E15-98FD-3ED31D978C2E}" destId="{B88469ED-7AF1-42D0-B222-D4BAEC88079A}" srcOrd="0" destOrd="0" presId="urn:microsoft.com/office/officeart/2018/2/layout/IconLabelList"/>
    <dgm:cxn modelId="{93713F57-C740-4AC7-BDB4-6544AB62472D}" type="presParOf" srcId="{CE58929A-E3B3-4E15-98FD-3ED31D978C2E}" destId="{372BCA9A-0444-43F8-8417-05EA6F90009D}" srcOrd="1" destOrd="0" presId="urn:microsoft.com/office/officeart/2018/2/layout/IconLabelList"/>
    <dgm:cxn modelId="{4DFE26AB-68FA-4555-ACCC-4DFFA29B931D}" type="presParOf" srcId="{CE58929A-E3B3-4E15-98FD-3ED31D978C2E}" destId="{C45B7CD5-E48B-4CF1-AD72-478700437DC5}" srcOrd="2" destOrd="0" presId="urn:microsoft.com/office/officeart/2018/2/layout/IconLabelList"/>
    <dgm:cxn modelId="{865170AC-C83A-4905-ACFB-37DF69B6FC96}" type="presParOf" srcId="{AA378A8D-3FE8-4FFC-9F76-1D23B38EEC6E}" destId="{EA29E715-EB90-4AA5-8F66-BD24CFB4133F}" srcOrd="3" destOrd="0" presId="urn:microsoft.com/office/officeart/2018/2/layout/IconLabelList"/>
    <dgm:cxn modelId="{3096AF9D-DAB4-41DF-9614-8CD70C10B87D}" type="presParOf" srcId="{AA378A8D-3FE8-4FFC-9F76-1D23B38EEC6E}" destId="{074CEE4F-92C3-4DDA-847D-5DB51AFD2927}" srcOrd="4" destOrd="0" presId="urn:microsoft.com/office/officeart/2018/2/layout/IconLabelList"/>
    <dgm:cxn modelId="{CEB4A2D9-DB3D-4CF1-84A0-F3FEB3E71706}" type="presParOf" srcId="{074CEE4F-92C3-4DDA-847D-5DB51AFD2927}" destId="{17F94EB8-641F-47AF-84D9-33713BD6129F}" srcOrd="0" destOrd="0" presId="urn:microsoft.com/office/officeart/2018/2/layout/IconLabelList"/>
    <dgm:cxn modelId="{EF8A7A4A-6F20-4DFD-A574-7CAD65A3D5F0}" type="presParOf" srcId="{074CEE4F-92C3-4DDA-847D-5DB51AFD2927}" destId="{48B2132D-200D-4333-89BC-2BD3DA24C34F}" srcOrd="1" destOrd="0" presId="urn:microsoft.com/office/officeart/2018/2/layout/IconLabelList"/>
    <dgm:cxn modelId="{DCFAB993-E274-4B89-B532-72B1713CB360}" type="presParOf" srcId="{074CEE4F-92C3-4DDA-847D-5DB51AFD2927}" destId="{C2A33475-98D5-4251-BCE9-9CE84651D3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F07DC-C157-4C04-A651-A3733B704B30}">
      <dsp:nvSpPr>
        <dsp:cNvPr id="0" name=""/>
        <dsp:cNvSpPr/>
      </dsp:nvSpPr>
      <dsp:spPr>
        <a:xfrm>
          <a:off x="923249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47840-69EB-4070-B32E-B391B311ED35}">
      <dsp:nvSpPr>
        <dsp:cNvPr id="0" name=""/>
        <dsp:cNvSpPr/>
      </dsp:nvSpPr>
      <dsp:spPr>
        <a:xfrm>
          <a:off x="159251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Klasická arkádová hra s moderními vylepšeními.</a:t>
          </a:r>
          <a:endParaRPr lang="en-US" sz="1700" kern="1200"/>
        </a:p>
      </dsp:txBody>
      <dsp:txXfrm>
        <a:off x="159251" y="2150305"/>
        <a:ext cx="2778172" cy="720000"/>
      </dsp:txXfrm>
    </dsp:sp>
    <dsp:sp modelId="{B88469ED-7AF1-42D0-B222-D4BAEC88079A}">
      <dsp:nvSpPr>
        <dsp:cNvPr id="0" name=""/>
        <dsp:cNvSpPr/>
      </dsp:nvSpPr>
      <dsp:spPr>
        <a:xfrm>
          <a:off x="4187602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B7CD5-E48B-4CF1-AD72-478700437DC5}">
      <dsp:nvSpPr>
        <dsp:cNvPr id="0" name=""/>
        <dsp:cNvSpPr/>
      </dsp:nvSpPr>
      <dsp:spPr>
        <a:xfrm>
          <a:off x="3423605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Hráči ovládají pálky a snaží se získat body tím, že odrazí míček.</a:t>
          </a:r>
          <a:endParaRPr lang="en-US" sz="1700" kern="1200"/>
        </a:p>
      </dsp:txBody>
      <dsp:txXfrm>
        <a:off x="3423605" y="2150305"/>
        <a:ext cx="2778172" cy="720000"/>
      </dsp:txXfrm>
    </dsp:sp>
    <dsp:sp modelId="{17F94EB8-641F-47AF-84D9-33713BD6129F}">
      <dsp:nvSpPr>
        <dsp:cNvPr id="0" name=""/>
        <dsp:cNvSpPr/>
      </dsp:nvSpPr>
      <dsp:spPr>
        <a:xfrm>
          <a:off x="7451955" y="552377"/>
          <a:ext cx="1250177" cy="12501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33475-98D5-4251-BCE9-9CE84651D379}">
      <dsp:nvSpPr>
        <dsp:cNvPr id="0" name=""/>
        <dsp:cNvSpPr/>
      </dsp:nvSpPr>
      <dsp:spPr>
        <a:xfrm>
          <a:off x="6687958" y="2150305"/>
          <a:ext cx="27781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700" kern="1200"/>
            <a:t>Skóre se ukládá a výsledky jsou zaznamenávány v databázi.</a:t>
          </a:r>
          <a:endParaRPr lang="en-US" sz="1700" kern="1200"/>
        </a:p>
      </dsp:txBody>
      <dsp:txXfrm>
        <a:off x="6687958" y="2150305"/>
        <a:ext cx="277817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549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820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640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2666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8238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95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5497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624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338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138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574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841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375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915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377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579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5983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3459ED-3D1E-4B2A-B0BD-EA181B5E2E4E}" type="datetimeFigureOut">
              <a:rPr lang="cs-CZ" smtClean="0"/>
              <a:t>25.03.2025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AED4A6F-484D-46EE-918F-EB6B63ED61B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25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8ED43A-1882-8DC7-3EDA-FA56A2F3B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Pong Game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D39C23F-3FBD-B493-1717-3468484F1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cs-CZ" dirty="0"/>
              <a:t>Vypracoval: Martin Macek</a:t>
            </a:r>
          </a:p>
          <a:p>
            <a:pPr algn="l"/>
            <a:r>
              <a:rPr lang="cs-CZ" b="0" i="0" dirty="0">
                <a:effectLst/>
                <a:latin typeface="Google Sans"/>
              </a:rPr>
              <a:t>Střední průmyslová škola a Vyšší odborná škola, Kladno</a:t>
            </a:r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9009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251C6B-0029-5464-8E94-BA2EF336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8761"/>
            <a:ext cx="8761413" cy="1514168"/>
          </a:xfrm>
        </p:spPr>
        <p:txBody>
          <a:bodyPr/>
          <a:lstStyle/>
          <a:p>
            <a:r>
              <a:rPr lang="cs-CZ" dirty="0"/>
              <a:t>Výhody</a:t>
            </a:r>
            <a:br>
              <a:rPr lang="cs-CZ" b="1" dirty="0"/>
            </a:b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628F6E-5E68-4C30-27B6-60181780F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Jednoduchá a osvědčená hratelnost: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Pong je klasická hra, kterou lidé znají a rádi hrají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Snadná přístupnost hry zaručuje, že osloví širokou základnu hráčů.</a:t>
            </a:r>
          </a:p>
          <a:p>
            <a:r>
              <a:rPr lang="cs-CZ" b="1" dirty="0" err="1"/>
              <a:t>Rozšířitelnost</a:t>
            </a:r>
            <a:r>
              <a:rPr lang="cs-CZ" b="1" dirty="0"/>
              <a:t> a škálovatelnost: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Kód lze snadno rozšířit o nové funkce, herní módy nebo online multiplayer.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Možnost vytvoření mobilní nebo webové verze hry.</a:t>
            </a:r>
          </a:p>
          <a:p>
            <a:pPr>
              <a:buFont typeface="Wingdings" panose="05000000000000000000" pitchFamily="2" charset="2"/>
              <a:buChar char="§"/>
            </a:pPr>
            <a:endParaRPr lang="cs-CZ" dirty="0"/>
          </a:p>
          <a:p>
            <a:endParaRPr lang="cs-CZ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809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62E56-7633-320F-5E28-689FD9A2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077" y="3075518"/>
            <a:ext cx="8761413" cy="706964"/>
          </a:xfrm>
        </p:spPr>
        <p:txBody>
          <a:bodyPr/>
          <a:lstStyle/>
          <a:p>
            <a:pPr algn="ctr"/>
            <a:r>
              <a:rPr lang="cs-CZ" b="1" u="sng" dirty="0">
                <a:solidFill>
                  <a:schemeClr val="tx1"/>
                </a:solidFill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130793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cs-CZ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F809292F-EA60-BCD3-DED5-167620DA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Úvod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graphicFrame>
        <p:nvGraphicFramePr>
          <p:cNvPr id="34" name="Zástupný obsah 2">
            <a:extLst>
              <a:ext uri="{FF2B5EF4-FFF2-40B4-BE49-F238E27FC236}">
                <a16:creationId xmlns:a16="http://schemas.microsoft.com/office/drawing/2014/main" id="{6A625E5A-32A1-7435-0F3C-B0A8A6926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167046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8969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7E6B14D-2E6C-432B-904F-75F8197D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cs-CZ" sz="3200">
                <a:solidFill>
                  <a:srgbClr val="EBEBEB"/>
                </a:solidFill>
              </a:rPr>
              <a:t>Technologie a Knihovny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03F278-026B-D024-CD4A-D77C83A9B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cs-CZ" sz="2000" b="1" dirty="0" err="1"/>
              <a:t>Pygame</a:t>
            </a:r>
            <a:r>
              <a:rPr lang="cs-CZ" sz="2000" b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2000" dirty="0"/>
              <a:t>Používáme k vykreslování grafiky a zpracování uživatelského vstupu.</a:t>
            </a:r>
          </a:p>
          <a:p>
            <a:r>
              <a:rPr lang="cs-CZ" sz="2000" b="1" dirty="0" err="1"/>
              <a:t>SQLite</a:t>
            </a:r>
            <a:r>
              <a:rPr lang="cs-CZ" sz="2000" b="1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2000" dirty="0"/>
              <a:t>Umožňuje ukládat výsledky zápasů do databáze pro pozdější zobrazení.</a:t>
            </a:r>
          </a:p>
          <a:p>
            <a:r>
              <a:rPr lang="cs-CZ" sz="2000" b="1" dirty="0"/>
              <a:t>Python: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sz="2000" dirty="0"/>
              <a:t>Hra je napsána v programovacím jazyce Python, což usnadňuje vývoj a rozšíření hry.</a:t>
            </a:r>
          </a:p>
        </p:txBody>
      </p:sp>
    </p:spTree>
    <p:extLst>
      <p:ext uri="{BB962C8B-B14F-4D97-AF65-F5344CB8AC3E}">
        <p14:creationId xmlns:p14="http://schemas.microsoft.com/office/powerpoint/2010/main" val="196032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C0658-329F-3779-97D9-2D06B769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Hlavní Funkce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8A03CC-071C-A257-81D5-2A9785FF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Grafika: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Hra je zobrazena v okně o velikosti 800x600 pixelů.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Pálky a míček jsou barevně odlišené pro lepší přehlednost.</a:t>
            </a:r>
          </a:p>
          <a:p>
            <a:r>
              <a:rPr lang="cs-CZ" b="1" dirty="0"/>
              <a:t>Ovládání: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Hráč 1: Klávesy W a 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Hráč</a:t>
            </a:r>
            <a:r>
              <a:rPr lang="en-US" dirty="0"/>
              <a:t> 2: </a:t>
            </a:r>
            <a:r>
              <a:rPr lang="en-US" dirty="0" err="1"/>
              <a:t>Klávesy</a:t>
            </a:r>
            <a:r>
              <a:rPr lang="en-US" dirty="0"/>
              <a:t> UP a DOWN.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56509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CE4F7FE-0846-6175-C4D8-560AFA8F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tx1"/>
                </a:solidFill>
              </a:rPr>
              <a:t>Zadání Jmen Hráčů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2F025F-6317-3CBD-8881-6C1E6A397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1"/>
                </a:solidFill>
              </a:rPr>
              <a:t>Hráči si zadávají jména před začátkem zápasu.</a:t>
            </a:r>
          </a:p>
          <a:p>
            <a:r>
              <a:rPr lang="cs-CZ">
                <a:solidFill>
                  <a:schemeClr val="tx1"/>
                </a:solidFill>
              </a:rPr>
              <a:t>Jména jsou zobrazena během hry a také uložena v databázi pro pozdější zobrazení výsledků.</a:t>
            </a:r>
          </a:p>
          <a:p>
            <a:pPr marL="0" indent="0">
              <a:buNone/>
            </a:pPr>
            <a:endParaRPr lang="cs-CZ">
              <a:solidFill>
                <a:schemeClr val="tx1"/>
              </a:solidFill>
            </a:endParaRPr>
          </a:p>
        </p:txBody>
      </p:sp>
      <p:pic>
        <p:nvPicPr>
          <p:cNvPr id="5" name="Obrázek 4" descr="Obsah obrázku snímek obrazovky, Písmo, text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A9279324-017C-BD03-8CBA-D56C62E5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714658"/>
            <a:ext cx="4828707" cy="2571286"/>
          </a:xfrm>
          <a:prstGeom prst="rect">
            <a:avLst/>
          </a:prstGeom>
        </p:spPr>
      </p:pic>
      <p:pic>
        <p:nvPicPr>
          <p:cNvPr id="4" name="Obrázek 3" descr="Obsah obrázku text, Písmo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AAFE7E8D-BF59-246A-B7EE-36D03754C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255" y="3520086"/>
            <a:ext cx="4776015" cy="2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92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5A552C-CE95-62E3-F195-882DFE9E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Hra a Skóre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E4BB3C-547A-7A73-9246-E24C084B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Cíl hry: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První hráč, který dosáhne </a:t>
            </a:r>
            <a:r>
              <a:rPr lang="cs-CZ" b="1" dirty="0"/>
              <a:t>5 bodů</a:t>
            </a:r>
            <a:r>
              <a:rPr lang="cs-CZ" dirty="0"/>
              <a:t>, vyhrává.</a:t>
            </a:r>
          </a:p>
          <a:p>
            <a:r>
              <a:rPr lang="cs-CZ" dirty="0"/>
              <a:t>Skóre: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Skóre obou hráčů je zobrazeno během celé hry.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Po každém bodu se skóre aktualizuje.</a:t>
            </a:r>
            <a:endParaRPr lang="cs-CZ" dirty="0"/>
          </a:p>
          <a:p>
            <a:r>
              <a:rPr lang="cs-CZ" dirty="0"/>
              <a:t>Databáze: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dirty="0"/>
              <a:t>Výsledek každého zápasu je uložen do databáze, včetně jmen hráčů, skóre a vítěze.</a:t>
            </a:r>
          </a:p>
          <a:p>
            <a:pPr>
              <a:buFont typeface="Wingdings" panose="05000000000000000000" pitchFamily="2" charset="2"/>
              <a:buChar char="§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918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C6724E6-4E3A-C567-6666-9DCE942C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EBEBEB"/>
                </a:solidFill>
              </a:rPr>
              <a:t>Herní Smyčka</a:t>
            </a:r>
          </a:p>
        </p:txBody>
      </p:sp>
      <p:pic>
        <p:nvPicPr>
          <p:cNvPr id="7" name="Obrázek 6" descr="Obsah obrázku snímek obrazovky, text, Multimediální software, software&#10;&#10;Obsah vygenerovaný umělou inteligencí může být nesprávný.">
            <a:extLst>
              <a:ext uri="{FF2B5EF4-FFF2-40B4-BE49-F238E27FC236}">
                <a16:creationId xmlns:a16="http://schemas.microsoft.com/office/drawing/2014/main" id="{1E0B195A-D0CA-2B33-F207-06625BAB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1639097"/>
            <a:ext cx="4828707" cy="35973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8CA918-7530-2A29-0DF8-28881B15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Pohyb míčku: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>
                <a:solidFill>
                  <a:srgbClr val="FFFFFF"/>
                </a:solidFill>
              </a:rPr>
              <a:t>Míček se pohybuje na obrazovce a odráží se od pálky.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>
                <a:solidFill>
                  <a:srgbClr val="FFFFFF"/>
                </a:solidFill>
              </a:rPr>
              <a:t>Po každém odrazu se mění směr pohybu.</a:t>
            </a:r>
            <a:endParaRPr lang="pl-PL">
              <a:solidFill>
                <a:srgbClr val="FFFFFF"/>
              </a:solidFill>
            </a:endParaRPr>
          </a:p>
          <a:p>
            <a:r>
              <a:rPr lang="cs-CZ">
                <a:solidFill>
                  <a:srgbClr val="FFFFFF"/>
                </a:solidFill>
              </a:rPr>
              <a:t>Bodování: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>
                <a:solidFill>
                  <a:srgbClr val="FFFFFF"/>
                </a:solidFill>
              </a:rPr>
              <a:t>Když míček projde kolem pálky, soupeř dostane bod.</a:t>
            </a:r>
          </a:p>
          <a:p>
            <a:endParaRPr lang="cs-C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469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58FCAC-B323-4AEB-500B-2C397156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EBEBEB"/>
                </a:solidFill>
              </a:rPr>
              <a:t>Výherní Obrazovka</a:t>
            </a:r>
          </a:p>
        </p:txBody>
      </p:sp>
      <p:pic>
        <p:nvPicPr>
          <p:cNvPr id="4" name="Obrázek 3" descr="Obsah obrázku snímek obrazovky, Písmo, Grafika, grafický design&#10;&#10;Obsah vygenerovaný umělou inteligencí může být nesprávný.">
            <a:extLst>
              <a:ext uri="{FF2B5EF4-FFF2-40B4-BE49-F238E27FC236}">
                <a16:creationId xmlns:a16="http://schemas.microsoft.com/office/drawing/2014/main" id="{CCF81735-8D2A-6FFE-D437-92F2645E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1681348"/>
            <a:ext cx="4828707" cy="351288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EA4DF7-4936-859B-60E2-B13A4811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Zobrazení vítěze: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>
                <a:solidFill>
                  <a:srgbClr val="FFFFFF"/>
                </a:solidFill>
              </a:rPr>
              <a:t>Po skončení zápasu se na obrazovce zobrazí vítěz.</a:t>
            </a:r>
          </a:p>
          <a:p>
            <a:r>
              <a:rPr lang="cs-CZ">
                <a:solidFill>
                  <a:srgbClr val="FFFFFF"/>
                </a:solidFill>
              </a:rPr>
              <a:t>Uložení výsledku:</a:t>
            </a:r>
            <a:endParaRPr lang="pl-PL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cs-CZ">
                <a:solidFill>
                  <a:srgbClr val="FFFFFF"/>
                </a:solidFill>
              </a:rPr>
              <a:t>Výsledek je uložen do databáze pro pozdější zobrazení.</a:t>
            </a:r>
          </a:p>
        </p:txBody>
      </p:sp>
    </p:spTree>
    <p:extLst>
      <p:ext uri="{BB962C8B-B14F-4D97-AF65-F5344CB8AC3E}">
        <p14:creationId xmlns:p14="http://schemas.microsoft.com/office/powerpoint/2010/main" val="124512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0F737C2-8CFB-7522-B3CA-C1435CB7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EBEBEB"/>
                </a:solidFill>
              </a:rPr>
              <a:t>Hlavní Menu</a:t>
            </a:r>
          </a:p>
        </p:txBody>
      </p:sp>
      <p:pic>
        <p:nvPicPr>
          <p:cNvPr id="8" name="Obrázek 7" descr="Obsah obrázku text, Písmo, snímek obrazovky, Grafika&#10;&#10;Obsah vygenerovaný umělou inteligencí může být nesprávný.">
            <a:extLst>
              <a:ext uri="{FF2B5EF4-FFF2-40B4-BE49-F238E27FC236}">
                <a16:creationId xmlns:a16="http://schemas.microsoft.com/office/drawing/2014/main" id="{CD55358C-7C89-A47B-B3C0-8421971A6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836" y="1614954"/>
            <a:ext cx="4828707" cy="3645672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F7BB17-588E-95CF-F98A-E32C2021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Možnosti v menu: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b="1">
                <a:solidFill>
                  <a:srgbClr val="FFFFFF"/>
                </a:solidFill>
              </a:rPr>
              <a:t>Hrát</a:t>
            </a:r>
            <a:r>
              <a:rPr lang="cs-CZ">
                <a:solidFill>
                  <a:srgbClr val="FFFFFF"/>
                </a:solidFill>
              </a:rPr>
              <a:t> – Nová hra, kde si hráči zadají jména a začnou hrát.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b="1">
                <a:solidFill>
                  <a:srgbClr val="FFFFFF"/>
                </a:solidFill>
              </a:rPr>
              <a:t>Výsledky</a:t>
            </a:r>
            <a:r>
              <a:rPr lang="cs-CZ">
                <a:solidFill>
                  <a:srgbClr val="FFFFFF"/>
                </a:solidFill>
              </a:rPr>
              <a:t> – Zobrazení posledních 5 výsledků zápasů.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cs-CZ" b="1">
                <a:solidFill>
                  <a:srgbClr val="FFFFFF"/>
                </a:solidFill>
              </a:rPr>
              <a:t>Ukončit</a:t>
            </a:r>
            <a:r>
              <a:rPr lang="cs-CZ">
                <a:solidFill>
                  <a:srgbClr val="FFFFFF"/>
                </a:solidFill>
              </a:rPr>
              <a:t> – Ukončení hry.</a:t>
            </a:r>
          </a:p>
        </p:txBody>
      </p:sp>
    </p:spTree>
    <p:extLst>
      <p:ext uri="{BB962C8B-B14F-4D97-AF65-F5344CB8AC3E}">
        <p14:creationId xmlns:p14="http://schemas.microsoft.com/office/powerpoint/2010/main" val="3136256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</TotalTime>
  <Words>363</Words>
  <Application>Microsoft Office PowerPoint</Application>
  <PresentationFormat>Širokoúhlá obrazovka</PresentationFormat>
  <Paragraphs>57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Google Sans</vt:lpstr>
      <vt:lpstr>Wingdings</vt:lpstr>
      <vt:lpstr>Wingdings 3</vt:lpstr>
      <vt:lpstr>Ion Boardroom</vt:lpstr>
      <vt:lpstr>Pong Game</vt:lpstr>
      <vt:lpstr>Úvod</vt:lpstr>
      <vt:lpstr>Technologie a Knihovny</vt:lpstr>
      <vt:lpstr>Hlavní Funkce</vt:lpstr>
      <vt:lpstr>Zadání Jmen Hráčů</vt:lpstr>
      <vt:lpstr>Hra a Skóre</vt:lpstr>
      <vt:lpstr>Herní Smyčka</vt:lpstr>
      <vt:lpstr>Výherní Obrazovka</vt:lpstr>
      <vt:lpstr>Hlavní Menu</vt:lpstr>
      <vt:lpstr>Výhody 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Macek Martin (EP4)</dc:creator>
  <cp:lastModifiedBy>Macek Martin (EP4)</cp:lastModifiedBy>
  <cp:revision>4</cp:revision>
  <dcterms:created xsi:type="dcterms:W3CDTF">2025-03-23T16:32:56Z</dcterms:created>
  <dcterms:modified xsi:type="dcterms:W3CDTF">2025-03-25T19:31:11Z</dcterms:modified>
</cp:coreProperties>
</file>