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Anaheim"/>
      <p:regular r:id="rId33"/>
    </p:embeddedFont>
    <p:embeddedFont>
      <p:font typeface="Barlow Condensed ExtraBold"/>
      <p:bold r:id="rId34"/>
      <p:boldItalic r:id="rId35"/>
    </p:embeddedFont>
    <p:embeddedFont>
      <p:font typeface="Overpass Mono"/>
      <p:regular r:id="rId36"/>
      <p:bold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slide" Target="slides/slide16.xml"/><Relationship Id="rId41" Type="http://schemas.openxmlformats.org/officeDocument/2006/relationships/font" Target="fonts/Barlow-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naheim-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rlowCondensedExtraBold-boldItalic.fntdata"/><Relationship Id="rId12" Type="http://schemas.openxmlformats.org/officeDocument/2006/relationships/slide" Target="slides/slide8.xml"/><Relationship Id="rId34" Type="http://schemas.openxmlformats.org/officeDocument/2006/relationships/font" Target="fonts/BarlowCondensedExtraBold-bold.fntdata"/><Relationship Id="rId15" Type="http://schemas.openxmlformats.org/officeDocument/2006/relationships/slide" Target="slides/slide11.xml"/><Relationship Id="rId37" Type="http://schemas.openxmlformats.org/officeDocument/2006/relationships/font" Target="fonts/OverpassMono-bold.fntdata"/><Relationship Id="rId14" Type="http://schemas.openxmlformats.org/officeDocument/2006/relationships/slide" Target="slides/slide10.xml"/><Relationship Id="rId36" Type="http://schemas.openxmlformats.org/officeDocument/2006/relationships/font" Target="fonts/OverpassMono-regular.fntdata"/><Relationship Id="rId17" Type="http://schemas.openxmlformats.org/officeDocument/2006/relationships/slide" Target="slides/slide13.xml"/><Relationship Id="rId39" Type="http://schemas.openxmlformats.org/officeDocument/2006/relationships/font" Target="fonts/Barlow-bold.fntdata"/><Relationship Id="rId16" Type="http://schemas.openxmlformats.org/officeDocument/2006/relationships/slide" Target="slides/slide12.xml"/><Relationship Id="rId38" Type="http://schemas.openxmlformats.org/officeDocument/2006/relationships/font" Target="fonts/Barlow-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2f092108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2f09210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2f092108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2f092108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6208360c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6208360c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6208360c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6208360c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4104c3c8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4104c3c8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208360c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208360c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6208360c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6208360c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6208360c6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6208360c6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6208360c6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6208360c6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6208360c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6208360c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208360c6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208360c6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52f092108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52f092108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52f092108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52f092108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233abc4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233abc4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3f2bb82a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3f2bb82a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Explicar por que utilizar cada indicador</a:t>
            </a:r>
            <a:endParaRPr>
              <a:solidFill>
                <a:srgbClr val="FFFFFF"/>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ff58dc7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ff58dc70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415089c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415089c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2f092108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2f092108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52f092108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52f092108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872573b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872573b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2f09210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2f09210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d5e5b3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d5e5b3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2f092108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2f092108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www.kaggle.com/datasets/fedesoriano/stroke-prediction-dataset"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379500" y="1483800"/>
            <a:ext cx="8385000" cy="21759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6300"/>
              <a:t>PREVENCIÓN DE ENFERMEDAD ACV </a:t>
            </a:r>
            <a:endParaRPr sz="6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txBox="1"/>
          <p:nvPr>
            <p:ph idx="3" type="title"/>
          </p:nvPr>
        </p:nvSpPr>
        <p:spPr>
          <a:xfrm>
            <a:off x="257588" y="3795966"/>
            <a:ext cx="50400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ever_married: </a:t>
            </a:r>
            <a:r>
              <a:rPr b="0" lang="en" sz="1200">
                <a:solidFill>
                  <a:srgbClr val="FFFFFF"/>
                </a:solidFill>
              </a:rPr>
              <a:t>"No" o "Yes" (No o Sí)</a:t>
            </a:r>
            <a:endParaRPr b="0" sz="1200">
              <a:solidFill>
                <a:srgbClr val="FFFFFF"/>
              </a:solidFill>
            </a:endParaRPr>
          </a:p>
        </p:txBody>
      </p:sp>
      <p:sp>
        <p:nvSpPr>
          <p:cNvPr id="436" name="Google Shape;436;p34"/>
          <p:cNvSpPr txBox="1"/>
          <p:nvPr>
            <p:ph idx="3" type="title"/>
          </p:nvPr>
        </p:nvSpPr>
        <p:spPr>
          <a:xfrm>
            <a:off x="0" y="578101"/>
            <a:ext cx="2296500" cy="2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7" name="Google Shape;437;p34"/>
          <p:cNvSpPr txBox="1"/>
          <p:nvPr>
            <p:ph type="title"/>
          </p:nvPr>
        </p:nvSpPr>
        <p:spPr>
          <a:xfrm>
            <a:off x="257588" y="2010575"/>
            <a:ext cx="28344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id: </a:t>
            </a:r>
            <a:r>
              <a:rPr b="0" lang="en" sz="1200">
                <a:solidFill>
                  <a:srgbClr val="FFFFFF"/>
                </a:solidFill>
              </a:rPr>
              <a:t>identificador único</a:t>
            </a:r>
            <a:endParaRPr b="0" sz="1200">
              <a:solidFill>
                <a:srgbClr val="FFFFFF"/>
              </a:solidFill>
            </a:endParaRPr>
          </a:p>
        </p:txBody>
      </p:sp>
      <p:sp>
        <p:nvSpPr>
          <p:cNvPr id="438" name="Google Shape;438;p34"/>
          <p:cNvSpPr txBox="1"/>
          <p:nvPr>
            <p:ph idx="3" type="title"/>
          </p:nvPr>
        </p:nvSpPr>
        <p:spPr>
          <a:xfrm>
            <a:off x="257588" y="2298825"/>
            <a:ext cx="79677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t>gender: </a:t>
            </a:r>
            <a:r>
              <a:rPr b="0" lang="en" sz="1200"/>
              <a:t>"Male", "Female" o "Other" (Masculino, Femenino u Otro)</a:t>
            </a:r>
            <a:endParaRPr b="0" sz="1200"/>
          </a:p>
        </p:txBody>
      </p:sp>
      <p:sp>
        <p:nvSpPr>
          <p:cNvPr id="439" name="Google Shape;439;p34"/>
          <p:cNvSpPr txBox="1"/>
          <p:nvPr>
            <p:ph idx="4294967295" type="title"/>
          </p:nvPr>
        </p:nvSpPr>
        <p:spPr>
          <a:xfrm>
            <a:off x="332525" y="25977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Atributos</a:t>
            </a:r>
            <a:endParaRPr>
              <a:solidFill>
                <a:schemeClr val="dk2"/>
              </a:solidFill>
            </a:endParaRPr>
          </a:p>
        </p:txBody>
      </p:sp>
      <p:sp>
        <p:nvSpPr>
          <p:cNvPr id="440" name="Google Shape;440;p34"/>
          <p:cNvSpPr txBox="1"/>
          <p:nvPr>
            <p:ph type="title"/>
          </p:nvPr>
        </p:nvSpPr>
        <p:spPr>
          <a:xfrm>
            <a:off x="257588" y="2620175"/>
            <a:ext cx="28344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age: </a:t>
            </a:r>
            <a:r>
              <a:rPr b="0" lang="en" sz="1200">
                <a:solidFill>
                  <a:srgbClr val="FFFFFF"/>
                </a:solidFill>
              </a:rPr>
              <a:t>Edad del paciente</a:t>
            </a:r>
            <a:endParaRPr b="0" sz="1200">
              <a:solidFill>
                <a:srgbClr val="FFFFFF"/>
              </a:solidFill>
            </a:endParaRPr>
          </a:p>
        </p:txBody>
      </p:sp>
      <p:sp>
        <p:nvSpPr>
          <p:cNvPr id="441" name="Google Shape;441;p34"/>
          <p:cNvSpPr txBox="1"/>
          <p:nvPr>
            <p:ph idx="3" type="title"/>
          </p:nvPr>
        </p:nvSpPr>
        <p:spPr>
          <a:xfrm>
            <a:off x="257588" y="2945381"/>
            <a:ext cx="86922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hypertension: </a:t>
            </a:r>
            <a:r>
              <a:rPr b="0" lang="en" sz="1200">
                <a:solidFill>
                  <a:srgbClr val="FFFFFF"/>
                </a:solidFill>
              </a:rPr>
              <a:t>0 si el paciente no tiene hipertensión , 1 si el paciente tiene hipertensión</a:t>
            </a:r>
            <a:endParaRPr b="0" sz="1200">
              <a:solidFill>
                <a:srgbClr val="FFFFFF"/>
              </a:solidFill>
            </a:endParaRPr>
          </a:p>
        </p:txBody>
      </p:sp>
      <p:sp>
        <p:nvSpPr>
          <p:cNvPr id="442" name="Google Shape;442;p34"/>
          <p:cNvSpPr txBox="1"/>
          <p:nvPr>
            <p:ph type="title"/>
          </p:nvPr>
        </p:nvSpPr>
        <p:spPr>
          <a:xfrm>
            <a:off x="257588" y="3382175"/>
            <a:ext cx="82350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heart_disease: </a:t>
            </a:r>
            <a:r>
              <a:rPr b="0" lang="en" sz="1200">
                <a:solidFill>
                  <a:srgbClr val="FFFFFF"/>
                </a:solidFill>
              </a:rPr>
              <a:t>0 si el paciente no tiene enfermedades del corazón, 1 si el paciente tiene enfermedades del corazón</a:t>
            </a:r>
            <a:endParaRPr b="0" sz="1200">
              <a:solidFill>
                <a:srgbClr val="FFFFFF"/>
              </a:solidFill>
            </a:endParaRPr>
          </a:p>
        </p:txBody>
      </p:sp>
      <p:sp>
        <p:nvSpPr>
          <p:cNvPr id="443" name="Google Shape;443;p34"/>
          <p:cNvSpPr/>
          <p:nvPr/>
        </p:nvSpPr>
        <p:spPr>
          <a:xfrm>
            <a:off x="194210" y="2102739"/>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194210" y="2382752"/>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194210" y="2724733"/>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194210" y="3041927"/>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194210" y="3383909"/>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194210" y="3904915"/>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txBox="1"/>
          <p:nvPr/>
        </p:nvSpPr>
        <p:spPr>
          <a:xfrm>
            <a:off x="367100" y="890175"/>
            <a:ext cx="7748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Overpass Mono"/>
                <a:ea typeface="Overpass Mono"/>
                <a:cs typeface="Overpass Mono"/>
                <a:sym typeface="Overpass Mono"/>
              </a:rPr>
              <a:t>El dataset contiene una serie de atributos que nos brindarán información relevante sobre el paciente; desde su estado marital, nivel de glucosa en sangre, índice de masa corporal hasta si sufre de hipertensión o si sufrió un ACV</a:t>
            </a:r>
            <a:endParaRPr sz="1200">
              <a:solidFill>
                <a:srgbClr val="FFFFFF"/>
              </a:solidFill>
              <a:latin typeface="Overpass Mono"/>
              <a:ea typeface="Overpass Mono"/>
              <a:cs typeface="Overpass Mono"/>
              <a:sym typeface="Overpass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5"/>
          <p:cNvSpPr txBox="1"/>
          <p:nvPr>
            <p:ph idx="3" type="title"/>
          </p:nvPr>
        </p:nvSpPr>
        <p:spPr>
          <a:xfrm>
            <a:off x="0" y="1789300"/>
            <a:ext cx="1041000" cy="473700"/>
          </a:xfrm>
          <a:prstGeom prst="rect">
            <a:avLst/>
          </a:prstGeom>
          <a:solidFill>
            <a:schemeClr val="accen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5" name="Google Shape;455;p35"/>
          <p:cNvSpPr txBox="1"/>
          <p:nvPr>
            <p:ph idx="3" type="title"/>
          </p:nvPr>
        </p:nvSpPr>
        <p:spPr>
          <a:xfrm>
            <a:off x="0" y="578101"/>
            <a:ext cx="2296500" cy="2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6" name="Google Shape;456;p35"/>
          <p:cNvSpPr txBox="1"/>
          <p:nvPr>
            <p:ph idx="4294967295" type="title"/>
          </p:nvPr>
        </p:nvSpPr>
        <p:spPr>
          <a:xfrm>
            <a:off x="332525" y="25977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Atributos</a:t>
            </a:r>
            <a:endParaRPr>
              <a:solidFill>
                <a:schemeClr val="dk2"/>
              </a:solidFill>
            </a:endParaRPr>
          </a:p>
        </p:txBody>
      </p:sp>
      <p:sp>
        <p:nvSpPr>
          <p:cNvPr id="457" name="Google Shape;457;p35"/>
          <p:cNvSpPr txBox="1"/>
          <p:nvPr>
            <p:ph type="title"/>
          </p:nvPr>
        </p:nvSpPr>
        <p:spPr>
          <a:xfrm>
            <a:off x="451950" y="1468100"/>
            <a:ext cx="82350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work_type: </a:t>
            </a:r>
            <a:r>
              <a:rPr b="0" lang="en" sz="1200">
                <a:solidFill>
                  <a:srgbClr val="FFFFFF"/>
                </a:solidFill>
              </a:rPr>
              <a:t>"children", "Govt_jov", "Never_worked", "Private" or "Self-employed" (Niño, trabajo en el sector público, nunca trabajó, privado o monotributista)</a:t>
            </a:r>
            <a:endParaRPr b="0" sz="1200">
              <a:solidFill>
                <a:srgbClr val="FFFFFF"/>
              </a:solidFill>
            </a:endParaRPr>
          </a:p>
        </p:txBody>
      </p:sp>
      <p:sp>
        <p:nvSpPr>
          <p:cNvPr id="458" name="Google Shape;458;p35"/>
          <p:cNvSpPr txBox="1"/>
          <p:nvPr>
            <p:ph idx="3" type="title"/>
          </p:nvPr>
        </p:nvSpPr>
        <p:spPr>
          <a:xfrm>
            <a:off x="451950" y="1906679"/>
            <a:ext cx="58728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Residence_type: </a:t>
            </a:r>
            <a:r>
              <a:rPr b="0" lang="en" sz="1200">
                <a:solidFill>
                  <a:srgbClr val="FFFFFF"/>
                </a:solidFill>
              </a:rPr>
              <a:t>"Rural" or "Urban"</a:t>
            </a:r>
            <a:endParaRPr b="0" sz="1200">
              <a:solidFill>
                <a:srgbClr val="FFFFFF"/>
              </a:solidFill>
            </a:endParaRPr>
          </a:p>
        </p:txBody>
      </p:sp>
      <p:sp>
        <p:nvSpPr>
          <p:cNvPr id="459" name="Google Shape;459;p35"/>
          <p:cNvSpPr txBox="1"/>
          <p:nvPr>
            <p:ph type="title"/>
          </p:nvPr>
        </p:nvSpPr>
        <p:spPr>
          <a:xfrm>
            <a:off x="451950" y="2230100"/>
            <a:ext cx="74307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avg_glucose_level: </a:t>
            </a:r>
            <a:r>
              <a:rPr b="0" lang="en" sz="1200">
                <a:solidFill>
                  <a:srgbClr val="FFFFFF"/>
                </a:solidFill>
              </a:rPr>
              <a:t>nivel promedio de glucosa en la sangre</a:t>
            </a:r>
            <a:endParaRPr b="0" sz="1200">
              <a:solidFill>
                <a:srgbClr val="FFFFFF"/>
              </a:solidFill>
            </a:endParaRPr>
          </a:p>
        </p:txBody>
      </p:sp>
      <p:sp>
        <p:nvSpPr>
          <p:cNvPr id="460" name="Google Shape;460;p35"/>
          <p:cNvSpPr txBox="1"/>
          <p:nvPr>
            <p:ph idx="3" type="title"/>
          </p:nvPr>
        </p:nvSpPr>
        <p:spPr>
          <a:xfrm>
            <a:off x="451950" y="2596386"/>
            <a:ext cx="28344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bmi: </a:t>
            </a:r>
            <a:r>
              <a:rPr b="0" lang="en" sz="1200">
                <a:solidFill>
                  <a:srgbClr val="FFFFFF"/>
                </a:solidFill>
              </a:rPr>
              <a:t>Índice de masa corporal</a:t>
            </a:r>
            <a:endParaRPr b="0" sz="1200">
              <a:solidFill>
                <a:srgbClr val="FFFFFF"/>
              </a:solidFill>
            </a:endParaRPr>
          </a:p>
        </p:txBody>
      </p:sp>
      <p:sp>
        <p:nvSpPr>
          <p:cNvPr id="461" name="Google Shape;461;p35"/>
          <p:cNvSpPr txBox="1"/>
          <p:nvPr>
            <p:ph type="title"/>
          </p:nvPr>
        </p:nvSpPr>
        <p:spPr>
          <a:xfrm>
            <a:off x="451950" y="2992100"/>
            <a:ext cx="82995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smoking_status: </a:t>
            </a:r>
            <a:r>
              <a:rPr b="0" lang="en" sz="1200">
                <a:solidFill>
                  <a:srgbClr val="FFFFFF"/>
                </a:solidFill>
              </a:rPr>
              <a:t>"formerly smoked", "never smoked", "smokes" or "Unknown"* (Ex fumador, nunca fumó, fuma, desconocido)</a:t>
            </a:r>
            <a:endParaRPr b="0" sz="1200">
              <a:solidFill>
                <a:srgbClr val="FFFFFF"/>
              </a:solidFill>
            </a:endParaRPr>
          </a:p>
        </p:txBody>
      </p:sp>
      <p:sp>
        <p:nvSpPr>
          <p:cNvPr id="462" name="Google Shape;462;p35"/>
          <p:cNvSpPr txBox="1"/>
          <p:nvPr>
            <p:ph idx="3" type="title"/>
          </p:nvPr>
        </p:nvSpPr>
        <p:spPr>
          <a:xfrm>
            <a:off x="451950" y="3383175"/>
            <a:ext cx="8299500" cy="2286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rPr>
              <a:t>stroke: 1 si el paciente tuvo un ACV, 0 si no lo tuvo (Variable Target)</a:t>
            </a:r>
            <a:endParaRPr b="0" sz="1200">
              <a:solidFill>
                <a:schemeClr val="dk2"/>
              </a:solidFill>
            </a:endParaRPr>
          </a:p>
        </p:txBody>
      </p:sp>
      <p:sp>
        <p:nvSpPr>
          <p:cNvPr id="463" name="Google Shape;463;p35"/>
          <p:cNvSpPr/>
          <p:nvPr/>
        </p:nvSpPr>
        <p:spPr>
          <a:xfrm>
            <a:off x="388573" y="1482228"/>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388573" y="1990840"/>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388573" y="2334658"/>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388573" y="2690870"/>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388573" y="3008064"/>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388573" y="3477658"/>
            <a:ext cx="67200" cy="67200"/>
          </a:xfrm>
          <a:prstGeom prst="ellipse">
            <a:avLst/>
          </a:prstGeom>
          <a:solidFill>
            <a:schemeClr val="dk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 &amp; EDA</a:t>
            </a:r>
            <a:endParaRPr/>
          </a:p>
        </p:txBody>
      </p:sp>
      <p:sp>
        <p:nvSpPr>
          <p:cNvPr id="474" name="Google Shape;474;p36"/>
          <p:cNvSpPr/>
          <p:nvPr/>
        </p:nvSpPr>
        <p:spPr>
          <a:xfrm flipH="1">
            <a:off x="1177827" y="2014813"/>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flipH="1">
            <a:off x="732773" y="2312538"/>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flipH="1" rot="-5400000">
            <a:off x="1581613" y="1717988"/>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txBox="1"/>
          <p:nvPr>
            <p:ph type="ctrTitle"/>
          </p:nvPr>
        </p:nvSpPr>
        <p:spPr>
          <a:xfrm flipH="1">
            <a:off x="2508847" y="1717988"/>
            <a:ext cx="62610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Data Wrangling</a:t>
            </a:r>
            <a:endParaRPr/>
          </a:p>
        </p:txBody>
      </p:sp>
      <p:sp>
        <p:nvSpPr>
          <p:cNvPr id="478" name="Google Shape;478;p36"/>
          <p:cNvSpPr/>
          <p:nvPr/>
        </p:nvSpPr>
        <p:spPr>
          <a:xfrm flipH="1">
            <a:off x="610072" y="1717988"/>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flipH="1">
            <a:off x="878916" y="2015238"/>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1766404" y="1874449"/>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2508850" y="2205425"/>
            <a:ext cx="563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Antes de continuar con el EDA y aplicaciones de modelos de Machine Learning, es necesario comprobar la utilidad del set de datos; si hay datos nulos, datos fuera de escala, con errores de escritura y eliminar variables innecesarias en caso de ser necesario.</a:t>
            </a:r>
            <a:endParaRPr>
              <a:solidFill>
                <a:srgbClr val="FFFFFF"/>
              </a:solidFill>
              <a:latin typeface="Overpass Mono"/>
              <a:ea typeface="Overpass Mono"/>
              <a:cs typeface="Overpass Mono"/>
              <a:sym typeface="Overpas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 &amp; EDA</a:t>
            </a:r>
            <a:endParaRPr/>
          </a:p>
        </p:txBody>
      </p:sp>
      <p:sp>
        <p:nvSpPr>
          <p:cNvPr id="487" name="Google Shape;487;p37"/>
          <p:cNvSpPr txBox="1"/>
          <p:nvPr/>
        </p:nvSpPr>
        <p:spPr>
          <a:xfrm>
            <a:off x="473650" y="1058300"/>
            <a:ext cx="791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Para preparar el set de datos de cara a los modelos de ML, hemos realizado unas tareas de limpieza y normalización de las variables para una mejor aplicación.</a:t>
            </a:r>
            <a:endParaRPr>
              <a:solidFill>
                <a:srgbClr val="FFFFFF"/>
              </a:solidFill>
              <a:latin typeface="Overpass Mono"/>
              <a:ea typeface="Overpass Mono"/>
              <a:cs typeface="Overpass Mono"/>
              <a:sym typeface="Overpass Mono"/>
            </a:endParaRPr>
          </a:p>
        </p:txBody>
      </p:sp>
      <p:sp>
        <p:nvSpPr>
          <p:cNvPr id="488" name="Google Shape;488;p37"/>
          <p:cNvSpPr txBox="1"/>
          <p:nvPr/>
        </p:nvSpPr>
        <p:spPr>
          <a:xfrm>
            <a:off x="473650" y="2328200"/>
            <a:ext cx="791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Formateamos los valores de las columnas residence_type y ever_married a tipo booleano (Es decir, valores binarios 0 y 1) para una mejor performance del modelo y ahorro de memoria.</a:t>
            </a:r>
            <a:endParaRPr>
              <a:solidFill>
                <a:srgbClr val="FFFFFF"/>
              </a:solidFill>
              <a:latin typeface="Overpass Mono"/>
              <a:ea typeface="Overpass Mono"/>
              <a:cs typeface="Overpass Mono"/>
              <a:sym typeface="Overpass Mono"/>
            </a:endParaRPr>
          </a:p>
        </p:txBody>
      </p:sp>
      <p:pic>
        <p:nvPicPr>
          <p:cNvPr id="489" name="Google Shape;489;p37"/>
          <p:cNvPicPr preferRelativeResize="0"/>
          <p:nvPr/>
        </p:nvPicPr>
        <p:blipFill>
          <a:blip r:embed="rId3">
            <a:alphaModFix/>
          </a:blip>
          <a:stretch>
            <a:fillRect/>
          </a:stretch>
        </p:blipFill>
        <p:spPr>
          <a:xfrm>
            <a:off x="473650" y="3381525"/>
            <a:ext cx="3143250" cy="1524000"/>
          </a:xfrm>
          <a:prstGeom prst="rect">
            <a:avLst/>
          </a:prstGeom>
          <a:noFill/>
          <a:ln>
            <a:noFill/>
          </a:ln>
        </p:spPr>
      </p:pic>
      <p:cxnSp>
        <p:nvCxnSpPr>
          <p:cNvPr id="490" name="Google Shape;490;p37"/>
          <p:cNvCxnSpPr/>
          <p:nvPr/>
        </p:nvCxnSpPr>
        <p:spPr>
          <a:xfrm>
            <a:off x="3929775" y="4092600"/>
            <a:ext cx="1317300" cy="0"/>
          </a:xfrm>
          <a:prstGeom prst="straightConnector1">
            <a:avLst/>
          </a:prstGeom>
          <a:noFill/>
          <a:ln cap="flat" cmpd="sng" w="9525">
            <a:solidFill>
              <a:schemeClr val="dk2"/>
            </a:solidFill>
            <a:prstDash val="solid"/>
            <a:round/>
            <a:headEnd len="med" w="med" type="none"/>
            <a:tailEnd len="med" w="med" type="stealth"/>
          </a:ln>
        </p:spPr>
      </p:cxnSp>
      <p:pic>
        <p:nvPicPr>
          <p:cNvPr id="491" name="Google Shape;491;p37"/>
          <p:cNvPicPr preferRelativeResize="0"/>
          <p:nvPr/>
        </p:nvPicPr>
        <p:blipFill>
          <a:blip r:embed="rId4">
            <a:alphaModFix/>
          </a:blip>
          <a:stretch>
            <a:fillRect/>
          </a:stretch>
        </p:blipFill>
        <p:spPr>
          <a:xfrm>
            <a:off x="5693475" y="3333900"/>
            <a:ext cx="2962275" cy="161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 &amp; EDA</a:t>
            </a:r>
            <a:endParaRPr/>
          </a:p>
        </p:txBody>
      </p:sp>
      <p:sp>
        <p:nvSpPr>
          <p:cNvPr id="497" name="Google Shape;497;p38"/>
          <p:cNvSpPr txBox="1"/>
          <p:nvPr/>
        </p:nvSpPr>
        <p:spPr>
          <a:xfrm>
            <a:off x="616350" y="1012200"/>
            <a:ext cx="7911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En la variable smoking_status presentamos valores ‘Unknown’, dado que no podemos asumir si esa persona es fumadora o no, junto a su frecuencia; se ha decidido eliminar los datos sacrificando cantidad por calidad.</a:t>
            </a:r>
            <a:endParaRPr>
              <a:solidFill>
                <a:srgbClr val="FFFFFF"/>
              </a:solidFill>
              <a:latin typeface="Overpass Mono"/>
              <a:ea typeface="Overpass Mono"/>
              <a:cs typeface="Overpass Mono"/>
              <a:sym typeface="Overpass Mono"/>
            </a:endParaRPr>
          </a:p>
        </p:txBody>
      </p:sp>
      <p:sp>
        <p:nvSpPr>
          <p:cNvPr id="498" name="Google Shape;498;p38"/>
          <p:cNvSpPr txBox="1"/>
          <p:nvPr/>
        </p:nvSpPr>
        <p:spPr>
          <a:xfrm>
            <a:off x="3074775" y="3936875"/>
            <a:ext cx="597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Como se puede observar, la categoría ‘unknown’ representa una gran cantidad de nuestro set de datos</a:t>
            </a:r>
            <a:endParaRPr>
              <a:solidFill>
                <a:srgbClr val="FFFFFF"/>
              </a:solidFill>
              <a:latin typeface="Overpass Mono"/>
              <a:ea typeface="Overpass Mono"/>
              <a:cs typeface="Overpass Mono"/>
              <a:sym typeface="Overpass Mono"/>
            </a:endParaRPr>
          </a:p>
        </p:txBody>
      </p:sp>
      <p:pic>
        <p:nvPicPr>
          <p:cNvPr id="499" name="Google Shape;499;p38"/>
          <p:cNvPicPr preferRelativeResize="0"/>
          <p:nvPr/>
        </p:nvPicPr>
        <p:blipFill>
          <a:blip r:embed="rId3">
            <a:alphaModFix/>
          </a:blip>
          <a:stretch>
            <a:fillRect/>
          </a:stretch>
        </p:blipFill>
        <p:spPr>
          <a:xfrm>
            <a:off x="118225" y="2084700"/>
            <a:ext cx="6705249" cy="1046700"/>
          </a:xfrm>
          <a:prstGeom prst="rect">
            <a:avLst/>
          </a:prstGeom>
          <a:noFill/>
          <a:ln>
            <a:noFill/>
          </a:ln>
        </p:spPr>
      </p:pic>
      <p:pic>
        <p:nvPicPr>
          <p:cNvPr id="500" name="Google Shape;500;p38"/>
          <p:cNvPicPr preferRelativeResize="0"/>
          <p:nvPr/>
        </p:nvPicPr>
        <p:blipFill>
          <a:blip r:embed="rId4">
            <a:alphaModFix/>
          </a:blip>
          <a:stretch>
            <a:fillRect/>
          </a:stretch>
        </p:blipFill>
        <p:spPr>
          <a:xfrm>
            <a:off x="118225" y="3301600"/>
            <a:ext cx="2956550" cy="165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9"/>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 &amp; EDA</a:t>
            </a:r>
            <a:endParaRPr/>
          </a:p>
        </p:txBody>
      </p:sp>
      <p:sp>
        <p:nvSpPr>
          <p:cNvPr id="506" name="Google Shape;506;p39"/>
          <p:cNvSpPr txBox="1"/>
          <p:nvPr/>
        </p:nvSpPr>
        <p:spPr>
          <a:xfrm>
            <a:off x="466250" y="991700"/>
            <a:ext cx="8007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En la variable gender, presentamos datos de géneros male, female y other; </a:t>
            </a:r>
            <a:r>
              <a:rPr lang="en">
                <a:solidFill>
                  <a:srgbClr val="FFFFFF"/>
                </a:solidFill>
                <a:latin typeface="Overpass Mono"/>
                <a:ea typeface="Overpass Mono"/>
                <a:cs typeface="Overpass Mono"/>
                <a:sym typeface="Overpass Mono"/>
              </a:rPr>
              <a:t>éste</a:t>
            </a:r>
            <a:r>
              <a:rPr lang="en">
                <a:solidFill>
                  <a:srgbClr val="FFFFFF"/>
                </a:solidFill>
                <a:latin typeface="Overpass Mono"/>
                <a:ea typeface="Overpass Mono"/>
                <a:cs typeface="Overpass Mono"/>
                <a:sym typeface="Overpass Mono"/>
              </a:rPr>
              <a:t> último sólo presenta un registro, por lo tanto será eliminado para conservar una sola columna a la hora de convertir los datos a binarios (valores más eficaces para los algoritmos). En el caso de que en el futuro se ingresen datos pertenecientes a esta categoría de forma </a:t>
            </a:r>
            <a:r>
              <a:rPr lang="en">
                <a:solidFill>
                  <a:srgbClr val="FFFFFF"/>
                </a:solidFill>
                <a:latin typeface="Overpass Mono"/>
                <a:ea typeface="Overpass Mono"/>
                <a:cs typeface="Overpass Mono"/>
                <a:sym typeface="Overpass Mono"/>
              </a:rPr>
              <a:t>significativa</a:t>
            </a:r>
            <a:r>
              <a:rPr lang="en">
                <a:solidFill>
                  <a:srgbClr val="FFFFFF"/>
                </a:solidFill>
                <a:latin typeface="Overpass Mono"/>
                <a:ea typeface="Overpass Mono"/>
                <a:cs typeface="Overpass Mono"/>
                <a:sym typeface="Overpass Mono"/>
              </a:rPr>
              <a:t>, los mismos serán incluidos en el </a:t>
            </a:r>
            <a:r>
              <a:rPr lang="en">
                <a:solidFill>
                  <a:srgbClr val="FFFFFF"/>
                </a:solidFill>
                <a:latin typeface="Overpass Mono"/>
                <a:ea typeface="Overpass Mono"/>
                <a:cs typeface="Overpass Mono"/>
                <a:sym typeface="Overpass Mono"/>
              </a:rPr>
              <a:t>algoritmo</a:t>
            </a:r>
            <a:r>
              <a:rPr lang="en">
                <a:solidFill>
                  <a:srgbClr val="FFFFFF"/>
                </a:solidFill>
                <a:latin typeface="Overpass Mono"/>
                <a:ea typeface="Overpass Mono"/>
                <a:cs typeface="Overpass Mono"/>
                <a:sym typeface="Overpass Mono"/>
              </a:rPr>
              <a:t>.</a:t>
            </a:r>
            <a:endParaRPr>
              <a:solidFill>
                <a:srgbClr val="FFFFFF"/>
              </a:solidFill>
              <a:latin typeface="Overpass Mono"/>
              <a:ea typeface="Overpass Mono"/>
              <a:cs typeface="Overpass Mono"/>
              <a:sym typeface="Overpass Mono"/>
            </a:endParaRPr>
          </a:p>
        </p:txBody>
      </p:sp>
      <p:pic>
        <p:nvPicPr>
          <p:cNvPr id="507" name="Google Shape;507;p39"/>
          <p:cNvPicPr preferRelativeResize="0"/>
          <p:nvPr/>
        </p:nvPicPr>
        <p:blipFill>
          <a:blip r:embed="rId3">
            <a:alphaModFix/>
          </a:blip>
          <a:stretch>
            <a:fillRect/>
          </a:stretch>
        </p:blipFill>
        <p:spPr>
          <a:xfrm>
            <a:off x="466250" y="2651200"/>
            <a:ext cx="3067050" cy="1114425"/>
          </a:xfrm>
          <a:prstGeom prst="rect">
            <a:avLst/>
          </a:prstGeom>
          <a:noFill/>
          <a:ln>
            <a:noFill/>
          </a:ln>
        </p:spPr>
      </p:pic>
      <p:sp>
        <p:nvSpPr>
          <p:cNvPr id="508" name="Google Shape;508;p39"/>
          <p:cNvSpPr txBox="1"/>
          <p:nvPr/>
        </p:nvSpPr>
        <p:spPr>
          <a:xfrm>
            <a:off x="3615950" y="2577363"/>
            <a:ext cx="522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Asimismo, se puede observar la buena distribución de datos en los géneros female y male. Esto es crucial ya que si no hubiera dicha distribución, el algoritmo predeciría mejor un género frente a otro.</a:t>
            </a:r>
            <a:endParaRPr>
              <a:solidFill>
                <a:srgbClr val="FFFFFF"/>
              </a:solidFill>
              <a:latin typeface="Overpass Mono"/>
              <a:ea typeface="Overpass Mono"/>
              <a:cs typeface="Overpass Mono"/>
              <a:sym typeface="Overpas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0"/>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Wrangling &amp; EDA</a:t>
            </a:r>
            <a:endParaRPr/>
          </a:p>
        </p:txBody>
      </p:sp>
      <p:sp>
        <p:nvSpPr>
          <p:cNvPr id="514" name="Google Shape;514;p40"/>
          <p:cNvSpPr txBox="1"/>
          <p:nvPr/>
        </p:nvSpPr>
        <p:spPr>
          <a:xfrm>
            <a:off x="784475" y="1110100"/>
            <a:ext cx="731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La columna BMI (índice de masa corporal) presenta una cantidad de 140 datos nulos, dado que la cantidad de datos se vio reducida considerablemente al eliminar el estado de fumador ‘unknown’, se procedió a completar dichos valores NaN con el promedio de los mismos. Manteniendo así la mayor cantidad posible con la mejor calidad posible.</a:t>
            </a:r>
            <a:endParaRPr>
              <a:solidFill>
                <a:srgbClr val="FFFFFF"/>
              </a:solidFill>
              <a:latin typeface="Overpass Mono"/>
              <a:ea typeface="Overpass Mono"/>
              <a:cs typeface="Overpass Mono"/>
              <a:sym typeface="Overpass Mono"/>
            </a:endParaRPr>
          </a:p>
        </p:txBody>
      </p:sp>
      <p:pic>
        <p:nvPicPr>
          <p:cNvPr id="515" name="Google Shape;515;p40"/>
          <p:cNvPicPr preferRelativeResize="0"/>
          <p:nvPr/>
        </p:nvPicPr>
        <p:blipFill>
          <a:blip r:embed="rId3">
            <a:alphaModFix/>
          </a:blip>
          <a:stretch>
            <a:fillRect/>
          </a:stretch>
        </p:blipFill>
        <p:spPr>
          <a:xfrm>
            <a:off x="81425" y="2588375"/>
            <a:ext cx="2220225" cy="2423101"/>
          </a:xfrm>
          <a:prstGeom prst="rect">
            <a:avLst/>
          </a:prstGeom>
          <a:noFill/>
          <a:ln>
            <a:noFill/>
          </a:ln>
        </p:spPr>
      </p:pic>
      <p:sp>
        <p:nvSpPr>
          <p:cNvPr id="516" name="Google Shape;516;p40"/>
          <p:cNvSpPr txBox="1"/>
          <p:nvPr/>
        </p:nvSpPr>
        <p:spPr>
          <a:xfrm>
            <a:off x="2402825" y="2588375"/>
            <a:ext cx="4206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Luego de los filtros y formateos aplicados, el dataset presenta 3566 datos válidos, sin nulos.</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Estos están en la etapa final de limpieza y en este punto podemos comenzar con el EDA para obtener respuestas y observar posibles patrones en los datos.</a:t>
            </a:r>
            <a:endParaRPr>
              <a:solidFill>
                <a:srgbClr val="FFFFFF"/>
              </a:solidFill>
              <a:latin typeface="Overpass Mono"/>
              <a:ea typeface="Overpass Mono"/>
              <a:cs typeface="Overpass Mono"/>
              <a:sym typeface="Overpass Mono"/>
            </a:endParaRPr>
          </a:p>
        </p:txBody>
      </p:sp>
      <p:pic>
        <p:nvPicPr>
          <p:cNvPr id="517" name="Google Shape;517;p40"/>
          <p:cNvPicPr preferRelativeResize="0"/>
          <p:nvPr/>
        </p:nvPicPr>
        <p:blipFill>
          <a:blip r:embed="rId4">
            <a:alphaModFix/>
          </a:blip>
          <a:stretch>
            <a:fillRect/>
          </a:stretch>
        </p:blipFill>
        <p:spPr>
          <a:xfrm>
            <a:off x="6820338" y="2685500"/>
            <a:ext cx="2124075" cy="22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1"/>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523" name="Google Shape;523;p41"/>
          <p:cNvPicPr preferRelativeResize="0"/>
          <p:nvPr/>
        </p:nvPicPr>
        <p:blipFill>
          <a:blip r:embed="rId3">
            <a:alphaModFix/>
          </a:blip>
          <a:stretch>
            <a:fillRect/>
          </a:stretch>
        </p:blipFill>
        <p:spPr>
          <a:xfrm>
            <a:off x="344825" y="1164613"/>
            <a:ext cx="3417725" cy="3209225"/>
          </a:xfrm>
          <a:prstGeom prst="rect">
            <a:avLst/>
          </a:prstGeom>
          <a:noFill/>
          <a:ln>
            <a:noFill/>
          </a:ln>
        </p:spPr>
      </p:pic>
      <p:pic>
        <p:nvPicPr>
          <p:cNvPr id="524" name="Google Shape;524;p41"/>
          <p:cNvPicPr preferRelativeResize="0"/>
          <p:nvPr/>
        </p:nvPicPr>
        <p:blipFill>
          <a:blip r:embed="rId4">
            <a:alphaModFix/>
          </a:blip>
          <a:stretch>
            <a:fillRect/>
          </a:stretch>
        </p:blipFill>
        <p:spPr>
          <a:xfrm>
            <a:off x="2971975" y="1164613"/>
            <a:ext cx="790575" cy="600075"/>
          </a:xfrm>
          <a:prstGeom prst="rect">
            <a:avLst/>
          </a:prstGeom>
          <a:noFill/>
          <a:ln>
            <a:noFill/>
          </a:ln>
        </p:spPr>
      </p:pic>
      <p:pic>
        <p:nvPicPr>
          <p:cNvPr id="525" name="Google Shape;525;p41"/>
          <p:cNvPicPr preferRelativeResize="0"/>
          <p:nvPr/>
        </p:nvPicPr>
        <p:blipFill>
          <a:blip r:embed="rId5">
            <a:alphaModFix/>
          </a:blip>
          <a:stretch>
            <a:fillRect/>
          </a:stretch>
        </p:blipFill>
        <p:spPr>
          <a:xfrm>
            <a:off x="599425" y="1164613"/>
            <a:ext cx="1971675" cy="314325"/>
          </a:xfrm>
          <a:prstGeom prst="rect">
            <a:avLst/>
          </a:prstGeom>
          <a:noFill/>
          <a:ln>
            <a:noFill/>
          </a:ln>
        </p:spPr>
      </p:pic>
      <p:sp>
        <p:nvSpPr>
          <p:cNvPr id="526" name="Google Shape;526;p41"/>
          <p:cNvSpPr txBox="1"/>
          <p:nvPr/>
        </p:nvSpPr>
        <p:spPr>
          <a:xfrm>
            <a:off x="3907575" y="1383963"/>
            <a:ext cx="498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Para comenzar con el EDA, hemos realizado un gráfico de torta para observar la proporción del dataset entre personas que han sufrido un ACV y quienes no.</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Como se observa en el gráfico, existe una desproporción sumamente importante.</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Esto es crucial a la hora de aplicar los modelos de ML, ya que estos requerirán de configuraciones específicas para tratar estos datos desbalanceados.</a:t>
            </a:r>
            <a:endParaRPr>
              <a:solidFill>
                <a:srgbClr val="FFFFFF"/>
              </a:solidFill>
              <a:latin typeface="Overpass Mono"/>
              <a:ea typeface="Overpass Mono"/>
              <a:cs typeface="Overpass Mono"/>
              <a:sym typeface="Overpas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2"/>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532" name="Google Shape;532;p42"/>
          <p:cNvPicPr preferRelativeResize="0"/>
          <p:nvPr/>
        </p:nvPicPr>
        <p:blipFill>
          <a:blip r:embed="rId3">
            <a:alphaModFix/>
          </a:blip>
          <a:stretch>
            <a:fillRect/>
          </a:stretch>
        </p:blipFill>
        <p:spPr>
          <a:xfrm>
            <a:off x="78400" y="1012200"/>
            <a:ext cx="4006801" cy="4032050"/>
          </a:xfrm>
          <a:prstGeom prst="rect">
            <a:avLst/>
          </a:prstGeom>
          <a:noFill/>
          <a:ln>
            <a:noFill/>
          </a:ln>
        </p:spPr>
      </p:pic>
      <p:sp>
        <p:nvSpPr>
          <p:cNvPr id="533" name="Google Shape;533;p42"/>
          <p:cNvSpPr txBox="1"/>
          <p:nvPr/>
        </p:nvSpPr>
        <p:spPr>
          <a:xfrm>
            <a:off x="4144400" y="888625"/>
            <a:ext cx="4603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Realizamos un mapa de correlación para observar tendencias entre las variables.</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Se observa una correlación negativa de la variable residence_type con respecto al resto de los datos, por lo tanto la misma será eliminada.</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Asimismo, se puede observar como ever_married y age tienen un gran coeficiente, pero este no es de valor ya que sólo indica que a mayor edad, más gente presenta matrimonio.</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Sin embargo, podemos observar correlación entre la edad y padecer hipertensión, problemas de corazón, un mayor nivel de glucosa en sangre y sufrir un ACV</a:t>
            </a:r>
            <a:endParaRPr>
              <a:solidFill>
                <a:schemeClr val="lt1"/>
              </a:solidFill>
              <a:latin typeface="Overpass Mono"/>
              <a:ea typeface="Overpass Mono"/>
              <a:cs typeface="Overpass Mono"/>
              <a:sym typeface="Overpas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3"/>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539" name="Google Shape;539;p43"/>
          <p:cNvPicPr preferRelativeResize="0"/>
          <p:nvPr/>
        </p:nvPicPr>
        <p:blipFill>
          <a:blip r:embed="rId3">
            <a:alphaModFix/>
          </a:blip>
          <a:stretch>
            <a:fillRect/>
          </a:stretch>
        </p:blipFill>
        <p:spPr>
          <a:xfrm>
            <a:off x="152400" y="1164600"/>
            <a:ext cx="4151531" cy="3826500"/>
          </a:xfrm>
          <a:prstGeom prst="rect">
            <a:avLst/>
          </a:prstGeom>
          <a:noFill/>
          <a:ln>
            <a:noFill/>
          </a:ln>
        </p:spPr>
      </p:pic>
      <p:sp>
        <p:nvSpPr>
          <p:cNvPr id="540" name="Google Shape;540;p43"/>
          <p:cNvSpPr txBox="1"/>
          <p:nvPr/>
        </p:nvSpPr>
        <p:spPr>
          <a:xfrm>
            <a:off x="4444525" y="1908000"/>
            <a:ext cx="4603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Decidimos realizar un gráfico de </a:t>
            </a:r>
            <a:r>
              <a:rPr lang="en">
                <a:solidFill>
                  <a:schemeClr val="lt1"/>
                </a:solidFill>
                <a:latin typeface="Overpass Mono"/>
                <a:ea typeface="Overpass Mono"/>
                <a:cs typeface="Overpass Mono"/>
                <a:sym typeface="Overpass Mono"/>
              </a:rPr>
              <a:t>violín</a:t>
            </a:r>
            <a:r>
              <a:rPr lang="en">
                <a:solidFill>
                  <a:schemeClr val="lt1"/>
                </a:solidFill>
                <a:latin typeface="Overpass Mono"/>
                <a:ea typeface="Overpass Mono"/>
                <a:cs typeface="Overpass Mono"/>
                <a:sym typeface="Overpass Mono"/>
              </a:rPr>
              <a:t> para observar la distribución de stroke en base a la edad y el estado de fumador.</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t/>
            </a:r>
            <a:endParaRPr>
              <a:solidFill>
                <a:schemeClr val="lt1"/>
              </a:solidFill>
              <a:latin typeface="Overpass Mono"/>
              <a:ea typeface="Overpass Mono"/>
              <a:cs typeface="Overpass Mono"/>
              <a:sym typeface="Overpass Mono"/>
            </a:endParaRPr>
          </a:p>
          <a:p>
            <a:pPr indent="0" lvl="0" marL="0" rtl="0" algn="l">
              <a:spcBef>
                <a:spcPts val="0"/>
              </a:spcBef>
              <a:spcAft>
                <a:spcPts val="0"/>
              </a:spcAft>
              <a:buNone/>
            </a:pPr>
            <a:r>
              <a:rPr lang="en">
                <a:solidFill>
                  <a:schemeClr val="lt1"/>
                </a:solidFill>
                <a:latin typeface="Overpass Mono"/>
                <a:ea typeface="Overpass Mono"/>
                <a:cs typeface="Overpass Mono"/>
                <a:sym typeface="Overpass Mono"/>
              </a:rPr>
              <a:t>Se puede observar que a mayor edad si el estado de fumador es alto, se es más propenso a sufrir un ACV frente a quien no fuma, o lo hace a un nivel mucho más moderado.</a:t>
            </a:r>
            <a:endParaRPr>
              <a:solidFill>
                <a:schemeClr val="lt1"/>
              </a:solidFill>
              <a:latin typeface="Overpass Mono"/>
              <a:ea typeface="Overpass Mono"/>
              <a:cs typeface="Overpass Mono"/>
              <a:sym typeface="Overpas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Contenidos</a:t>
            </a:r>
            <a:endParaRPr/>
          </a:p>
        </p:txBody>
      </p:sp>
      <p:sp>
        <p:nvSpPr>
          <p:cNvPr id="336" name="Google Shape;336;p26"/>
          <p:cNvSpPr txBox="1"/>
          <p:nvPr>
            <p:ph type="ctrTitle"/>
          </p:nvPr>
        </p:nvSpPr>
        <p:spPr>
          <a:xfrm flipH="1">
            <a:off x="2150023" y="2089311"/>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37" name="Google Shape;337;p26"/>
          <p:cNvSpPr txBox="1"/>
          <p:nvPr>
            <p:ph idx="1" type="subTitle"/>
          </p:nvPr>
        </p:nvSpPr>
        <p:spPr>
          <a:xfrm flipH="1">
            <a:off x="2154663" y="2403288"/>
            <a:ext cx="2742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Conformación E</a:t>
            </a:r>
            <a:r>
              <a:rPr lang="en" sz="1800"/>
              <a:t>quipo</a:t>
            </a:r>
            <a:endParaRPr b="1" sz="1800">
              <a:latin typeface="Overpass Mono"/>
              <a:ea typeface="Overpass Mono"/>
              <a:cs typeface="Overpass Mono"/>
              <a:sym typeface="Overpass Mono"/>
            </a:endParaRPr>
          </a:p>
        </p:txBody>
      </p:sp>
      <p:sp>
        <p:nvSpPr>
          <p:cNvPr id="338" name="Google Shape;338;p26"/>
          <p:cNvSpPr txBox="1"/>
          <p:nvPr>
            <p:ph idx="2" type="ctrTitle"/>
          </p:nvPr>
        </p:nvSpPr>
        <p:spPr>
          <a:xfrm flipH="1">
            <a:off x="5242036" y="20893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a:t>
            </a:r>
            <a:r>
              <a:rPr lang="en"/>
              <a:t>2</a:t>
            </a:r>
            <a:endParaRPr b="1" sz="3500"/>
          </a:p>
        </p:txBody>
      </p:sp>
      <p:sp>
        <p:nvSpPr>
          <p:cNvPr id="339" name="Google Shape;339;p26"/>
          <p:cNvSpPr txBox="1"/>
          <p:nvPr>
            <p:ph idx="3" type="subTitle"/>
          </p:nvPr>
        </p:nvSpPr>
        <p:spPr>
          <a:xfrm flipH="1">
            <a:off x="4725125" y="2330200"/>
            <a:ext cx="2912400" cy="885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sz="1800"/>
              <a:t>Temática </a:t>
            </a:r>
            <a:r>
              <a:rPr lang="en" sz="1800"/>
              <a:t>y Objetivos generales</a:t>
            </a:r>
            <a:endParaRPr b="1" sz="1800">
              <a:latin typeface="Overpass Mono"/>
              <a:ea typeface="Overpass Mono"/>
              <a:cs typeface="Overpass Mono"/>
              <a:sym typeface="Overpass Mono"/>
            </a:endParaRPr>
          </a:p>
        </p:txBody>
      </p:sp>
      <p:sp>
        <p:nvSpPr>
          <p:cNvPr id="340" name="Google Shape;340;p26"/>
          <p:cNvSpPr txBox="1"/>
          <p:nvPr>
            <p:ph idx="6" type="ctrTitle"/>
          </p:nvPr>
        </p:nvSpPr>
        <p:spPr>
          <a:xfrm flipH="1">
            <a:off x="2194248" y="350899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03</a:t>
            </a:r>
            <a:endParaRPr/>
          </a:p>
        </p:txBody>
      </p:sp>
      <p:sp>
        <p:nvSpPr>
          <p:cNvPr id="341" name="Google Shape;341;p26"/>
          <p:cNvSpPr txBox="1"/>
          <p:nvPr>
            <p:ph idx="7" type="subTitle"/>
          </p:nvPr>
        </p:nvSpPr>
        <p:spPr>
          <a:xfrm flipH="1">
            <a:off x="2194350" y="3822963"/>
            <a:ext cx="2837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Data Acquisition Data Wrangling</a:t>
            </a:r>
            <a:endParaRPr sz="1800"/>
          </a:p>
          <a:p>
            <a:pPr indent="0" lvl="0" marL="0" rtl="0" algn="l">
              <a:spcBef>
                <a:spcPts val="0"/>
              </a:spcBef>
              <a:spcAft>
                <a:spcPts val="0"/>
              </a:spcAft>
              <a:buNone/>
            </a:pPr>
            <a:r>
              <a:rPr lang="en" sz="1800"/>
              <a:t>Exploratory</a:t>
            </a:r>
            <a:r>
              <a:rPr lang="en" sz="1800"/>
              <a:t> Data Analysis</a:t>
            </a:r>
            <a:endParaRPr sz="1800"/>
          </a:p>
        </p:txBody>
      </p:sp>
      <p:sp>
        <p:nvSpPr>
          <p:cNvPr id="342" name="Google Shape;342;p26"/>
          <p:cNvSpPr txBox="1"/>
          <p:nvPr>
            <p:ph idx="8" type="ctrTitle"/>
          </p:nvPr>
        </p:nvSpPr>
        <p:spPr>
          <a:xfrm flipH="1">
            <a:off x="5242016" y="3499176"/>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43" name="Google Shape;343;p26"/>
          <p:cNvSpPr txBox="1"/>
          <p:nvPr>
            <p:ph idx="9" type="subTitle"/>
          </p:nvPr>
        </p:nvSpPr>
        <p:spPr>
          <a:xfrm flipH="1">
            <a:off x="5242016" y="4052430"/>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sz="1800"/>
              <a:t>Implementación de modelos ML</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p:txBody>
      </p:sp>
      <p:sp>
        <p:nvSpPr>
          <p:cNvPr id="344" name="Google Shape;344;p26"/>
          <p:cNvSpPr/>
          <p:nvPr/>
        </p:nvSpPr>
        <p:spPr>
          <a:xfrm>
            <a:off x="2154673" y="3932183"/>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2154673" y="4201072"/>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2154673" y="4479013"/>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546" name="Google Shape;546;p44"/>
          <p:cNvPicPr preferRelativeResize="0"/>
          <p:nvPr/>
        </p:nvPicPr>
        <p:blipFill>
          <a:blip r:embed="rId3">
            <a:alphaModFix/>
          </a:blip>
          <a:stretch>
            <a:fillRect/>
          </a:stretch>
        </p:blipFill>
        <p:spPr>
          <a:xfrm>
            <a:off x="3024625" y="1964400"/>
            <a:ext cx="6005001" cy="2969250"/>
          </a:xfrm>
          <a:prstGeom prst="rect">
            <a:avLst/>
          </a:prstGeom>
          <a:noFill/>
          <a:ln>
            <a:noFill/>
          </a:ln>
        </p:spPr>
      </p:pic>
      <p:sp>
        <p:nvSpPr>
          <p:cNvPr id="547" name="Google Shape;547;p44"/>
          <p:cNvSpPr txBox="1"/>
          <p:nvPr/>
        </p:nvSpPr>
        <p:spPr>
          <a:xfrm>
            <a:off x="562450" y="917700"/>
            <a:ext cx="81186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FFFFF"/>
                </a:solidFill>
                <a:latin typeface="Overpass Mono"/>
                <a:ea typeface="Overpass Mono"/>
                <a:cs typeface="Overpass Mono"/>
                <a:sym typeface="Overpass Mono"/>
              </a:rPr>
              <a:t>Gráfico de boxplot para observar los outliers presentados en las variables bmi, avg_glucose_level y age.</a:t>
            </a:r>
            <a:endParaRPr>
              <a:solidFill>
                <a:srgbClr val="FFFFFF"/>
              </a:solidFill>
              <a:latin typeface="Overpass Mono"/>
              <a:ea typeface="Overpass Mono"/>
              <a:cs typeface="Overpass Mono"/>
              <a:sym typeface="Overpass Mono"/>
            </a:endParaRPr>
          </a:p>
          <a:p>
            <a:pPr indent="0" lvl="0" marL="0" rtl="0" algn="just">
              <a:spcBef>
                <a:spcPts val="0"/>
              </a:spcBef>
              <a:spcAft>
                <a:spcPts val="0"/>
              </a:spcAft>
              <a:buNone/>
            </a:pPr>
            <a:r>
              <a:rPr lang="en">
                <a:solidFill>
                  <a:srgbClr val="FFFFFF"/>
                </a:solidFill>
                <a:latin typeface="Overpass Mono"/>
                <a:ea typeface="Overpass Mono"/>
                <a:cs typeface="Overpass Mono"/>
                <a:sym typeface="Overpass Mono"/>
              </a:rPr>
              <a:t>Se pueden observar los valores atípicos como así también la mediana de los mismos.</a:t>
            </a:r>
            <a:endParaRPr>
              <a:solidFill>
                <a:srgbClr val="FFFFFF"/>
              </a:solidFill>
              <a:latin typeface="Overpass Mono"/>
              <a:ea typeface="Overpass Mono"/>
              <a:cs typeface="Overpass Mono"/>
              <a:sym typeface="Overpass Mono"/>
            </a:endParaRPr>
          </a:p>
        </p:txBody>
      </p:sp>
      <p:sp>
        <p:nvSpPr>
          <p:cNvPr id="548" name="Google Shape;548;p44"/>
          <p:cNvSpPr txBox="1"/>
          <p:nvPr/>
        </p:nvSpPr>
        <p:spPr>
          <a:xfrm>
            <a:off x="148025" y="2050000"/>
            <a:ext cx="2738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Mediana age: 50 </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Mediana glucose: 90</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Mediana bmi: 29</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t/>
            </a:r>
            <a:endParaRPr>
              <a:solidFill>
                <a:srgbClr val="FFFFFF"/>
              </a:solidFill>
              <a:latin typeface="Overpass Mono"/>
              <a:ea typeface="Overpass Mono"/>
              <a:cs typeface="Overpass Mono"/>
              <a:sym typeface="Overpass Mono"/>
            </a:endParaRPr>
          </a:p>
          <a:p>
            <a:pPr indent="0" lvl="0" marL="0" rtl="0" algn="l">
              <a:spcBef>
                <a:spcPts val="0"/>
              </a:spcBef>
              <a:spcAft>
                <a:spcPts val="0"/>
              </a:spcAft>
              <a:buNone/>
            </a:pPr>
            <a:r>
              <a:rPr lang="en">
                <a:solidFill>
                  <a:srgbClr val="FFFFFF"/>
                </a:solidFill>
                <a:latin typeface="Overpass Mono"/>
                <a:ea typeface="Overpass Mono"/>
                <a:cs typeface="Overpass Mono"/>
                <a:sym typeface="Overpass Mono"/>
              </a:rPr>
              <a:t>Si bien tanto bmi como avg_glucose_level tienen una gran cantidad de valores atípicos, estos se conservarán ya que son datos válidos.</a:t>
            </a:r>
            <a:endParaRPr>
              <a:solidFill>
                <a:srgbClr val="FFFFFF"/>
              </a:solidFill>
              <a:latin typeface="Overpass Mono"/>
              <a:ea typeface="Overpass Mono"/>
              <a:cs typeface="Overpass Mono"/>
              <a:sym typeface="Overpass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5"/>
          <p:cNvSpPr txBox="1"/>
          <p:nvPr>
            <p:ph type="title"/>
          </p:nvPr>
        </p:nvSpPr>
        <p:spPr>
          <a:xfrm>
            <a:off x="2271206" y="2801383"/>
            <a:ext cx="49119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Implementación de modelos ML</a:t>
            </a:r>
            <a:endParaRPr/>
          </a:p>
        </p:txBody>
      </p:sp>
      <p:sp>
        <p:nvSpPr>
          <p:cNvPr id="554" name="Google Shape;554;p45"/>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solidFill>
                  <a:schemeClr val="lt2"/>
                </a:solidFill>
              </a:rPr>
              <a:t>04</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6"/>
          <p:cNvSpPr txBox="1"/>
          <p:nvPr>
            <p:ph idx="1" type="body"/>
          </p:nvPr>
        </p:nvSpPr>
        <p:spPr>
          <a:xfrm>
            <a:off x="464500" y="3978050"/>
            <a:ext cx="15258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a:t> </a:t>
            </a:r>
            <a:endParaRPr/>
          </a:p>
        </p:txBody>
      </p:sp>
      <p:pic>
        <p:nvPicPr>
          <p:cNvPr id="560" name="Google Shape;560;p46"/>
          <p:cNvPicPr preferRelativeResize="0"/>
          <p:nvPr/>
        </p:nvPicPr>
        <p:blipFill rotWithShape="1">
          <a:blip r:embed="rId3">
            <a:alphaModFix/>
          </a:blip>
          <a:srcRect b="0" l="61241" r="15108" t="0"/>
          <a:stretch/>
        </p:blipFill>
        <p:spPr>
          <a:xfrm>
            <a:off x="7315200" y="0"/>
            <a:ext cx="1823175" cy="5143500"/>
          </a:xfrm>
          <a:prstGeom prst="rect">
            <a:avLst/>
          </a:prstGeom>
          <a:noFill/>
          <a:ln>
            <a:noFill/>
          </a:ln>
        </p:spPr>
      </p:pic>
      <p:sp>
        <p:nvSpPr>
          <p:cNvPr id="561" name="Google Shape;561;p46"/>
          <p:cNvSpPr txBox="1"/>
          <p:nvPr>
            <p:ph idx="1" type="body"/>
          </p:nvPr>
        </p:nvSpPr>
        <p:spPr>
          <a:xfrm>
            <a:off x="152300" y="1890300"/>
            <a:ext cx="5487000" cy="14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Teniendo en cuenta la característica de nuestros datos y el objetivo de nuestro análisis, nos inclinamos por un algoritmo de clasificación y uno de regresión que nos permita entender si una persona es más propensa a sufrir un ACV.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 esta lógica, probamos cuatro algoritmos distintos: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562" name="Google Shape;562;p46"/>
          <p:cNvSpPr txBox="1"/>
          <p:nvPr>
            <p:ph type="title"/>
          </p:nvPr>
        </p:nvSpPr>
        <p:spPr>
          <a:xfrm>
            <a:off x="103625" y="1168325"/>
            <a:ext cx="6169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Selección de a</a:t>
            </a:r>
            <a:r>
              <a:rPr lang="en"/>
              <a:t>lgoritmos</a:t>
            </a:r>
            <a:endParaRPr>
              <a:solidFill>
                <a:schemeClr val="dk2"/>
              </a:solidFill>
            </a:endParaRPr>
          </a:p>
        </p:txBody>
      </p:sp>
      <p:sp>
        <p:nvSpPr>
          <p:cNvPr id="563" name="Google Shape;563;p46"/>
          <p:cNvSpPr/>
          <p:nvPr/>
        </p:nvSpPr>
        <p:spPr>
          <a:xfrm>
            <a:off x="7524751" y="47257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a:off x="395973" y="4169020"/>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txBox="1"/>
          <p:nvPr>
            <p:ph idx="1" type="body"/>
          </p:nvPr>
        </p:nvSpPr>
        <p:spPr>
          <a:xfrm>
            <a:off x="464500" y="4282850"/>
            <a:ext cx="15258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a:t> </a:t>
            </a:r>
            <a:endParaRPr/>
          </a:p>
        </p:txBody>
      </p:sp>
      <p:sp>
        <p:nvSpPr>
          <p:cNvPr id="566" name="Google Shape;566;p46"/>
          <p:cNvSpPr/>
          <p:nvPr/>
        </p:nvSpPr>
        <p:spPr>
          <a:xfrm>
            <a:off x="395973" y="4473820"/>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txBox="1"/>
          <p:nvPr>
            <p:ph idx="1" type="body"/>
          </p:nvPr>
        </p:nvSpPr>
        <p:spPr>
          <a:xfrm>
            <a:off x="464500" y="4587650"/>
            <a:ext cx="15258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rPr lang="en"/>
              <a:t> </a:t>
            </a:r>
            <a:endParaRPr/>
          </a:p>
        </p:txBody>
      </p:sp>
      <p:sp>
        <p:nvSpPr>
          <p:cNvPr id="568" name="Google Shape;568;p46"/>
          <p:cNvSpPr/>
          <p:nvPr/>
        </p:nvSpPr>
        <p:spPr>
          <a:xfrm>
            <a:off x="395973" y="4778620"/>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txBox="1"/>
          <p:nvPr>
            <p:ph idx="1" type="body"/>
          </p:nvPr>
        </p:nvSpPr>
        <p:spPr>
          <a:xfrm>
            <a:off x="464525" y="3622675"/>
            <a:ext cx="2532900" cy="3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Binary Regression</a:t>
            </a:r>
            <a:endParaRPr/>
          </a:p>
          <a:p>
            <a:pPr indent="0" lvl="0" marL="0" rtl="0" algn="l">
              <a:spcBef>
                <a:spcPts val="0"/>
              </a:spcBef>
              <a:spcAft>
                <a:spcPts val="0"/>
              </a:spcAft>
              <a:buNone/>
            </a:pPr>
            <a:r>
              <a:rPr lang="en"/>
              <a:t> </a:t>
            </a:r>
            <a:endParaRPr/>
          </a:p>
        </p:txBody>
      </p:sp>
      <p:sp>
        <p:nvSpPr>
          <p:cNvPr id="570" name="Google Shape;570;p46"/>
          <p:cNvSpPr/>
          <p:nvPr/>
        </p:nvSpPr>
        <p:spPr>
          <a:xfrm>
            <a:off x="395985" y="3813645"/>
            <a:ext cx="67200" cy="67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47"/>
          <p:cNvPicPr preferRelativeResize="0"/>
          <p:nvPr/>
        </p:nvPicPr>
        <p:blipFill rotWithShape="1">
          <a:blip r:embed="rId3">
            <a:alphaModFix/>
          </a:blip>
          <a:srcRect b="0" l="61241" r="15108" t="0"/>
          <a:stretch/>
        </p:blipFill>
        <p:spPr>
          <a:xfrm>
            <a:off x="7315200" y="0"/>
            <a:ext cx="1823175" cy="5143500"/>
          </a:xfrm>
          <a:prstGeom prst="rect">
            <a:avLst/>
          </a:prstGeom>
          <a:noFill/>
          <a:ln>
            <a:noFill/>
          </a:ln>
        </p:spPr>
      </p:pic>
      <p:sp>
        <p:nvSpPr>
          <p:cNvPr id="576" name="Google Shape;576;p47"/>
          <p:cNvSpPr txBox="1"/>
          <p:nvPr>
            <p:ph idx="1" type="body"/>
          </p:nvPr>
        </p:nvSpPr>
        <p:spPr>
          <a:xfrm>
            <a:off x="152300" y="1890300"/>
            <a:ext cx="5487000" cy="26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lograr un rendimiento óptimo de los mismos, se utilizó GridSearchCV para la mejor opción de hiper parámetros; pudiendo así obtener el mejor rendimiento de los mismos.</a:t>
            </a:r>
            <a:endParaRPr/>
          </a:p>
          <a:p>
            <a:pPr indent="0" lvl="0" marL="0" rtl="0" algn="l">
              <a:spcBef>
                <a:spcPts val="0"/>
              </a:spcBef>
              <a:spcAft>
                <a:spcPts val="0"/>
              </a:spcAft>
              <a:buNone/>
            </a:pPr>
            <a:r>
              <a:rPr lang="en"/>
              <a:t>Se ha aplicado el parámetro class_weight= “balanced” en los algoritmos compatibles para poder trabajar con un set de datos desbalanceado. Esto normalmente hace que los resultados tengan un puntaje más bajo, pero se trabaja de una mejor forma.</a:t>
            </a:r>
            <a:endParaRPr/>
          </a:p>
          <a:p>
            <a:pPr indent="0" lvl="0" marL="0" rtl="0" algn="l">
              <a:spcBef>
                <a:spcPts val="0"/>
              </a:spcBef>
              <a:spcAft>
                <a:spcPts val="0"/>
              </a:spcAft>
              <a:buNone/>
            </a:pPr>
            <a:r>
              <a:rPr lang="en"/>
              <a:t>El fin es poder predecir ambos casos, tanto como si va a sufrir un ACV, o si no.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577" name="Google Shape;577;p47"/>
          <p:cNvSpPr txBox="1"/>
          <p:nvPr>
            <p:ph type="title"/>
          </p:nvPr>
        </p:nvSpPr>
        <p:spPr>
          <a:xfrm>
            <a:off x="103625" y="1168325"/>
            <a:ext cx="6169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Selección de algoritmos</a:t>
            </a:r>
            <a:endParaRPr>
              <a:solidFill>
                <a:schemeClr val="dk2"/>
              </a:solidFill>
            </a:endParaRPr>
          </a:p>
        </p:txBody>
      </p:sp>
      <p:sp>
        <p:nvSpPr>
          <p:cNvPr id="578" name="Google Shape;578;p47"/>
          <p:cNvSpPr/>
          <p:nvPr/>
        </p:nvSpPr>
        <p:spPr>
          <a:xfrm>
            <a:off x="7524751" y="47257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8"/>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584" name="Google Shape;584;p48"/>
          <p:cNvSpPr txBox="1"/>
          <p:nvPr>
            <p:ph idx="2" type="ctrTitle"/>
          </p:nvPr>
        </p:nvSpPr>
        <p:spPr>
          <a:xfrm flipH="1">
            <a:off x="-51049" y="2082936"/>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Random forest</a:t>
            </a:r>
            <a:endParaRPr/>
          </a:p>
        </p:txBody>
      </p:sp>
      <p:grpSp>
        <p:nvGrpSpPr>
          <p:cNvPr id="585" name="Google Shape;585;p48"/>
          <p:cNvGrpSpPr/>
          <p:nvPr/>
        </p:nvGrpSpPr>
        <p:grpSpPr>
          <a:xfrm>
            <a:off x="2321910" y="2570529"/>
            <a:ext cx="2066981" cy="2572929"/>
            <a:chOff x="3851848" y="2570562"/>
            <a:chExt cx="1440305" cy="2572929"/>
          </a:xfrm>
        </p:grpSpPr>
        <p:sp>
          <p:nvSpPr>
            <p:cNvPr id="586" name="Google Shape;586;p48"/>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48"/>
          <p:cNvGrpSpPr/>
          <p:nvPr/>
        </p:nvGrpSpPr>
        <p:grpSpPr>
          <a:xfrm>
            <a:off x="81591" y="2570529"/>
            <a:ext cx="2367522" cy="2572929"/>
            <a:chOff x="1349436" y="2570562"/>
            <a:chExt cx="1798893" cy="2572929"/>
          </a:xfrm>
        </p:grpSpPr>
        <p:sp>
          <p:nvSpPr>
            <p:cNvPr id="590" name="Google Shape;590;p48"/>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8"/>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8"/>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8"/>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48"/>
          <p:cNvGrpSpPr/>
          <p:nvPr/>
        </p:nvGrpSpPr>
        <p:grpSpPr>
          <a:xfrm>
            <a:off x="6669040" y="2570529"/>
            <a:ext cx="2367522" cy="2572929"/>
            <a:chOff x="5995705" y="2570562"/>
            <a:chExt cx="1798893" cy="2572929"/>
          </a:xfrm>
        </p:grpSpPr>
        <p:sp>
          <p:nvSpPr>
            <p:cNvPr id="595" name="Google Shape;595;p48"/>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8"/>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48"/>
          <p:cNvSpPr txBox="1"/>
          <p:nvPr>
            <p:ph idx="7" type="ctrTitle"/>
          </p:nvPr>
        </p:nvSpPr>
        <p:spPr>
          <a:xfrm flipH="1">
            <a:off x="2286612" y="2063616"/>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600" name="Google Shape;600;p48"/>
          <p:cNvSpPr txBox="1"/>
          <p:nvPr>
            <p:ph idx="8" type="ctrTitle"/>
          </p:nvPr>
        </p:nvSpPr>
        <p:spPr>
          <a:xfrm flipH="1">
            <a:off x="7077612" y="19448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KNN</a:t>
            </a:r>
            <a:endParaRPr/>
          </a:p>
        </p:txBody>
      </p:sp>
      <p:sp>
        <p:nvSpPr>
          <p:cNvPr id="601" name="Google Shape;601;p48"/>
          <p:cNvSpPr txBox="1"/>
          <p:nvPr>
            <p:ph idx="3" type="subTitle"/>
          </p:nvPr>
        </p:nvSpPr>
        <p:spPr>
          <a:xfrm flipH="1">
            <a:off x="222600" y="31280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02" name="Google Shape;602;p48"/>
          <p:cNvSpPr txBox="1"/>
          <p:nvPr>
            <p:ph idx="3" type="subTitle"/>
          </p:nvPr>
        </p:nvSpPr>
        <p:spPr>
          <a:xfrm flipH="1">
            <a:off x="1026207" y="3044957"/>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0.928</a:t>
            </a:r>
            <a:endParaRPr sz="1900"/>
          </a:p>
        </p:txBody>
      </p:sp>
      <p:sp>
        <p:nvSpPr>
          <p:cNvPr id="603" name="Google Shape;603;p48"/>
          <p:cNvSpPr txBox="1"/>
          <p:nvPr>
            <p:ph idx="3" type="subTitle"/>
          </p:nvPr>
        </p:nvSpPr>
        <p:spPr>
          <a:xfrm flipH="1">
            <a:off x="2609700" y="3546731"/>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04" name="Google Shape;604;p48"/>
          <p:cNvSpPr txBox="1"/>
          <p:nvPr>
            <p:ph idx="3" type="subTitle"/>
          </p:nvPr>
        </p:nvSpPr>
        <p:spPr>
          <a:xfrm flipH="1">
            <a:off x="3582582" y="3433357"/>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0.813</a:t>
            </a:r>
            <a:endParaRPr sz="1900"/>
          </a:p>
        </p:txBody>
      </p:sp>
      <p:sp>
        <p:nvSpPr>
          <p:cNvPr id="605" name="Google Shape;605;p48"/>
          <p:cNvSpPr txBox="1"/>
          <p:nvPr>
            <p:ph idx="3" type="subTitle"/>
          </p:nvPr>
        </p:nvSpPr>
        <p:spPr>
          <a:xfrm flipH="1">
            <a:off x="2609700" y="2937131"/>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06" name="Google Shape;606;p48"/>
          <p:cNvSpPr txBox="1"/>
          <p:nvPr>
            <p:ph idx="3" type="subTitle"/>
          </p:nvPr>
        </p:nvSpPr>
        <p:spPr>
          <a:xfrm flipH="1">
            <a:off x="3582582"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0.818</a:t>
            </a:r>
            <a:endParaRPr sz="1900"/>
          </a:p>
        </p:txBody>
      </p:sp>
      <p:sp>
        <p:nvSpPr>
          <p:cNvPr id="607" name="Google Shape;607;p48"/>
          <p:cNvSpPr txBox="1"/>
          <p:nvPr>
            <p:ph idx="3" type="subTitle"/>
          </p:nvPr>
        </p:nvSpPr>
        <p:spPr>
          <a:xfrm flipH="1">
            <a:off x="7273312" y="29068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08" name="Google Shape;608;p48"/>
          <p:cNvSpPr txBox="1"/>
          <p:nvPr>
            <p:ph idx="3" type="subTitle"/>
          </p:nvPr>
        </p:nvSpPr>
        <p:spPr>
          <a:xfrm flipH="1">
            <a:off x="8224944"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0.95</a:t>
            </a:r>
            <a:endParaRPr sz="1900"/>
          </a:p>
        </p:txBody>
      </p:sp>
      <p:sp>
        <p:nvSpPr>
          <p:cNvPr id="609" name="Google Shape;609;p48"/>
          <p:cNvSpPr txBox="1"/>
          <p:nvPr>
            <p:ph idx="3" type="subTitle"/>
          </p:nvPr>
        </p:nvSpPr>
        <p:spPr>
          <a:xfrm flipH="1">
            <a:off x="7298100" y="35164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10" name="Google Shape;610;p48"/>
          <p:cNvSpPr txBox="1"/>
          <p:nvPr>
            <p:ph idx="3" type="subTitle"/>
          </p:nvPr>
        </p:nvSpPr>
        <p:spPr>
          <a:xfrm flipH="1">
            <a:off x="824973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0.93</a:t>
            </a:r>
            <a:endParaRPr sz="1900"/>
          </a:p>
        </p:txBody>
      </p:sp>
      <p:grpSp>
        <p:nvGrpSpPr>
          <p:cNvPr id="611" name="Google Shape;611;p48"/>
          <p:cNvGrpSpPr/>
          <p:nvPr/>
        </p:nvGrpSpPr>
        <p:grpSpPr>
          <a:xfrm>
            <a:off x="4779810" y="2570529"/>
            <a:ext cx="2066981" cy="2572929"/>
            <a:chOff x="3851848" y="2570562"/>
            <a:chExt cx="1440305" cy="2572929"/>
          </a:xfrm>
        </p:grpSpPr>
        <p:sp>
          <p:nvSpPr>
            <p:cNvPr id="612" name="Google Shape;612;p48"/>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8"/>
          <p:cNvSpPr txBox="1"/>
          <p:nvPr>
            <p:ph idx="7" type="ctrTitle"/>
          </p:nvPr>
        </p:nvSpPr>
        <p:spPr>
          <a:xfrm flipH="1">
            <a:off x="4780112" y="2063616"/>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616" name="Google Shape;616;p48"/>
          <p:cNvSpPr txBox="1"/>
          <p:nvPr>
            <p:ph idx="3" type="subTitle"/>
          </p:nvPr>
        </p:nvSpPr>
        <p:spPr>
          <a:xfrm flipH="1">
            <a:off x="4969100" y="3158331"/>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set</a:t>
            </a:r>
            <a:endParaRPr/>
          </a:p>
        </p:txBody>
      </p:sp>
      <p:sp>
        <p:nvSpPr>
          <p:cNvPr id="617" name="Google Shape;617;p48"/>
          <p:cNvSpPr txBox="1"/>
          <p:nvPr>
            <p:ph idx="3" type="subTitle"/>
          </p:nvPr>
        </p:nvSpPr>
        <p:spPr>
          <a:xfrm flipH="1">
            <a:off x="5934582" y="30752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0.93</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9"/>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Balanced </a:t>
            </a:r>
            <a:r>
              <a:rPr lang="en"/>
              <a:t>Accuracy</a:t>
            </a:r>
            <a:endParaRPr/>
          </a:p>
        </p:txBody>
      </p:sp>
      <p:sp>
        <p:nvSpPr>
          <p:cNvPr id="623" name="Google Shape;623;p49"/>
          <p:cNvSpPr txBox="1"/>
          <p:nvPr>
            <p:ph idx="2" type="ctrTitle"/>
          </p:nvPr>
        </p:nvSpPr>
        <p:spPr>
          <a:xfrm flipH="1">
            <a:off x="298551" y="2075536"/>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Random forest</a:t>
            </a:r>
            <a:endParaRPr/>
          </a:p>
        </p:txBody>
      </p:sp>
      <p:grpSp>
        <p:nvGrpSpPr>
          <p:cNvPr id="624" name="Google Shape;624;p49"/>
          <p:cNvGrpSpPr/>
          <p:nvPr/>
        </p:nvGrpSpPr>
        <p:grpSpPr>
          <a:xfrm>
            <a:off x="3539498" y="2570529"/>
            <a:ext cx="2066981" cy="2572929"/>
            <a:chOff x="3851848" y="2570562"/>
            <a:chExt cx="1440305" cy="2572929"/>
          </a:xfrm>
        </p:grpSpPr>
        <p:sp>
          <p:nvSpPr>
            <p:cNvPr id="625" name="Google Shape;625;p49"/>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49"/>
          <p:cNvGrpSpPr/>
          <p:nvPr/>
        </p:nvGrpSpPr>
        <p:grpSpPr>
          <a:xfrm>
            <a:off x="399841" y="2570529"/>
            <a:ext cx="2367522" cy="2572929"/>
            <a:chOff x="1349436" y="2570562"/>
            <a:chExt cx="1798893" cy="2572929"/>
          </a:xfrm>
        </p:grpSpPr>
        <p:sp>
          <p:nvSpPr>
            <p:cNvPr id="629" name="Google Shape;629;p49"/>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9"/>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49"/>
          <p:cNvGrpSpPr/>
          <p:nvPr/>
        </p:nvGrpSpPr>
        <p:grpSpPr>
          <a:xfrm>
            <a:off x="6378590" y="2570529"/>
            <a:ext cx="2367522" cy="2572929"/>
            <a:chOff x="5995705" y="2570562"/>
            <a:chExt cx="1798893" cy="2572929"/>
          </a:xfrm>
        </p:grpSpPr>
        <p:sp>
          <p:nvSpPr>
            <p:cNvPr id="634" name="Google Shape;634;p49"/>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49"/>
          <p:cNvSpPr txBox="1"/>
          <p:nvPr>
            <p:ph idx="7" type="ctrTitle"/>
          </p:nvPr>
        </p:nvSpPr>
        <p:spPr>
          <a:xfrm flipH="1">
            <a:off x="3539112" y="20383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639" name="Google Shape;639;p49"/>
          <p:cNvSpPr txBox="1"/>
          <p:nvPr>
            <p:ph idx="8" type="ctrTitle"/>
          </p:nvPr>
        </p:nvSpPr>
        <p:spPr>
          <a:xfrm flipH="1">
            <a:off x="6803962" y="18859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KNN</a:t>
            </a:r>
            <a:endParaRPr/>
          </a:p>
        </p:txBody>
      </p:sp>
      <p:sp>
        <p:nvSpPr>
          <p:cNvPr id="640" name="Google Shape;640;p49"/>
          <p:cNvSpPr txBox="1"/>
          <p:nvPr>
            <p:ph idx="3" type="subTitle"/>
          </p:nvPr>
        </p:nvSpPr>
        <p:spPr>
          <a:xfrm flipH="1">
            <a:off x="427450" y="35705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41" name="Google Shape;641;p49"/>
          <p:cNvSpPr txBox="1"/>
          <p:nvPr>
            <p:ph idx="3" type="subTitle"/>
          </p:nvPr>
        </p:nvSpPr>
        <p:spPr>
          <a:xfrm flipH="1">
            <a:off x="13790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0.498</a:t>
            </a:r>
            <a:endParaRPr sz="1900"/>
          </a:p>
        </p:txBody>
      </p:sp>
      <p:sp>
        <p:nvSpPr>
          <p:cNvPr id="642" name="Google Shape;642;p49"/>
          <p:cNvSpPr txBox="1"/>
          <p:nvPr>
            <p:ph idx="3" type="subTitle"/>
          </p:nvPr>
        </p:nvSpPr>
        <p:spPr>
          <a:xfrm flipH="1">
            <a:off x="3704050" y="35164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43" name="Google Shape;643;p49"/>
          <p:cNvSpPr txBox="1"/>
          <p:nvPr>
            <p:ph idx="3" type="subTitle"/>
          </p:nvPr>
        </p:nvSpPr>
        <p:spPr>
          <a:xfrm flipH="1">
            <a:off x="46556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0.668</a:t>
            </a:r>
            <a:endParaRPr sz="1900"/>
          </a:p>
        </p:txBody>
      </p:sp>
      <p:sp>
        <p:nvSpPr>
          <p:cNvPr id="644" name="Google Shape;644;p49"/>
          <p:cNvSpPr txBox="1"/>
          <p:nvPr>
            <p:ph idx="3" type="subTitle"/>
          </p:nvPr>
        </p:nvSpPr>
        <p:spPr>
          <a:xfrm flipH="1">
            <a:off x="3704050" y="29068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45" name="Google Shape;645;p49"/>
          <p:cNvSpPr txBox="1"/>
          <p:nvPr>
            <p:ph idx="3" type="subTitle"/>
          </p:nvPr>
        </p:nvSpPr>
        <p:spPr>
          <a:xfrm flipH="1">
            <a:off x="4655682"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0.733</a:t>
            </a:r>
            <a:endParaRPr sz="1900"/>
          </a:p>
        </p:txBody>
      </p:sp>
      <p:sp>
        <p:nvSpPr>
          <p:cNvPr id="646" name="Google Shape;646;p49"/>
          <p:cNvSpPr txBox="1"/>
          <p:nvPr>
            <p:ph idx="3" type="subTitle"/>
          </p:nvPr>
        </p:nvSpPr>
        <p:spPr>
          <a:xfrm flipH="1">
            <a:off x="6955862" y="29068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47" name="Google Shape;647;p49"/>
          <p:cNvSpPr txBox="1"/>
          <p:nvPr>
            <p:ph idx="3" type="subTitle"/>
          </p:nvPr>
        </p:nvSpPr>
        <p:spPr>
          <a:xfrm flipH="1">
            <a:off x="7907494"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0.95</a:t>
            </a:r>
            <a:endParaRPr sz="1900"/>
          </a:p>
        </p:txBody>
      </p:sp>
      <p:sp>
        <p:nvSpPr>
          <p:cNvPr id="648" name="Google Shape;648;p49"/>
          <p:cNvSpPr txBox="1"/>
          <p:nvPr>
            <p:ph idx="3" type="subTitle"/>
          </p:nvPr>
        </p:nvSpPr>
        <p:spPr>
          <a:xfrm flipH="1">
            <a:off x="6980650" y="35164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49" name="Google Shape;649;p49"/>
          <p:cNvSpPr txBox="1"/>
          <p:nvPr>
            <p:ph idx="3" type="subTitle"/>
          </p:nvPr>
        </p:nvSpPr>
        <p:spPr>
          <a:xfrm flipH="1">
            <a:off x="79322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0.93</a:t>
            </a:r>
            <a:endParaRPr sz="1900"/>
          </a:p>
        </p:txBody>
      </p:sp>
      <p:sp>
        <p:nvSpPr>
          <p:cNvPr id="650" name="Google Shape;650;p49"/>
          <p:cNvSpPr txBox="1"/>
          <p:nvPr/>
        </p:nvSpPr>
        <p:spPr>
          <a:xfrm>
            <a:off x="427450" y="2799775"/>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Anaheim"/>
                <a:ea typeface="Anaheim"/>
                <a:cs typeface="Anaheim"/>
                <a:sym typeface="Anaheim"/>
              </a:rPr>
              <a:t>Train test    </a:t>
            </a:r>
            <a:r>
              <a:rPr b="1" lang="en" sz="1900">
                <a:solidFill>
                  <a:schemeClr val="dk1"/>
                </a:solidFill>
                <a:latin typeface="Anaheim"/>
                <a:ea typeface="Anaheim"/>
                <a:cs typeface="Anaheim"/>
                <a:sym typeface="Anaheim"/>
              </a:rPr>
              <a:t>0.733</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0"/>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a:t>
            </a:r>
            <a:endParaRPr/>
          </a:p>
        </p:txBody>
      </p:sp>
      <p:sp>
        <p:nvSpPr>
          <p:cNvPr id="656" name="Google Shape;656;p50"/>
          <p:cNvSpPr txBox="1"/>
          <p:nvPr>
            <p:ph idx="2" type="ctrTitle"/>
          </p:nvPr>
        </p:nvSpPr>
        <p:spPr>
          <a:xfrm flipH="1">
            <a:off x="298551" y="2075536"/>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Random forest</a:t>
            </a:r>
            <a:endParaRPr/>
          </a:p>
        </p:txBody>
      </p:sp>
      <p:grpSp>
        <p:nvGrpSpPr>
          <p:cNvPr id="657" name="Google Shape;657;p50"/>
          <p:cNvGrpSpPr/>
          <p:nvPr/>
        </p:nvGrpSpPr>
        <p:grpSpPr>
          <a:xfrm>
            <a:off x="3539498" y="2570529"/>
            <a:ext cx="2066981" cy="2572929"/>
            <a:chOff x="3851848" y="2570562"/>
            <a:chExt cx="1440305" cy="2572929"/>
          </a:xfrm>
        </p:grpSpPr>
        <p:sp>
          <p:nvSpPr>
            <p:cNvPr id="658" name="Google Shape;658;p50"/>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50"/>
          <p:cNvGrpSpPr/>
          <p:nvPr/>
        </p:nvGrpSpPr>
        <p:grpSpPr>
          <a:xfrm>
            <a:off x="399841" y="2570529"/>
            <a:ext cx="2367522" cy="2572929"/>
            <a:chOff x="1349436" y="2570562"/>
            <a:chExt cx="1798893" cy="2572929"/>
          </a:xfrm>
        </p:grpSpPr>
        <p:sp>
          <p:nvSpPr>
            <p:cNvPr id="662" name="Google Shape;662;p50"/>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0"/>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0"/>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50"/>
          <p:cNvGrpSpPr/>
          <p:nvPr/>
        </p:nvGrpSpPr>
        <p:grpSpPr>
          <a:xfrm>
            <a:off x="6378590" y="2570529"/>
            <a:ext cx="2367522" cy="2572929"/>
            <a:chOff x="5995705" y="2570562"/>
            <a:chExt cx="1798893" cy="2572929"/>
          </a:xfrm>
        </p:grpSpPr>
        <p:sp>
          <p:nvSpPr>
            <p:cNvPr id="667" name="Google Shape;667;p50"/>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0"/>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0"/>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0"/>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50"/>
          <p:cNvSpPr txBox="1"/>
          <p:nvPr>
            <p:ph idx="7" type="ctrTitle"/>
          </p:nvPr>
        </p:nvSpPr>
        <p:spPr>
          <a:xfrm flipH="1">
            <a:off x="3539112" y="20383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672" name="Google Shape;672;p50"/>
          <p:cNvSpPr txBox="1"/>
          <p:nvPr>
            <p:ph idx="8" type="ctrTitle"/>
          </p:nvPr>
        </p:nvSpPr>
        <p:spPr>
          <a:xfrm flipH="1">
            <a:off x="6803962" y="18859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KNN</a:t>
            </a:r>
            <a:endParaRPr/>
          </a:p>
        </p:txBody>
      </p:sp>
      <p:sp>
        <p:nvSpPr>
          <p:cNvPr id="673" name="Google Shape;673;p50"/>
          <p:cNvSpPr txBox="1"/>
          <p:nvPr>
            <p:ph idx="3" type="subTitle"/>
          </p:nvPr>
        </p:nvSpPr>
        <p:spPr>
          <a:xfrm flipH="1">
            <a:off x="427450" y="35705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74" name="Google Shape;674;p50"/>
          <p:cNvSpPr txBox="1"/>
          <p:nvPr>
            <p:ph idx="3" type="subTitle"/>
          </p:nvPr>
        </p:nvSpPr>
        <p:spPr>
          <a:xfrm flipH="1">
            <a:off x="13790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0.498</a:t>
            </a:r>
            <a:endParaRPr sz="1900"/>
          </a:p>
        </p:txBody>
      </p:sp>
      <p:sp>
        <p:nvSpPr>
          <p:cNvPr id="675" name="Google Shape;675;p50"/>
          <p:cNvSpPr txBox="1"/>
          <p:nvPr>
            <p:ph idx="3" type="subTitle"/>
          </p:nvPr>
        </p:nvSpPr>
        <p:spPr>
          <a:xfrm flipH="1">
            <a:off x="3704050" y="35164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76" name="Google Shape;676;p50"/>
          <p:cNvSpPr txBox="1"/>
          <p:nvPr>
            <p:ph idx="3" type="subTitle"/>
          </p:nvPr>
        </p:nvSpPr>
        <p:spPr>
          <a:xfrm flipH="1">
            <a:off x="46556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0.668</a:t>
            </a:r>
            <a:endParaRPr sz="1900"/>
          </a:p>
        </p:txBody>
      </p:sp>
      <p:sp>
        <p:nvSpPr>
          <p:cNvPr id="677" name="Google Shape;677;p50"/>
          <p:cNvSpPr txBox="1"/>
          <p:nvPr>
            <p:ph idx="3" type="subTitle"/>
          </p:nvPr>
        </p:nvSpPr>
        <p:spPr>
          <a:xfrm flipH="1">
            <a:off x="3704050" y="29068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78" name="Google Shape;678;p50"/>
          <p:cNvSpPr txBox="1"/>
          <p:nvPr>
            <p:ph idx="3" type="subTitle"/>
          </p:nvPr>
        </p:nvSpPr>
        <p:spPr>
          <a:xfrm flipH="1">
            <a:off x="4655682"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0.733</a:t>
            </a:r>
            <a:endParaRPr sz="1900"/>
          </a:p>
        </p:txBody>
      </p:sp>
      <p:sp>
        <p:nvSpPr>
          <p:cNvPr id="679" name="Google Shape;679;p50"/>
          <p:cNvSpPr txBox="1"/>
          <p:nvPr>
            <p:ph idx="3" type="subTitle"/>
          </p:nvPr>
        </p:nvSpPr>
        <p:spPr>
          <a:xfrm flipH="1">
            <a:off x="6955862" y="29068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Train test</a:t>
            </a:r>
            <a:endParaRPr/>
          </a:p>
        </p:txBody>
      </p:sp>
      <p:sp>
        <p:nvSpPr>
          <p:cNvPr id="680" name="Google Shape;680;p50"/>
          <p:cNvSpPr txBox="1"/>
          <p:nvPr>
            <p:ph idx="3" type="subTitle"/>
          </p:nvPr>
        </p:nvSpPr>
        <p:spPr>
          <a:xfrm flipH="1">
            <a:off x="7907494" y="2841638"/>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0.95</a:t>
            </a:r>
            <a:endParaRPr sz="1900"/>
          </a:p>
        </p:txBody>
      </p:sp>
      <p:sp>
        <p:nvSpPr>
          <p:cNvPr id="681" name="Google Shape;681;p50"/>
          <p:cNvSpPr txBox="1"/>
          <p:nvPr>
            <p:ph idx="3" type="subTitle"/>
          </p:nvPr>
        </p:nvSpPr>
        <p:spPr>
          <a:xfrm flipH="1">
            <a:off x="6980650" y="3516456"/>
            <a:ext cx="1109400" cy="2643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a:solidFill>
                  <a:schemeClr val="accent1"/>
                </a:solidFill>
              </a:rPr>
              <a:t>Test de evaluación</a:t>
            </a:r>
            <a:endParaRPr/>
          </a:p>
        </p:txBody>
      </p:sp>
      <p:sp>
        <p:nvSpPr>
          <p:cNvPr id="682" name="Google Shape;682;p50"/>
          <p:cNvSpPr txBox="1"/>
          <p:nvPr>
            <p:ph idx="3" type="subTitle"/>
          </p:nvPr>
        </p:nvSpPr>
        <p:spPr>
          <a:xfrm flipH="1">
            <a:off x="7932282" y="3539832"/>
            <a:ext cx="715500" cy="43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b="1" lang="en" sz="1900">
                <a:solidFill>
                  <a:schemeClr val="accent1"/>
                </a:solidFill>
              </a:rPr>
              <a:t>0.93</a:t>
            </a:r>
            <a:endParaRPr sz="1900"/>
          </a:p>
        </p:txBody>
      </p:sp>
      <p:sp>
        <p:nvSpPr>
          <p:cNvPr id="683" name="Google Shape;683;p50"/>
          <p:cNvSpPr txBox="1"/>
          <p:nvPr/>
        </p:nvSpPr>
        <p:spPr>
          <a:xfrm>
            <a:off x="427450" y="2799775"/>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Anaheim"/>
                <a:ea typeface="Anaheim"/>
                <a:cs typeface="Anaheim"/>
                <a:sym typeface="Anaheim"/>
              </a:rPr>
              <a:t>Train test    </a:t>
            </a:r>
            <a:r>
              <a:rPr b="1" lang="en" sz="1900">
                <a:solidFill>
                  <a:schemeClr val="dk1"/>
                </a:solidFill>
                <a:latin typeface="Anaheim"/>
                <a:ea typeface="Anaheim"/>
                <a:cs typeface="Anaheim"/>
                <a:sym typeface="Anaheim"/>
              </a:rPr>
              <a:t>0.733</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1"/>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Teniendo en cuenta </a:t>
            </a:r>
            <a:r>
              <a:rPr lang="en"/>
              <a:t>el porcentaje de precisión presentado en las diferentes métricas de evaluación, decidimos quedarnos con el modelo de KNN para futuras predicciones</a:t>
            </a:r>
            <a:r>
              <a:rPr lang="en"/>
              <a:t>.   </a:t>
            </a:r>
            <a:endParaRPr/>
          </a:p>
        </p:txBody>
      </p:sp>
      <p:sp>
        <p:nvSpPr>
          <p:cNvPr id="689" name="Google Shape;689;p51"/>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KNN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2"/>
          <p:cNvSpPr txBox="1"/>
          <p:nvPr>
            <p:ph type="ctrTitle"/>
          </p:nvPr>
        </p:nvSpPr>
        <p:spPr>
          <a:xfrm>
            <a:off x="718575" y="1369049"/>
            <a:ext cx="8520600" cy="1370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Conformación de Equipo</a:t>
            </a:r>
            <a:endParaRPr/>
          </a:p>
        </p:txBody>
      </p:sp>
      <p:sp>
        <p:nvSpPr>
          <p:cNvPr id="352" name="Google Shape;352;p2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8"/>
          <p:cNvSpPr txBox="1"/>
          <p:nvPr>
            <p:ph idx="1" type="subTitle"/>
          </p:nvPr>
        </p:nvSpPr>
        <p:spPr>
          <a:xfrm flipH="1">
            <a:off x="5389391" y="2233450"/>
            <a:ext cx="28632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www.linkedin.com/in/leandro-bruzzo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8" name="Google Shape;358;p28"/>
          <p:cNvSpPr txBox="1"/>
          <p:nvPr>
            <p:ph idx="2" type="ctrTitle"/>
          </p:nvPr>
        </p:nvSpPr>
        <p:spPr>
          <a:xfrm flipH="1">
            <a:off x="1126904" y="1648298"/>
            <a:ext cx="2642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Martín Marino Uviedo</a:t>
            </a:r>
            <a:endParaRPr/>
          </a:p>
        </p:txBody>
      </p:sp>
      <p:sp>
        <p:nvSpPr>
          <p:cNvPr id="359" name="Google Shape;359;p28"/>
          <p:cNvSpPr txBox="1"/>
          <p:nvPr>
            <p:ph idx="3" type="subTitle"/>
          </p:nvPr>
        </p:nvSpPr>
        <p:spPr>
          <a:xfrm flipH="1">
            <a:off x="503725" y="2233450"/>
            <a:ext cx="3833700" cy="3048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https://www.linkedin.com/in/mmarinouviedo/</a:t>
            </a:r>
            <a:endParaRPr/>
          </a:p>
          <a:p>
            <a:pPr indent="0" lvl="0" marL="0" rtl="0" algn="ctr">
              <a:spcBef>
                <a:spcPts val="0"/>
              </a:spcBef>
              <a:spcAft>
                <a:spcPts val="0"/>
              </a:spcAft>
              <a:buNone/>
            </a:pPr>
            <a:r>
              <a:t/>
            </a:r>
            <a:endParaRPr/>
          </a:p>
        </p:txBody>
      </p:sp>
      <p:grpSp>
        <p:nvGrpSpPr>
          <p:cNvPr id="360" name="Google Shape;360;p28"/>
          <p:cNvGrpSpPr/>
          <p:nvPr/>
        </p:nvGrpSpPr>
        <p:grpSpPr>
          <a:xfrm>
            <a:off x="1349380" y="2570529"/>
            <a:ext cx="2572057" cy="2572929"/>
            <a:chOff x="1349436" y="2570562"/>
            <a:chExt cx="1798893" cy="2572929"/>
          </a:xfrm>
        </p:grpSpPr>
        <p:sp>
          <p:nvSpPr>
            <p:cNvPr id="361" name="Google Shape;361;p28"/>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8"/>
          <p:cNvGrpSpPr/>
          <p:nvPr/>
        </p:nvGrpSpPr>
        <p:grpSpPr>
          <a:xfrm>
            <a:off x="5222244" y="2570529"/>
            <a:ext cx="2572057" cy="2572929"/>
            <a:chOff x="5995705" y="2570562"/>
            <a:chExt cx="1798893" cy="2572929"/>
          </a:xfrm>
        </p:grpSpPr>
        <p:sp>
          <p:nvSpPr>
            <p:cNvPr id="366" name="Google Shape;366;p28"/>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28"/>
          <p:cNvSpPr txBox="1"/>
          <p:nvPr>
            <p:ph idx="8" type="ctrTitle"/>
          </p:nvPr>
        </p:nvSpPr>
        <p:spPr>
          <a:xfrm flipH="1">
            <a:off x="5777451" y="16573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Leandro Bruzzo</a:t>
            </a:r>
            <a:endParaRPr/>
          </a:p>
        </p:txBody>
      </p:sp>
      <p:pic>
        <p:nvPicPr>
          <p:cNvPr id="371" name="Google Shape;371;p28"/>
          <p:cNvPicPr preferRelativeResize="0"/>
          <p:nvPr/>
        </p:nvPicPr>
        <p:blipFill>
          <a:blip r:embed="rId3">
            <a:alphaModFix/>
          </a:blip>
          <a:stretch>
            <a:fillRect/>
          </a:stretch>
        </p:blipFill>
        <p:spPr>
          <a:xfrm>
            <a:off x="6197618" y="2663950"/>
            <a:ext cx="1151700" cy="1151700"/>
          </a:xfrm>
          <a:prstGeom prst="ellipse">
            <a:avLst/>
          </a:prstGeom>
          <a:noFill/>
          <a:ln>
            <a:noFill/>
          </a:ln>
        </p:spPr>
      </p:pic>
      <p:pic>
        <p:nvPicPr>
          <p:cNvPr id="372" name="Google Shape;372;p28"/>
          <p:cNvPicPr preferRelativeResize="0"/>
          <p:nvPr/>
        </p:nvPicPr>
        <p:blipFill>
          <a:blip r:embed="rId4">
            <a:alphaModFix/>
          </a:blip>
          <a:stretch>
            <a:fillRect/>
          </a:stretch>
        </p:blipFill>
        <p:spPr>
          <a:xfrm>
            <a:off x="1963375" y="278260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454800" y="298105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Temática y Objetivos generales</a:t>
            </a:r>
            <a:endParaRPr/>
          </a:p>
        </p:txBody>
      </p:sp>
      <p:sp>
        <p:nvSpPr>
          <p:cNvPr id="378" name="Google Shape;378;p2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solidFill>
                  <a:schemeClr val="lt2"/>
                </a:solidFill>
              </a:rPr>
              <a:t>02</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0"/>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84" name="Google Shape;384;p30"/>
          <p:cNvSpPr txBox="1"/>
          <p:nvPr>
            <p:ph idx="1" type="body"/>
          </p:nvPr>
        </p:nvSpPr>
        <p:spPr>
          <a:xfrm>
            <a:off x="609500" y="1973025"/>
            <a:ext cx="43326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acuerdo a la Organización Mundial de la Salud (OMS), el ACV es la segunda causa de muerte a nivel global, responsable de aproximadamente 11% de las muertes totales.</a:t>
            </a:r>
            <a:endParaRPr/>
          </a:p>
          <a:p>
            <a:pPr indent="0" lvl="0" marL="0" rtl="0" algn="l">
              <a:spcBef>
                <a:spcPts val="0"/>
              </a:spcBef>
              <a:spcAft>
                <a:spcPts val="0"/>
              </a:spcAft>
              <a:buNone/>
            </a:pPr>
            <a:r>
              <a:rPr lang="en"/>
              <a:t>El set de datos con el que trabajamos es utilizado para predecir si un paciente es propenso a tener un ACV, basado en parámetros como género, edad, enfermedades varias, y estado de fumador. </a:t>
            </a:r>
            <a:endParaRPr/>
          </a:p>
          <a:p>
            <a:pPr indent="0" lvl="0" marL="0" rtl="0" algn="l">
              <a:spcBef>
                <a:spcPts val="0"/>
              </a:spcBef>
              <a:spcAft>
                <a:spcPts val="0"/>
              </a:spcAft>
              <a:buNone/>
            </a:pPr>
            <a:r>
              <a:rPr lang="en"/>
              <a:t>Cada fila en los datos nos provee información relevante sobre el paciente.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5" name="Google Shape;385;p30"/>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Temática</a:t>
            </a:r>
            <a:endParaRPr>
              <a:solidFill>
                <a:schemeClr val="dk2"/>
              </a:solidFill>
            </a:endParaRPr>
          </a:p>
        </p:txBody>
      </p:sp>
      <p:sp>
        <p:nvSpPr>
          <p:cNvPr id="386" name="Google Shape;386;p30"/>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p:nvPr/>
        </p:nvSpPr>
        <p:spPr>
          <a:xfrm>
            <a:off x="0" y="1316949"/>
            <a:ext cx="3504300" cy="291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txBox="1"/>
          <p:nvPr>
            <p:ph type="title"/>
          </p:nvPr>
        </p:nvSpPr>
        <p:spPr>
          <a:xfrm>
            <a:off x="441050" y="1290100"/>
            <a:ext cx="2338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Objetivo</a:t>
            </a:r>
            <a:endParaRPr>
              <a:solidFill>
                <a:schemeClr val="lt2"/>
              </a:solidFill>
            </a:endParaRPr>
          </a:p>
        </p:txBody>
      </p:sp>
      <p:sp>
        <p:nvSpPr>
          <p:cNvPr id="393" name="Google Shape;393;p31"/>
          <p:cNvSpPr txBox="1"/>
          <p:nvPr>
            <p:ph idx="4294967295" type="subTitle"/>
          </p:nvPr>
        </p:nvSpPr>
        <p:spPr>
          <a:xfrm flipH="1">
            <a:off x="5222911" y="1208895"/>
            <a:ext cx="3810000" cy="273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¿Cuál es el género más propenso a tener un acv?</a:t>
            </a:r>
            <a:endParaRPr sz="1400"/>
          </a:p>
          <a:p>
            <a:pPr indent="0" lvl="0" marL="0" rtl="0" algn="l">
              <a:spcBef>
                <a:spcPts val="1600"/>
              </a:spcBef>
              <a:spcAft>
                <a:spcPts val="1600"/>
              </a:spcAft>
              <a:buNone/>
            </a:pPr>
            <a:r>
              <a:t/>
            </a:r>
            <a:endParaRPr sz="1400"/>
          </a:p>
        </p:txBody>
      </p:sp>
      <p:sp>
        <p:nvSpPr>
          <p:cNvPr id="394" name="Google Shape;394;p31"/>
          <p:cNvSpPr txBox="1"/>
          <p:nvPr>
            <p:ph idx="4294967295" type="subTitle"/>
          </p:nvPr>
        </p:nvSpPr>
        <p:spPr>
          <a:xfrm flipH="1">
            <a:off x="5232039" y="2348620"/>
            <a:ext cx="38100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¿Cuál es el grado de influencia de ser fumador?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395" name="Google Shape;395;p31"/>
          <p:cNvSpPr txBox="1"/>
          <p:nvPr>
            <p:ph idx="4294967295" type="subTitle"/>
          </p:nvPr>
        </p:nvSpPr>
        <p:spPr>
          <a:xfrm flipH="1">
            <a:off x="5236441" y="2772500"/>
            <a:ext cx="3810000" cy="2742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¿Existe relación entre el índice de masa corporal y el nivel de glucosa para contraer un acv?</a:t>
            </a:r>
            <a:endParaRPr sz="1400"/>
          </a:p>
        </p:txBody>
      </p:sp>
      <p:sp>
        <p:nvSpPr>
          <p:cNvPr id="396" name="Google Shape;396;p31"/>
          <p:cNvSpPr txBox="1"/>
          <p:nvPr>
            <p:ph idx="4294967295" type="subTitle"/>
          </p:nvPr>
        </p:nvSpPr>
        <p:spPr>
          <a:xfrm flipH="1">
            <a:off x="5263200" y="4632580"/>
            <a:ext cx="35778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¿Qué tanto influye el tipo de trabajo en la posibilidad de tener un acv?</a:t>
            </a:r>
            <a:endParaRPr sz="1400"/>
          </a:p>
          <a:p>
            <a:pPr indent="0" lvl="0" marL="0" rtl="0" algn="l">
              <a:spcBef>
                <a:spcPts val="1600"/>
              </a:spcBef>
              <a:spcAft>
                <a:spcPts val="1600"/>
              </a:spcAft>
              <a:buNone/>
            </a:pPr>
            <a:r>
              <a:t/>
            </a:r>
            <a:endParaRPr sz="1400"/>
          </a:p>
        </p:txBody>
      </p:sp>
      <p:sp>
        <p:nvSpPr>
          <p:cNvPr id="397" name="Google Shape;397;p31"/>
          <p:cNvSpPr txBox="1"/>
          <p:nvPr>
            <p:ph idx="4294967295" type="ctrTitle"/>
          </p:nvPr>
        </p:nvSpPr>
        <p:spPr>
          <a:xfrm flipH="1">
            <a:off x="5725" y="1900163"/>
            <a:ext cx="3418800" cy="23316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400">
                <a:solidFill>
                  <a:schemeClr val="dk1"/>
                </a:solidFill>
              </a:rPr>
              <a:t>Predecir los casos propensos a sufrir un acv para arrancar su tratamiento lo antes posible utilizando algoritmos de ML.</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
        <p:nvSpPr>
          <p:cNvPr id="398" name="Google Shape;398;p31"/>
          <p:cNvSpPr/>
          <p:nvPr/>
        </p:nvSpPr>
        <p:spPr>
          <a:xfrm flipH="1">
            <a:off x="1165475" y="4478918"/>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flipH="1">
            <a:off x="5547" y="4478912"/>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flipH="1">
            <a:off x="1198787" y="4700613"/>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flipH="1">
            <a:off x="1198748" y="4700613"/>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flipH="1">
            <a:off x="5528" y="4700613"/>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flipH="1">
            <a:off x="933694" y="4700613"/>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flipH="1">
            <a:off x="720898" y="4700613"/>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flipH="1">
            <a:off x="5514" y="4922315"/>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flipH="1">
            <a:off x="246973" y="4922315"/>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1"/>
          <p:cNvCxnSpPr>
            <a:endCxn id="393" idx="3"/>
          </p:cNvCxnSpPr>
          <p:nvPr/>
        </p:nvCxnSpPr>
        <p:spPr>
          <a:xfrm flipH="1" rot="10800000">
            <a:off x="3351811" y="1345395"/>
            <a:ext cx="1871100" cy="155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08" name="Google Shape;408;p31"/>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09" name="Google Shape;409;p31"/>
          <p:cNvCxnSpPr/>
          <p:nvPr/>
        </p:nvCxnSpPr>
        <p:spPr>
          <a:xfrm>
            <a:off x="3364235" y="2897600"/>
            <a:ext cx="1866000" cy="6348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10" name="Google Shape;410;p31"/>
          <p:cNvCxnSpPr/>
          <p:nvPr/>
        </p:nvCxnSpPr>
        <p:spPr>
          <a:xfrm>
            <a:off x="3325015" y="2897513"/>
            <a:ext cx="1952700" cy="18432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411" name="Google Shape;411;p31"/>
          <p:cNvSpPr txBox="1"/>
          <p:nvPr>
            <p:ph type="title"/>
          </p:nvPr>
        </p:nvSpPr>
        <p:spPr>
          <a:xfrm>
            <a:off x="5165450" y="451900"/>
            <a:ext cx="3810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Preguntas Clave</a:t>
            </a:r>
            <a:endParaRPr/>
          </a:p>
        </p:txBody>
      </p:sp>
      <p:cxnSp>
        <p:nvCxnSpPr>
          <p:cNvPr id="412" name="Google Shape;412;p31"/>
          <p:cNvCxnSpPr/>
          <p:nvPr/>
        </p:nvCxnSpPr>
        <p:spPr>
          <a:xfrm>
            <a:off x="4297450" y="1875425"/>
            <a:ext cx="953400" cy="0"/>
          </a:xfrm>
          <a:prstGeom prst="straightConnector1">
            <a:avLst/>
          </a:prstGeom>
          <a:noFill/>
          <a:ln cap="flat" cmpd="sng" w="28575">
            <a:solidFill>
              <a:srgbClr val="FFFFFF"/>
            </a:solidFill>
            <a:prstDash val="solid"/>
            <a:round/>
            <a:headEnd len="med" w="med" type="none"/>
            <a:tailEnd len="med" w="med" type="oval"/>
          </a:ln>
        </p:spPr>
      </p:cxnSp>
      <p:sp>
        <p:nvSpPr>
          <p:cNvPr id="413" name="Google Shape;413;p31"/>
          <p:cNvSpPr txBox="1"/>
          <p:nvPr>
            <p:ph idx="4294967295" type="subTitle"/>
          </p:nvPr>
        </p:nvSpPr>
        <p:spPr>
          <a:xfrm flipH="1">
            <a:off x="5236341" y="1755725"/>
            <a:ext cx="3810000" cy="2730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¿Aumentan las probabilidades de tener un acv a mayor edad?</a:t>
            </a:r>
            <a:endParaRPr sz="1400"/>
          </a:p>
          <a:p>
            <a:pPr indent="0" lvl="0" marL="0" rtl="0" algn="l">
              <a:spcBef>
                <a:spcPts val="1600"/>
              </a:spcBef>
              <a:spcAft>
                <a:spcPts val="1600"/>
              </a:spcAft>
              <a:buNone/>
            </a:pPr>
            <a:r>
              <a:t/>
            </a:r>
            <a:endParaRPr sz="1400"/>
          </a:p>
        </p:txBody>
      </p:sp>
      <p:cxnSp>
        <p:nvCxnSpPr>
          <p:cNvPr id="414" name="Google Shape;414;p31"/>
          <p:cNvCxnSpPr>
            <a:endCxn id="395" idx="3"/>
          </p:cNvCxnSpPr>
          <p:nvPr/>
        </p:nvCxnSpPr>
        <p:spPr>
          <a:xfrm>
            <a:off x="4297441" y="2892800"/>
            <a:ext cx="939000" cy="16800"/>
          </a:xfrm>
          <a:prstGeom prst="straightConnector1">
            <a:avLst/>
          </a:prstGeom>
          <a:noFill/>
          <a:ln cap="flat" cmpd="sng" w="28575">
            <a:solidFill>
              <a:srgbClr val="FFFFFF"/>
            </a:solidFill>
            <a:prstDash val="solid"/>
            <a:round/>
            <a:headEnd len="med" w="med" type="none"/>
            <a:tailEnd len="med" w="med" type="oval"/>
          </a:ln>
        </p:spPr>
      </p:cxnSp>
      <p:sp>
        <p:nvSpPr>
          <p:cNvPr id="415" name="Google Shape;415;p31"/>
          <p:cNvSpPr txBox="1"/>
          <p:nvPr>
            <p:ph idx="4294967295" type="subTitle"/>
          </p:nvPr>
        </p:nvSpPr>
        <p:spPr>
          <a:xfrm flipH="1">
            <a:off x="5236441" y="3421118"/>
            <a:ext cx="3810000" cy="2742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¿Tener hipertensión influye a la hora de tener un acv?</a:t>
            </a:r>
            <a:endParaRPr sz="1400"/>
          </a:p>
        </p:txBody>
      </p:sp>
      <p:cxnSp>
        <p:nvCxnSpPr>
          <p:cNvPr id="416" name="Google Shape;416;p31"/>
          <p:cNvCxnSpPr/>
          <p:nvPr/>
        </p:nvCxnSpPr>
        <p:spPr>
          <a:xfrm>
            <a:off x="4297450" y="4161425"/>
            <a:ext cx="953400" cy="0"/>
          </a:xfrm>
          <a:prstGeom prst="straightConnector1">
            <a:avLst/>
          </a:prstGeom>
          <a:noFill/>
          <a:ln cap="flat" cmpd="sng" w="28575">
            <a:solidFill>
              <a:srgbClr val="FFFFFF"/>
            </a:solidFill>
            <a:prstDash val="solid"/>
            <a:round/>
            <a:headEnd len="med" w="med" type="none"/>
            <a:tailEnd len="med" w="med" type="oval"/>
          </a:ln>
        </p:spPr>
      </p:cxnSp>
      <p:sp>
        <p:nvSpPr>
          <p:cNvPr id="417" name="Google Shape;417;p31"/>
          <p:cNvSpPr txBox="1"/>
          <p:nvPr>
            <p:ph idx="4294967295" type="subTitle"/>
          </p:nvPr>
        </p:nvSpPr>
        <p:spPr>
          <a:xfrm flipH="1">
            <a:off x="5236441" y="4042077"/>
            <a:ext cx="3810000" cy="2742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¿Tiene relación el estado marital con tener un acv?</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359400" y="2790563"/>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Data Acquisition </a:t>
            </a:r>
            <a:endParaRPr/>
          </a:p>
          <a:p>
            <a:pPr indent="0" lvl="0" marL="0" rtl="0" algn="ctr">
              <a:spcBef>
                <a:spcPts val="0"/>
              </a:spcBef>
              <a:spcAft>
                <a:spcPts val="0"/>
              </a:spcAft>
              <a:buNone/>
            </a:pPr>
            <a:r>
              <a:rPr lang="en"/>
              <a:t>Data Wrangling</a:t>
            </a:r>
            <a:endParaRPr/>
          </a:p>
          <a:p>
            <a:pPr indent="0" lvl="0" marL="0" rtl="0" algn="ctr">
              <a:spcBef>
                <a:spcPts val="0"/>
              </a:spcBef>
              <a:spcAft>
                <a:spcPts val="0"/>
              </a:spcAft>
              <a:buNone/>
            </a:pPr>
            <a:r>
              <a:rPr lang="en"/>
              <a:t>Exploratory Data Analysis</a:t>
            </a:r>
            <a:endParaRPr/>
          </a:p>
        </p:txBody>
      </p:sp>
      <p:sp>
        <p:nvSpPr>
          <p:cNvPr id="423" name="Google Shape;423;p32"/>
          <p:cNvSpPr txBox="1"/>
          <p:nvPr>
            <p:ph idx="2" type="title"/>
          </p:nvPr>
        </p:nvSpPr>
        <p:spPr>
          <a:xfrm>
            <a:off x="359400" y="1845788"/>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idx="1" type="body"/>
          </p:nvPr>
        </p:nvSpPr>
        <p:spPr>
          <a:xfrm>
            <a:off x="4944275" y="634275"/>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El dataset fue obtenido de la plataforma Kaggle desde el siguiente link : </a:t>
            </a:r>
            <a:r>
              <a:rPr lang="en" u="sng">
                <a:solidFill>
                  <a:schemeClr val="hlink"/>
                </a:solidFill>
                <a:hlinkClick r:id="rId3"/>
              </a:rPr>
              <a:t>https://www.kaggle.com/datasets/fedesoriano/stroke-prediction-dataset</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Información sobre el data set:</a:t>
            </a:r>
            <a:endParaRPr/>
          </a:p>
          <a:p>
            <a:pPr indent="0" lvl="0" marL="0" rtl="0" algn="r">
              <a:spcBef>
                <a:spcPts val="0"/>
              </a:spcBef>
              <a:spcAft>
                <a:spcPts val="0"/>
              </a:spcAft>
              <a:buNone/>
            </a:pPr>
            <a:r>
              <a:rPr lang="en"/>
              <a:t>- Creador: fedesoriano - https://www.kaggle.com/fedesoriano</a:t>
            </a:r>
            <a:endParaRPr/>
          </a:p>
          <a:p>
            <a:pPr indent="0" lvl="0" marL="0" rtl="0" algn="r">
              <a:spcBef>
                <a:spcPts val="0"/>
              </a:spcBef>
              <a:spcAft>
                <a:spcPts val="0"/>
              </a:spcAft>
              <a:buNone/>
            </a:pPr>
            <a:r>
              <a:t/>
            </a:r>
            <a:endParaRPr/>
          </a:p>
        </p:txBody>
      </p:sp>
      <p:sp>
        <p:nvSpPr>
          <p:cNvPr id="429" name="Google Shape;429;p33"/>
          <p:cNvSpPr txBox="1"/>
          <p:nvPr>
            <p:ph type="title"/>
          </p:nvPr>
        </p:nvSpPr>
        <p:spPr>
          <a:xfrm>
            <a:off x="257531" y="634275"/>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430" name="Google Shape;430;p33"/>
          <p:cNvPicPr preferRelativeResize="0"/>
          <p:nvPr/>
        </p:nvPicPr>
        <p:blipFill>
          <a:blip r:embed="rId4">
            <a:alphaModFix/>
          </a:blip>
          <a:stretch>
            <a:fillRect/>
          </a:stretch>
        </p:blipFill>
        <p:spPr>
          <a:xfrm>
            <a:off x="1354324" y="3697700"/>
            <a:ext cx="7719300" cy="14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