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3"/>
  </p:notesMasterIdLst>
  <p:sldIdLst>
    <p:sldId id="256" r:id="rId2"/>
    <p:sldId id="257" r:id="rId3"/>
    <p:sldId id="258" r:id="rId4"/>
    <p:sldId id="266" r:id="rId5"/>
    <p:sldId id="267" r:id="rId6"/>
    <p:sldId id="268" r:id="rId7"/>
    <p:sldId id="269" r:id="rId8"/>
    <p:sldId id="270" r:id="rId9"/>
    <p:sldId id="271" r:id="rId10"/>
    <p:sldId id="273" r:id="rId11"/>
    <p:sldId id="27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635D43-A9B0-4FBE-AE40-356D8D81F28B}" v="63" dt="2021-01-23T05:42:17.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orva Beedu" userId="/BtNb97m3wjSz7kHHJcsfiu995M0+fTsnw47c90RSGE=" providerId="None" clId="Web-{42635D43-A9B0-4FBE-AE40-356D8D81F28B}"/>
    <pc:docChg chg="addSld delSld modSld sldOrd">
      <pc:chgData name="Apoorva Beedu" userId="/BtNb97m3wjSz7kHHJcsfiu995M0+fTsnw47c90RSGE=" providerId="None" clId="Web-{42635D43-A9B0-4FBE-AE40-356D8D81F28B}" dt="2021-01-23T05:42:17.453" v="56" actId="20577"/>
      <pc:docMkLst>
        <pc:docMk/>
      </pc:docMkLst>
      <pc:sldChg chg="del">
        <pc:chgData name="Apoorva Beedu" userId="/BtNb97m3wjSz7kHHJcsfiu995M0+fTsnw47c90RSGE=" providerId="None" clId="Web-{42635D43-A9B0-4FBE-AE40-356D8D81F28B}" dt="2021-01-23T05:38:39.317" v="0"/>
        <pc:sldMkLst>
          <pc:docMk/>
          <pc:sldMk cId="0" sldId="259"/>
        </pc:sldMkLst>
      </pc:sldChg>
      <pc:sldChg chg="del">
        <pc:chgData name="Apoorva Beedu" userId="/BtNb97m3wjSz7kHHJcsfiu995M0+fTsnw47c90RSGE=" providerId="None" clId="Web-{42635D43-A9B0-4FBE-AE40-356D8D81F28B}" dt="2021-01-23T05:38:39.958" v="1"/>
        <pc:sldMkLst>
          <pc:docMk/>
          <pc:sldMk cId="0" sldId="260"/>
        </pc:sldMkLst>
      </pc:sldChg>
      <pc:sldChg chg="del">
        <pc:chgData name="Apoorva Beedu" userId="/BtNb97m3wjSz7kHHJcsfiu995M0+fTsnw47c90RSGE=" providerId="None" clId="Web-{42635D43-A9B0-4FBE-AE40-356D8D81F28B}" dt="2021-01-23T05:38:40.770" v="2"/>
        <pc:sldMkLst>
          <pc:docMk/>
          <pc:sldMk cId="0" sldId="261"/>
        </pc:sldMkLst>
      </pc:sldChg>
      <pc:sldChg chg="del">
        <pc:chgData name="Apoorva Beedu" userId="/BtNb97m3wjSz7kHHJcsfiu995M0+fTsnw47c90RSGE=" providerId="None" clId="Web-{42635D43-A9B0-4FBE-AE40-356D8D81F28B}" dt="2021-01-23T05:38:43.739" v="3"/>
        <pc:sldMkLst>
          <pc:docMk/>
          <pc:sldMk cId="0" sldId="262"/>
        </pc:sldMkLst>
      </pc:sldChg>
      <pc:sldChg chg="del">
        <pc:chgData name="Apoorva Beedu" userId="/BtNb97m3wjSz7kHHJcsfiu995M0+fTsnw47c90RSGE=" providerId="None" clId="Web-{42635D43-A9B0-4FBE-AE40-356D8D81F28B}" dt="2021-01-23T05:38:44.333" v="4"/>
        <pc:sldMkLst>
          <pc:docMk/>
          <pc:sldMk cId="0" sldId="263"/>
        </pc:sldMkLst>
      </pc:sldChg>
      <pc:sldChg chg="del">
        <pc:chgData name="Apoorva Beedu" userId="/BtNb97m3wjSz7kHHJcsfiu995M0+fTsnw47c90RSGE=" providerId="None" clId="Web-{42635D43-A9B0-4FBE-AE40-356D8D81F28B}" dt="2021-01-23T05:38:45.067" v="5"/>
        <pc:sldMkLst>
          <pc:docMk/>
          <pc:sldMk cId="0" sldId="264"/>
        </pc:sldMkLst>
      </pc:sldChg>
      <pc:sldChg chg="del">
        <pc:chgData name="Apoorva Beedu" userId="/BtNb97m3wjSz7kHHJcsfiu995M0+fTsnw47c90RSGE=" providerId="None" clId="Web-{42635D43-A9B0-4FBE-AE40-356D8D81F28B}" dt="2021-01-23T05:38:45.692" v="6"/>
        <pc:sldMkLst>
          <pc:docMk/>
          <pc:sldMk cId="0" sldId="265"/>
        </pc:sldMkLst>
      </pc:sldChg>
      <pc:sldChg chg="modSp">
        <pc:chgData name="Apoorva Beedu" userId="/BtNb97m3wjSz7kHHJcsfiu995M0+fTsnw47c90RSGE=" providerId="None" clId="Web-{42635D43-A9B0-4FBE-AE40-356D8D81F28B}" dt="2021-01-23T05:39:02.255" v="9" actId="20577"/>
        <pc:sldMkLst>
          <pc:docMk/>
          <pc:sldMk cId="0" sldId="269"/>
        </pc:sldMkLst>
        <pc:spChg chg="mod">
          <ac:chgData name="Apoorva Beedu" userId="/BtNb97m3wjSz7kHHJcsfiu995M0+fTsnw47c90RSGE=" providerId="None" clId="Web-{42635D43-A9B0-4FBE-AE40-356D8D81F28B}" dt="2021-01-23T05:39:02.255" v="9" actId="20577"/>
          <ac:spMkLst>
            <pc:docMk/>
            <pc:sldMk cId="0" sldId="269"/>
            <ac:spMk id="137" creationId="{00000000-0000-0000-0000-000000000000}"/>
          </ac:spMkLst>
        </pc:spChg>
      </pc:sldChg>
      <pc:sldChg chg="modSp">
        <pc:chgData name="Apoorva Beedu" userId="/BtNb97m3wjSz7kHHJcsfiu995M0+fTsnw47c90RSGE=" providerId="None" clId="Web-{42635D43-A9B0-4FBE-AE40-356D8D81F28B}" dt="2021-01-23T05:39:08.287" v="11" actId="20577"/>
        <pc:sldMkLst>
          <pc:docMk/>
          <pc:sldMk cId="0" sldId="270"/>
        </pc:sldMkLst>
        <pc:spChg chg="mod">
          <ac:chgData name="Apoorva Beedu" userId="/BtNb97m3wjSz7kHHJcsfiu995M0+fTsnw47c90RSGE=" providerId="None" clId="Web-{42635D43-A9B0-4FBE-AE40-356D8D81F28B}" dt="2021-01-23T05:39:08.287" v="11" actId="20577"/>
          <ac:spMkLst>
            <pc:docMk/>
            <pc:sldMk cId="0" sldId="270"/>
            <ac:spMk id="144" creationId="{00000000-0000-0000-0000-000000000000}"/>
          </ac:spMkLst>
        </pc:spChg>
      </pc:sldChg>
      <pc:sldChg chg="modSp">
        <pc:chgData name="Apoorva Beedu" userId="/BtNb97m3wjSz7kHHJcsfiu995M0+fTsnw47c90RSGE=" providerId="None" clId="Web-{42635D43-A9B0-4FBE-AE40-356D8D81F28B}" dt="2021-01-23T05:39:16.740" v="15" actId="20577"/>
        <pc:sldMkLst>
          <pc:docMk/>
          <pc:sldMk cId="0" sldId="271"/>
        </pc:sldMkLst>
        <pc:spChg chg="mod">
          <ac:chgData name="Apoorva Beedu" userId="/BtNb97m3wjSz7kHHJcsfiu995M0+fTsnw47c90RSGE=" providerId="None" clId="Web-{42635D43-A9B0-4FBE-AE40-356D8D81F28B}" dt="2021-01-23T05:39:16.740" v="15" actId="20577"/>
          <ac:spMkLst>
            <pc:docMk/>
            <pc:sldMk cId="0" sldId="271"/>
            <ac:spMk id="151" creationId="{00000000-0000-0000-0000-000000000000}"/>
          </ac:spMkLst>
        </pc:spChg>
      </pc:sldChg>
      <pc:sldChg chg="new del">
        <pc:chgData name="Apoorva Beedu" userId="/BtNb97m3wjSz7kHHJcsfiu995M0+fTsnw47c90RSGE=" providerId="None" clId="Web-{42635D43-A9B0-4FBE-AE40-356D8D81F28B}" dt="2021-01-23T05:39:20.771" v="17"/>
        <pc:sldMkLst>
          <pc:docMk/>
          <pc:sldMk cId="1016832545" sldId="272"/>
        </pc:sldMkLst>
      </pc:sldChg>
      <pc:sldChg chg="modSp add replId">
        <pc:chgData name="Apoorva Beedu" userId="/BtNb97m3wjSz7kHHJcsfiu995M0+fTsnw47c90RSGE=" providerId="None" clId="Web-{42635D43-A9B0-4FBE-AE40-356D8D81F28B}" dt="2021-01-23T05:42:17.453" v="56" actId="20577"/>
        <pc:sldMkLst>
          <pc:docMk/>
          <pc:sldMk cId="4228342985" sldId="272"/>
        </pc:sldMkLst>
        <pc:spChg chg="mod">
          <ac:chgData name="Apoorva Beedu" userId="/BtNb97m3wjSz7kHHJcsfiu995M0+fTsnw47c90RSGE=" providerId="None" clId="Web-{42635D43-A9B0-4FBE-AE40-356D8D81F28B}" dt="2021-01-23T05:42:17.453" v="56" actId="20577"/>
          <ac:spMkLst>
            <pc:docMk/>
            <pc:sldMk cId="4228342985" sldId="272"/>
            <ac:spMk id="150" creationId="{00000000-0000-0000-0000-000000000000}"/>
          </ac:spMkLst>
        </pc:spChg>
        <pc:spChg chg="mod">
          <ac:chgData name="Apoorva Beedu" userId="/BtNb97m3wjSz7kHHJcsfiu995M0+fTsnw47c90RSGE=" providerId="None" clId="Web-{42635D43-A9B0-4FBE-AE40-356D8D81F28B}" dt="2021-01-23T05:42:12.219" v="55" actId="20577"/>
          <ac:spMkLst>
            <pc:docMk/>
            <pc:sldMk cId="4228342985" sldId="272"/>
            <ac:spMk id="151" creationId="{00000000-0000-0000-0000-000000000000}"/>
          </ac:spMkLst>
        </pc:spChg>
      </pc:sldChg>
      <pc:sldChg chg="modSp add ord replId">
        <pc:chgData name="Apoorva Beedu" userId="/BtNb97m3wjSz7kHHJcsfiu995M0+fTsnw47c90RSGE=" providerId="None" clId="Web-{42635D43-A9B0-4FBE-AE40-356D8D81F28B}" dt="2021-01-23T05:41:40.686" v="34" actId="20577"/>
        <pc:sldMkLst>
          <pc:docMk/>
          <pc:sldMk cId="716350021" sldId="273"/>
        </pc:sldMkLst>
        <pc:spChg chg="mod">
          <ac:chgData name="Apoorva Beedu" userId="/BtNb97m3wjSz7kHHJcsfiu995M0+fTsnw47c90RSGE=" providerId="None" clId="Web-{42635D43-A9B0-4FBE-AE40-356D8D81F28B}" dt="2021-01-23T05:41:36.389" v="31" actId="20577"/>
          <ac:spMkLst>
            <pc:docMk/>
            <pc:sldMk cId="716350021" sldId="273"/>
            <ac:spMk id="128" creationId="{00000000-0000-0000-0000-000000000000}"/>
          </ac:spMkLst>
        </pc:spChg>
        <pc:spChg chg="mod">
          <ac:chgData name="Apoorva Beedu" userId="/BtNb97m3wjSz7kHHJcsfiu995M0+fTsnw47c90RSGE=" providerId="None" clId="Web-{42635D43-A9B0-4FBE-AE40-356D8D81F28B}" dt="2021-01-23T05:41:40.686" v="34" actId="20577"/>
          <ac:spMkLst>
            <pc:docMk/>
            <pc:sldMk cId="716350021" sldId="273"/>
            <ac:spMk id="13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4d600c9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4d600c9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4b68fc3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4b68fc3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718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d600c9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d600c9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93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8e0c7f72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8e0c7f72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4b68fc3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4b68fc3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4b68fc3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4b68fc3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4b68fc3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4b68fc3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4b68fc3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4b68fc3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d600c9a7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d600c9a7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d600c9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d600c9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1" name="Google Shape;11;p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0"/>
              </a:spcBef>
              <a:spcAft>
                <a:spcPts val="0"/>
              </a:spcAft>
              <a:buClr>
                <a:schemeClr val="dk1"/>
              </a:buClr>
              <a:buSzPts val="1800"/>
              <a:buNone/>
              <a:defRPr sz="1800">
                <a:solidFill>
                  <a:schemeClr val="dk1"/>
                </a:solidFill>
              </a:defRPr>
            </a:lvl1pPr>
          </a:lstStyle>
          <a:p>
            <a:endParaRPr/>
          </a:p>
        </p:txBody>
      </p:sp>
      <p:sp>
        <p:nvSpPr>
          <p:cNvPr id="27" name="Google Shape;27;p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SzPts val="3000"/>
              <a:buChar char="●"/>
              <a:defRPr sz="30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 name="Google Shape;8;p1"/>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subTitle" idx="1"/>
          </p:nvPr>
        </p:nvSpPr>
        <p:spPr>
          <a:xfrm>
            <a:off x="772875" y="35810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Report Guidelines</a:t>
            </a:r>
            <a:endParaRPr b="1"/>
          </a:p>
        </p:txBody>
      </p:sp>
      <p:sp>
        <p:nvSpPr>
          <p:cNvPr id="35" name="Google Shape;35;p8"/>
          <p:cNvSpPr txBox="1"/>
          <p:nvPr/>
        </p:nvSpPr>
        <p:spPr>
          <a:xfrm>
            <a:off x="275775" y="1030525"/>
            <a:ext cx="8708700" cy="383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
            </a:br>
            <a:endParaRPr/>
          </a:p>
          <a:p>
            <a:pPr marL="457200" lvl="0" indent="-317500" algn="l" rtl="0">
              <a:spcBef>
                <a:spcPts val="0"/>
              </a:spcBef>
              <a:spcAft>
                <a:spcPts val="0"/>
              </a:spcAft>
              <a:buSzPts val="1400"/>
              <a:buChar char="●"/>
            </a:pPr>
            <a:r>
              <a:rPr lang="en"/>
              <a:t>Each image should be 2MB or lesser before being pasted in the template. This is done to reduce file size and make grading easier.</a:t>
            </a:r>
            <a:br>
              <a:rPr lang="en"/>
            </a:br>
            <a:endParaRPr/>
          </a:p>
          <a:p>
            <a:pPr marL="457200" lvl="0" indent="-317500" algn="l" rtl="0">
              <a:spcBef>
                <a:spcPts val="0"/>
              </a:spcBef>
              <a:spcAft>
                <a:spcPts val="0"/>
              </a:spcAft>
              <a:buSzPts val="1400"/>
              <a:buChar char="●"/>
            </a:pPr>
            <a:r>
              <a:rPr lang="en"/>
              <a:t>Questions will be in blue. Please </a:t>
            </a:r>
            <a:r>
              <a:rPr lang="en" b="1"/>
              <a:t>do not remove</a:t>
            </a:r>
            <a:r>
              <a:rPr lang="en"/>
              <a:t> the questions from the slides. </a:t>
            </a:r>
            <a:br>
              <a:rPr lang="en"/>
            </a:br>
            <a:endParaRPr/>
          </a:p>
          <a:p>
            <a:pPr marL="457200" lvl="0" indent="-317500" algn="l" rtl="0">
              <a:spcBef>
                <a:spcPts val="0"/>
              </a:spcBef>
              <a:spcAft>
                <a:spcPts val="0"/>
              </a:spcAft>
              <a:buSzPts val="1400"/>
              <a:buChar char="●"/>
            </a:pPr>
            <a:r>
              <a:rPr lang="en"/>
              <a:t>We expect thoughtful answers that provide clear explanations.  Short, one line answers will not receive the full score. Your answers should ideally fit in the space provided. </a:t>
            </a:r>
            <a:br>
              <a:rPr lang="en"/>
            </a:br>
            <a:endParaRPr/>
          </a:p>
          <a:p>
            <a:pPr marL="457200" lvl="0" indent="-317500" algn="l" rtl="0">
              <a:spcBef>
                <a:spcPts val="0"/>
              </a:spcBef>
              <a:spcAft>
                <a:spcPts val="0"/>
              </a:spcAft>
              <a:buSzPts val="1400"/>
              <a:buChar char="●"/>
            </a:pPr>
            <a:r>
              <a:rPr lang="en"/>
              <a:t>When you are done, convert your template report to a PDF and then check it to see if it looks okay! Students often end up with lines cut off on slide bottoms.  We can only grade what appears in the report.</a:t>
            </a:r>
            <a:endParaRPr/>
          </a:p>
          <a:p>
            <a:pPr marL="457200" lvl="0" indent="0" algn="l" rtl="0">
              <a:spcBef>
                <a:spcPts val="0"/>
              </a:spcBef>
              <a:spcAft>
                <a:spcPts val="0"/>
              </a:spcAft>
              <a:buNone/>
            </a:pPr>
            <a:r>
              <a:rPr lang="en" b="1" u="sng"/>
              <a:t>				</a:t>
            </a:r>
            <a:r>
              <a:rPr lang="en" b="1" u="sng">
                <a:solidFill>
                  <a:srgbClr val="FF0000"/>
                </a:solidFill>
              </a:rPr>
              <a:t>DELETE THIS SLIDE BEFORE YOU SUBMIT</a:t>
            </a:r>
            <a:endParaRPr b="1" u="sng">
              <a:solidFill>
                <a:srgbClr val="FF0000"/>
              </a:solidFill>
            </a:endParaRPr>
          </a:p>
          <a:p>
            <a:pPr marL="1371600" lvl="0" indent="457200" algn="l" rtl="0">
              <a:spcBef>
                <a:spcPts val="0"/>
              </a:spcBef>
              <a:spcAft>
                <a:spcPts val="0"/>
              </a:spcAft>
              <a:buNone/>
            </a:pP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r>
              <a:rPr lang="en" dirty="0"/>
              <a:t>7a: Hybrid Images</a:t>
            </a:r>
            <a:endParaRPr dirty="0"/>
          </a:p>
        </p:txBody>
      </p:sp>
      <p:sp>
        <p:nvSpPr>
          <p:cNvPr id="129" name="Google Shape;129;p2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130" name="Google Shape;130;p20"/>
          <p:cNvPicPr preferRelativeResize="0"/>
          <p:nvPr/>
        </p:nvPicPr>
        <p:blipFill>
          <a:blip r:embed="rId3">
            <a:alphaModFix/>
          </a:blip>
          <a:stretch>
            <a:fillRect/>
          </a:stretch>
        </p:blipFill>
        <p:spPr>
          <a:xfrm>
            <a:off x="2523425" y="1063375"/>
            <a:ext cx="4097150" cy="3211175"/>
          </a:xfrm>
          <a:prstGeom prst="rect">
            <a:avLst/>
          </a:prstGeom>
          <a:noFill/>
          <a:ln w="9525" cap="flat" cmpd="sng">
            <a:solidFill>
              <a:schemeClr val="dk2"/>
            </a:solidFill>
            <a:prstDash val="solid"/>
            <a:round/>
            <a:headEnd type="none" w="sm" len="sm"/>
            <a:tailEnd type="none" w="sm" len="sm"/>
          </a:ln>
        </p:spPr>
      </p:pic>
      <p:sp>
        <p:nvSpPr>
          <p:cNvPr id="131" name="Google Shape;131;p20"/>
          <p:cNvSpPr txBox="1"/>
          <p:nvPr/>
        </p:nvSpPr>
        <p:spPr>
          <a:xfrm>
            <a:off x="2523425" y="4274550"/>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dirty="0">
                <a:solidFill>
                  <a:schemeClr val="dk1"/>
                </a:solidFill>
                <a:latin typeface="Calibri"/>
                <a:cs typeface="Calibri"/>
                <a:sym typeface="Calibri"/>
              </a:rPr>
              <a:t>ps1-7-a-1</a:t>
            </a:r>
            <a:endParaRPr dirty="0"/>
          </a:p>
        </p:txBody>
      </p:sp>
    </p:spTree>
    <p:extLst>
      <p:ext uri="{BB962C8B-B14F-4D97-AF65-F5344CB8AC3E}">
        <p14:creationId xmlns:p14="http://schemas.microsoft.com/office/powerpoint/2010/main" val="71635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457200" y="205975"/>
            <a:ext cx="8229600" cy="570000"/>
          </a:xfrm>
          <a:prstGeom prst="rect">
            <a:avLst/>
          </a:prstGeom>
        </p:spPr>
        <p:txBody>
          <a:bodyPr spcFirstLastPara="1" wrap="square" lIns="91425" tIns="91425" rIns="91425" bIns="91425" anchor="b" anchorCtr="0">
            <a:noAutofit/>
          </a:bodyPr>
          <a:lstStyle/>
          <a:p>
            <a:r>
              <a:rPr lang="en"/>
              <a:t>7b: Hybrid Images</a:t>
            </a:r>
            <a:endParaRPr/>
          </a:p>
        </p:txBody>
      </p:sp>
      <p:sp>
        <p:nvSpPr>
          <p:cNvPr id="151" name="Google Shape;151;p23"/>
          <p:cNvSpPr txBox="1">
            <a:spLocks noGrp="1"/>
          </p:cNvSpPr>
          <p:nvPr>
            <p:ph type="body" idx="1"/>
          </p:nvPr>
        </p:nvSpPr>
        <p:spPr>
          <a:xfrm>
            <a:off x="457200" y="665075"/>
            <a:ext cx="8229600" cy="3809700"/>
          </a:xfrm>
          <a:prstGeom prst="rect">
            <a:avLst/>
          </a:prstGeom>
        </p:spPr>
        <p:txBody>
          <a:bodyPr spcFirstLastPara="1" wrap="square" lIns="91425" tIns="91425" rIns="91425" bIns="91425" anchor="t" anchorCtr="0">
            <a:noAutofit/>
          </a:bodyPr>
          <a:lstStyle/>
          <a:p>
            <a:pPr marL="0" indent="0">
              <a:lnSpc>
                <a:spcPct val="114999"/>
              </a:lnSpc>
              <a:spcBef>
                <a:spcPts val="0"/>
              </a:spcBef>
              <a:buNone/>
            </a:pPr>
            <a:r>
              <a:rPr lang="en" sz="1000" b="1" dirty="0">
                <a:solidFill>
                  <a:srgbClr val="0000FF"/>
                </a:solidFill>
              </a:rPr>
              <a:t>Explain how the cut-off frequency impacts the final hybrid image</a:t>
            </a:r>
            <a:endParaRPr lang="en-US" dirty="0"/>
          </a:p>
          <a:p>
            <a:pPr marL="0" lvl="0" indent="0" algn="l" rtl="0">
              <a:lnSpc>
                <a:spcPct val="115000"/>
              </a:lnSpc>
              <a:spcBef>
                <a:spcPts val="0"/>
              </a:spcBef>
              <a:spcAft>
                <a:spcPts val="0"/>
              </a:spcAft>
              <a:buNone/>
            </a:pPr>
            <a:endParaRPr sz="1000" b="1"/>
          </a:p>
          <a:p>
            <a:pPr marL="0" lvl="0" indent="0" algn="l" rtl="0">
              <a:lnSpc>
                <a:spcPct val="115000"/>
              </a:lnSpc>
              <a:spcBef>
                <a:spcPts val="0"/>
              </a:spcBef>
              <a:spcAft>
                <a:spcPts val="1000"/>
              </a:spcAft>
              <a:buClr>
                <a:schemeClr val="dk1"/>
              </a:buClr>
              <a:buSzPts val="1100"/>
              <a:buFont typeface="Arial"/>
              <a:buNone/>
            </a:pPr>
            <a:r>
              <a:rPr lang="en" sz="1000" b="1" dirty="0">
                <a:solidFill>
                  <a:schemeClr val="dk1"/>
                </a:solidFill>
              </a:rPr>
              <a:t>I think</a:t>
            </a:r>
            <a:br>
              <a:rPr lang="en" sz="1000" b="1" dirty="0"/>
            </a:br>
            <a:r>
              <a:rPr lang="en" sz="1000" b="1" dirty="0">
                <a:solidFill>
                  <a:schemeClr val="dk1"/>
                </a:solidFill>
              </a:rPr>
              <a:t>my answer</a:t>
            </a:r>
            <a:br>
              <a:rPr lang="en" sz="1000" b="1" dirty="0"/>
            </a:br>
            <a:r>
              <a:rPr lang="en" sz="1000" b="1" dirty="0">
                <a:solidFill>
                  <a:schemeClr val="dk1"/>
                </a:solidFill>
              </a:rPr>
              <a:t>is ...</a:t>
            </a:r>
            <a:endParaRPr sz="1000" b="1" dirty="0">
              <a:solidFill>
                <a:schemeClr val="dk1"/>
              </a:solidFill>
            </a:endParaRPr>
          </a:p>
        </p:txBody>
      </p:sp>
      <p:sp>
        <p:nvSpPr>
          <p:cNvPr id="152" name="Google Shape;152;p2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extLst>
      <p:ext uri="{BB962C8B-B14F-4D97-AF65-F5344CB8AC3E}">
        <p14:creationId xmlns:p14="http://schemas.microsoft.com/office/powerpoint/2010/main" val="422834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Computer Vision </a:t>
            </a:r>
            <a:endParaRPr sz="3600"/>
          </a:p>
          <a:p>
            <a:pPr marL="0" lvl="0" indent="0" algn="ctr" rtl="0">
              <a:spcBef>
                <a:spcPts val="0"/>
              </a:spcBef>
              <a:spcAft>
                <a:spcPts val="0"/>
              </a:spcAft>
              <a:buNone/>
            </a:pPr>
            <a:r>
              <a:rPr lang="en" sz="3600"/>
              <a:t>(TERM YEAR)</a:t>
            </a:r>
            <a:endParaRPr sz="3600"/>
          </a:p>
          <a:p>
            <a:pPr marL="0" lvl="0" indent="0" algn="ctr" rtl="0">
              <a:spcBef>
                <a:spcPts val="0"/>
              </a:spcBef>
              <a:spcAft>
                <a:spcPts val="0"/>
              </a:spcAft>
              <a:buNone/>
            </a:pPr>
            <a:r>
              <a:rPr lang="en" sz="3600"/>
              <a:t>Problem Set #1</a:t>
            </a:r>
            <a:endParaRPr sz="3600"/>
          </a:p>
        </p:txBody>
      </p:sp>
      <p:sp>
        <p:nvSpPr>
          <p:cNvPr id="41" name="Google Shape;41;p9"/>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First Name  Last Name</a:t>
            </a:r>
            <a:endParaRPr sz="1800"/>
          </a:p>
          <a:p>
            <a:pPr marL="0" lvl="0" indent="0" algn="ctr" rtl="0">
              <a:spcBef>
                <a:spcPts val="0"/>
              </a:spcBef>
              <a:spcAft>
                <a:spcPts val="0"/>
              </a:spcAft>
              <a:buNone/>
            </a:pPr>
            <a:r>
              <a:rPr lang="en" sz="1800"/>
              <a:t>Email Address</a:t>
            </a:r>
            <a:endParaRPr sz="1800"/>
          </a:p>
          <a:p>
            <a:pPr marL="0" lvl="0" indent="0" algn="ctr" rtl="0">
              <a:spcBef>
                <a:spcPts val="0"/>
              </a:spcBef>
              <a:spcAft>
                <a:spcPts val="0"/>
              </a:spcAft>
              <a:buNone/>
            </a:pPr>
            <a:endParaRPr/>
          </a:p>
        </p:txBody>
      </p:sp>
      <p:sp>
        <p:nvSpPr>
          <p:cNvPr id="42" name="Google Shape;42;p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 Interesting Images</a:t>
            </a:r>
            <a:endParaRPr/>
          </a:p>
        </p:txBody>
      </p:sp>
      <p:sp>
        <p:nvSpPr>
          <p:cNvPr id="48" name="Google Shape;48;p1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49" name="Google Shape;49;p10"/>
          <p:cNvPicPr preferRelativeResize="0"/>
          <p:nvPr/>
        </p:nvPicPr>
        <p:blipFill>
          <a:blip r:embed="rId3">
            <a:alphaModFix/>
          </a:blip>
          <a:stretch>
            <a:fillRect/>
          </a:stretch>
        </p:blipFill>
        <p:spPr>
          <a:xfrm>
            <a:off x="246350" y="1320500"/>
            <a:ext cx="4097150" cy="3211175"/>
          </a:xfrm>
          <a:prstGeom prst="rect">
            <a:avLst/>
          </a:prstGeom>
          <a:noFill/>
          <a:ln w="9525" cap="flat" cmpd="sng">
            <a:solidFill>
              <a:schemeClr val="dk2"/>
            </a:solidFill>
            <a:prstDash val="solid"/>
            <a:round/>
            <a:headEnd type="none" w="sm" len="sm"/>
            <a:tailEnd type="none" w="sm" len="sm"/>
          </a:ln>
        </p:spPr>
      </p:pic>
      <p:pic>
        <p:nvPicPr>
          <p:cNvPr id="50" name="Google Shape;50;p10"/>
          <p:cNvPicPr preferRelativeResize="0"/>
          <p:nvPr/>
        </p:nvPicPr>
        <p:blipFill>
          <a:blip r:embed="rId3">
            <a:alphaModFix/>
          </a:blip>
          <a:stretch>
            <a:fillRect/>
          </a:stretch>
        </p:blipFill>
        <p:spPr>
          <a:xfrm>
            <a:off x="4852550" y="1320513"/>
            <a:ext cx="4097150" cy="3211175"/>
          </a:xfrm>
          <a:prstGeom prst="rect">
            <a:avLst/>
          </a:prstGeom>
          <a:noFill/>
          <a:ln w="9525" cap="flat" cmpd="sng">
            <a:solidFill>
              <a:schemeClr val="dk2"/>
            </a:solidFill>
            <a:prstDash val="solid"/>
            <a:round/>
            <a:headEnd type="none" w="sm" len="sm"/>
            <a:tailEnd type="none" w="sm" len="sm"/>
          </a:ln>
        </p:spPr>
      </p:pic>
      <p:sp>
        <p:nvSpPr>
          <p:cNvPr id="51" name="Google Shape;51;p10"/>
          <p:cNvSpPr txBox="1"/>
          <p:nvPr/>
        </p:nvSpPr>
        <p:spPr>
          <a:xfrm>
            <a:off x="246350" y="4440075"/>
            <a:ext cx="4165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ps1-1-a-1</a:t>
            </a:r>
            <a:endParaRPr/>
          </a:p>
        </p:txBody>
      </p:sp>
      <p:sp>
        <p:nvSpPr>
          <p:cNvPr id="52" name="Google Shape;52;p10"/>
          <p:cNvSpPr txBox="1"/>
          <p:nvPr/>
        </p:nvSpPr>
        <p:spPr>
          <a:xfrm>
            <a:off x="4852500" y="444007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ps1-1-a-2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4d: Difference Image</a:t>
            </a:r>
            <a:endParaRPr/>
          </a:p>
        </p:txBody>
      </p:sp>
      <p:sp>
        <p:nvSpPr>
          <p:cNvPr id="113" name="Google Shape;113;p1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114" name="Google Shape;114;p18"/>
          <p:cNvPicPr preferRelativeResize="0"/>
          <p:nvPr/>
        </p:nvPicPr>
        <p:blipFill>
          <a:blip r:embed="rId3">
            <a:alphaModFix/>
          </a:blip>
          <a:stretch>
            <a:fillRect/>
          </a:stretch>
        </p:blipFill>
        <p:spPr>
          <a:xfrm>
            <a:off x="2523425" y="1063375"/>
            <a:ext cx="4097150" cy="3211175"/>
          </a:xfrm>
          <a:prstGeom prst="rect">
            <a:avLst/>
          </a:prstGeom>
          <a:noFill/>
          <a:ln w="9525" cap="flat" cmpd="sng">
            <a:solidFill>
              <a:schemeClr val="dk2"/>
            </a:solidFill>
            <a:prstDash val="solid"/>
            <a:round/>
            <a:headEnd type="none" w="sm" len="sm"/>
            <a:tailEnd type="none" w="sm" len="sm"/>
          </a:ln>
        </p:spPr>
      </p:pic>
      <p:sp>
        <p:nvSpPr>
          <p:cNvPr id="115" name="Google Shape;115;p18"/>
          <p:cNvSpPr txBox="1"/>
          <p:nvPr/>
        </p:nvSpPr>
        <p:spPr>
          <a:xfrm>
            <a:off x="2523425" y="4274550"/>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ps1-4-d-1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5a: Noisy Green Channel</a:t>
            </a:r>
            <a:endParaRPr/>
          </a:p>
        </p:txBody>
      </p:sp>
      <p:sp>
        <p:nvSpPr>
          <p:cNvPr id="121" name="Google Shape;121;p1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122" name="Google Shape;122;p19"/>
          <p:cNvPicPr preferRelativeResize="0"/>
          <p:nvPr/>
        </p:nvPicPr>
        <p:blipFill>
          <a:blip r:embed="rId3">
            <a:alphaModFix/>
          </a:blip>
          <a:stretch>
            <a:fillRect/>
          </a:stretch>
        </p:blipFill>
        <p:spPr>
          <a:xfrm>
            <a:off x="2523425" y="1063375"/>
            <a:ext cx="4097150" cy="3211175"/>
          </a:xfrm>
          <a:prstGeom prst="rect">
            <a:avLst/>
          </a:prstGeom>
          <a:noFill/>
          <a:ln w="9525" cap="flat" cmpd="sng">
            <a:solidFill>
              <a:schemeClr val="dk2"/>
            </a:solidFill>
            <a:prstDash val="solid"/>
            <a:round/>
            <a:headEnd type="none" w="sm" len="sm"/>
            <a:tailEnd type="none" w="sm" len="sm"/>
          </a:ln>
        </p:spPr>
      </p:pic>
      <p:sp>
        <p:nvSpPr>
          <p:cNvPr id="123" name="Google Shape;123;p19"/>
          <p:cNvSpPr txBox="1"/>
          <p:nvPr/>
        </p:nvSpPr>
        <p:spPr>
          <a:xfrm>
            <a:off x="2523425" y="4274550"/>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ps1-5-a-1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5b: Noisy Blue Channel</a:t>
            </a:r>
            <a:endParaRPr/>
          </a:p>
        </p:txBody>
      </p:sp>
      <p:sp>
        <p:nvSpPr>
          <p:cNvPr id="129" name="Google Shape;129;p2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130" name="Google Shape;130;p20"/>
          <p:cNvPicPr preferRelativeResize="0"/>
          <p:nvPr/>
        </p:nvPicPr>
        <p:blipFill>
          <a:blip r:embed="rId3">
            <a:alphaModFix/>
          </a:blip>
          <a:stretch>
            <a:fillRect/>
          </a:stretch>
        </p:blipFill>
        <p:spPr>
          <a:xfrm>
            <a:off x="2523425" y="1063375"/>
            <a:ext cx="4097150" cy="3211175"/>
          </a:xfrm>
          <a:prstGeom prst="rect">
            <a:avLst/>
          </a:prstGeom>
          <a:noFill/>
          <a:ln w="9525" cap="flat" cmpd="sng">
            <a:solidFill>
              <a:schemeClr val="dk2"/>
            </a:solidFill>
            <a:prstDash val="solid"/>
            <a:round/>
            <a:headEnd type="none" w="sm" len="sm"/>
            <a:tailEnd type="none" w="sm" len="sm"/>
          </a:ln>
        </p:spPr>
      </p:pic>
      <p:sp>
        <p:nvSpPr>
          <p:cNvPr id="131" name="Google Shape;131;p20"/>
          <p:cNvSpPr txBox="1"/>
          <p:nvPr/>
        </p:nvSpPr>
        <p:spPr>
          <a:xfrm>
            <a:off x="2523425" y="4274550"/>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ps1-5-b-1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457200" y="205975"/>
            <a:ext cx="8229600" cy="57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6a: Discussion</a:t>
            </a:r>
            <a:endParaRPr/>
          </a:p>
        </p:txBody>
      </p:sp>
      <p:sp>
        <p:nvSpPr>
          <p:cNvPr id="137" name="Google Shape;137;p21"/>
          <p:cNvSpPr txBox="1">
            <a:spLocks noGrp="1"/>
          </p:cNvSpPr>
          <p:nvPr>
            <p:ph type="body" idx="1"/>
          </p:nvPr>
        </p:nvSpPr>
        <p:spPr>
          <a:xfrm>
            <a:off x="457200" y="665075"/>
            <a:ext cx="8229600" cy="3809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1000" b="1" dirty="0">
                <a:solidFill>
                  <a:srgbClr val="0000FF"/>
                </a:solidFill>
              </a:rPr>
              <a:t>Between all color channels, which channel, in your opinion, most resembles a grayscale conversion of the original.  </a:t>
            </a:r>
            <a:endParaRPr lang="en-US" sz="1000" b="1"/>
          </a:p>
          <a:p>
            <a:pPr marL="0" indent="0">
              <a:lnSpc>
                <a:spcPct val="114999"/>
              </a:lnSpc>
              <a:spcBef>
                <a:spcPts val="0"/>
              </a:spcBef>
              <a:spcAft>
                <a:spcPts val="1000"/>
              </a:spcAft>
              <a:buNone/>
            </a:pPr>
            <a:r>
              <a:rPr lang="en" sz="1000" b="1" dirty="0">
                <a:solidFill>
                  <a:srgbClr val="0000FF"/>
                </a:solidFill>
              </a:rPr>
              <a:t>Why do you think this?  </a:t>
            </a:r>
            <a:endParaRPr lang="en-US" sz="1000" b="1"/>
          </a:p>
          <a:p>
            <a:pPr marL="0" lvl="0" indent="0" algn="l">
              <a:lnSpc>
                <a:spcPct val="114999"/>
              </a:lnSpc>
              <a:spcBef>
                <a:spcPts val="0"/>
              </a:spcBef>
              <a:spcAft>
                <a:spcPts val="1000"/>
              </a:spcAft>
              <a:buNone/>
            </a:pPr>
            <a:r>
              <a:rPr lang="en" sz="1000" b="1" dirty="0">
                <a:solidFill>
                  <a:srgbClr val="0000FF"/>
                </a:solidFill>
              </a:rPr>
              <a:t>Does it matter for each respective image? (For this problem, you will have to read a bit on how the eye works/cameras to discover which channel is more prevalent and widely used)</a:t>
            </a:r>
            <a:br>
              <a:rPr lang="en" sz="1000" b="1" dirty="0"/>
            </a:br>
            <a:br>
              <a:rPr lang="en" sz="1000" b="1" dirty="0"/>
            </a:br>
            <a:r>
              <a:rPr lang="en" sz="1000" b="1" dirty="0"/>
              <a:t>I think</a:t>
            </a:r>
            <a:br>
              <a:rPr lang="en" sz="1000" b="1" dirty="0"/>
            </a:br>
            <a:r>
              <a:rPr lang="en" sz="1000" b="1" dirty="0"/>
              <a:t>my answer</a:t>
            </a:r>
            <a:br>
              <a:rPr lang="en" sz="1000" b="1" dirty="0"/>
            </a:br>
            <a:r>
              <a:rPr lang="en" sz="1000" b="1" dirty="0"/>
              <a:t>is ...</a:t>
            </a:r>
            <a:endParaRPr sz="1000" b="1" dirty="0"/>
          </a:p>
        </p:txBody>
      </p:sp>
      <p:sp>
        <p:nvSpPr>
          <p:cNvPr id="138" name="Google Shape;138;p2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05975"/>
            <a:ext cx="8229600" cy="57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6b: Discussion</a:t>
            </a:r>
            <a:endParaRPr/>
          </a:p>
        </p:txBody>
      </p:sp>
      <p:sp>
        <p:nvSpPr>
          <p:cNvPr id="144" name="Google Shape;144;p22"/>
          <p:cNvSpPr txBox="1">
            <a:spLocks noGrp="1"/>
          </p:cNvSpPr>
          <p:nvPr>
            <p:ph type="body" idx="1"/>
          </p:nvPr>
        </p:nvSpPr>
        <p:spPr>
          <a:xfrm>
            <a:off x="457200" y="665075"/>
            <a:ext cx="8229600" cy="3809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000" b="1" dirty="0">
                <a:solidFill>
                  <a:srgbClr val="0000FF"/>
                </a:solidFill>
              </a:rPr>
              <a:t>What does it mean when an image has negative pixel values stored?  </a:t>
            </a:r>
            <a:endParaRPr lang="en-US" sz="1000" b="1">
              <a:solidFill>
                <a:srgbClr val="0000FF"/>
              </a:solidFill>
            </a:endParaRPr>
          </a:p>
          <a:p>
            <a:pPr marL="0" indent="0">
              <a:lnSpc>
                <a:spcPct val="114999"/>
              </a:lnSpc>
              <a:spcBef>
                <a:spcPts val="0"/>
              </a:spcBef>
              <a:buNone/>
            </a:pPr>
            <a:r>
              <a:rPr lang="en" sz="1000" b="1" dirty="0">
                <a:solidFill>
                  <a:srgbClr val="0000FF"/>
                </a:solidFill>
              </a:rPr>
              <a:t>Why is it important to maintain negative pixel values? </a:t>
            </a:r>
            <a:endParaRPr sz="1000" b="1" dirty="0">
              <a:solidFill>
                <a:srgbClr val="0000FF"/>
              </a:solidFill>
            </a:endParaRPr>
          </a:p>
          <a:p>
            <a:pPr marL="0" lvl="0" indent="0" algn="l" rtl="0">
              <a:lnSpc>
                <a:spcPct val="115000"/>
              </a:lnSpc>
              <a:spcBef>
                <a:spcPts val="0"/>
              </a:spcBef>
              <a:spcAft>
                <a:spcPts val="0"/>
              </a:spcAft>
              <a:buNone/>
            </a:pPr>
            <a:endParaRPr sz="1000" b="1"/>
          </a:p>
          <a:p>
            <a:pPr marL="0" lvl="0" indent="0" algn="l" rtl="0">
              <a:lnSpc>
                <a:spcPct val="115000"/>
              </a:lnSpc>
              <a:spcBef>
                <a:spcPts val="0"/>
              </a:spcBef>
              <a:spcAft>
                <a:spcPts val="1000"/>
              </a:spcAft>
              <a:buClr>
                <a:schemeClr val="dk1"/>
              </a:buClr>
              <a:buSzPts val="1100"/>
              <a:buFont typeface="Arial"/>
              <a:buNone/>
            </a:pPr>
            <a:r>
              <a:rPr lang="en" sz="1000" b="1" dirty="0">
                <a:solidFill>
                  <a:schemeClr val="dk1"/>
                </a:solidFill>
              </a:rPr>
              <a:t>I think</a:t>
            </a:r>
            <a:br>
              <a:rPr lang="en" sz="1000" b="1" dirty="0"/>
            </a:br>
            <a:r>
              <a:rPr lang="en" sz="1000" b="1" dirty="0">
                <a:solidFill>
                  <a:schemeClr val="dk1"/>
                </a:solidFill>
              </a:rPr>
              <a:t>my answer</a:t>
            </a:r>
            <a:br>
              <a:rPr lang="en" sz="1000" b="1" dirty="0"/>
            </a:br>
            <a:r>
              <a:rPr lang="en" sz="1000" b="1" dirty="0">
                <a:solidFill>
                  <a:schemeClr val="dk1"/>
                </a:solidFill>
              </a:rPr>
              <a:t>is ...</a:t>
            </a:r>
            <a:endParaRPr sz="1000" b="1" dirty="0">
              <a:solidFill>
                <a:schemeClr val="dk1"/>
              </a:solidFill>
            </a:endParaRPr>
          </a:p>
        </p:txBody>
      </p:sp>
      <p:sp>
        <p:nvSpPr>
          <p:cNvPr id="145" name="Google Shape;145;p2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457200" y="205975"/>
            <a:ext cx="8229600" cy="57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6c: Discussion</a:t>
            </a:r>
            <a:endParaRPr/>
          </a:p>
        </p:txBody>
      </p:sp>
      <p:sp>
        <p:nvSpPr>
          <p:cNvPr id="151" name="Google Shape;151;p23"/>
          <p:cNvSpPr txBox="1">
            <a:spLocks noGrp="1"/>
          </p:cNvSpPr>
          <p:nvPr>
            <p:ph type="body" idx="1"/>
          </p:nvPr>
        </p:nvSpPr>
        <p:spPr>
          <a:xfrm>
            <a:off x="457200" y="665075"/>
            <a:ext cx="8229600" cy="3809700"/>
          </a:xfrm>
          <a:prstGeom prst="rect">
            <a:avLst/>
          </a:prstGeom>
        </p:spPr>
        <p:txBody>
          <a:bodyPr spcFirstLastPara="1" wrap="square" lIns="91425" tIns="91425" rIns="91425" bIns="91425" anchor="t" anchorCtr="0">
            <a:noAutofit/>
          </a:bodyPr>
          <a:lstStyle/>
          <a:p>
            <a:pPr marL="0" indent="0">
              <a:lnSpc>
                <a:spcPct val="115000"/>
              </a:lnSpc>
              <a:spcBef>
                <a:spcPts val="0"/>
              </a:spcBef>
              <a:buClr>
                <a:schemeClr val="dk1"/>
              </a:buClr>
              <a:buSzPts val="1100"/>
              <a:buNone/>
            </a:pPr>
            <a:r>
              <a:rPr lang="en" sz="1000" b="1" dirty="0">
                <a:solidFill>
                  <a:srgbClr val="0000FF"/>
                </a:solidFill>
              </a:rPr>
              <a:t>In question 5, noise was added to the green channel and also to the blue channel.  Which looks better to you? </a:t>
            </a:r>
            <a:endParaRPr lang="en-US" sz="1000" b="1">
              <a:solidFill>
                <a:srgbClr val="0000FF"/>
              </a:solidFill>
            </a:endParaRPr>
          </a:p>
          <a:p>
            <a:pPr marL="0" indent="0">
              <a:lnSpc>
                <a:spcPct val="114999"/>
              </a:lnSpc>
              <a:spcBef>
                <a:spcPts val="0"/>
              </a:spcBef>
              <a:buSzPts val="1100"/>
              <a:buNone/>
            </a:pPr>
            <a:endParaRPr lang="en" sz="1000" b="1" dirty="0">
              <a:solidFill>
                <a:srgbClr val="0000FF"/>
              </a:solidFill>
            </a:endParaRPr>
          </a:p>
          <a:p>
            <a:pPr marL="0" indent="0">
              <a:lnSpc>
                <a:spcPct val="114999"/>
              </a:lnSpc>
              <a:spcBef>
                <a:spcPts val="0"/>
              </a:spcBef>
              <a:buSzPts val="1100"/>
              <a:buNone/>
            </a:pPr>
            <a:r>
              <a:rPr lang="en" sz="1000" b="1" dirty="0">
                <a:solidFill>
                  <a:srgbClr val="0000FF"/>
                </a:solidFill>
              </a:rPr>
              <a:t>Why? </a:t>
            </a:r>
          </a:p>
          <a:p>
            <a:pPr marL="0" indent="0">
              <a:lnSpc>
                <a:spcPct val="114999"/>
              </a:lnSpc>
              <a:spcBef>
                <a:spcPts val="0"/>
              </a:spcBef>
              <a:buSzPts val="1100"/>
              <a:buNone/>
            </a:pPr>
            <a:endParaRPr lang="en" sz="1000" b="1" dirty="0">
              <a:solidFill>
                <a:srgbClr val="0000FF"/>
              </a:solidFill>
            </a:endParaRPr>
          </a:p>
          <a:p>
            <a:pPr marL="0" lvl="0" indent="0" algn="l">
              <a:lnSpc>
                <a:spcPct val="114999"/>
              </a:lnSpc>
              <a:spcBef>
                <a:spcPts val="0"/>
              </a:spcBef>
              <a:spcAft>
                <a:spcPts val="0"/>
              </a:spcAft>
              <a:buSzPts val="1100"/>
              <a:buFont typeface="Arial"/>
              <a:buNone/>
            </a:pPr>
            <a:r>
              <a:rPr lang="en" sz="1000" b="1" dirty="0">
                <a:solidFill>
                  <a:srgbClr val="0000FF"/>
                </a:solidFill>
              </a:rPr>
              <a:t>What sigma was used to detect any discernible difference?</a:t>
            </a:r>
            <a:endParaRPr sz="1000" b="1">
              <a:solidFill>
                <a:srgbClr val="0000FF"/>
              </a:solidFill>
            </a:endParaRPr>
          </a:p>
          <a:p>
            <a:pPr marL="0" lvl="0" indent="0" algn="l" rtl="0">
              <a:lnSpc>
                <a:spcPct val="115000"/>
              </a:lnSpc>
              <a:spcBef>
                <a:spcPts val="0"/>
              </a:spcBef>
              <a:spcAft>
                <a:spcPts val="0"/>
              </a:spcAft>
              <a:buNone/>
            </a:pPr>
            <a:endParaRPr sz="1000" b="1"/>
          </a:p>
          <a:p>
            <a:pPr marL="0" lvl="0" indent="0" algn="l" rtl="0">
              <a:lnSpc>
                <a:spcPct val="115000"/>
              </a:lnSpc>
              <a:spcBef>
                <a:spcPts val="0"/>
              </a:spcBef>
              <a:spcAft>
                <a:spcPts val="1000"/>
              </a:spcAft>
              <a:buClr>
                <a:schemeClr val="dk1"/>
              </a:buClr>
              <a:buSzPts val="1100"/>
              <a:buFont typeface="Arial"/>
              <a:buNone/>
            </a:pPr>
            <a:r>
              <a:rPr lang="en" sz="1000" b="1" dirty="0">
                <a:solidFill>
                  <a:schemeClr val="dk1"/>
                </a:solidFill>
              </a:rPr>
              <a:t>I think</a:t>
            </a:r>
            <a:br>
              <a:rPr lang="en" sz="1000" b="1" dirty="0"/>
            </a:br>
            <a:r>
              <a:rPr lang="en" sz="1000" b="1" dirty="0">
                <a:solidFill>
                  <a:schemeClr val="dk1"/>
                </a:solidFill>
              </a:rPr>
              <a:t>my answer</a:t>
            </a:r>
            <a:br>
              <a:rPr lang="en" sz="1000" b="1" dirty="0"/>
            </a:br>
            <a:r>
              <a:rPr lang="en" sz="1000" b="1" dirty="0">
                <a:solidFill>
                  <a:schemeClr val="dk1"/>
                </a:solidFill>
              </a:rPr>
              <a:t>is ...</a:t>
            </a:r>
            <a:endParaRPr sz="1000" b="1" dirty="0">
              <a:solidFill>
                <a:schemeClr val="dk1"/>
              </a:solidFill>
            </a:endParaRPr>
          </a:p>
        </p:txBody>
      </p:sp>
      <p:sp>
        <p:nvSpPr>
          <p:cNvPr id="152" name="Google Shape;152;p2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Light Gradient</vt:lpstr>
      <vt:lpstr>PowerPoint Presentation</vt:lpstr>
      <vt:lpstr>Computer Vision  (TERM YEAR) Problem Set #1</vt:lpstr>
      <vt:lpstr>1a: Interesting Images</vt:lpstr>
      <vt:lpstr>4d: Difference Image</vt:lpstr>
      <vt:lpstr>5a: Noisy Green Channel</vt:lpstr>
      <vt:lpstr>5b: Noisy Blue Channel</vt:lpstr>
      <vt:lpstr>6a: Discussion</vt:lpstr>
      <vt:lpstr>6b: Discussion</vt:lpstr>
      <vt:lpstr>6c: Discussion</vt:lpstr>
      <vt:lpstr>7a: Hybrid Images</vt:lpstr>
      <vt:lpstr>7b: Hybrid 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17</cp:revision>
  <dcterms:modified xsi:type="dcterms:W3CDTF">2021-01-23T05:42:18Z</dcterms:modified>
</cp:coreProperties>
</file>