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87" autoAdjust="0"/>
    <p:restoredTop sz="94660"/>
  </p:normalViewPr>
  <p:slideViewPr>
    <p:cSldViewPr snapToGrid="0">
      <p:cViewPr varScale="1">
        <p:scale>
          <a:sx n="64" d="100"/>
          <a:sy n="64" d="100"/>
        </p:scale>
        <p:origin x="11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5/15/2025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2329363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5/15/2025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976866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5/15/2025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‹Nº›</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01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5/15/2025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4024305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5/15/2025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‹Nº›</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6883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5/15/2025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1689939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5/15/2025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1170215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5/15/2025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3135402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5/15/2025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2150499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5/15/2025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2155949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5/15/2025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‹Nº›</a:t>
            </a:fld>
            <a:endParaRPr lang="en-US"/>
          </a:p>
        </p:txBody>
      </p:sp>
    </p:spTree>
    <p:extLst>
      <p:ext uri="{BB962C8B-B14F-4D97-AF65-F5344CB8AC3E}">
        <p14:creationId xmlns:p14="http://schemas.microsoft.com/office/powerpoint/2010/main" val="4032628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5/15/2025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‹Nº›</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34795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1" name="Rectangle 3080">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209FACC-EAFB-929B-1791-5103ECC7BF7C}"/>
              </a:ext>
            </a:extLst>
          </p:cNvPr>
          <p:cNvSpPr>
            <a:spLocks noGrp="1"/>
          </p:cNvSpPr>
          <p:nvPr>
            <p:ph type="ctrTitle"/>
          </p:nvPr>
        </p:nvSpPr>
        <p:spPr>
          <a:xfrm>
            <a:off x="640080" y="914400"/>
            <a:ext cx="5684807" cy="2996649"/>
          </a:xfrm>
        </p:spPr>
        <p:txBody>
          <a:bodyPr anchor="t">
            <a:normAutofit/>
          </a:bodyPr>
          <a:lstStyle/>
          <a:p>
            <a:r>
              <a:rPr lang="es-CO" sz="6000"/>
              <a:t>POSTGRES Y DOCKER </a:t>
            </a:r>
          </a:p>
        </p:txBody>
      </p:sp>
      <p:sp>
        <p:nvSpPr>
          <p:cNvPr id="3" name="Subtítulo 2">
            <a:extLst>
              <a:ext uri="{FF2B5EF4-FFF2-40B4-BE49-F238E27FC236}">
                <a16:creationId xmlns:a16="http://schemas.microsoft.com/office/drawing/2014/main" id="{037A1828-4089-0C6E-1A3A-3DDFE8EC78B9}"/>
              </a:ext>
            </a:extLst>
          </p:cNvPr>
          <p:cNvSpPr>
            <a:spLocks noGrp="1"/>
          </p:cNvSpPr>
          <p:nvPr>
            <p:ph type="subTitle" idx="1"/>
          </p:nvPr>
        </p:nvSpPr>
        <p:spPr>
          <a:xfrm>
            <a:off x="640080" y="5127734"/>
            <a:ext cx="5581290" cy="950275"/>
          </a:xfrm>
        </p:spPr>
        <p:txBody>
          <a:bodyPr anchor="t">
            <a:normAutofit/>
          </a:bodyPr>
          <a:lstStyle/>
          <a:p>
            <a:r>
              <a:rPr lang="es-CO"/>
              <a:t>Martin mendez </a:t>
            </a:r>
          </a:p>
          <a:p>
            <a:r>
              <a:rPr lang="es-CO"/>
              <a:t>Juan camilo Fonseca </a:t>
            </a:r>
          </a:p>
        </p:txBody>
      </p:sp>
      <p:pic>
        <p:nvPicPr>
          <p:cNvPr id="3076" name="Picture 4" descr="PostgreSQL - Wikipedia, la enciclopedia libre">
            <a:extLst>
              <a:ext uri="{FF2B5EF4-FFF2-40B4-BE49-F238E27FC236}">
                <a16:creationId xmlns:a16="http://schemas.microsoft.com/office/drawing/2014/main" id="{0B8ABA71-0681-2629-71C0-6746BD70674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246415" y="643469"/>
            <a:ext cx="2563860" cy="2645069"/>
          </a:xfrm>
          <a:prstGeom prst="rect">
            <a:avLst/>
          </a:prstGeom>
          <a:noFill/>
          <a:extLst>
            <a:ext uri="{909E8E84-426E-40DD-AFC4-6F175D3DCCD1}">
              <a14:hiddenFill xmlns:a14="http://schemas.microsoft.com/office/drawing/2010/main">
                <a:solidFill>
                  <a:srgbClr val="FFFFFF"/>
                </a:solidFill>
              </a14:hiddenFill>
            </a:ext>
          </a:extLst>
        </p:spPr>
      </p:pic>
      <p:cxnSp>
        <p:nvCxnSpPr>
          <p:cNvPr id="3083" name="Straight Connector 3082">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74043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074" name="Picture 2" descr="Seguridad en Docker: Mejores Prácticas y Configuraciones Recomendadas -  sudosu">
            <a:extLst>
              <a:ext uri="{FF2B5EF4-FFF2-40B4-BE49-F238E27FC236}">
                <a16:creationId xmlns:a16="http://schemas.microsoft.com/office/drawing/2014/main" id="{AF5E083A-7476-917D-4D19-49E306593E7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07107" y="3610272"/>
            <a:ext cx="3042476" cy="260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15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D476B55-D858-5B66-2AC9-DE8BA8000F8A}"/>
              </a:ext>
            </a:extLst>
          </p:cNvPr>
          <p:cNvSpPr>
            <a:spLocks noGrp="1"/>
          </p:cNvSpPr>
          <p:nvPr>
            <p:ph type="title"/>
          </p:nvPr>
        </p:nvSpPr>
        <p:spPr>
          <a:xfrm>
            <a:off x="640080" y="1371600"/>
            <a:ext cx="5737859" cy="1097280"/>
          </a:xfrm>
        </p:spPr>
        <p:txBody>
          <a:bodyPr>
            <a:normAutofit/>
          </a:bodyPr>
          <a:lstStyle/>
          <a:p>
            <a:pPr>
              <a:lnSpc>
                <a:spcPct val="90000"/>
              </a:lnSpc>
            </a:pPr>
            <a:r>
              <a:rPr lang="es-CO" sz="3400"/>
              <a:t>Seguridad: Roles y Permisos</a:t>
            </a:r>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E300C815-4677-307C-4268-5BD111B5D9AC}"/>
              </a:ext>
            </a:extLst>
          </p:cNvPr>
          <p:cNvSpPr>
            <a:spLocks noGrp="1"/>
          </p:cNvSpPr>
          <p:nvPr>
            <p:ph idx="1"/>
          </p:nvPr>
        </p:nvSpPr>
        <p:spPr>
          <a:xfrm>
            <a:off x="640080" y="2633236"/>
            <a:ext cx="5737860" cy="3666980"/>
          </a:xfrm>
        </p:spPr>
        <p:txBody>
          <a:bodyPr>
            <a:normAutofit/>
          </a:bodyPr>
          <a:lstStyle/>
          <a:p>
            <a:pPr>
              <a:lnSpc>
                <a:spcPct val="110000"/>
              </a:lnSpc>
              <a:buNone/>
            </a:pPr>
            <a:r>
              <a:rPr lang="es-MX" sz="1300" b="1" dirty="0"/>
              <a:t>Se definieron roles de usuario según las funciones dentro del restaurante:</a:t>
            </a:r>
          </a:p>
          <a:p>
            <a:pPr>
              <a:lnSpc>
                <a:spcPct val="110000"/>
              </a:lnSpc>
              <a:buFont typeface="Arial" panose="020B0604020202020204" pitchFamily="34" charset="0"/>
              <a:buChar char="•"/>
            </a:pPr>
            <a:r>
              <a:rPr lang="es-MX" sz="1300" b="1" dirty="0"/>
              <a:t>Camarero: puede tomar pedidos y consultar disponibilidad de mesas.</a:t>
            </a:r>
          </a:p>
          <a:p>
            <a:pPr>
              <a:lnSpc>
                <a:spcPct val="110000"/>
              </a:lnSpc>
              <a:buFont typeface="Arial" panose="020B0604020202020204" pitchFamily="34" charset="0"/>
              <a:buChar char="•"/>
            </a:pPr>
            <a:r>
              <a:rPr lang="es-MX" sz="1300" b="1" dirty="0"/>
              <a:t>Cocinero: ve pedidos pendientes y actualiza estado de preparación.</a:t>
            </a:r>
          </a:p>
          <a:p>
            <a:pPr>
              <a:lnSpc>
                <a:spcPct val="110000"/>
              </a:lnSpc>
              <a:buFont typeface="Arial" panose="020B0604020202020204" pitchFamily="34" charset="0"/>
              <a:buChar char="•"/>
            </a:pPr>
            <a:r>
              <a:rPr lang="es-MX" sz="1300" b="1" dirty="0"/>
              <a:t>Cajero: accede a facturas y procesa pagos.</a:t>
            </a:r>
          </a:p>
          <a:p>
            <a:pPr>
              <a:lnSpc>
                <a:spcPct val="110000"/>
              </a:lnSpc>
              <a:buFont typeface="Arial" panose="020B0604020202020204" pitchFamily="34" charset="0"/>
              <a:buChar char="•"/>
            </a:pPr>
            <a:r>
              <a:rPr lang="es-MX" sz="1300" b="1" dirty="0"/>
              <a:t>Gerente: consulta reportes financieros y gestiona empleados.</a:t>
            </a:r>
          </a:p>
          <a:p>
            <a:pPr>
              <a:lnSpc>
                <a:spcPct val="110000"/>
              </a:lnSpc>
              <a:buFont typeface="Arial" panose="020B0604020202020204" pitchFamily="34" charset="0"/>
              <a:buChar char="•"/>
            </a:pPr>
            <a:r>
              <a:rPr lang="es-MX" sz="1300" b="1" dirty="0"/>
              <a:t>Administrador: tiene control total del sistema, incluidas operaciones de mantenimiento.</a:t>
            </a:r>
          </a:p>
          <a:p>
            <a:pPr>
              <a:lnSpc>
                <a:spcPct val="110000"/>
              </a:lnSpc>
            </a:pPr>
            <a:r>
              <a:rPr lang="es-MX" sz="1300" b="1" dirty="0"/>
              <a:t>Cada rol tiene asignados permisos específicos sobre las tablas, procedimientos y vistas, limitando el acceso a solo lo necesario para cada perfil. Esto asegura un sistema robusto y seguro frente a errores o accesos indebidos.</a:t>
            </a:r>
          </a:p>
          <a:p>
            <a:pPr>
              <a:lnSpc>
                <a:spcPct val="110000"/>
              </a:lnSpc>
            </a:pPr>
            <a:endParaRPr lang="es-CO" sz="1300" dirty="0"/>
          </a:p>
        </p:txBody>
      </p:sp>
      <p:pic>
        <p:nvPicPr>
          <p:cNvPr id="7" name="Imagen 6">
            <a:extLst>
              <a:ext uri="{FF2B5EF4-FFF2-40B4-BE49-F238E27FC236}">
                <a16:creationId xmlns:a16="http://schemas.microsoft.com/office/drawing/2014/main" id="{718AB9BA-3559-E100-F5B0-240927E62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5179" y="2427608"/>
            <a:ext cx="4375829" cy="3872608"/>
          </a:xfrm>
          <a:prstGeom prst="rect">
            <a:avLst/>
          </a:prstGeom>
        </p:spPr>
      </p:pic>
    </p:spTree>
    <p:extLst>
      <p:ext uri="{BB962C8B-B14F-4D97-AF65-F5344CB8AC3E}">
        <p14:creationId xmlns:p14="http://schemas.microsoft.com/office/powerpoint/2010/main" val="3284517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9333D-DDEE-7253-32E1-C9A3B5A32188}"/>
              </a:ext>
            </a:extLst>
          </p:cNvPr>
          <p:cNvSpPr>
            <a:spLocks noGrp="1"/>
          </p:cNvSpPr>
          <p:nvPr>
            <p:ph type="title"/>
          </p:nvPr>
        </p:nvSpPr>
        <p:spPr/>
        <p:txBody>
          <a:bodyPr/>
          <a:lstStyle/>
          <a:p>
            <a:r>
              <a:rPr lang="es-CO" dirty="0"/>
              <a:t>Conclusiones y Referencias</a:t>
            </a:r>
          </a:p>
        </p:txBody>
      </p:sp>
      <p:sp>
        <p:nvSpPr>
          <p:cNvPr id="3" name="Marcador de contenido 2">
            <a:extLst>
              <a:ext uri="{FF2B5EF4-FFF2-40B4-BE49-F238E27FC236}">
                <a16:creationId xmlns:a16="http://schemas.microsoft.com/office/drawing/2014/main" id="{909A5AB5-921E-1FEA-FC49-15CC77DD69E2}"/>
              </a:ext>
            </a:extLst>
          </p:cNvPr>
          <p:cNvSpPr>
            <a:spLocks noGrp="1"/>
          </p:cNvSpPr>
          <p:nvPr>
            <p:ph idx="1"/>
          </p:nvPr>
        </p:nvSpPr>
        <p:spPr/>
        <p:txBody>
          <a:bodyPr/>
          <a:lstStyle/>
          <a:p>
            <a:pPr>
              <a:buNone/>
            </a:pPr>
            <a:r>
              <a:rPr lang="es-MX" b="1" dirty="0"/>
              <a:t>l desarrollo de este sistema demuestra cómo una base de datos bien estructurada puede transformar la gestión de un restaurante, optimizando procesos, reduciendo tiempos de respuesta y mejorando el control sobre recursos y finanzas.</a:t>
            </a:r>
          </a:p>
          <a:p>
            <a:pPr>
              <a:buNone/>
            </a:pPr>
            <a:r>
              <a:rPr lang="es-MX" b="1" dirty="0"/>
              <a:t>Referencias:</a:t>
            </a:r>
          </a:p>
          <a:p>
            <a:pPr>
              <a:buFont typeface="Arial" panose="020B0604020202020204" pitchFamily="34" charset="0"/>
              <a:buChar char="•"/>
            </a:pPr>
            <a:r>
              <a:rPr lang="es-MX" b="1" dirty="0"/>
              <a:t>PostgreSQL </a:t>
            </a:r>
            <a:r>
              <a:rPr lang="es-MX" b="1" dirty="0" err="1"/>
              <a:t>Official</a:t>
            </a:r>
            <a:r>
              <a:rPr lang="es-MX" b="1" dirty="0"/>
              <a:t> </a:t>
            </a:r>
            <a:r>
              <a:rPr lang="es-MX" b="1" dirty="0" err="1"/>
              <a:t>Docs</a:t>
            </a:r>
            <a:endParaRPr lang="es-MX" b="1" dirty="0"/>
          </a:p>
          <a:p>
            <a:pPr>
              <a:buFont typeface="Arial" panose="020B0604020202020204" pitchFamily="34" charset="0"/>
              <a:buChar char="•"/>
            </a:pPr>
            <a:r>
              <a:rPr lang="es-MX" b="1" dirty="0"/>
              <a:t>Docker Hub </a:t>
            </a:r>
            <a:r>
              <a:rPr lang="es-MX" b="1" dirty="0" err="1"/>
              <a:t>Postgres</a:t>
            </a:r>
            <a:endParaRPr lang="es-MX" b="1" dirty="0"/>
          </a:p>
          <a:p>
            <a:endParaRPr lang="es-CO" dirty="0"/>
          </a:p>
        </p:txBody>
      </p:sp>
    </p:spTree>
    <p:extLst>
      <p:ext uri="{BB962C8B-B14F-4D97-AF65-F5344CB8AC3E}">
        <p14:creationId xmlns:p14="http://schemas.microsoft.com/office/powerpoint/2010/main" val="4201831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270DDB5-C23C-F64A-8C2E-01F60E063B3C}"/>
              </a:ext>
            </a:extLst>
          </p:cNvPr>
          <p:cNvSpPr>
            <a:spLocks noGrp="1"/>
          </p:cNvSpPr>
          <p:nvPr>
            <p:ph type="title"/>
          </p:nvPr>
        </p:nvSpPr>
        <p:spPr>
          <a:xfrm>
            <a:off x="640080" y="1371600"/>
            <a:ext cx="10890928" cy="971550"/>
          </a:xfrm>
        </p:spPr>
        <p:txBody>
          <a:bodyPr anchor="t">
            <a:normAutofit/>
          </a:bodyPr>
          <a:lstStyle/>
          <a:p>
            <a:r>
              <a:rPr lang="es-CO" dirty="0"/>
              <a:t>Contexto (Gestión de restaurante)</a:t>
            </a:r>
          </a:p>
        </p:txBody>
      </p:sp>
      <p:cxnSp>
        <p:nvCxnSpPr>
          <p:cNvPr id="15" name="Straight Connector 11">
            <a:extLst>
              <a:ext uri="{FF2B5EF4-FFF2-40B4-BE49-F238E27FC236}">
                <a16:creationId xmlns:a16="http://schemas.microsoft.com/office/drawing/2014/main" id="{39AA7464-1EB7-A869-C7D3-AA680BBA98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A1BF04A4-D049-AFB4-8016-77AD135B47A5}"/>
              </a:ext>
            </a:extLst>
          </p:cNvPr>
          <p:cNvPicPr>
            <a:picLocks noChangeAspect="1"/>
          </p:cNvPicPr>
          <p:nvPr/>
        </p:nvPicPr>
        <p:blipFill>
          <a:blip r:embed="rId2"/>
          <a:stretch>
            <a:fillRect/>
          </a:stretch>
        </p:blipFill>
        <p:spPr>
          <a:xfrm>
            <a:off x="713232" y="2683749"/>
            <a:ext cx="5648193" cy="3143250"/>
          </a:xfrm>
          <a:prstGeom prst="rect">
            <a:avLst/>
          </a:prstGeom>
        </p:spPr>
      </p:pic>
      <p:sp>
        <p:nvSpPr>
          <p:cNvPr id="3" name="Marcador de contenido 2">
            <a:extLst>
              <a:ext uri="{FF2B5EF4-FFF2-40B4-BE49-F238E27FC236}">
                <a16:creationId xmlns:a16="http://schemas.microsoft.com/office/drawing/2014/main" id="{448E19B9-ABCC-F822-B59B-0EF7B2D08656}"/>
              </a:ext>
            </a:extLst>
          </p:cNvPr>
          <p:cNvSpPr>
            <a:spLocks noGrp="1"/>
          </p:cNvSpPr>
          <p:nvPr>
            <p:ph idx="1"/>
          </p:nvPr>
        </p:nvSpPr>
        <p:spPr>
          <a:xfrm>
            <a:off x="6871063" y="2537460"/>
            <a:ext cx="4659945" cy="3760459"/>
          </a:xfrm>
        </p:spPr>
        <p:txBody>
          <a:bodyPr anchor="t">
            <a:normAutofit/>
          </a:bodyPr>
          <a:lstStyle/>
          <a:p>
            <a:r>
              <a:rPr lang="es-CO"/>
              <a:t>Para gestionar un restaurante se deben de coordinar muchos procesos, desde la administración del menú hasta el control del inventario, Por estas razones se desarrollo una base de datos relacional que ayuda a automatizar y controlar cada uno de los servicios del restaurante para ello usamos PostgreSQL y lo implementamos en docker..</a:t>
            </a:r>
            <a:endParaRPr lang="es-CO" dirty="0"/>
          </a:p>
        </p:txBody>
      </p:sp>
    </p:spTree>
    <p:extLst>
      <p:ext uri="{BB962C8B-B14F-4D97-AF65-F5344CB8AC3E}">
        <p14:creationId xmlns:p14="http://schemas.microsoft.com/office/powerpoint/2010/main" val="710458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0B2D6A1-E4FE-756A-B398-31DEAF6D2B0A}"/>
              </a:ext>
            </a:extLst>
          </p:cNvPr>
          <p:cNvSpPr>
            <a:spLocks noGrp="1"/>
          </p:cNvSpPr>
          <p:nvPr>
            <p:ph type="title"/>
          </p:nvPr>
        </p:nvSpPr>
        <p:spPr>
          <a:xfrm>
            <a:off x="5496821" y="1371600"/>
            <a:ext cx="6034187" cy="1097280"/>
          </a:xfrm>
        </p:spPr>
        <p:txBody>
          <a:bodyPr>
            <a:normAutofit/>
          </a:bodyPr>
          <a:lstStyle/>
          <a:p>
            <a:pPr>
              <a:lnSpc>
                <a:spcPct val="90000"/>
              </a:lnSpc>
            </a:pPr>
            <a:r>
              <a:rPr lang="es-CO" sz="3400"/>
              <a:t>Estructura de la Base de datos</a:t>
            </a:r>
          </a:p>
        </p:txBody>
      </p:sp>
      <p:pic>
        <p:nvPicPr>
          <p:cNvPr id="6" name="Imagen 5">
            <a:extLst>
              <a:ext uri="{FF2B5EF4-FFF2-40B4-BE49-F238E27FC236}">
                <a16:creationId xmlns:a16="http://schemas.microsoft.com/office/drawing/2014/main" id="{FAD21C92-A2E9-47E4-BBAE-95532DA99E6E}"/>
              </a:ext>
            </a:extLst>
          </p:cNvPr>
          <p:cNvPicPr>
            <a:picLocks noChangeAspect="1"/>
          </p:cNvPicPr>
          <p:nvPr/>
        </p:nvPicPr>
        <p:blipFill>
          <a:blip r:embed="rId2">
            <a:extLst>
              <a:ext uri="{28A0092B-C50C-407E-A947-70E740481C1C}">
                <a14:useLocalDpi xmlns:a14="http://schemas.microsoft.com/office/drawing/2010/main" val="0"/>
              </a:ext>
            </a:extLst>
          </a:blip>
          <a:srcRect r="45456" b="-1"/>
          <a:stretch>
            <a:fillRect/>
          </a:stretch>
        </p:blipFill>
        <p:spPr>
          <a:xfrm>
            <a:off x="20" y="10"/>
            <a:ext cx="4857871" cy="6857990"/>
          </a:xfrm>
          <a:prstGeom prst="rect">
            <a:avLst/>
          </a:prstGeom>
        </p:spPr>
      </p:pic>
      <p:cxnSp>
        <p:nvCxnSpPr>
          <p:cNvPr id="13" name="Straight Connector 12">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D5A3186-BA81-CDC9-33E8-5AF67C889812}"/>
              </a:ext>
            </a:extLst>
          </p:cNvPr>
          <p:cNvSpPr>
            <a:spLocks noGrp="1" noChangeArrowheads="1"/>
          </p:cNvSpPr>
          <p:nvPr>
            <p:ph idx="1"/>
          </p:nvPr>
        </p:nvSpPr>
        <p:spPr bwMode="auto">
          <a:xfrm>
            <a:off x="5496821" y="2633236"/>
            <a:ext cx="6034187" cy="36646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s-CO" altLang="es-CO" b="1" i="0" u="none" strike="noStrike" cap="none" normalizeH="0" baseline="0" dirty="0">
                <a:ln>
                  <a:noFill/>
                </a:ln>
                <a:effectLst/>
              </a:rPr>
              <a:t>Esta base de datos esta diseñada para un enfoque relacional aparte de esto contiene 15 tablas y cada una de estas esta conectada mediante claves primarias y foráneas las cuales garantizan la integridad de los datos de la base de datos.</a:t>
            </a:r>
          </a:p>
        </p:txBody>
      </p:sp>
    </p:spTree>
    <p:extLst>
      <p:ext uri="{BB962C8B-B14F-4D97-AF65-F5344CB8AC3E}">
        <p14:creationId xmlns:p14="http://schemas.microsoft.com/office/powerpoint/2010/main" val="3191708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925F1FE-5057-5A08-9427-9FB6DE99D903}"/>
              </a:ext>
            </a:extLst>
          </p:cNvPr>
          <p:cNvSpPr>
            <a:spLocks noGrp="1"/>
          </p:cNvSpPr>
          <p:nvPr>
            <p:ph type="title"/>
          </p:nvPr>
        </p:nvSpPr>
        <p:spPr>
          <a:xfrm>
            <a:off x="640080" y="914399"/>
            <a:ext cx="10847494" cy="1171069"/>
          </a:xfrm>
        </p:spPr>
        <p:txBody>
          <a:bodyPr anchor="t">
            <a:normAutofit/>
          </a:bodyPr>
          <a:lstStyle/>
          <a:p>
            <a:r>
              <a:rPr lang="es-CO" dirty="0"/>
              <a:t>Consultas Clave (</a:t>
            </a:r>
            <a:r>
              <a:rPr lang="es-CO"/>
              <a:t>Pedidos,Stock</a:t>
            </a:r>
            <a:r>
              <a:rPr lang="es-CO" dirty="0"/>
              <a:t>)</a:t>
            </a:r>
          </a:p>
        </p:txBody>
      </p:sp>
      <p:pic>
        <p:nvPicPr>
          <p:cNvPr id="7" name="Imagen 6">
            <a:extLst>
              <a:ext uri="{FF2B5EF4-FFF2-40B4-BE49-F238E27FC236}">
                <a16:creationId xmlns:a16="http://schemas.microsoft.com/office/drawing/2014/main" id="{C54B31B0-DAF0-DDED-80B3-D3541C480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32" y="2752709"/>
            <a:ext cx="5648193" cy="2767615"/>
          </a:xfrm>
          <a:prstGeom prst="rect">
            <a:avLst/>
          </a:prstGeom>
        </p:spPr>
      </p:pic>
      <p:sp>
        <p:nvSpPr>
          <p:cNvPr id="3" name="Marcador de contenido 2">
            <a:extLst>
              <a:ext uri="{FF2B5EF4-FFF2-40B4-BE49-F238E27FC236}">
                <a16:creationId xmlns:a16="http://schemas.microsoft.com/office/drawing/2014/main" id="{DD9E3D39-3377-ADAF-55D1-61651A6C84F2}"/>
              </a:ext>
            </a:extLst>
          </p:cNvPr>
          <p:cNvSpPr>
            <a:spLocks noGrp="1"/>
          </p:cNvSpPr>
          <p:nvPr>
            <p:ph idx="1"/>
          </p:nvPr>
        </p:nvSpPr>
        <p:spPr>
          <a:xfrm>
            <a:off x="6915150" y="2256287"/>
            <a:ext cx="4563618" cy="3760459"/>
          </a:xfrm>
        </p:spPr>
        <p:txBody>
          <a:bodyPr anchor="t">
            <a:normAutofit/>
          </a:bodyPr>
          <a:lstStyle/>
          <a:p>
            <a:pPr>
              <a:lnSpc>
                <a:spcPct val="110000"/>
              </a:lnSpc>
              <a:buNone/>
            </a:pPr>
            <a:r>
              <a:rPr lang="es-MX" sz="1700" b="1" dirty="0"/>
              <a:t>Entre las consultas más relevantes desarrolladas están aquellas que permiten:</a:t>
            </a:r>
          </a:p>
          <a:p>
            <a:pPr>
              <a:lnSpc>
                <a:spcPct val="110000"/>
              </a:lnSpc>
              <a:buFont typeface="Arial" panose="020B0604020202020204" pitchFamily="34" charset="0"/>
              <a:buChar char="•"/>
            </a:pPr>
            <a:r>
              <a:rPr lang="es-MX" sz="1700" b="1" dirty="0"/>
              <a:t>Consultar los pedidos pendientes en cocina o barra, para mejorar el tiempo de atención.</a:t>
            </a:r>
          </a:p>
          <a:p>
            <a:pPr>
              <a:lnSpc>
                <a:spcPct val="110000"/>
              </a:lnSpc>
              <a:buFont typeface="Arial" panose="020B0604020202020204" pitchFamily="34" charset="0"/>
              <a:buChar char="•"/>
            </a:pPr>
            <a:r>
              <a:rPr lang="es-MX" sz="1700" b="1" dirty="0"/>
              <a:t>Verificar ingredientes con bajo stock, para anticipar compras y evitar interrupciones en el servicio.</a:t>
            </a:r>
          </a:p>
          <a:p>
            <a:pPr>
              <a:lnSpc>
                <a:spcPct val="110000"/>
              </a:lnSpc>
              <a:buFont typeface="Arial" panose="020B0604020202020204" pitchFamily="34" charset="0"/>
              <a:buChar char="•"/>
            </a:pPr>
            <a:r>
              <a:rPr lang="es-MX" sz="1700" b="1" dirty="0"/>
              <a:t>Consultar los platos más vendidos, ayudando a la toma de decisiones en la oferta gastronómica.</a:t>
            </a:r>
          </a:p>
          <a:p>
            <a:pPr>
              <a:lnSpc>
                <a:spcPct val="110000"/>
              </a:lnSpc>
            </a:pPr>
            <a:endParaRPr lang="es-CO" sz="1700" dirty="0"/>
          </a:p>
        </p:txBody>
      </p:sp>
      <p:cxnSp>
        <p:nvCxnSpPr>
          <p:cNvPr id="14" name="Straight Connector 13">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376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E1BF1A2-9C28-CEB6-C642-B4658E18EC98}"/>
              </a:ext>
            </a:extLst>
          </p:cNvPr>
          <p:cNvSpPr>
            <a:spLocks noGrp="1"/>
          </p:cNvSpPr>
          <p:nvPr>
            <p:ph type="title"/>
          </p:nvPr>
        </p:nvSpPr>
        <p:spPr>
          <a:xfrm>
            <a:off x="640080" y="1371600"/>
            <a:ext cx="5737859" cy="1097280"/>
          </a:xfrm>
        </p:spPr>
        <p:txBody>
          <a:bodyPr>
            <a:normAutofit/>
          </a:bodyPr>
          <a:lstStyle/>
          <a:p>
            <a:r>
              <a:rPr lang="es-CO" sz="3700"/>
              <a:t>Optimización: Uso de CTEs</a:t>
            </a:r>
          </a:p>
        </p:txBody>
      </p:sp>
      <p:cxnSp>
        <p:nvCxnSpPr>
          <p:cNvPr id="29" name="Straight Connector 28">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C842102D-35CD-A830-0139-D5D91E8BE375}"/>
              </a:ext>
            </a:extLst>
          </p:cNvPr>
          <p:cNvSpPr>
            <a:spLocks noGrp="1"/>
          </p:cNvSpPr>
          <p:nvPr>
            <p:ph idx="1"/>
          </p:nvPr>
        </p:nvSpPr>
        <p:spPr>
          <a:xfrm>
            <a:off x="640080" y="2633236"/>
            <a:ext cx="5737860" cy="3666980"/>
          </a:xfrm>
        </p:spPr>
        <p:txBody>
          <a:bodyPr>
            <a:normAutofit/>
          </a:bodyPr>
          <a:lstStyle/>
          <a:p>
            <a:r>
              <a:rPr lang="es-CO" b="1" dirty="0"/>
              <a:t>Para poder optimizar el rendimiento y la comprensión del código SQL se implementaron expresiones de tabla (</a:t>
            </a:r>
            <a:r>
              <a:rPr lang="es-CO" b="1" dirty="0" err="1"/>
              <a:t>CTEs</a:t>
            </a:r>
            <a:r>
              <a:rPr lang="es-CO" b="1" dirty="0"/>
              <a:t>) para las consultas complejas. Un claro ejemplo de estas es el calculo del total facturado por un mesero/camarero en un periodo determinado. En donde se entrelazan diferentes subconsultas. El uso de las </a:t>
            </a:r>
            <a:r>
              <a:rPr lang="es-CO" b="1" dirty="0" err="1"/>
              <a:t>CTEs</a:t>
            </a:r>
            <a:r>
              <a:rPr lang="es-CO" b="1" dirty="0"/>
              <a:t> nos ayuda para mantener el código limpio.</a:t>
            </a:r>
          </a:p>
        </p:txBody>
      </p:sp>
      <p:pic>
        <p:nvPicPr>
          <p:cNvPr id="9" name="Imagen 8">
            <a:extLst>
              <a:ext uri="{FF2B5EF4-FFF2-40B4-BE49-F238E27FC236}">
                <a16:creationId xmlns:a16="http://schemas.microsoft.com/office/drawing/2014/main" id="{BEDFA2F8-2776-333E-E19D-7AC7B1AB58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7054" y="1371600"/>
            <a:ext cx="4375829" cy="4684426"/>
          </a:xfrm>
          <a:prstGeom prst="rect">
            <a:avLst/>
          </a:prstGeom>
        </p:spPr>
      </p:pic>
    </p:spTree>
    <p:extLst>
      <p:ext uri="{BB962C8B-B14F-4D97-AF65-F5344CB8AC3E}">
        <p14:creationId xmlns:p14="http://schemas.microsoft.com/office/powerpoint/2010/main" val="3064549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A7CD3C4-3CFC-F8CD-2795-90A6E093B41C}"/>
              </a:ext>
            </a:extLst>
          </p:cNvPr>
          <p:cNvSpPr>
            <a:spLocks noGrp="1"/>
          </p:cNvSpPr>
          <p:nvPr>
            <p:ph type="title"/>
          </p:nvPr>
        </p:nvSpPr>
        <p:spPr>
          <a:xfrm>
            <a:off x="640080" y="914399"/>
            <a:ext cx="10847494" cy="1171069"/>
          </a:xfrm>
        </p:spPr>
        <p:txBody>
          <a:bodyPr anchor="t">
            <a:normAutofit/>
          </a:bodyPr>
          <a:lstStyle/>
          <a:p>
            <a:r>
              <a:rPr lang="es-MX" sz="3700"/>
              <a:t>Procedimientos Almacenados: Gestión de Pedidos</a:t>
            </a:r>
            <a:endParaRPr lang="es-CO" sz="3700"/>
          </a:p>
        </p:txBody>
      </p:sp>
      <p:pic>
        <p:nvPicPr>
          <p:cNvPr id="11" name="Imagen 10">
            <a:extLst>
              <a:ext uri="{FF2B5EF4-FFF2-40B4-BE49-F238E27FC236}">
                <a16:creationId xmlns:a16="http://schemas.microsoft.com/office/drawing/2014/main" id="{1AC08528-C7DD-0D4C-ED89-E58371794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32" y="2341506"/>
            <a:ext cx="5648193" cy="2825805"/>
          </a:xfrm>
          <a:prstGeom prst="rect">
            <a:avLst/>
          </a:prstGeom>
        </p:spPr>
      </p:pic>
      <p:sp>
        <p:nvSpPr>
          <p:cNvPr id="3" name="Marcador de contenido 2">
            <a:extLst>
              <a:ext uri="{FF2B5EF4-FFF2-40B4-BE49-F238E27FC236}">
                <a16:creationId xmlns:a16="http://schemas.microsoft.com/office/drawing/2014/main" id="{D03BF79A-21A1-5F4F-7A8C-0B0F576B1FBD}"/>
              </a:ext>
            </a:extLst>
          </p:cNvPr>
          <p:cNvSpPr>
            <a:spLocks noGrp="1"/>
          </p:cNvSpPr>
          <p:nvPr>
            <p:ph idx="1"/>
          </p:nvPr>
        </p:nvSpPr>
        <p:spPr>
          <a:xfrm>
            <a:off x="6915150" y="2256287"/>
            <a:ext cx="4563618" cy="3760459"/>
          </a:xfrm>
        </p:spPr>
        <p:txBody>
          <a:bodyPr anchor="t">
            <a:normAutofit/>
          </a:bodyPr>
          <a:lstStyle/>
          <a:p>
            <a:pPr>
              <a:lnSpc>
                <a:spcPct val="110000"/>
              </a:lnSpc>
            </a:pPr>
            <a:r>
              <a:rPr lang="es-CO" sz="1600" b="1" dirty="0"/>
              <a:t>Los (</a:t>
            </a:r>
            <a:r>
              <a:rPr lang="es-CO" sz="1600" b="1" dirty="0" err="1"/>
              <a:t>Stored</a:t>
            </a:r>
            <a:r>
              <a:rPr lang="es-CO" sz="1600" b="1" dirty="0"/>
              <a:t> </a:t>
            </a:r>
            <a:r>
              <a:rPr lang="es-CO" sz="1600" b="1" dirty="0" err="1"/>
              <a:t>Procedures</a:t>
            </a:r>
            <a:r>
              <a:rPr lang="es-CO" sz="1600" b="1" dirty="0"/>
              <a:t>) nos ayudan a automatizar operaciones que se repiten estas se implementaron para las siguientes tareas </a:t>
            </a:r>
          </a:p>
          <a:p>
            <a:pPr marL="0" marR="0" lvl="0" indent="0" defTabSz="914400" rtl="0" eaLnBrk="0" fontAlgn="base" latinLnBrk="0" hangingPunct="0">
              <a:lnSpc>
                <a:spcPct val="110000"/>
              </a:lnSpc>
              <a:spcBef>
                <a:spcPct val="0"/>
              </a:spcBef>
              <a:spcAft>
                <a:spcPct val="0"/>
              </a:spcAft>
              <a:buClrTx/>
              <a:buSzTx/>
              <a:buFontTx/>
              <a:buChar char="•"/>
              <a:tabLst/>
            </a:pPr>
            <a:r>
              <a:rPr kumimoji="0" lang="es-CO" altLang="es-CO" sz="1600" b="1" i="0" u="none" strike="noStrike" cap="none" normalizeH="0" baseline="0" dirty="0">
                <a:ln>
                  <a:noFill/>
                </a:ln>
                <a:effectLst/>
              </a:rPr>
              <a:t>Registrar un nuevo pedido, actualizar el stock de ingredientes automáticamente, y cambiar el estado de la mesa.</a:t>
            </a:r>
          </a:p>
          <a:p>
            <a:pPr marL="0" marR="0" lvl="0" indent="0" defTabSz="914400" rtl="0" eaLnBrk="0" fontAlgn="base" latinLnBrk="0" hangingPunct="0">
              <a:lnSpc>
                <a:spcPct val="110000"/>
              </a:lnSpc>
              <a:spcBef>
                <a:spcPct val="0"/>
              </a:spcBef>
              <a:spcAft>
                <a:spcPct val="0"/>
              </a:spcAft>
              <a:buClrTx/>
              <a:buSzTx/>
              <a:buFontTx/>
              <a:buChar char="•"/>
              <a:tabLst/>
            </a:pPr>
            <a:r>
              <a:rPr kumimoji="0" lang="es-CO" altLang="es-CO" sz="1600" b="1" i="0" u="none" strike="noStrike" cap="none" normalizeH="0" baseline="0" dirty="0">
                <a:ln>
                  <a:noFill/>
                </a:ln>
                <a:effectLst/>
              </a:rPr>
              <a:t>Agregar nuevos platos o empleados al sistema.</a:t>
            </a:r>
          </a:p>
          <a:p>
            <a:pPr marL="0" marR="0" lvl="0" indent="0" defTabSz="914400" rtl="0" eaLnBrk="0" fontAlgn="base" latinLnBrk="0" hangingPunct="0">
              <a:lnSpc>
                <a:spcPct val="110000"/>
              </a:lnSpc>
              <a:spcBef>
                <a:spcPct val="0"/>
              </a:spcBef>
              <a:spcAft>
                <a:spcPct val="0"/>
              </a:spcAft>
              <a:buClrTx/>
              <a:buSzTx/>
              <a:buFontTx/>
              <a:buChar char="•"/>
              <a:tabLst/>
            </a:pPr>
            <a:r>
              <a:rPr kumimoji="0" lang="es-CO" altLang="es-CO" sz="1600" b="1" i="0" u="none" strike="noStrike" cap="none" normalizeH="0" baseline="0" dirty="0">
                <a:ln>
                  <a:noFill/>
                </a:ln>
                <a:effectLst/>
              </a:rPr>
              <a:t>Procesar facturas completas y registrar el total con IVA y descuentos.</a:t>
            </a:r>
          </a:p>
          <a:p>
            <a:pPr>
              <a:lnSpc>
                <a:spcPct val="110000"/>
              </a:lnSpc>
            </a:pPr>
            <a:r>
              <a:rPr lang="es-CO" sz="1600" b="1" dirty="0"/>
              <a:t>Estos nos garantiza  que cada acción siga un flujo lógico y consistente lo que mejora la integridad de los datos y nos ayuda a reducir los errores </a:t>
            </a:r>
          </a:p>
        </p:txBody>
      </p:sp>
      <p:cxnSp>
        <p:nvCxnSpPr>
          <p:cNvPr id="18" name="Straight Connector 17">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31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2C34A36-629D-094F-C17A-62105A74659D}"/>
              </a:ext>
            </a:extLst>
          </p:cNvPr>
          <p:cNvSpPr>
            <a:spLocks noGrp="1"/>
          </p:cNvSpPr>
          <p:nvPr>
            <p:ph type="title"/>
          </p:nvPr>
        </p:nvSpPr>
        <p:spPr>
          <a:xfrm>
            <a:off x="640080" y="4635365"/>
            <a:ext cx="5358392" cy="1298477"/>
          </a:xfrm>
        </p:spPr>
        <p:txBody>
          <a:bodyPr anchor="b">
            <a:normAutofit/>
          </a:bodyPr>
          <a:lstStyle/>
          <a:p>
            <a:pPr>
              <a:lnSpc>
                <a:spcPct val="90000"/>
              </a:lnSpc>
            </a:pPr>
            <a:r>
              <a:rPr lang="es-MX" dirty="0"/>
              <a:t>Vistas Relevantes para el Negocio</a:t>
            </a:r>
            <a:endParaRPr lang="es-CO"/>
          </a:p>
        </p:txBody>
      </p:sp>
      <p:pic>
        <p:nvPicPr>
          <p:cNvPr id="5" name="Imagen 4">
            <a:extLst>
              <a:ext uri="{FF2B5EF4-FFF2-40B4-BE49-F238E27FC236}">
                <a16:creationId xmlns:a16="http://schemas.microsoft.com/office/drawing/2014/main" id="{14846134-C42A-ED99-67DF-CB68415587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32" y="836142"/>
            <a:ext cx="5295901" cy="2875066"/>
          </a:xfrm>
          <a:prstGeom prst="rect">
            <a:avLst/>
          </a:prstGeom>
        </p:spPr>
      </p:pic>
      <p:cxnSp>
        <p:nvCxnSpPr>
          <p:cNvPr id="15" name="Straight Connector 11">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62720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4807C5E2-5107-8C0B-4810-2019A7583715}"/>
              </a:ext>
            </a:extLst>
          </p:cNvPr>
          <p:cNvSpPr>
            <a:spLocks noGrp="1"/>
          </p:cNvSpPr>
          <p:nvPr>
            <p:ph idx="1"/>
          </p:nvPr>
        </p:nvSpPr>
        <p:spPr>
          <a:xfrm>
            <a:off x="6767622" y="914400"/>
            <a:ext cx="4763387" cy="5383523"/>
          </a:xfrm>
        </p:spPr>
        <p:txBody>
          <a:bodyPr anchor="t">
            <a:normAutofit/>
          </a:bodyPr>
          <a:lstStyle/>
          <a:p>
            <a:pPr>
              <a:buNone/>
            </a:pPr>
            <a:r>
              <a:rPr lang="es-MX" sz="1900" b="1" dirty="0"/>
              <a:t>Se crearon al menos cinco vistas que permiten consultar rápidamente información crítica:</a:t>
            </a:r>
          </a:p>
          <a:p>
            <a:pPr>
              <a:buFont typeface="Arial" panose="020B0604020202020204" pitchFamily="34" charset="0"/>
              <a:buChar char="•"/>
            </a:pPr>
            <a:r>
              <a:rPr lang="es-MX" sz="1900" b="1" dirty="0"/>
              <a:t>Mesas disponibles o libres.</a:t>
            </a:r>
          </a:p>
          <a:p>
            <a:pPr>
              <a:buFont typeface="Arial" panose="020B0604020202020204" pitchFamily="34" charset="0"/>
              <a:buChar char="•"/>
            </a:pPr>
            <a:r>
              <a:rPr lang="es-MX" sz="1900" b="1" dirty="0"/>
              <a:t>Pedidos pendientes por cocina o barra.</a:t>
            </a:r>
          </a:p>
          <a:p>
            <a:pPr>
              <a:buFont typeface="Arial" panose="020B0604020202020204" pitchFamily="34" charset="0"/>
              <a:buChar char="•"/>
            </a:pPr>
            <a:r>
              <a:rPr lang="es-MX" sz="1900" b="1" dirty="0"/>
              <a:t>Ingredientes con bajo nivel de inventario.</a:t>
            </a:r>
          </a:p>
          <a:p>
            <a:pPr>
              <a:buFont typeface="Arial" panose="020B0604020202020204" pitchFamily="34" charset="0"/>
              <a:buChar char="•"/>
            </a:pPr>
            <a:r>
              <a:rPr lang="es-MX" sz="1900" b="1" dirty="0"/>
              <a:t>Platos más pedidos del mes.</a:t>
            </a:r>
          </a:p>
          <a:p>
            <a:pPr>
              <a:buFont typeface="Arial" panose="020B0604020202020204" pitchFamily="34" charset="0"/>
              <a:buChar char="•"/>
            </a:pPr>
            <a:r>
              <a:rPr lang="es-MX" sz="1900" b="1" dirty="0"/>
              <a:t>Resumen de facturación diaria.</a:t>
            </a:r>
          </a:p>
          <a:p>
            <a:r>
              <a:rPr lang="es-MX" sz="1900" b="1" dirty="0"/>
              <a:t>Estas vistas son especialmente útiles para empleados con permisos limitados, como camareros o cocineros, ya que simplifican su acceso a datos filtrados y organizados</a:t>
            </a:r>
          </a:p>
          <a:p>
            <a:endParaRPr lang="es-CO" sz="1900" dirty="0"/>
          </a:p>
        </p:txBody>
      </p:sp>
    </p:spTree>
    <p:extLst>
      <p:ext uri="{BB962C8B-B14F-4D97-AF65-F5344CB8AC3E}">
        <p14:creationId xmlns:p14="http://schemas.microsoft.com/office/powerpoint/2010/main" val="2375446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10F6DBC6-929A-618E-9D31-C5A0B71C5C51}"/>
              </a:ext>
            </a:extLst>
          </p:cNvPr>
          <p:cNvSpPr>
            <a:spLocks noGrp="1"/>
          </p:cNvSpPr>
          <p:nvPr>
            <p:ph type="title"/>
          </p:nvPr>
        </p:nvSpPr>
        <p:spPr>
          <a:xfrm>
            <a:off x="640080" y="4635365"/>
            <a:ext cx="5358392" cy="1298477"/>
          </a:xfrm>
        </p:spPr>
        <p:txBody>
          <a:bodyPr anchor="b">
            <a:normAutofit/>
          </a:bodyPr>
          <a:lstStyle/>
          <a:p>
            <a:pPr>
              <a:lnSpc>
                <a:spcPct val="90000"/>
              </a:lnSpc>
            </a:pPr>
            <a:r>
              <a:rPr lang="es-MX" sz="3400"/>
              <a:t>Triggers de Auditoría: Control de Stock y Mesas</a:t>
            </a:r>
            <a:endParaRPr lang="es-CO" sz="3400"/>
          </a:p>
        </p:txBody>
      </p:sp>
      <p:pic>
        <p:nvPicPr>
          <p:cNvPr id="7" name="Imagen 6">
            <a:extLst>
              <a:ext uri="{FF2B5EF4-FFF2-40B4-BE49-F238E27FC236}">
                <a16:creationId xmlns:a16="http://schemas.microsoft.com/office/drawing/2014/main" id="{C1D66539-C606-DBE6-61A2-5D8533E11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32" y="836141"/>
            <a:ext cx="5295901" cy="3799224"/>
          </a:xfrm>
          <a:prstGeom prst="rect">
            <a:avLst/>
          </a:prstGeom>
        </p:spPr>
      </p:pic>
      <p:cxnSp>
        <p:nvCxnSpPr>
          <p:cNvPr id="14" name="Straight Connector 13">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62720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Marcador de contenido 2">
            <a:extLst>
              <a:ext uri="{FF2B5EF4-FFF2-40B4-BE49-F238E27FC236}">
                <a16:creationId xmlns:a16="http://schemas.microsoft.com/office/drawing/2014/main" id="{1D795C3E-2F0F-4498-70BE-307B3974E03D}"/>
              </a:ext>
            </a:extLst>
          </p:cNvPr>
          <p:cNvSpPr>
            <a:spLocks noGrp="1"/>
          </p:cNvSpPr>
          <p:nvPr>
            <p:ph idx="1"/>
          </p:nvPr>
        </p:nvSpPr>
        <p:spPr>
          <a:xfrm>
            <a:off x="6767622" y="914400"/>
            <a:ext cx="4763387" cy="5383523"/>
          </a:xfrm>
        </p:spPr>
        <p:txBody>
          <a:bodyPr anchor="t">
            <a:normAutofit/>
          </a:bodyPr>
          <a:lstStyle/>
          <a:p>
            <a:pPr>
              <a:buNone/>
            </a:pPr>
            <a:r>
              <a:rPr lang="es-MX" b="1" dirty="0"/>
              <a:t>Se programaron tres </a:t>
            </a:r>
            <a:r>
              <a:rPr lang="es-MX" b="1" dirty="0" err="1"/>
              <a:t>triggers</a:t>
            </a:r>
            <a:r>
              <a:rPr lang="es-MX" b="1" dirty="0"/>
              <a:t> de auditoría para automatizar tareas clave:</a:t>
            </a:r>
          </a:p>
          <a:p>
            <a:pPr>
              <a:buFont typeface="Arial" panose="020B0604020202020204" pitchFamily="34" charset="0"/>
              <a:buChar char="•"/>
            </a:pPr>
            <a:r>
              <a:rPr lang="es-MX" b="1" dirty="0"/>
              <a:t>Al registrar un nuevo pedido, se actualiza automáticamente el stock de los ingredientes utilizados.</a:t>
            </a:r>
          </a:p>
          <a:p>
            <a:pPr>
              <a:buFont typeface="Arial" panose="020B0604020202020204" pitchFamily="34" charset="0"/>
              <a:buChar char="•"/>
            </a:pPr>
            <a:r>
              <a:rPr lang="es-MX" b="1" dirty="0"/>
              <a:t>Al cambiar el estado de una mesa (de libre a ocupada o reservada), se actualiza su disponibilidad en tiempo real.</a:t>
            </a:r>
          </a:p>
          <a:p>
            <a:pPr>
              <a:buFont typeface="Arial" panose="020B0604020202020204" pitchFamily="34" charset="0"/>
              <a:buChar char="•"/>
            </a:pPr>
            <a:r>
              <a:rPr lang="es-MX" b="1" dirty="0"/>
              <a:t>Al generar una factura, se registra un log de auditoría para control contable y fiscal.</a:t>
            </a:r>
          </a:p>
          <a:p>
            <a:endParaRPr lang="es-CO" dirty="0"/>
          </a:p>
        </p:txBody>
      </p:sp>
    </p:spTree>
    <p:extLst>
      <p:ext uri="{BB962C8B-B14F-4D97-AF65-F5344CB8AC3E}">
        <p14:creationId xmlns:p14="http://schemas.microsoft.com/office/powerpoint/2010/main" val="233577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1555129-A4DF-9904-7A0D-B02E00D3EDFF}"/>
              </a:ext>
            </a:extLst>
          </p:cNvPr>
          <p:cNvSpPr>
            <a:spLocks noGrp="1"/>
          </p:cNvSpPr>
          <p:nvPr>
            <p:ph type="title"/>
          </p:nvPr>
        </p:nvSpPr>
        <p:spPr>
          <a:xfrm>
            <a:off x="640080" y="914399"/>
            <a:ext cx="10847494" cy="1171069"/>
          </a:xfrm>
        </p:spPr>
        <p:txBody>
          <a:bodyPr anchor="t">
            <a:normAutofit/>
          </a:bodyPr>
          <a:lstStyle/>
          <a:p>
            <a:r>
              <a:rPr lang="es-MX" sz="3700"/>
              <a:t>Caso de Estudio: Análisis de Rentabilidad por Plato</a:t>
            </a:r>
            <a:endParaRPr lang="es-CO" sz="3700"/>
          </a:p>
        </p:txBody>
      </p:sp>
      <p:pic>
        <p:nvPicPr>
          <p:cNvPr id="5" name="Imagen 4">
            <a:extLst>
              <a:ext uri="{FF2B5EF4-FFF2-40B4-BE49-F238E27FC236}">
                <a16:creationId xmlns:a16="http://schemas.microsoft.com/office/drawing/2014/main" id="{7956B6C4-7F16-B7DC-4C03-0BE18C4ECA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32" y="3148083"/>
            <a:ext cx="5648193" cy="1976867"/>
          </a:xfrm>
          <a:prstGeom prst="rect">
            <a:avLst/>
          </a:prstGeom>
        </p:spPr>
      </p:pic>
      <p:sp>
        <p:nvSpPr>
          <p:cNvPr id="3" name="Marcador de contenido 2">
            <a:extLst>
              <a:ext uri="{FF2B5EF4-FFF2-40B4-BE49-F238E27FC236}">
                <a16:creationId xmlns:a16="http://schemas.microsoft.com/office/drawing/2014/main" id="{2B3B684E-B479-B8BB-A5E6-AF1AB59F3CC5}"/>
              </a:ext>
            </a:extLst>
          </p:cNvPr>
          <p:cNvSpPr>
            <a:spLocks noGrp="1"/>
          </p:cNvSpPr>
          <p:nvPr>
            <p:ph idx="1"/>
          </p:nvPr>
        </p:nvSpPr>
        <p:spPr>
          <a:xfrm>
            <a:off x="6915150" y="2256287"/>
            <a:ext cx="4563618" cy="3760459"/>
          </a:xfrm>
        </p:spPr>
        <p:txBody>
          <a:bodyPr anchor="t">
            <a:normAutofit/>
          </a:bodyPr>
          <a:lstStyle/>
          <a:p>
            <a:pPr>
              <a:lnSpc>
                <a:spcPct val="110000"/>
              </a:lnSpc>
            </a:pPr>
            <a:r>
              <a:rPr lang="es-CO" sz="1700" b="1" dirty="0"/>
              <a:t>Por una función la cual fue desarrollada específicamente para calcular el costo de cada plato a partir de los ingredientes y las cantidades usadas en la receta, este análisis ayuda a determinar que </a:t>
            </a:r>
            <a:r>
              <a:rPr lang="es-CO" sz="1700" b="1" dirty="0" err="1"/>
              <a:t>retabilidad</a:t>
            </a:r>
            <a:r>
              <a:rPr lang="es-CO" sz="1700" b="1" dirty="0"/>
              <a:t> tiene cada plato al compararlo con su precio de venta. </a:t>
            </a:r>
          </a:p>
          <a:p>
            <a:pPr>
              <a:lnSpc>
                <a:spcPct val="110000"/>
              </a:lnSpc>
            </a:pPr>
            <a:r>
              <a:rPr lang="es-CO" sz="1700" b="1" dirty="0"/>
              <a:t>Con esta información de la función se pueden ajustar precios, </a:t>
            </a:r>
            <a:r>
              <a:rPr lang="es-CO" sz="1700" b="1" dirty="0" err="1"/>
              <a:t>elimar</a:t>
            </a:r>
            <a:r>
              <a:rPr lang="es-CO" sz="1700" b="1" dirty="0"/>
              <a:t> platos poco rentables o promover los mas beneficiosos</a:t>
            </a:r>
            <a:r>
              <a:rPr lang="es-CO" sz="1700" dirty="0"/>
              <a:t>.</a:t>
            </a:r>
          </a:p>
        </p:txBody>
      </p:sp>
      <p:cxnSp>
        <p:nvCxnSpPr>
          <p:cNvPr id="12" name="Straight Connector 11">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7582172"/>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67</TotalTime>
  <Words>730</Words>
  <Application>Microsoft Office PowerPoint</Application>
  <PresentationFormat>Panorámica</PresentationFormat>
  <Paragraphs>49</Paragraphs>
  <Slides>11</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Grandview Display</vt:lpstr>
      <vt:lpstr>DashVTI</vt:lpstr>
      <vt:lpstr>POSTGRES Y DOCKER </vt:lpstr>
      <vt:lpstr>Contexto (Gestión de restaurante)</vt:lpstr>
      <vt:lpstr>Estructura de la Base de datos</vt:lpstr>
      <vt:lpstr>Consultas Clave (Pedidos,Stock)</vt:lpstr>
      <vt:lpstr>Optimización: Uso de CTEs</vt:lpstr>
      <vt:lpstr>Procedimientos Almacenados: Gestión de Pedidos</vt:lpstr>
      <vt:lpstr>Vistas Relevantes para el Negocio</vt:lpstr>
      <vt:lpstr>Triggers de Auditoría: Control de Stock y Mesas</vt:lpstr>
      <vt:lpstr>Caso de Estudio: Análisis de Rentabilidad por Plato</vt:lpstr>
      <vt:lpstr>Seguridad: Roles y Permisos</vt:lpstr>
      <vt:lpstr>Conclusiones y 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carlos andres trujillo murcia</dc:creator>
  <cp:lastModifiedBy>carlos andres trujillo murcia</cp:lastModifiedBy>
  <cp:revision>1</cp:revision>
  <dcterms:created xsi:type="dcterms:W3CDTF">2025-05-15T21:46:39Z</dcterms:created>
  <dcterms:modified xsi:type="dcterms:W3CDTF">2025-05-15T22:54:06Z</dcterms:modified>
</cp:coreProperties>
</file>