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8" r:id="rId6"/>
    <p:sldId id="262" r:id="rId7"/>
    <p:sldId id="269" r:id="rId8"/>
    <p:sldId id="275" r:id="rId9"/>
    <p:sldId id="268" r:id="rId10"/>
    <p:sldId id="276" r:id="rId11"/>
    <p:sldId id="266" r:id="rId12"/>
    <p:sldId id="279" r:id="rId13"/>
    <p:sldId id="277" r:id="rId14"/>
    <p:sldId id="278" r:id="rId15"/>
    <p:sldId id="267" r:id="rId16"/>
    <p:sldId id="260" r:id="rId17"/>
    <p:sldId id="261" r:id="rId18"/>
  </p:sldIdLst>
  <p:sldSz cx="9144000" cy="6858000" type="screen4x3"/>
  <p:notesSz cx="6797675" cy="9926638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15" autoAdjust="0"/>
    <p:restoredTop sz="88929" autoAdjust="0"/>
  </p:normalViewPr>
  <p:slideViewPr>
    <p:cSldViewPr snapToGrid="0" snapToObjects="1">
      <p:cViewPr>
        <p:scale>
          <a:sx n="100" d="100"/>
          <a:sy n="100" d="100"/>
        </p:scale>
        <p:origin x="-1824" y="-728"/>
      </p:cViewPr>
      <p:guideLst>
        <p:guide orient="horz" pos="253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-894" y="-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CE77F-B2F6-4C56-A9FE-A47B2C49451F}" type="datetimeFigureOut">
              <a:rPr lang="de-CH" smtClean="0"/>
              <a:pPr/>
              <a:t>15.01.13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4C4D7-3E26-414C-BA08-3000D6E0BF37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605565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862AE-52A1-45EF-803F-1B418F6D3E4C}" type="datetimeFigureOut">
              <a:rPr lang="de-CH" smtClean="0"/>
              <a:t>15.01.13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3ED09-4AF7-4506-8F89-4C9D2F3D6D53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556372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3ED09-4AF7-4506-8F89-4C9D2F3D6D53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97076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3ED09-4AF7-4506-8F89-4C9D2F3D6D53}" type="slidenum">
              <a:rPr lang="de-CH" smtClean="0"/>
              <a:t>14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00298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3ED09-4AF7-4506-8F89-4C9D2F3D6D53}" type="slidenum">
              <a:rPr lang="de-CH" smtClean="0"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48491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LBS sind ortsbezogene Dienste,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hauptsächlich mit mobilen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Geräten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genutzt werden.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 sind jedoch auch Dienste auf stationären Computern möglich.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Anhand der standortbezogenen Informationen sollen LBS dem Nutzer einen Mehrwert bieten. </a:t>
            </a:r>
            <a:endParaRPr lang="de-DE" dirty="0" smtClean="0"/>
          </a:p>
          <a:p>
            <a:endParaRPr lang="de-CH" baseline="0" dirty="0" smtClean="0"/>
          </a:p>
          <a:p>
            <a:r>
              <a:rPr lang="de-DE" baseline="0" dirty="0" smtClean="0"/>
              <a:t>U</a:t>
            </a:r>
            <a:r>
              <a:rPr lang="de-CH" baseline="0" dirty="0" err="1" smtClean="0"/>
              <a:t>nd</a:t>
            </a:r>
            <a:r>
              <a:rPr lang="de-CH" baseline="0" dirty="0" smtClean="0"/>
              <a:t> auf der anderen Seite dem Dienstleister die Möglichkeit geben sein Angebot zielgerichteter zu steuern.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3ED09-4AF7-4506-8F89-4C9D2F3D6D53}" type="slidenum">
              <a:rPr lang="de-CH" smtClean="0"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32485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Die zweite Technologie um einen Nutzer zu finden ist der GSM Standard.</a:t>
            </a:r>
          </a:p>
          <a:p>
            <a:r>
              <a:rPr lang="de-DE" baseline="0" dirty="0" smtClean="0"/>
              <a:t>Diese Technologie findet den Nutzer anhand der verbunden Basisstationen im mobilen Funknetz.</a:t>
            </a:r>
          </a:p>
          <a:p>
            <a:r>
              <a:rPr lang="de-DE" baseline="0" dirty="0" smtClean="0"/>
              <a:t>Diese bietet eine hohe Erreichbarkeit, ist jedoch nicht sehr genau.</a:t>
            </a:r>
          </a:p>
          <a:p>
            <a:endParaRPr lang="de-DE" baseline="0" dirty="0" smtClean="0"/>
          </a:p>
          <a:p>
            <a:r>
              <a:rPr lang="de-DE" baseline="0" dirty="0" smtClean="0"/>
              <a:t>Um die beiden Nachteile von GPS und GSM Standard zu minimieren, wurde A-GPS entwickelt.</a:t>
            </a:r>
          </a:p>
          <a:p>
            <a:r>
              <a:rPr lang="de-DE" baseline="0" dirty="0" smtClean="0"/>
              <a:t>Diese Technologie fasst beide zusammen und unterstützt GPS um die Satelliten schneller zu finden.</a:t>
            </a:r>
          </a:p>
          <a:p>
            <a:endParaRPr lang="de-DE" baseline="0" dirty="0"/>
          </a:p>
          <a:p>
            <a:r>
              <a:rPr lang="de-DE" baseline="0" dirty="0" smtClean="0"/>
              <a:t>Wir haben gesehen das GPS und der GSM Standard innerhalb von Gebäuden keine guten Resultate liefert.</a:t>
            </a:r>
          </a:p>
          <a:p>
            <a:r>
              <a:rPr lang="de-DE" baseline="0" dirty="0" smtClean="0"/>
              <a:t>Darum wird anhand der Standorte der verfügbare </a:t>
            </a:r>
            <a:r>
              <a:rPr lang="de-DE" baseline="0" dirty="0" err="1" smtClean="0"/>
              <a:t>WLAN‘s</a:t>
            </a:r>
            <a:r>
              <a:rPr lang="de-DE" baseline="0" dirty="0" smtClean="0"/>
              <a:t> den Standort des Nutzers berechnet.</a:t>
            </a:r>
          </a:p>
          <a:p>
            <a:endParaRPr lang="de-DE" baseline="0" dirty="0" smtClean="0"/>
          </a:p>
          <a:p>
            <a:r>
              <a:rPr lang="de-DE" baseline="0" dirty="0" smtClean="0"/>
              <a:t>Oder es wird die IP-Adresse mit einem Dienst auf eine physikalischen Standort abgebildet.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3ED09-4AF7-4506-8F89-4C9D2F3D6D53}" type="slidenum">
              <a:rPr lang="de-CH" smtClean="0"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57745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welcher Input in eine Unternehmung hinein </a:t>
            </a:r>
            <a:r>
              <a:rPr lang="de-DE" baseline="0" dirty="0" err="1" smtClean="0"/>
              <a:t>fliesst</a:t>
            </a:r>
            <a:r>
              <a:rPr lang="de-DE" baseline="0" dirty="0" smtClean="0"/>
              <a:t> </a:t>
            </a:r>
          </a:p>
          <a:p>
            <a:r>
              <a:rPr lang="de-DE" baseline="0" dirty="0" smtClean="0"/>
              <a:t>und mit welchen innerbetrieblichen Leistungserstellungsprozessen</a:t>
            </a:r>
          </a:p>
          <a:p>
            <a:r>
              <a:rPr lang="de-DE" baseline="0" dirty="0" smtClean="0"/>
              <a:t>das Produkt so transformiert wird, dass es für eine Unternehmung vermarktungsfähig ist.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Um</a:t>
            </a:r>
            <a:r>
              <a:rPr lang="de-DE" baseline="0" dirty="0" smtClean="0"/>
              <a:t> die Nutzenversprechen überhaupt heraus zu finden kann das 4P Marketing Instrument verwendet werden.</a:t>
            </a:r>
          </a:p>
          <a:p>
            <a:endParaRPr lang="de-DE" baseline="0" dirty="0" smtClean="0"/>
          </a:p>
          <a:p>
            <a:r>
              <a:rPr lang="de-DE" baseline="0" dirty="0" smtClean="0"/>
              <a:t>Es beschreibt mit </a:t>
            </a:r>
            <a:r>
              <a:rPr lang="de-DE" baseline="0" dirty="0" err="1" smtClean="0"/>
              <a:t>Product</a:t>
            </a:r>
            <a:r>
              <a:rPr lang="de-DE" baseline="0" dirty="0" smtClean="0"/>
              <a:t>, Price, Place und Promotion</a:t>
            </a:r>
          </a:p>
          <a:p>
            <a:r>
              <a:rPr lang="de-DE" baseline="0" dirty="0" smtClean="0"/>
              <a:t>das Produkt, der Preis, den Standort wo es angeboten wird und die Kommunikation wie das Produkt beworben werden kann.</a:t>
            </a:r>
          </a:p>
          <a:p>
            <a:endParaRPr lang="de-DE" baseline="0" dirty="0" smtClean="0"/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enthält alle Akteure die  im Bezug auf ein Geschäftsmodell die einen Teil dazu beitragen, 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wie der Nutzen für ein Produkt oder eine Dienstleistung erstellt wird.</a:t>
            </a:r>
            <a:r>
              <a:rPr lang="de-DE" dirty="0" smtClean="0">
                <a:effectLst/>
              </a:rPr>
              <a:t> </a:t>
            </a:r>
          </a:p>
          <a:p>
            <a:endParaRPr lang="de-DE" dirty="0" smtClean="0">
              <a:effectLst/>
            </a:endParaRPr>
          </a:p>
          <a:p>
            <a:r>
              <a:rPr lang="de-DE" dirty="0" smtClean="0">
                <a:effectLst/>
              </a:rPr>
              <a:t>Um die Qualitäten und Potenziale von den Akteuren innerhalb der Wertschöpfungskette zu erkennen </a:t>
            </a:r>
          </a:p>
          <a:p>
            <a:r>
              <a:rPr lang="de-DE" dirty="0" smtClean="0">
                <a:effectLst/>
              </a:rPr>
              <a:t>kann</a:t>
            </a:r>
            <a:r>
              <a:rPr lang="de-DE" baseline="0" dirty="0" smtClean="0">
                <a:effectLst/>
              </a:rPr>
              <a:t> die SWOT-Analyse als weiteres Marketing-Instrument verwendet werden. </a:t>
            </a:r>
          </a:p>
          <a:p>
            <a:r>
              <a:rPr lang="de-DE" baseline="0" dirty="0" smtClean="0">
                <a:effectLst/>
              </a:rPr>
              <a:t>Es beschreibt die Stärken, Schwächen, Chancen und Risiken einer Unternehmung.</a:t>
            </a:r>
          </a:p>
          <a:p>
            <a:endParaRPr lang="de-DE" baseline="0" dirty="0" smtClean="0">
              <a:effectLst/>
            </a:endParaRPr>
          </a:p>
          <a:p>
            <a:r>
              <a:rPr lang="de-DE" baseline="0" dirty="0" smtClean="0">
                <a:effectLst/>
              </a:rPr>
              <a:t>Es können direkte und indirekte Erlöse auf ein Produkt anfallen. Direkte kommen vom Nutzer, indirekte über Dritte.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3ED09-4AF7-4506-8F89-4C9D2F3D6D53}" type="slidenum">
              <a:rPr lang="de-CH" smtClean="0"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95574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Hier 4</a:t>
            </a:r>
            <a:r>
              <a:rPr lang="de-CH" baseline="0" dirty="0" smtClean="0"/>
              <a:t> Geschäftsmodelle aus je einer anderen Geschäftsmodellkategorie</a:t>
            </a:r>
          </a:p>
          <a:p>
            <a:endParaRPr lang="de-CH" baseline="0" dirty="0" smtClean="0"/>
          </a:p>
          <a:p>
            <a:pPr marL="0" indent="0">
              <a:buFont typeface="Arial" pitchFamily="34" charset="0"/>
              <a:buNone/>
            </a:pPr>
            <a:r>
              <a:rPr lang="de-CH" b="1" dirty="0" smtClean="0"/>
              <a:t>Bei Kommunikation-Systeme</a:t>
            </a:r>
          </a:p>
          <a:p>
            <a:pPr marL="465138" lvl="2" indent="-285750">
              <a:buFont typeface="Arial" pitchFamily="34" charset="0"/>
              <a:buChar char="•"/>
            </a:pPr>
            <a:r>
              <a:rPr lang="de-DE" b="0" dirty="0" smtClean="0"/>
              <a:t>S</a:t>
            </a:r>
            <a:r>
              <a:rPr lang="de-CH" b="0" dirty="0" err="1" smtClean="0"/>
              <a:t>ehen</a:t>
            </a:r>
            <a:r>
              <a:rPr lang="de-CH" b="0" dirty="0" smtClean="0"/>
              <a:t> wir hier ein</a:t>
            </a:r>
            <a:r>
              <a:rPr lang="de-CH" b="0" baseline="0" dirty="0" smtClean="0"/>
              <a:t> s</a:t>
            </a:r>
            <a:r>
              <a:rPr lang="de-CH" b="0" dirty="0" smtClean="0"/>
              <a:t>oziales Netzwerk von </a:t>
            </a:r>
            <a:r>
              <a:rPr lang="de-CH" b="0" dirty="0" err="1" smtClean="0"/>
              <a:t>Foursquare</a:t>
            </a:r>
            <a:r>
              <a:rPr lang="de-CH" b="0" dirty="0" smtClean="0"/>
              <a:t>. Es bietet unter anderem an</a:t>
            </a:r>
            <a:r>
              <a:rPr lang="de-CH" b="0" baseline="0" dirty="0" smtClean="0"/>
              <a:t> den Standort mit Freunden zu teilen.</a:t>
            </a:r>
            <a:r>
              <a:rPr lang="de-CH" b="0" dirty="0" smtClean="0"/>
              <a:t/>
            </a:r>
            <a:br>
              <a:rPr lang="de-CH" b="0" dirty="0" smtClean="0"/>
            </a:br>
            <a:endParaRPr lang="de-CH" dirty="0" smtClean="0"/>
          </a:p>
          <a:p>
            <a:pPr marL="0" indent="0">
              <a:buFont typeface="Arial" pitchFamily="34" charset="0"/>
              <a:buNone/>
            </a:pPr>
            <a:r>
              <a:rPr lang="de-CH" b="1" dirty="0" smtClean="0"/>
              <a:t>Bei den Information-Systemen</a:t>
            </a:r>
          </a:p>
          <a:p>
            <a:pPr marL="465138" lvl="2" indent="-285750">
              <a:buFont typeface="Arial" pitchFamily="34" charset="0"/>
              <a:buChar char="•"/>
            </a:pPr>
            <a:r>
              <a:rPr lang="de-CH" dirty="0" smtClean="0"/>
              <a:t>Sehen wir hier ein Auffindungs-Dienst</a:t>
            </a:r>
            <a:r>
              <a:rPr lang="de-CH" baseline="0" dirty="0" smtClean="0"/>
              <a:t> von </a:t>
            </a:r>
            <a:r>
              <a:rPr lang="de-CH" baseline="0" dirty="0" err="1" smtClean="0"/>
              <a:t>myTaxi</a:t>
            </a:r>
            <a:r>
              <a:rPr lang="de-CH" baseline="0" dirty="0" smtClean="0"/>
              <a:t>. Hier können Taxis gefunden bestellt werden.</a:t>
            </a:r>
            <a:r>
              <a:rPr lang="de-CH" dirty="0" smtClean="0"/>
              <a:t/>
            </a:r>
            <a:br>
              <a:rPr lang="de-CH" dirty="0" smtClean="0"/>
            </a:br>
            <a:endParaRPr lang="de-CH" dirty="0" smtClean="0"/>
          </a:p>
          <a:p>
            <a:pPr marL="0" indent="0">
              <a:buFont typeface="Arial" pitchFamily="34" charset="0"/>
              <a:buNone/>
            </a:pPr>
            <a:r>
              <a:rPr lang="de-CH" b="1" dirty="0" smtClean="0"/>
              <a:t>Bei den Unterhaltung-Systemen</a:t>
            </a:r>
          </a:p>
          <a:p>
            <a:pPr marL="465138" lvl="2" indent="-285750">
              <a:buFont typeface="Arial" pitchFamily="34" charset="0"/>
              <a:buChar char="•"/>
            </a:pPr>
            <a:r>
              <a:rPr lang="de-CH" dirty="0" smtClean="0"/>
              <a:t>Sehen</a:t>
            </a:r>
            <a:r>
              <a:rPr lang="de-CH" baseline="0" dirty="0" smtClean="0"/>
              <a:t> wir hier ein Spiel</a:t>
            </a:r>
            <a:r>
              <a:rPr lang="de-CH" dirty="0" smtClean="0"/>
              <a:t> von Google.</a:t>
            </a:r>
            <a:r>
              <a:rPr lang="de-CH" baseline="0" dirty="0" smtClean="0"/>
              <a:t> Dies gibt es seit neustem auf dem Markt und verwendet standortbasierte Informationen.</a:t>
            </a:r>
            <a:r>
              <a:rPr lang="de-CH" dirty="0" smtClean="0"/>
              <a:t/>
            </a:r>
            <a:br>
              <a:rPr lang="de-CH" dirty="0" smtClean="0"/>
            </a:br>
            <a:endParaRPr lang="de-CH" dirty="0" smtClean="0"/>
          </a:p>
          <a:p>
            <a:pPr marL="0" indent="0">
              <a:buFont typeface="Arial" pitchFamily="34" charset="0"/>
              <a:buNone/>
            </a:pPr>
            <a:r>
              <a:rPr lang="de-CH" b="1" dirty="0" smtClean="0"/>
              <a:t>Bei</a:t>
            </a:r>
            <a:r>
              <a:rPr lang="de-CH" b="1" baseline="0" dirty="0" smtClean="0"/>
              <a:t> den </a:t>
            </a:r>
            <a:r>
              <a:rPr lang="de-CH" b="1" dirty="0" smtClean="0"/>
              <a:t>Mobile-Commerce-Systemen</a:t>
            </a:r>
          </a:p>
          <a:p>
            <a:pPr marL="171450" lvl="0" indent="-171450">
              <a:buFont typeface="Arial"/>
              <a:buChar char="•"/>
            </a:pPr>
            <a:r>
              <a:rPr lang="de-CH" baseline="0" dirty="0" smtClean="0"/>
              <a:t>      </a:t>
            </a:r>
            <a:r>
              <a:rPr lang="de-CH" dirty="0" smtClean="0"/>
              <a:t>Sehen</a:t>
            </a:r>
            <a:r>
              <a:rPr lang="de-CH" baseline="0" dirty="0" smtClean="0"/>
              <a:t> wir hier ein Anwendung einer Restaurant-Kette </a:t>
            </a:r>
            <a:r>
              <a:rPr lang="de-CH" dirty="0" smtClean="0"/>
              <a:t>Burger-King.</a:t>
            </a:r>
            <a:endParaRPr lang="de-CH" dirty="0"/>
          </a:p>
          <a:p>
            <a:pPr marL="0" lvl="1" indent="-277812">
              <a:buFont typeface="Arial" pitchFamily="34" charset="0"/>
              <a:buNone/>
            </a:pPr>
            <a:endParaRPr lang="de-CH" dirty="0"/>
          </a:p>
          <a:p>
            <a:pPr marL="0" lvl="1" indent="-277812">
              <a:buFont typeface="Arial" pitchFamily="34" charset="0"/>
              <a:buNone/>
            </a:pPr>
            <a:r>
              <a:rPr lang="de-CH" b="1" dirty="0" smtClean="0"/>
              <a:t>Überwachung</a:t>
            </a:r>
            <a:r>
              <a:rPr lang="de-CH" baseline="0" dirty="0" smtClean="0"/>
              <a:t> = Flottenmanagement</a:t>
            </a:r>
            <a:endParaRPr lang="de-CH" dirty="0" smtClean="0"/>
          </a:p>
          <a:p>
            <a:pPr marL="0" lvl="1" indent="-277812">
              <a:buFont typeface="Arial" pitchFamily="34" charset="0"/>
              <a:buNone/>
            </a:pPr>
            <a:r>
              <a:rPr lang="de-CH" b="1" dirty="0" smtClean="0"/>
              <a:t>Automatischer</a:t>
            </a:r>
            <a:r>
              <a:rPr lang="de-CH" b="1" baseline="0" dirty="0" smtClean="0"/>
              <a:t> Zugang</a:t>
            </a:r>
            <a:r>
              <a:rPr lang="de-CH" baseline="0" dirty="0" smtClean="0"/>
              <a:t>  = Eintrittskontrollen</a:t>
            </a:r>
            <a:endParaRPr lang="de-CH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3ED09-4AF7-4506-8F89-4C9D2F3D6D53}" type="slidenum">
              <a:rPr lang="de-CH" smtClean="0"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91217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3ED09-4AF7-4506-8F89-4C9D2F3D6D53}" type="slidenum">
              <a:rPr lang="de-CH" smtClean="0"/>
              <a:t>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23250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de-CH" dirty="0" smtClean="0"/>
              <a:t>Interessantes und Umfangreiches Themengebiet</a:t>
            </a:r>
          </a:p>
          <a:p>
            <a:pPr marL="285750" indent="-285750">
              <a:buFont typeface="Arial" pitchFamily="34" charset="0"/>
              <a:buChar char="•"/>
            </a:pPr>
            <a:endParaRPr lang="de-CH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CH" dirty="0" smtClean="0"/>
              <a:t>Viele Anwendungsgebiete</a:t>
            </a:r>
          </a:p>
          <a:p>
            <a:pPr marL="285750" indent="-285750">
              <a:buFont typeface="Arial" pitchFamily="34" charset="0"/>
              <a:buChar char="•"/>
            </a:pPr>
            <a:endParaRPr lang="de-CH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CH" dirty="0" smtClean="0"/>
              <a:t>Interessante technologische Weiterentwicklungen</a:t>
            </a:r>
          </a:p>
          <a:p>
            <a:pPr marL="285750" indent="-285750">
              <a:buFont typeface="Arial" pitchFamily="34" charset="0"/>
              <a:buChar char="•"/>
            </a:pPr>
            <a:endParaRPr lang="de-CH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3ED09-4AF7-4506-8F89-4C9D2F3D6D53}" type="slidenum">
              <a:rPr lang="de-CH" smtClean="0"/>
              <a:t>12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06693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3ED09-4AF7-4506-8F89-4C9D2F3D6D53}" type="slidenum">
              <a:rPr lang="de-CH" smtClean="0"/>
              <a:t>13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9965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908000" y="3510000"/>
            <a:ext cx="6768000" cy="558000"/>
          </a:xfrm>
        </p:spPr>
        <p:txBody>
          <a:bodyPr>
            <a:noAutofit/>
          </a:bodyPr>
          <a:lstStyle>
            <a:lvl1pPr>
              <a:defRPr sz="3200" b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908000" y="3978000"/>
            <a:ext cx="6768000" cy="360000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1908000" y="2448000"/>
            <a:ext cx="4572000" cy="538609"/>
          </a:xfrm>
          <a:prstGeom prst="rect">
            <a:avLst/>
          </a:prstGeom>
        </p:spPr>
        <p:txBody>
          <a:bodyPr lIns="0" tIns="0">
            <a:spAutoFit/>
          </a:bodyPr>
          <a:lstStyle/>
          <a:p>
            <a:pPr lvl="0"/>
            <a:r>
              <a:rPr lang="de-CH" sz="1600" b="1" dirty="0" smtClean="0">
                <a:latin typeface="Arial" pitchFamily="34" charset="0"/>
                <a:cs typeface="Arial" pitchFamily="34" charset="0"/>
              </a:rPr>
              <a:t>Berner Fachhochschule</a:t>
            </a:r>
          </a:p>
          <a:p>
            <a:pPr lvl="0"/>
            <a:r>
              <a:rPr lang="de-CH" sz="1600" dirty="0" smtClean="0">
                <a:latin typeface="Arial" pitchFamily="34" charset="0"/>
                <a:cs typeface="Arial" pitchFamily="34" charset="0"/>
              </a:rPr>
              <a:t>Technik und Informatik</a:t>
            </a:r>
            <a:endParaRPr lang="de-DE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08000" y="2520000"/>
            <a:ext cx="6768000" cy="1440000"/>
          </a:xfrm>
        </p:spPr>
        <p:txBody>
          <a:bodyPr anchor="t">
            <a:normAutofit/>
          </a:bodyPr>
          <a:lstStyle>
            <a:lvl1pPr algn="l">
              <a:defRPr sz="2400" b="1" cap="none">
                <a:latin typeface="Arial"/>
                <a:cs typeface="Arial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00000" y="1656000"/>
            <a:ext cx="6984000" cy="4525963"/>
          </a:xfrm>
        </p:spPr>
        <p:txBody>
          <a:bodyPr/>
          <a:lstStyle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Rechteck 5"/>
          <p:cNvSpPr/>
          <p:nvPr userDrawn="1"/>
        </p:nvSpPr>
        <p:spPr>
          <a:xfrm>
            <a:off x="1800225" y="103230"/>
            <a:ext cx="4572000" cy="415498"/>
          </a:xfrm>
          <a:prstGeom prst="rect">
            <a:avLst/>
          </a:prstGeom>
        </p:spPr>
        <p:txBody>
          <a:bodyPr lIns="0" tIns="0">
            <a:spAutoFit/>
          </a:bodyPr>
          <a:lstStyle/>
          <a:p>
            <a:pPr lvl="0"/>
            <a:r>
              <a:rPr lang="de-CH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Berner Fachhochschule </a:t>
            </a:r>
          </a:p>
          <a:p>
            <a:pPr lvl="0"/>
            <a:r>
              <a:rPr lang="de-CH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Technik und Informatik</a:t>
            </a:r>
            <a:endParaRPr lang="de-DE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Bild 6"/>
          <p:cNvPicPr>
            <a:picLocks noChangeAspect="1"/>
          </p:cNvPicPr>
          <p:nvPr userDrawn="1"/>
        </p:nvPicPr>
        <p:blipFill rotWithShape="1">
          <a:blip r:embed="rId3"/>
          <a:srcRect t="5314"/>
          <a:stretch/>
        </p:blipFill>
        <p:spPr>
          <a:xfrm rot="20910533">
            <a:off x="44328" y="5851226"/>
            <a:ext cx="1307887" cy="929798"/>
          </a:xfrm>
          <a:prstGeom prst="rect">
            <a:avLst/>
          </a:prstGeom>
        </p:spPr>
      </p:pic>
      <p:sp>
        <p:nvSpPr>
          <p:cNvPr id="8" name="Textfeld 7"/>
          <p:cNvSpPr txBox="1"/>
          <p:nvPr userDrawn="1"/>
        </p:nvSpPr>
        <p:spPr>
          <a:xfrm>
            <a:off x="8086246" y="6388100"/>
            <a:ext cx="9827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FF131EF-6D2A-3E41-B7B4-53D3A0E07D28}" type="slidenum">
              <a:rPr lang="de-DE" sz="1600" smtClean="0">
                <a:latin typeface="Arial"/>
                <a:cs typeface="Arial"/>
              </a:rPr>
              <a:t>‹Nr.›</a:t>
            </a:fld>
            <a:r>
              <a:rPr lang="de-DE" sz="1600" dirty="0" smtClean="0">
                <a:latin typeface="Arial"/>
                <a:cs typeface="Arial"/>
              </a:rPr>
              <a:t> / 12</a:t>
            </a:r>
            <a:endParaRPr lang="de-DE" sz="1600" dirty="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1"/>
          </p:nvPr>
        </p:nvSpPr>
        <p:spPr>
          <a:xfrm>
            <a:off x="1800000" y="1080000"/>
            <a:ext cx="6984000" cy="8100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15" name="Inhaltsplatzhalter 14"/>
          <p:cNvSpPr>
            <a:spLocks noGrp="1"/>
          </p:cNvSpPr>
          <p:nvPr>
            <p:ph sz="quarter" idx="12"/>
          </p:nvPr>
        </p:nvSpPr>
        <p:spPr>
          <a:xfrm>
            <a:off x="1799999" y="1908000"/>
            <a:ext cx="6984000" cy="432000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hteck 4"/>
          <p:cNvSpPr/>
          <p:nvPr userDrawn="1"/>
        </p:nvSpPr>
        <p:spPr>
          <a:xfrm>
            <a:off x="1800000" y="103230"/>
            <a:ext cx="4572000" cy="415498"/>
          </a:xfrm>
          <a:prstGeom prst="rect">
            <a:avLst/>
          </a:prstGeom>
        </p:spPr>
        <p:txBody>
          <a:bodyPr lIns="0" tIns="0">
            <a:spAutoFit/>
          </a:bodyPr>
          <a:lstStyle/>
          <a:p>
            <a:pPr lvl="0"/>
            <a:r>
              <a:rPr lang="de-CH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Berner Fachhochschule</a:t>
            </a:r>
          </a:p>
          <a:p>
            <a:pPr lvl="0"/>
            <a:r>
              <a:rPr lang="de-CH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Technik und Informatik</a:t>
            </a:r>
            <a:endParaRPr lang="de-DE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Bild 7"/>
          <p:cNvPicPr>
            <a:picLocks noChangeAspect="1"/>
          </p:cNvPicPr>
          <p:nvPr userDrawn="1"/>
        </p:nvPicPr>
        <p:blipFill rotWithShape="1">
          <a:blip r:embed="rId3"/>
          <a:srcRect t="5314"/>
          <a:stretch/>
        </p:blipFill>
        <p:spPr>
          <a:xfrm rot="20910533">
            <a:off x="44328" y="5851226"/>
            <a:ext cx="1307887" cy="9297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08000" y="3654000"/>
            <a:ext cx="6768000" cy="540000"/>
          </a:xfrm>
        </p:spPr>
        <p:txBody>
          <a:bodyPr>
            <a:normAutofit/>
          </a:bodyPr>
          <a:lstStyle>
            <a:lvl1pPr>
              <a:defRPr sz="3200" b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1907999" y="2448000"/>
            <a:ext cx="6652191" cy="538609"/>
          </a:xfrm>
          <a:prstGeom prst="rect">
            <a:avLst/>
          </a:prstGeom>
        </p:spPr>
        <p:txBody>
          <a:bodyPr wrap="square" lIns="0" tIns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600" b="1" dirty="0" smtClean="0">
                <a:latin typeface="Arial" pitchFamily="34" charset="0"/>
                <a:cs typeface="Arial" pitchFamily="34" charset="0"/>
              </a:rPr>
              <a:t>Berner Fachhochschule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600" dirty="0" smtClean="0">
                <a:latin typeface="Arial" pitchFamily="34" charset="0"/>
                <a:cs typeface="Arial" pitchFamily="34" charset="0"/>
              </a:rPr>
              <a:t>Technik und Informatik</a:t>
            </a:r>
            <a:endParaRPr lang="de-DE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800000" y="1080000"/>
            <a:ext cx="6984000" cy="36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800000" y="1656000"/>
            <a:ext cx="7056000" cy="45259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de-CH" dirty="0" smtClean="0"/>
              <a:t>Mastertextformat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7" r:id="rId4"/>
    <p:sldLayoutId id="2147483658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0"/>
        </a:spcBef>
        <a:spcAft>
          <a:spcPts val="0"/>
        </a:spcAft>
        <a:buFont typeface="Arial"/>
        <a:buNone/>
        <a:defRPr sz="1600" b="1" kern="1200">
          <a:solidFill>
            <a:schemeClr val="tx1"/>
          </a:solidFill>
          <a:latin typeface="Arial"/>
          <a:ea typeface="+mn-ea"/>
          <a:cs typeface="Arial"/>
        </a:defRPr>
      </a:lvl1pPr>
      <a:lvl2pPr marL="0" indent="0" algn="l" defTabSz="457200" rtl="0" eaLnBrk="1" latinLnBrk="0" hangingPunct="1">
        <a:spcBef>
          <a:spcPts val="150"/>
        </a:spcBef>
        <a:spcAft>
          <a:spcPts val="600"/>
        </a:spcAft>
        <a:buFont typeface="Arial"/>
        <a:buNone/>
        <a:defRPr sz="1600" kern="1200">
          <a:solidFill>
            <a:schemeClr val="tx1"/>
          </a:solidFill>
          <a:latin typeface="Arial"/>
          <a:ea typeface="+mn-ea"/>
          <a:cs typeface="Arial"/>
        </a:defRPr>
      </a:lvl2pPr>
      <a:lvl3pPr marL="179388" indent="-179388" algn="l" defTabSz="457200" rtl="0" eaLnBrk="1" latinLnBrk="0" hangingPunct="1">
        <a:spcBef>
          <a:spcPts val="150"/>
        </a:spcBef>
        <a:spcAft>
          <a:spcPts val="600"/>
        </a:spcAft>
        <a:buFont typeface="Symbol" charset="2"/>
        <a:buChar char="-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martinmoser\Documents\FH\05_Semester\04_InformatikSeminar\Repository\Pr&#228;sentation\Macintosh%20HD:Users:martinmoser:Desktop:swot.docx!OLE_LINK1" TargetMode="External"/><Relationship Id="rId4" Type="http://schemas.openxmlformats.org/officeDocument/2006/relationships/image" Target="../media/image18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martinmoser\Documents\FH\05_Semester\04_InformatikSeminar\Repository\Pr&#228;sentation\Macintosh%20HD:Users:martinmoser:Desktop:swot.docx!OLE_LINK8" TargetMode="External"/><Relationship Id="rId4" Type="http://schemas.openxmlformats.org/officeDocument/2006/relationships/image" Target="../media/image19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Location </a:t>
            </a:r>
            <a:r>
              <a:rPr lang="de-DE" dirty="0" err="1" smtClean="0"/>
              <a:t>Based</a:t>
            </a:r>
            <a:r>
              <a:rPr lang="de-DE" dirty="0" smtClean="0"/>
              <a:t> Services (LBS)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In </a:t>
            </a:r>
            <a:r>
              <a:rPr lang="de-DE" dirty="0" err="1" smtClean="0"/>
              <a:t>Switzerland</a:t>
            </a:r>
            <a:r>
              <a:rPr lang="de-DE" dirty="0" smtClean="0"/>
              <a:t> von Martin Moser &amp; Marc </a:t>
            </a:r>
            <a:r>
              <a:rPr lang="de-DE" dirty="0" smtClean="0"/>
              <a:t>Rufer am 15.01.2013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4 </a:t>
            </a:r>
            <a:r>
              <a:rPr lang="de-DE" dirty="0" err="1" smtClean="0"/>
              <a:t>P‘s</a:t>
            </a:r>
            <a:endParaRPr lang="de-DE" dirty="0"/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6500341"/>
              </p:ext>
            </p:extLst>
          </p:nvPr>
        </p:nvGraphicFramePr>
        <p:xfrm>
          <a:off x="1625600" y="2032000"/>
          <a:ext cx="6121400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Dokument" r:id="rId3" imgW="6121400" imgH="3276600" progId="Word.Document.12">
                  <p:link updateAutomatic="1"/>
                </p:oleObj>
              </mc:Choice>
              <mc:Fallback>
                <p:oleObj name="Dokument" r:id="rId3" imgW="6121400" imgH="32766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25600" y="2032000"/>
                        <a:ext cx="6121400" cy="327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322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SWOT-Analyse</a:t>
            </a:r>
            <a:endParaRPr lang="de-DE" dirty="0"/>
          </a:p>
        </p:txBody>
      </p:sp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1581181"/>
              </p:ext>
            </p:extLst>
          </p:nvPr>
        </p:nvGraphicFramePr>
        <p:xfrm>
          <a:off x="1143000" y="2097088"/>
          <a:ext cx="6858000" cy="266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Dokument" r:id="rId3" imgW="9220200" imgH="3581400" progId="Word.Document.12">
                  <p:link updateAutomatic="1"/>
                </p:oleObj>
              </mc:Choice>
              <mc:Fallback>
                <p:oleObj name="Dokument" r:id="rId3" imgW="9220200" imgH="35814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2097088"/>
                        <a:ext cx="6858000" cy="2663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750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Fazit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de-CH" dirty="0" smtClean="0"/>
          </a:p>
          <a:p>
            <a:pPr marL="285750" indent="-285750">
              <a:buFont typeface="Arial" pitchFamily="34" charset="0"/>
              <a:buChar char="•"/>
            </a:pPr>
            <a:endParaRPr lang="de-CH" dirty="0" smtClean="0"/>
          </a:p>
          <a:p>
            <a:pPr marL="285750" indent="-285750">
              <a:buFont typeface="Arial" pitchFamily="34" charset="0"/>
              <a:buChar char="•"/>
            </a:pPr>
            <a:endParaRPr lang="de-CH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CH" dirty="0" smtClean="0"/>
              <a:t>Interessantes und Umfangreiches Themengebiet</a:t>
            </a:r>
            <a:endParaRPr lang="de-CH" dirty="0"/>
          </a:p>
          <a:p>
            <a:pPr marL="285750" indent="-285750">
              <a:buFont typeface="Arial" pitchFamily="34" charset="0"/>
              <a:buChar char="•"/>
            </a:pPr>
            <a:endParaRPr lang="de-CH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CH" dirty="0" smtClean="0"/>
              <a:t>Viele noch nicht ausgeschöpfte Anwendungsgebiete</a:t>
            </a:r>
          </a:p>
          <a:p>
            <a:pPr marL="285750" indent="-285750">
              <a:buFont typeface="Arial" pitchFamily="34" charset="0"/>
              <a:buChar char="•"/>
            </a:pPr>
            <a:endParaRPr lang="de-CH" dirty="0"/>
          </a:p>
          <a:p>
            <a:pPr marL="285750" indent="-285750">
              <a:buFont typeface="Arial" pitchFamily="34" charset="0"/>
              <a:buChar char="•"/>
            </a:pPr>
            <a:r>
              <a:rPr lang="de-CH" dirty="0" smtClean="0"/>
              <a:t>Genauere Standortbestimmungen durch verbesserte Technologien machen LBS interessanter.</a:t>
            </a:r>
          </a:p>
          <a:p>
            <a:pPr marL="285750" indent="-285750">
              <a:buFont typeface="Arial" pitchFamily="34" charset="0"/>
              <a:buChar char="•"/>
            </a:pPr>
            <a:endParaRPr lang="de-CH" dirty="0"/>
          </a:p>
          <a:p>
            <a:pPr marL="285750" indent="-285750">
              <a:buFont typeface="Arial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8689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Danke für eure Aufmerksamkeit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600" y="1295400"/>
            <a:ext cx="7086600" cy="45042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001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Inhalt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CH" sz="1800" dirty="0" smtClean="0"/>
              <a:t>Einleitung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CH" sz="1800" dirty="0" smtClean="0"/>
              <a:t>Technologien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CH" sz="1800" dirty="0" smtClean="0"/>
              <a:t>Geschäftsmodelle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CH" sz="1800" dirty="0" smtClean="0"/>
              <a:t>Anwendungsbeispiel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CH" sz="1800" dirty="0" smtClean="0"/>
              <a:t>Demonstration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CH" sz="1800" dirty="0" smtClean="0"/>
              <a:t>Fazit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Einleitung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815240" y="1656000"/>
            <a:ext cx="6984000" cy="4525963"/>
          </a:xfrm>
        </p:spPr>
        <p:txBody>
          <a:bodyPr>
            <a:normAutofit/>
          </a:bodyPr>
          <a:lstStyle/>
          <a:p>
            <a:endParaRPr lang="de-CH" dirty="0" smtClean="0"/>
          </a:p>
          <a:p>
            <a:endParaRPr lang="de-CH" dirty="0"/>
          </a:p>
          <a:p>
            <a:r>
              <a:rPr lang="de-CH" dirty="0" smtClean="0"/>
              <a:t>Was sind eigentlich LBS?</a:t>
            </a:r>
          </a:p>
          <a:p>
            <a:endParaRPr lang="de-CH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CH" b="0" dirty="0" smtClean="0"/>
              <a:t>Ortsbezogene Dienste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CH" b="0" dirty="0" smtClean="0"/>
              <a:t>Nutzung meistens mit mobilen Geräten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CH" b="0" dirty="0" smtClean="0"/>
              <a:t>Mehrwert für den Nutzer durch standortbezogene Informationen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CH" b="0" dirty="0" smtClean="0"/>
              <a:t>Lokalisierung der Nutzer bringt zielgerichtete Angebotssteuerung </a:t>
            </a:r>
          </a:p>
          <a:p>
            <a:endParaRPr lang="de-CH" dirty="0"/>
          </a:p>
          <a:p>
            <a:endParaRPr lang="de-CH" dirty="0" smtClean="0"/>
          </a:p>
          <a:p>
            <a:r>
              <a:rPr lang="de-CH" dirty="0" smtClean="0"/>
              <a:t>Fokus</a:t>
            </a:r>
          </a:p>
          <a:p>
            <a:endParaRPr lang="de-CH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CH" b="0" dirty="0" smtClean="0"/>
              <a:t>Technologien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CH" b="0" dirty="0" smtClean="0"/>
              <a:t>Geschäftsmodelle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CH" b="0" dirty="0" smtClean="0"/>
              <a:t>Anwendungsbeispiel</a:t>
            </a:r>
          </a:p>
        </p:txBody>
      </p:sp>
    </p:spTree>
    <p:extLst>
      <p:ext uri="{BB962C8B-B14F-4D97-AF65-F5344CB8AC3E}">
        <p14:creationId xmlns:p14="http://schemas.microsoft.com/office/powerpoint/2010/main" val="372662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Technologien</a:t>
            </a:r>
            <a:endParaRPr lang="de-DE" dirty="0"/>
          </a:p>
        </p:txBody>
      </p:sp>
      <p:sp>
        <p:nvSpPr>
          <p:cNvPr id="5" name="Inhaltsplatzhalter 3"/>
          <p:cNvSpPr>
            <a:spLocks noGrp="1"/>
          </p:cNvSpPr>
          <p:nvPr>
            <p:ph idx="1"/>
          </p:nvPr>
        </p:nvSpPr>
        <p:spPr>
          <a:xfrm>
            <a:off x="1815240" y="1656000"/>
            <a:ext cx="6984000" cy="4525963"/>
          </a:xfrm>
        </p:spPr>
        <p:txBody>
          <a:bodyPr>
            <a:normAutofit/>
          </a:bodyPr>
          <a:lstStyle/>
          <a:p>
            <a:endParaRPr lang="de-CH" dirty="0" smtClean="0"/>
          </a:p>
          <a:p>
            <a:endParaRPr lang="de-CH" dirty="0"/>
          </a:p>
          <a:p>
            <a:r>
              <a:rPr lang="de-CH" dirty="0" smtClean="0"/>
              <a:t>Welche Technologien werden verwendet?</a:t>
            </a:r>
          </a:p>
          <a:p>
            <a:endParaRPr lang="de-CH" dirty="0" smtClean="0"/>
          </a:p>
          <a:p>
            <a:pPr marL="285750" indent="-285750">
              <a:buFont typeface="Arial"/>
              <a:buChar char="•"/>
            </a:pPr>
            <a:r>
              <a:rPr lang="de-DE" b="0" dirty="0"/>
              <a:t>Die einfache Benutzereingabe </a:t>
            </a:r>
            <a:endParaRPr lang="de-DE" b="0" dirty="0" smtClean="0"/>
          </a:p>
          <a:p>
            <a:pPr marL="285750" indent="-285750">
              <a:buFont typeface="Arial"/>
              <a:buChar char="•"/>
            </a:pPr>
            <a:r>
              <a:rPr lang="de-DE" b="0" dirty="0" smtClean="0"/>
              <a:t>GPS </a:t>
            </a:r>
            <a:r>
              <a:rPr lang="de-DE" b="0" dirty="0"/>
              <a:t>- Global </a:t>
            </a:r>
            <a:r>
              <a:rPr lang="de-DE" b="0" dirty="0" err="1"/>
              <a:t>Positioning</a:t>
            </a:r>
            <a:r>
              <a:rPr lang="de-DE" b="0" dirty="0"/>
              <a:t> System </a:t>
            </a:r>
          </a:p>
          <a:p>
            <a:pPr marL="285750" indent="-285750">
              <a:buFont typeface="Arial"/>
              <a:buChar char="•"/>
            </a:pPr>
            <a:r>
              <a:rPr lang="de-DE" b="0" dirty="0" smtClean="0"/>
              <a:t>GSM </a:t>
            </a:r>
            <a:r>
              <a:rPr lang="de-DE" b="0" dirty="0"/>
              <a:t>- Global System </a:t>
            </a:r>
            <a:r>
              <a:rPr lang="de-DE" b="0" dirty="0" err="1"/>
              <a:t>for</a:t>
            </a:r>
            <a:r>
              <a:rPr lang="de-DE" b="0" dirty="0"/>
              <a:t> Mobile Communications </a:t>
            </a:r>
          </a:p>
          <a:p>
            <a:pPr marL="285750" indent="-285750">
              <a:buFont typeface="Arial"/>
              <a:buChar char="•"/>
            </a:pPr>
            <a:r>
              <a:rPr lang="de-DE" b="0" dirty="0"/>
              <a:t>A-GPS - </a:t>
            </a:r>
            <a:r>
              <a:rPr lang="de-DE" b="0" dirty="0" err="1"/>
              <a:t>Assisted</a:t>
            </a:r>
            <a:r>
              <a:rPr lang="de-DE" b="0" dirty="0"/>
              <a:t> Global </a:t>
            </a:r>
            <a:r>
              <a:rPr lang="de-DE" b="0" dirty="0" err="1"/>
              <a:t>Positioning</a:t>
            </a:r>
            <a:r>
              <a:rPr lang="de-DE" b="0" dirty="0"/>
              <a:t> System </a:t>
            </a:r>
          </a:p>
          <a:p>
            <a:pPr marL="285750" indent="-285750">
              <a:buFont typeface="Arial"/>
              <a:buChar char="•"/>
            </a:pPr>
            <a:r>
              <a:rPr lang="de-DE" b="0" dirty="0"/>
              <a:t>WLAN MAC Adresse </a:t>
            </a:r>
          </a:p>
          <a:p>
            <a:pPr marL="285750" indent="-285750">
              <a:buFont typeface="Arial"/>
              <a:buChar char="•"/>
            </a:pPr>
            <a:r>
              <a:rPr lang="de-DE" b="0" dirty="0"/>
              <a:t>IP </a:t>
            </a:r>
            <a:r>
              <a:rPr lang="de-DE" b="0" dirty="0" smtClean="0"/>
              <a:t>Adresse</a:t>
            </a:r>
            <a:endParaRPr lang="de-DE" b="0" dirty="0"/>
          </a:p>
        </p:txBody>
      </p:sp>
      <p:pic>
        <p:nvPicPr>
          <p:cNvPr id="4" name="Bild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947" y="4010263"/>
            <a:ext cx="2516505" cy="21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Bild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3747" y="4010263"/>
            <a:ext cx="21844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12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Geschäftsmodelle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815240" y="1656000"/>
            <a:ext cx="6984000" cy="4525963"/>
          </a:xfrm>
        </p:spPr>
        <p:txBody>
          <a:bodyPr>
            <a:normAutofit/>
          </a:bodyPr>
          <a:lstStyle/>
          <a:p>
            <a:r>
              <a:rPr lang="de-CH" b="0" dirty="0" smtClean="0"/>
              <a:t>Logischen Funktionsweisen einer Geschäftsidee</a:t>
            </a:r>
          </a:p>
          <a:p>
            <a:endParaRPr lang="de-CH" dirty="0"/>
          </a:p>
          <a:p>
            <a:r>
              <a:rPr lang="de-CH" dirty="0" smtClean="0"/>
              <a:t>Nutzenversprechen</a:t>
            </a:r>
          </a:p>
          <a:p>
            <a:endParaRPr lang="de-CH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CH" b="0" dirty="0" smtClean="0"/>
              <a:t>Was für ein Nutzen kann Kunde oder Partner aus der Verbindung ziehen?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CH" b="0" dirty="0" smtClean="0"/>
              <a:t>4 </a:t>
            </a:r>
            <a:r>
              <a:rPr lang="de-CH" b="0" dirty="0" err="1" smtClean="0"/>
              <a:t>P‘s</a:t>
            </a:r>
            <a:r>
              <a:rPr lang="de-CH" b="0" dirty="0" smtClean="0"/>
              <a:t>: </a:t>
            </a:r>
            <a:r>
              <a:rPr lang="de-CH" b="0" dirty="0" err="1" smtClean="0"/>
              <a:t>Product</a:t>
            </a:r>
            <a:r>
              <a:rPr lang="de-CH" b="0" dirty="0" smtClean="0"/>
              <a:t>, Price, Place, Promotion</a:t>
            </a:r>
          </a:p>
          <a:p>
            <a:endParaRPr lang="de-CH" dirty="0" smtClean="0"/>
          </a:p>
          <a:p>
            <a:r>
              <a:rPr lang="de-CH" dirty="0" smtClean="0"/>
              <a:t>Architektur und Wertschöpfung</a:t>
            </a:r>
          </a:p>
          <a:p>
            <a:endParaRPr lang="de-CH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CH" b="0" dirty="0" smtClean="0"/>
              <a:t>Wie der Nutzen für den Kunden oder Partner erstellt wird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CH" b="0" dirty="0" smtClean="0"/>
              <a:t>Wertschöpfungskette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CH" b="0" dirty="0" smtClean="0"/>
              <a:t>SWOT-Analyse</a:t>
            </a:r>
          </a:p>
          <a:p>
            <a:pPr marL="285750" indent="-285750">
              <a:buFont typeface="Arial" pitchFamily="34" charset="0"/>
              <a:buChar char="•"/>
            </a:pPr>
            <a:endParaRPr lang="de-CH" b="0" dirty="0"/>
          </a:p>
          <a:p>
            <a:r>
              <a:rPr lang="de-CH" dirty="0" smtClean="0"/>
              <a:t>Ertragsmodelle</a:t>
            </a:r>
            <a:endParaRPr lang="de-CH" dirty="0"/>
          </a:p>
          <a:p>
            <a:endParaRPr lang="de-CH" dirty="0"/>
          </a:p>
          <a:p>
            <a:pPr marL="285750" indent="-285750">
              <a:buFont typeface="Arial" pitchFamily="34" charset="0"/>
              <a:buChar char="•"/>
            </a:pPr>
            <a:r>
              <a:rPr lang="de-CH" b="0" dirty="0" smtClean="0"/>
              <a:t>Wie Geld verdient wird und aus welchen Quellen die Einnahmen stammen.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CH" b="0" dirty="0" smtClean="0"/>
              <a:t>Direkte und indirekte Erlöse</a:t>
            </a:r>
          </a:p>
        </p:txBody>
      </p:sp>
    </p:spTree>
    <p:extLst>
      <p:ext uri="{BB962C8B-B14F-4D97-AF65-F5344CB8AC3E}">
        <p14:creationId xmlns:p14="http://schemas.microsoft.com/office/powerpoint/2010/main" val="201901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Mögliche Geschäftsmodelle</a:t>
            </a:r>
            <a:endParaRPr lang="de-CH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121" y="1964712"/>
            <a:ext cx="1287986" cy="23376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Bild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7203" y="2088820"/>
            <a:ext cx="1050287" cy="20611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7" name="Gruppierung 16"/>
          <p:cNvGrpSpPr/>
          <p:nvPr/>
        </p:nvGrpSpPr>
        <p:grpSpPr>
          <a:xfrm>
            <a:off x="3411689" y="2029107"/>
            <a:ext cx="1306058" cy="2235201"/>
            <a:chOff x="4927600" y="0"/>
            <a:chExt cx="4580389" cy="6858000"/>
          </a:xfrm>
        </p:grpSpPr>
        <p:pic>
          <p:nvPicPr>
            <p:cNvPr id="16" name="Bild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27600" y="0"/>
              <a:ext cx="4580389" cy="68580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4" name="Bild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42000" y="1257299"/>
              <a:ext cx="2819400" cy="460586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22" name="Gruppierung 21"/>
          <p:cNvGrpSpPr/>
          <p:nvPr/>
        </p:nvGrpSpPr>
        <p:grpSpPr>
          <a:xfrm>
            <a:off x="2094526" y="2118827"/>
            <a:ext cx="1107819" cy="2031181"/>
            <a:chOff x="3758646" y="1940010"/>
            <a:chExt cx="2350095" cy="4308890"/>
          </a:xfrm>
        </p:grpSpPr>
        <p:pic>
          <p:nvPicPr>
            <p:cNvPr id="20" name="Bild 19"/>
            <p:cNvPicPr>
              <a:picLocks noChangeAspect="1"/>
            </p:cNvPicPr>
            <p:nvPr/>
          </p:nvPicPr>
          <p:blipFill rotWithShape="1">
            <a:blip r:embed="rId7"/>
            <a:srcRect l="25320" t="8333" r="25309" b="9075"/>
            <a:stretch/>
          </p:blipFill>
          <p:spPr>
            <a:xfrm>
              <a:off x="3758646" y="1940010"/>
              <a:ext cx="2350095" cy="4308890"/>
            </a:xfrm>
            <a:prstGeom prst="rect">
              <a:avLst/>
            </a:prstGeom>
          </p:spPr>
        </p:pic>
        <p:pic>
          <p:nvPicPr>
            <p:cNvPr id="21" name="Bild 2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39938" y="2349500"/>
              <a:ext cx="1846512" cy="3213100"/>
            </a:xfrm>
            <a:prstGeom prst="rect">
              <a:avLst/>
            </a:prstGeom>
          </p:spPr>
        </p:pic>
      </p:grpSp>
      <p:pic>
        <p:nvPicPr>
          <p:cNvPr id="23" name="Bild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27400" y="4475574"/>
            <a:ext cx="739689" cy="739689"/>
          </a:xfrm>
          <a:prstGeom prst="rect">
            <a:avLst/>
          </a:prstGeom>
        </p:spPr>
      </p:pic>
      <p:pic>
        <p:nvPicPr>
          <p:cNvPr id="24" name="Bild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21006" y="4678774"/>
            <a:ext cx="1245101" cy="338783"/>
          </a:xfrm>
          <a:prstGeom prst="rect">
            <a:avLst/>
          </a:prstGeom>
        </p:spPr>
      </p:pic>
      <p:pic>
        <p:nvPicPr>
          <p:cNvPr id="25" name="Bild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54109" y="4678774"/>
            <a:ext cx="842581" cy="335093"/>
          </a:xfrm>
          <a:prstGeom prst="rect">
            <a:avLst/>
          </a:prstGeom>
        </p:spPr>
      </p:pic>
      <p:pic>
        <p:nvPicPr>
          <p:cNvPr id="26" name="Bild 2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72422" y="4475573"/>
            <a:ext cx="739690" cy="73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48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Anwendungsbeispiel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815240" y="1656000"/>
            <a:ext cx="6984000" cy="4525963"/>
          </a:xfrm>
        </p:spPr>
        <p:txBody>
          <a:bodyPr>
            <a:normAutofit/>
          </a:bodyPr>
          <a:lstStyle/>
          <a:p>
            <a:endParaRPr lang="de-CH" dirty="0" smtClean="0"/>
          </a:p>
          <a:p>
            <a:r>
              <a:rPr lang="de-CH" dirty="0" err="1" smtClean="0"/>
              <a:t>myTaxi</a:t>
            </a:r>
            <a:endParaRPr lang="de-CH" dirty="0" smtClean="0"/>
          </a:p>
          <a:p>
            <a:endParaRPr lang="de-CH" dirty="0" smtClean="0"/>
          </a:p>
          <a:p>
            <a:pPr marL="285750" indent="-285750">
              <a:buFont typeface="Arial"/>
              <a:buChar char="•"/>
            </a:pPr>
            <a:r>
              <a:rPr lang="de-DE" b="0" dirty="0" smtClean="0"/>
              <a:t>Weltweit städteübergreifende Smart-Phone Applikation</a:t>
            </a:r>
          </a:p>
          <a:p>
            <a:pPr marL="285750" indent="-285750">
              <a:buFont typeface="Arial"/>
              <a:buChar char="•"/>
            </a:pPr>
            <a:r>
              <a:rPr lang="de-DE" b="0" dirty="0" smtClean="0"/>
              <a:t>Per Knopfdruck ein Taxi bestellen</a:t>
            </a:r>
          </a:p>
          <a:p>
            <a:pPr marL="285750" indent="-285750">
              <a:buFont typeface="Arial"/>
              <a:buChar char="•"/>
            </a:pPr>
            <a:endParaRPr lang="de-DE" b="0" dirty="0"/>
          </a:p>
          <a:p>
            <a:r>
              <a:rPr lang="de-CH" dirty="0" smtClean="0"/>
              <a:t>Funktionalitäten</a:t>
            </a:r>
            <a:endParaRPr lang="de-CH" dirty="0"/>
          </a:p>
          <a:p>
            <a:endParaRPr lang="de-CH" dirty="0"/>
          </a:p>
          <a:p>
            <a:pPr marL="285750" indent="-285750">
              <a:buFont typeface="Arial"/>
              <a:buChar char="•"/>
            </a:pPr>
            <a:r>
              <a:rPr lang="de-DE" b="0" dirty="0" smtClean="0"/>
              <a:t>Fahrgast wählt </a:t>
            </a:r>
            <a:r>
              <a:rPr lang="de-DE" b="0" dirty="0"/>
              <a:t>E</a:t>
            </a:r>
            <a:r>
              <a:rPr lang="de-DE" b="0" dirty="0" smtClean="0"/>
              <a:t>instiegsort vom aktuellen Ort oder manuelle Eingabe</a:t>
            </a:r>
          </a:p>
          <a:p>
            <a:pPr marL="285750" indent="-285750">
              <a:buFont typeface="Arial"/>
              <a:buChar char="•"/>
            </a:pPr>
            <a:r>
              <a:rPr lang="de-DE" b="0" dirty="0" smtClean="0"/>
              <a:t>Weitere Anforderungen an das Taxi stellen</a:t>
            </a:r>
            <a:br>
              <a:rPr lang="de-DE" b="0" dirty="0" smtClean="0"/>
            </a:br>
            <a:endParaRPr lang="de-DE" b="0" dirty="0" smtClean="0"/>
          </a:p>
          <a:p>
            <a:pPr marL="285750" indent="-285750">
              <a:buFont typeface="Arial"/>
              <a:buChar char="•"/>
            </a:pPr>
            <a:r>
              <a:rPr lang="de-DE" b="0" dirty="0" smtClean="0"/>
              <a:t>Taxifahrer bekommt Fahrgastanfrage ...</a:t>
            </a:r>
          </a:p>
          <a:p>
            <a:pPr marL="465138" lvl="2" indent="-285750">
              <a:buFont typeface="Arial"/>
              <a:buChar char="•"/>
            </a:pPr>
            <a:r>
              <a:rPr lang="de-DE" dirty="0" smtClean="0"/>
              <a:t>Direkt auf sein Smart-Phone</a:t>
            </a:r>
          </a:p>
          <a:p>
            <a:pPr marL="465138" lvl="2" indent="-285750">
              <a:buFont typeface="Arial"/>
              <a:buChar char="•"/>
            </a:pPr>
            <a:r>
              <a:rPr lang="de-DE" b="0" dirty="0" smtClean="0"/>
              <a:t>Ohne Zwischenzentrale</a:t>
            </a:r>
          </a:p>
          <a:p>
            <a:pPr marL="285750" lvl="1" indent="-285750">
              <a:buFont typeface="Arial"/>
              <a:buChar char="•"/>
            </a:pPr>
            <a:r>
              <a:rPr lang="de-DE" dirty="0" smtClean="0"/>
              <a:t>... kann dies annehmen oder ablehnen</a:t>
            </a:r>
          </a:p>
          <a:p>
            <a:pPr marL="285750" lvl="1" indent="-285750">
              <a:buFont typeface="Arial"/>
              <a:buChar char="•"/>
            </a:pPr>
            <a:r>
              <a:rPr lang="de-DE" b="0" dirty="0" smtClean="0"/>
              <a:t>Taxifahrt bezahlt </a:t>
            </a:r>
            <a:r>
              <a:rPr lang="de-DE" dirty="0" smtClean="0"/>
              <a:t>mit hinterlegter Kreditkarte oder </a:t>
            </a:r>
            <a:r>
              <a:rPr lang="de-DE" dirty="0" err="1" smtClean="0"/>
              <a:t>Paypal</a:t>
            </a:r>
            <a:r>
              <a:rPr lang="de-DE" dirty="0" smtClean="0"/>
              <a:t> </a:t>
            </a:r>
            <a:r>
              <a:rPr lang="de-DE" b="0" dirty="0" smtClean="0"/>
              <a:t>die Fahrt.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68780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Demonstration</a:t>
            </a:r>
            <a:endParaRPr lang="de-CH" dirty="0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000" y="2387600"/>
            <a:ext cx="5626100" cy="223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14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Verwendete Technologien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815240" y="1656000"/>
            <a:ext cx="6984000" cy="4693999"/>
          </a:xfrm>
        </p:spPr>
        <p:txBody>
          <a:bodyPr>
            <a:normAutofit/>
          </a:bodyPr>
          <a:lstStyle/>
          <a:p>
            <a:endParaRPr lang="de-CH" dirty="0" smtClean="0"/>
          </a:p>
          <a:p>
            <a:r>
              <a:rPr lang="de-CH" dirty="0" smtClean="0"/>
              <a:t>Browser</a:t>
            </a:r>
          </a:p>
          <a:p>
            <a:endParaRPr lang="de-CH" dirty="0" smtClean="0"/>
          </a:p>
          <a:p>
            <a:pPr marL="285750" indent="-285750">
              <a:buFont typeface="Arial"/>
              <a:buChar char="•"/>
            </a:pPr>
            <a:r>
              <a:rPr lang="de-DE" b="0" dirty="0" smtClean="0"/>
              <a:t>HTML5 – Je nach die „W3C </a:t>
            </a:r>
            <a:r>
              <a:rPr lang="de-DE" b="0" dirty="0" err="1" smtClean="0"/>
              <a:t>Geolocation</a:t>
            </a:r>
            <a:r>
              <a:rPr lang="de-DE" b="0" dirty="0" smtClean="0"/>
              <a:t> API“ wählt nach Verfügbarkeit der Technologien</a:t>
            </a:r>
            <a:br>
              <a:rPr lang="de-DE" b="0" dirty="0" smtClean="0"/>
            </a:br>
            <a:endParaRPr lang="de-DE" b="0" dirty="0"/>
          </a:p>
          <a:p>
            <a:r>
              <a:rPr lang="de-CH" dirty="0" smtClean="0"/>
              <a:t>Mobile App</a:t>
            </a:r>
            <a:endParaRPr lang="de-CH" dirty="0"/>
          </a:p>
          <a:p>
            <a:endParaRPr lang="de-CH" dirty="0"/>
          </a:p>
          <a:p>
            <a:pPr marL="285750" indent="-285750">
              <a:buFont typeface="Arial"/>
              <a:buChar char="•"/>
            </a:pPr>
            <a:r>
              <a:rPr lang="de-DE" b="0" dirty="0" err="1" smtClean="0"/>
              <a:t>iOS</a:t>
            </a:r>
            <a:r>
              <a:rPr lang="de-DE" b="0" dirty="0"/>
              <a:t> </a:t>
            </a:r>
            <a:r>
              <a:rPr lang="de-DE" b="0" dirty="0" smtClean="0"/>
              <a:t>von Apple</a:t>
            </a:r>
          </a:p>
          <a:p>
            <a:pPr marL="285750" indent="-285750">
              <a:buFont typeface="Arial"/>
              <a:buChar char="•"/>
            </a:pPr>
            <a:r>
              <a:rPr lang="de-DE" b="0" dirty="0" err="1" smtClean="0"/>
              <a:t>Android</a:t>
            </a:r>
            <a:r>
              <a:rPr lang="de-DE" b="0" dirty="0" smtClean="0"/>
              <a:t> von Google</a:t>
            </a:r>
          </a:p>
          <a:p>
            <a:pPr marL="285750" indent="-285750">
              <a:buFont typeface="Arial"/>
              <a:buChar char="•"/>
            </a:pPr>
            <a:r>
              <a:rPr lang="de-DE" b="0" dirty="0" smtClean="0"/>
              <a:t>Windows Phone von Microsoft</a:t>
            </a:r>
          </a:p>
          <a:p>
            <a:pPr marL="285750" indent="-285750">
              <a:buFont typeface="Arial"/>
              <a:buChar char="•"/>
            </a:pPr>
            <a:endParaRPr lang="de-DE" b="0" dirty="0"/>
          </a:p>
          <a:p>
            <a:pPr marL="285750" indent="-285750">
              <a:buFont typeface="Arial"/>
              <a:buChar char="•"/>
            </a:pPr>
            <a:r>
              <a:rPr lang="de-DE" b="0" dirty="0" smtClean="0"/>
              <a:t>Verfügbare WLAN Hotspots</a:t>
            </a:r>
          </a:p>
          <a:p>
            <a:pPr marL="285750" indent="-285750">
              <a:buFont typeface="Arial"/>
              <a:buChar char="•"/>
            </a:pPr>
            <a:r>
              <a:rPr lang="de-DE" b="0" dirty="0" smtClean="0"/>
              <a:t>Verfügbares GPS Signal</a:t>
            </a:r>
          </a:p>
          <a:p>
            <a:pPr marL="285750" indent="-285750">
              <a:buFont typeface="Arial"/>
              <a:buChar char="•"/>
            </a:pPr>
            <a:r>
              <a:rPr lang="de-DE" b="0" dirty="0" smtClean="0"/>
              <a:t>Verfügbares Zell-Information aus dem Funknetz</a:t>
            </a:r>
          </a:p>
          <a:p>
            <a:pPr marL="285750" indent="-285750">
              <a:buFont typeface="Arial"/>
              <a:buChar char="•"/>
            </a:pPr>
            <a:endParaRPr lang="de-DE" b="0" dirty="0" smtClean="0"/>
          </a:p>
        </p:txBody>
      </p:sp>
    </p:spTree>
    <p:extLst>
      <p:ext uri="{BB962C8B-B14F-4D97-AF65-F5344CB8AC3E}">
        <p14:creationId xmlns:p14="http://schemas.microsoft.com/office/powerpoint/2010/main" val="408189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FH-TI_Vorlage_deutsc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DFD60EC59F393439842A313B700225D" ma:contentTypeVersion="0" ma:contentTypeDescription="Ein neues Dokument erstellen." ma:contentTypeScope="" ma:versionID="716bc1d2cca8aeec94af0faf3e97ba5a">
  <xsd:schema xmlns:xsd="http://www.w3.org/2001/XMLSchema" xmlns:p="http://schemas.microsoft.com/office/2006/metadata/properties" targetNamespace="http://schemas.microsoft.com/office/2006/metadata/properties" ma:root="true" ma:fieldsID="246f02dd96380beb4f7cdcce14d77fd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3FFBAFEA-F786-4AC7-A577-30E5D980129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A484509-543A-4BDD-B217-97175B2D80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1355766C-C2A1-44E4-9E15-F1E10B9A10D0}">
  <ds:schemaRefs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2006/metadata/properties"/>
    <ds:schemaRef ds:uri="http://purl.org/dc/dcmitype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BFH-TI_Vorlage_deutsch</Template>
  <TotalTime>0</TotalTime>
  <Words>608</Words>
  <Application>Microsoft Macintosh PowerPoint</Application>
  <PresentationFormat>Bildschirmpräsentation (4:3)</PresentationFormat>
  <Paragraphs>161</Paragraphs>
  <Slides>14</Slides>
  <Notes>10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Verknüpfungen</vt:lpstr>
      </vt:variant>
      <vt:variant>
        <vt:i4>2</vt:i4>
      </vt:variant>
      <vt:variant>
        <vt:lpstr>Folientitel</vt:lpstr>
      </vt:variant>
      <vt:variant>
        <vt:i4>14</vt:i4>
      </vt:variant>
    </vt:vector>
  </HeadingPairs>
  <TitlesOfParts>
    <vt:vector size="17" baseType="lpstr">
      <vt:lpstr>BFH-TI_Vorlage_deutsch</vt:lpstr>
      <vt:lpstr>\\localhost\Users\martinmoser\Documents\FH\05_Semester\04_InformatikSeminar\Repository\Präsentation\Macintosh HD:Users:martinmoser:Desktop:swot.docx!OLE_LINK1</vt:lpstr>
      <vt:lpstr>\\localhost\Users\martinmoser\Documents\FH\05_Semester\04_InformatikSeminar\Repository\Präsentation\Macintosh HD:Users:martinmoser:Desktop:swot.docx!OLE_LINK8</vt:lpstr>
      <vt:lpstr>Location Based Services (LBS)</vt:lpstr>
      <vt:lpstr>Inhalt </vt:lpstr>
      <vt:lpstr>Einleitung</vt:lpstr>
      <vt:lpstr>Technologien</vt:lpstr>
      <vt:lpstr>Geschäftsmodelle</vt:lpstr>
      <vt:lpstr>Mögliche Geschäftsmodelle</vt:lpstr>
      <vt:lpstr>Anwendungsbeispiel</vt:lpstr>
      <vt:lpstr>Demonstration</vt:lpstr>
      <vt:lpstr>Verwendete Technologien</vt:lpstr>
      <vt:lpstr>4 P‘s</vt:lpstr>
      <vt:lpstr>SWOT-Analyse</vt:lpstr>
      <vt:lpstr>Fazit</vt:lpstr>
      <vt:lpstr>Danke für eure Aufmerksamkeit</vt:lpstr>
      <vt:lpstr>PowerPoint-Präsentation</vt:lpstr>
    </vt:vector>
  </TitlesOfParts>
  <Company>Berner Fachhochschule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Startseite: Titel 32pt Arial regular</dc:title>
  <dc:creator>zni1</dc:creator>
  <cp:lastModifiedBy>Martin Moser</cp:lastModifiedBy>
  <cp:revision>218</cp:revision>
  <cp:lastPrinted>2013-01-15T20:25:39Z</cp:lastPrinted>
  <dcterms:created xsi:type="dcterms:W3CDTF">2011-06-16T12:20:16Z</dcterms:created>
  <dcterms:modified xsi:type="dcterms:W3CDTF">2013-01-15T20:27:27Z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0x0101005DFD60EC59F393439842A313B700225D</vt:lpwstr>
  </property>
</Properties>
</file>