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uH3GLyraRD1erIgQvlHN8NdZX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bd328336f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13bd328336f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bd328336f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13bd328336f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bd328336f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13bd328336f_0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bd328336f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13bd328336f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bd328336f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3bd328336f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bd328336f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13bd328336f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bd328336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3bd328336f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bd328336f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13bd328336f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bd328336f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13bd328336f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bd328336f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13bd328336f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bd328336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3bd328336f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bd328336f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3bd328336f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17" name="Shape 17"/>
        <p:cNvGrpSpPr/>
        <p:nvPr/>
      </p:nvGrpSpPr>
      <p:grpSpPr>
        <a:xfrm>
          <a:off x="0" y="0"/>
          <a:ext cx="0" cy="0"/>
          <a:chOff x="0" y="0"/>
          <a:chExt cx="0" cy="0"/>
        </a:xfrm>
      </p:grpSpPr>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hyperlink" Target="https://www.instagram.com/data_bangalore/?hl=id" TargetMode="External"/><Relationship Id="rId5" Type="http://schemas.openxmlformats.org/officeDocument/2006/relationships/hyperlink" Target="https://www.linkedin.com/company/data-bangalore/mycompany/?viewAsMember=true" TargetMode="External"/><Relationship Id="rId6" Type="http://schemas.openxmlformats.org/officeDocument/2006/relationships/hyperlink" Target="https://www.youtube.com/channel/UCchVq3Zt2SPF4Rk0kKx6Ku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nvSpPr>
        <p:spPr>
          <a:xfrm>
            <a:off x="510625" y="1522275"/>
            <a:ext cx="7566600" cy="19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0" i="0" lang="en-US" sz="4100" u="none" cap="none" strike="noStrike">
                <a:solidFill>
                  <a:schemeClr val="lt1"/>
                </a:solidFill>
                <a:latin typeface="Aharoni"/>
                <a:ea typeface="Aharoni"/>
                <a:cs typeface="Aharoni"/>
                <a:sym typeface="Aharoni"/>
              </a:rPr>
              <a:t>Predict Housing Prices</a:t>
            </a:r>
            <a:endParaRPr b="0" i="0" sz="4100" u="none" cap="none" strike="noStrike">
              <a:solidFill>
                <a:schemeClr val="lt1"/>
              </a:solidFill>
              <a:latin typeface="Aharoni"/>
              <a:ea typeface="Aharoni"/>
              <a:cs typeface="Aharoni"/>
              <a:sym typeface="Aharoni"/>
            </a:endParaRPr>
          </a:p>
          <a:p>
            <a:pPr indent="0" lvl="0" marL="0" marR="0" rtl="0" algn="l">
              <a:lnSpc>
                <a:spcPct val="100000"/>
              </a:lnSpc>
              <a:spcBef>
                <a:spcPts val="0"/>
              </a:spcBef>
              <a:spcAft>
                <a:spcPts val="0"/>
              </a:spcAft>
              <a:buClr>
                <a:srgbClr val="000000"/>
              </a:buClr>
              <a:buSzPts val="5400"/>
              <a:buFont typeface="Arial"/>
              <a:buNone/>
            </a:pPr>
            <a:r>
              <a:rPr b="0" i="0" lang="en-US" sz="4100" u="none" cap="none" strike="noStrike">
                <a:solidFill>
                  <a:schemeClr val="lt1"/>
                </a:solidFill>
                <a:latin typeface="Aharoni"/>
                <a:ea typeface="Aharoni"/>
                <a:cs typeface="Aharoni"/>
                <a:sym typeface="Aharoni"/>
              </a:rPr>
              <a:t>Studi Case : California Housing Prices</a:t>
            </a:r>
            <a:endParaRPr b="0" i="0" sz="4100" u="none" cap="none" strike="noStrike">
              <a:solidFill>
                <a:schemeClr val="lt1"/>
              </a:solidFill>
              <a:latin typeface="Aharoni"/>
              <a:ea typeface="Aharoni"/>
              <a:cs typeface="Aharoni"/>
              <a:sym typeface="Aharoni"/>
            </a:endParaRPr>
          </a:p>
        </p:txBody>
      </p:sp>
      <p:cxnSp>
        <p:nvCxnSpPr>
          <p:cNvPr id="85" name="Google Shape;85;p1"/>
          <p:cNvCxnSpPr/>
          <p:nvPr/>
        </p:nvCxnSpPr>
        <p:spPr>
          <a:xfrm>
            <a:off x="527901" y="3525625"/>
            <a:ext cx="3987538" cy="0"/>
          </a:xfrm>
          <a:prstGeom prst="straightConnector1">
            <a:avLst/>
          </a:prstGeom>
          <a:noFill/>
          <a:ln cap="flat" cmpd="sng" w="28575">
            <a:solidFill>
              <a:srgbClr val="FE595F"/>
            </a:solidFill>
            <a:prstDash val="solid"/>
            <a:miter lim="800000"/>
            <a:headEnd len="sm" w="sm" type="none"/>
            <a:tailEnd len="sm" w="sm" type="none"/>
          </a:ln>
        </p:spPr>
      </p:cxnSp>
      <p:cxnSp>
        <p:nvCxnSpPr>
          <p:cNvPr id="86" name="Google Shape;86;p1"/>
          <p:cNvCxnSpPr/>
          <p:nvPr/>
        </p:nvCxnSpPr>
        <p:spPr>
          <a:xfrm>
            <a:off x="1150070" y="320511"/>
            <a:ext cx="0" cy="490194"/>
          </a:xfrm>
          <a:prstGeom prst="straightConnector1">
            <a:avLst/>
          </a:prstGeom>
          <a:noFill/>
          <a:ln cap="flat" cmpd="sng" w="28575">
            <a:solidFill>
              <a:schemeClr val="lt1"/>
            </a:solidFill>
            <a:prstDash val="solid"/>
            <a:miter lim="800000"/>
            <a:headEnd len="sm" w="sm" type="none"/>
            <a:tailEnd len="sm" w="sm" type="none"/>
          </a:ln>
        </p:spPr>
      </p:cxnSp>
      <p:sp>
        <p:nvSpPr>
          <p:cNvPr id="87" name="Google Shape;87;p1"/>
          <p:cNvSpPr txBox="1"/>
          <p:nvPr/>
        </p:nvSpPr>
        <p:spPr>
          <a:xfrm>
            <a:off x="1201917" y="334775"/>
            <a:ext cx="112915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Your Future</a:t>
            </a:r>
            <a:endParaRPr b="0" i="0" sz="1200" u="none" cap="none" strike="noStrike">
              <a:solidFill>
                <a:schemeClr val="lt1"/>
              </a:solidFill>
              <a:latin typeface="Calibri"/>
              <a:ea typeface="Calibri"/>
              <a:cs typeface="Calibri"/>
              <a:sym typeface="Calibri"/>
            </a:endParaRPr>
          </a:p>
        </p:txBody>
      </p:sp>
      <p:sp>
        <p:nvSpPr>
          <p:cNvPr id="88" name="Google Shape;88;p1"/>
          <p:cNvSpPr txBox="1"/>
          <p:nvPr/>
        </p:nvSpPr>
        <p:spPr>
          <a:xfrm>
            <a:off x="452451" y="3812775"/>
            <a:ext cx="54564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2000" u="none" cap="none" strike="noStrike">
                <a:solidFill>
                  <a:schemeClr val="lt1"/>
                </a:solidFill>
                <a:latin typeface="Times New Roman"/>
                <a:ea typeface="Times New Roman"/>
                <a:cs typeface="Times New Roman"/>
                <a:sym typeface="Times New Roman"/>
              </a:rPr>
              <a:t>Final Project</a:t>
            </a:r>
            <a:r>
              <a:rPr lang="en-US" sz="1600">
                <a:latin typeface="Times New Roman"/>
                <a:ea typeface="Times New Roman"/>
                <a:cs typeface="Times New Roman"/>
                <a:sym typeface="Times New Roman"/>
              </a:rPr>
              <a:t> </a:t>
            </a:r>
            <a:r>
              <a:rPr i="0" lang="en-US" sz="2000" u="none" cap="none" strike="noStrike">
                <a:solidFill>
                  <a:schemeClr val="lt1"/>
                </a:solidFill>
                <a:latin typeface="Times New Roman"/>
                <a:ea typeface="Times New Roman"/>
                <a:cs typeface="Times New Roman"/>
                <a:sym typeface="Times New Roman"/>
              </a:rPr>
              <a:t>Oleh :</a:t>
            </a:r>
            <a:endParaRPr i="0" sz="2000" u="none" cap="none" strike="noStrike">
              <a:solidFill>
                <a:schemeClr val="lt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Syifa Auliyah Hasanah</a:t>
            </a:r>
            <a:endParaRPr sz="2000">
              <a:solidFill>
                <a:schemeClr val="lt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Adamita Ruswir</a:t>
            </a:r>
            <a:endParaRPr sz="2000">
              <a:solidFill>
                <a:schemeClr val="lt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Laurenzius Julio</a:t>
            </a:r>
            <a:endParaRPr sz="2000">
              <a:solidFill>
                <a:schemeClr val="lt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Martinus Sapto Nugroho</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13bd328336f_0_206"/>
          <p:cNvSpPr txBox="1"/>
          <p:nvPr/>
        </p:nvSpPr>
        <p:spPr>
          <a:xfrm>
            <a:off x="3632825" y="273220"/>
            <a:ext cx="4926300" cy="954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2800"/>
              <a:buFont typeface="Arial"/>
              <a:buNone/>
            </a:pPr>
            <a:r>
              <a:rPr lang="en-US" sz="2800">
                <a:solidFill>
                  <a:schemeClr val="lt1"/>
                </a:solidFill>
                <a:latin typeface="Aharoni"/>
                <a:ea typeface="Aharoni"/>
                <a:cs typeface="Aharoni"/>
                <a:sym typeface="Aharoni"/>
              </a:rPr>
              <a:t>MODELLING EXPERIMENTS</a:t>
            </a:r>
            <a:endParaRPr sz="2800">
              <a:solidFill>
                <a:schemeClr val="lt1"/>
              </a:solidFill>
              <a:latin typeface="Aharoni"/>
              <a:ea typeface="Aharoni"/>
              <a:cs typeface="Aharoni"/>
              <a:sym typeface="Aharoni"/>
            </a:endParaRPr>
          </a:p>
          <a:p>
            <a:pPr indent="0" lvl="0" marL="0" marR="0" rtl="0" algn="ctr">
              <a:lnSpc>
                <a:spcPct val="100000"/>
              </a:lnSpc>
              <a:spcBef>
                <a:spcPts val="0"/>
              </a:spcBef>
              <a:spcAft>
                <a:spcPts val="0"/>
              </a:spcAft>
              <a:buClr>
                <a:srgbClr val="000000"/>
              </a:buClr>
              <a:buSzPts val="2800"/>
              <a:buFont typeface="Arial"/>
              <a:buNone/>
            </a:pPr>
            <a:r>
              <a:t/>
            </a:r>
            <a:endParaRPr sz="2800">
              <a:solidFill>
                <a:schemeClr val="lt1"/>
              </a:solidFill>
              <a:latin typeface="Aharoni"/>
              <a:ea typeface="Aharoni"/>
              <a:cs typeface="Aharoni"/>
              <a:sym typeface="Aharoni"/>
            </a:endParaRPr>
          </a:p>
        </p:txBody>
      </p:sp>
      <p:cxnSp>
        <p:nvCxnSpPr>
          <p:cNvPr id="190" name="Google Shape;190;g13bd328336f_0_206"/>
          <p:cNvCxnSpPr/>
          <p:nvPr/>
        </p:nvCxnSpPr>
        <p:spPr>
          <a:xfrm>
            <a:off x="4052302" y="810705"/>
            <a:ext cx="4087500" cy="0"/>
          </a:xfrm>
          <a:prstGeom prst="straightConnector1">
            <a:avLst/>
          </a:prstGeom>
          <a:noFill/>
          <a:ln cap="flat" cmpd="sng" w="28575">
            <a:solidFill>
              <a:srgbClr val="FE595F"/>
            </a:solidFill>
            <a:prstDash val="solid"/>
            <a:miter lim="800000"/>
            <a:headEnd len="sm" w="sm" type="none"/>
            <a:tailEnd len="sm" w="sm" type="none"/>
          </a:ln>
        </p:spPr>
      </p:cxnSp>
      <p:cxnSp>
        <p:nvCxnSpPr>
          <p:cNvPr id="191" name="Google Shape;191;g13bd328336f_0_206"/>
          <p:cNvCxnSpPr/>
          <p:nvPr/>
        </p:nvCxnSpPr>
        <p:spPr>
          <a:xfrm>
            <a:off x="1150070" y="320511"/>
            <a:ext cx="0" cy="490200"/>
          </a:xfrm>
          <a:prstGeom prst="straightConnector1">
            <a:avLst/>
          </a:prstGeom>
          <a:noFill/>
          <a:ln cap="flat" cmpd="sng" w="28575">
            <a:solidFill>
              <a:schemeClr val="lt1"/>
            </a:solidFill>
            <a:prstDash val="solid"/>
            <a:miter lim="800000"/>
            <a:headEnd len="sm" w="sm" type="none"/>
            <a:tailEnd len="sm" w="sm" type="none"/>
          </a:ln>
        </p:spPr>
      </p:cxnSp>
      <p:sp>
        <p:nvSpPr>
          <p:cNvPr id="192" name="Google Shape;192;g13bd328336f_0_206"/>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Your Future</a:t>
            </a:r>
            <a:endParaRPr b="0" i="0" sz="1200" u="none" cap="none" strike="noStrike">
              <a:solidFill>
                <a:schemeClr val="lt1"/>
              </a:solidFill>
              <a:latin typeface="Calibri"/>
              <a:ea typeface="Calibri"/>
              <a:cs typeface="Calibri"/>
              <a:sym typeface="Calibri"/>
            </a:endParaRPr>
          </a:p>
        </p:txBody>
      </p:sp>
      <p:pic>
        <p:nvPicPr>
          <p:cNvPr id="193" name="Google Shape;193;g13bd328336f_0_206"/>
          <p:cNvPicPr preferRelativeResize="0"/>
          <p:nvPr/>
        </p:nvPicPr>
        <p:blipFill rotWithShape="1">
          <a:blip r:embed="rId4">
            <a:alphaModFix/>
          </a:blip>
          <a:srcRect b="0" l="0" r="16261" t="0"/>
          <a:stretch/>
        </p:blipFill>
        <p:spPr>
          <a:xfrm>
            <a:off x="344300" y="1085900"/>
            <a:ext cx="5178342" cy="3050325"/>
          </a:xfrm>
          <a:prstGeom prst="rect">
            <a:avLst/>
          </a:prstGeom>
          <a:noFill/>
          <a:ln>
            <a:noFill/>
          </a:ln>
        </p:spPr>
      </p:pic>
      <p:pic>
        <p:nvPicPr>
          <p:cNvPr id="194" name="Google Shape;194;g13bd328336f_0_206"/>
          <p:cNvPicPr preferRelativeResize="0"/>
          <p:nvPr/>
        </p:nvPicPr>
        <p:blipFill>
          <a:blip r:embed="rId5">
            <a:alphaModFix/>
          </a:blip>
          <a:stretch>
            <a:fillRect/>
          </a:stretch>
        </p:blipFill>
        <p:spPr>
          <a:xfrm>
            <a:off x="4052300" y="2289675"/>
            <a:ext cx="7924799" cy="3518988"/>
          </a:xfrm>
          <a:prstGeom prst="rect">
            <a:avLst/>
          </a:prstGeom>
          <a:noFill/>
          <a:ln>
            <a:noFill/>
          </a:ln>
        </p:spPr>
      </p:pic>
      <p:sp>
        <p:nvSpPr>
          <p:cNvPr id="195" name="Google Shape;195;g13bd328336f_0_206"/>
          <p:cNvSpPr txBox="1"/>
          <p:nvPr/>
        </p:nvSpPr>
        <p:spPr>
          <a:xfrm>
            <a:off x="6009200" y="1219288"/>
            <a:ext cx="40110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100">
                <a:solidFill>
                  <a:schemeClr val="lt1"/>
                </a:solidFill>
                <a:latin typeface="Times New Roman"/>
                <a:ea typeface="Times New Roman"/>
                <a:cs typeface="Times New Roman"/>
                <a:sym typeface="Times New Roman"/>
              </a:rPr>
              <a:t>RANDOM FOREST</a:t>
            </a:r>
            <a:endParaRPr b="1" sz="31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g13bd328336f_0_223"/>
          <p:cNvSpPr txBox="1"/>
          <p:nvPr/>
        </p:nvSpPr>
        <p:spPr>
          <a:xfrm>
            <a:off x="3632825" y="273220"/>
            <a:ext cx="4926300" cy="954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2800"/>
              <a:buFont typeface="Arial"/>
              <a:buNone/>
            </a:pPr>
            <a:r>
              <a:rPr lang="en-US" sz="2800">
                <a:solidFill>
                  <a:schemeClr val="lt1"/>
                </a:solidFill>
                <a:latin typeface="Aharoni"/>
                <a:ea typeface="Aharoni"/>
                <a:cs typeface="Aharoni"/>
                <a:sym typeface="Aharoni"/>
              </a:rPr>
              <a:t>MODELLING EXPERIMENTS</a:t>
            </a:r>
            <a:endParaRPr sz="2800">
              <a:solidFill>
                <a:schemeClr val="lt1"/>
              </a:solidFill>
              <a:latin typeface="Aharoni"/>
              <a:ea typeface="Aharoni"/>
              <a:cs typeface="Aharoni"/>
              <a:sym typeface="Aharoni"/>
            </a:endParaRPr>
          </a:p>
          <a:p>
            <a:pPr indent="0" lvl="0" marL="0" marR="0" rtl="0" algn="ctr">
              <a:lnSpc>
                <a:spcPct val="100000"/>
              </a:lnSpc>
              <a:spcBef>
                <a:spcPts val="0"/>
              </a:spcBef>
              <a:spcAft>
                <a:spcPts val="0"/>
              </a:spcAft>
              <a:buClr>
                <a:srgbClr val="000000"/>
              </a:buClr>
              <a:buSzPts val="2800"/>
              <a:buFont typeface="Arial"/>
              <a:buNone/>
            </a:pPr>
            <a:r>
              <a:t/>
            </a:r>
            <a:endParaRPr sz="2800">
              <a:solidFill>
                <a:schemeClr val="lt1"/>
              </a:solidFill>
              <a:latin typeface="Aharoni"/>
              <a:ea typeface="Aharoni"/>
              <a:cs typeface="Aharoni"/>
              <a:sym typeface="Aharoni"/>
            </a:endParaRPr>
          </a:p>
        </p:txBody>
      </p:sp>
      <p:cxnSp>
        <p:nvCxnSpPr>
          <p:cNvPr id="201" name="Google Shape;201;g13bd328336f_0_223"/>
          <p:cNvCxnSpPr/>
          <p:nvPr/>
        </p:nvCxnSpPr>
        <p:spPr>
          <a:xfrm>
            <a:off x="4052302" y="810705"/>
            <a:ext cx="4087500" cy="0"/>
          </a:xfrm>
          <a:prstGeom prst="straightConnector1">
            <a:avLst/>
          </a:prstGeom>
          <a:noFill/>
          <a:ln cap="flat" cmpd="sng" w="28575">
            <a:solidFill>
              <a:srgbClr val="FE595F"/>
            </a:solidFill>
            <a:prstDash val="solid"/>
            <a:miter lim="800000"/>
            <a:headEnd len="sm" w="sm" type="none"/>
            <a:tailEnd len="sm" w="sm" type="none"/>
          </a:ln>
        </p:spPr>
      </p:cxnSp>
      <p:cxnSp>
        <p:nvCxnSpPr>
          <p:cNvPr id="202" name="Google Shape;202;g13bd328336f_0_223"/>
          <p:cNvCxnSpPr/>
          <p:nvPr/>
        </p:nvCxnSpPr>
        <p:spPr>
          <a:xfrm>
            <a:off x="1150070" y="320511"/>
            <a:ext cx="0" cy="490200"/>
          </a:xfrm>
          <a:prstGeom prst="straightConnector1">
            <a:avLst/>
          </a:prstGeom>
          <a:noFill/>
          <a:ln cap="flat" cmpd="sng" w="28575">
            <a:solidFill>
              <a:schemeClr val="lt1"/>
            </a:solidFill>
            <a:prstDash val="solid"/>
            <a:miter lim="800000"/>
            <a:headEnd len="sm" w="sm" type="none"/>
            <a:tailEnd len="sm" w="sm" type="none"/>
          </a:ln>
        </p:spPr>
      </p:cxnSp>
      <p:sp>
        <p:nvSpPr>
          <p:cNvPr id="203" name="Google Shape;203;g13bd328336f_0_223"/>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Your Future</a:t>
            </a:r>
            <a:endParaRPr b="0" i="0" sz="1200" u="none" cap="none" strike="noStrike">
              <a:solidFill>
                <a:schemeClr val="lt1"/>
              </a:solidFill>
              <a:latin typeface="Calibri"/>
              <a:ea typeface="Calibri"/>
              <a:cs typeface="Calibri"/>
              <a:sym typeface="Calibri"/>
            </a:endParaRPr>
          </a:p>
        </p:txBody>
      </p:sp>
      <p:pic>
        <p:nvPicPr>
          <p:cNvPr id="204" name="Google Shape;204;g13bd328336f_0_223"/>
          <p:cNvPicPr preferRelativeResize="0"/>
          <p:nvPr/>
        </p:nvPicPr>
        <p:blipFill rotWithShape="1">
          <a:blip r:embed="rId4">
            <a:alphaModFix/>
          </a:blip>
          <a:srcRect b="0" l="0" r="12778" t="0"/>
          <a:stretch/>
        </p:blipFill>
        <p:spPr>
          <a:xfrm>
            <a:off x="467800" y="1130875"/>
            <a:ext cx="5638151" cy="3484324"/>
          </a:xfrm>
          <a:prstGeom prst="rect">
            <a:avLst/>
          </a:prstGeom>
          <a:noFill/>
          <a:ln>
            <a:noFill/>
          </a:ln>
        </p:spPr>
      </p:pic>
      <p:pic>
        <p:nvPicPr>
          <p:cNvPr id="205" name="Google Shape;205;g13bd328336f_0_223"/>
          <p:cNvPicPr preferRelativeResize="0"/>
          <p:nvPr/>
        </p:nvPicPr>
        <p:blipFill>
          <a:blip r:embed="rId5">
            <a:alphaModFix/>
          </a:blip>
          <a:stretch>
            <a:fillRect/>
          </a:stretch>
        </p:blipFill>
        <p:spPr>
          <a:xfrm>
            <a:off x="4646825" y="2843225"/>
            <a:ext cx="7065400" cy="3137375"/>
          </a:xfrm>
          <a:prstGeom prst="rect">
            <a:avLst/>
          </a:prstGeom>
          <a:noFill/>
          <a:ln>
            <a:noFill/>
          </a:ln>
        </p:spPr>
      </p:pic>
      <p:sp>
        <p:nvSpPr>
          <p:cNvPr id="206" name="Google Shape;206;g13bd328336f_0_223"/>
          <p:cNvSpPr txBox="1"/>
          <p:nvPr/>
        </p:nvSpPr>
        <p:spPr>
          <a:xfrm>
            <a:off x="6622175" y="1697625"/>
            <a:ext cx="46449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100">
                <a:solidFill>
                  <a:schemeClr val="lt1"/>
                </a:solidFill>
                <a:latin typeface="Times New Roman"/>
                <a:ea typeface="Times New Roman"/>
                <a:cs typeface="Times New Roman"/>
                <a:sym typeface="Times New Roman"/>
              </a:rPr>
              <a:t>LINEAR REGRESSION</a:t>
            </a:r>
            <a:endParaRPr b="1" sz="31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g13bd328336f_0_236"/>
          <p:cNvSpPr txBox="1"/>
          <p:nvPr/>
        </p:nvSpPr>
        <p:spPr>
          <a:xfrm>
            <a:off x="3632825" y="273220"/>
            <a:ext cx="4926300" cy="954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2800"/>
              <a:buFont typeface="Arial"/>
              <a:buNone/>
            </a:pPr>
            <a:r>
              <a:rPr lang="en-US" sz="2800">
                <a:solidFill>
                  <a:schemeClr val="lt1"/>
                </a:solidFill>
                <a:latin typeface="Aharoni"/>
                <a:ea typeface="Aharoni"/>
                <a:cs typeface="Aharoni"/>
                <a:sym typeface="Aharoni"/>
              </a:rPr>
              <a:t>MODELLING EXPERIMENTS</a:t>
            </a:r>
            <a:endParaRPr sz="2800">
              <a:solidFill>
                <a:schemeClr val="lt1"/>
              </a:solidFill>
              <a:latin typeface="Aharoni"/>
              <a:ea typeface="Aharoni"/>
              <a:cs typeface="Aharoni"/>
              <a:sym typeface="Aharoni"/>
            </a:endParaRPr>
          </a:p>
          <a:p>
            <a:pPr indent="0" lvl="0" marL="0" marR="0" rtl="0" algn="ctr">
              <a:lnSpc>
                <a:spcPct val="100000"/>
              </a:lnSpc>
              <a:spcBef>
                <a:spcPts val="0"/>
              </a:spcBef>
              <a:spcAft>
                <a:spcPts val="0"/>
              </a:spcAft>
              <a:buClr>
                <a:srgbClr val="000000"/>
              </a:buClr>
              <a:buSzPts val="2800"/>
              <a:buFont typeface="Arial"/>
              <a:buNone/>
            </a:pPr>
            <a:r>
              <a:t/>
            </a:r>
            <a:endParaRPr sz="2800">
              <a:solidFill>
                <a:schemeClr val="lt1"/>
              </a:solidFill>
              <a:latin typeface="Aharoni"/>
              <a:ea typeface="Aharoni"/>
              <a:cs typeface="Aharoni"/>
              <a:sym typeface="Aharoni"/>
            </a:endParaRPr>
          </a:p>
        </p:txBody>
      </p:sp>
      <p:cxnSp>
        <p:nvCxnSpPr>
          <p:cNvPr id="212" name="Google Shape;212;g13bd328336f_0_236"/>
          <p:cNvCxnSpPr/>
          <p:nvPr/>
        </p:nvCxnSpPr>
        <p:spPr>
          <a:xfrm>
            <a:off x="4052302" y="810705"/>
            <a:ext cx="4087500" cy="0"/>
          </a:xfrm>
          <a:prstGeom prst="straightConnector1">
            <a:avLst/>
          </a:prstGeom>
          <a:noFill/>
          <a:ln cap="flat" cmpd="sng" w="28575">
            <a:solidFill>
              <a:srgbClr val="FE595F"/>
            </a:solidFill>
            <a:prstDash val="solid"/>
            <a:miter lim="800000"/>
            <a:headEnd len="sm" w="sm" type="none"/>
            <a:tailEnd len="sm" w="sm" type="none"/>
          </a:ln>
        </p:spPr>
      </p:cxnSp>
      <p:cxnSp>
        <p:nvCxnSpPr>
          <p:cNvPr id="213" name="Google Shape;213;g13bd328336f_0_236"/>
          <p:cNvCxnSpPr/>
          <p:nvPr/>
        </p:nvCxnSpPr>
        <p:spPr>
          <a:xfrm>
            <a:off x="1150070" y="320511"/>
            <a:ext cx="0" cy="490200"/>
          </a:xfrm>
          <a:prstGeom prst="straightConnector1">
            <a:avLst/>
          </a:prstGeom>
          <a:noFill/>
          <a:ln cap="flat" cmpd="sng" w="28575">
            <a:solidFill>
              <a:schemeClr val="lt1"/>
            </a:solidFill>
            <a:prstDash val="solid"/>
            <a:miter lim="800000"/>
            <a:headEnd len="sm" w="sm" type="none"/>
            <a:tailEnd len="sm" w="sm" type="none"/>
          </a:ln>
        </p:spPr>
      </p:cxnSp>
      <p:sp>
        <p:nvSpPr>
          <p:cNvPr id="214" name="Google Shape;214;g13bd328336f_0_236"/>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Your Future</a:t>
            </a:r>
            <a:endParaRPr b="0" i="0" sz="1200" u="none" cap="none" strike="noStrike">
              <a:solidFill>
                <a:schemeClr val="lt1"/>
              </a:solidFill>
              <a:latin typeface="Calibri"/>
              <a:ea typeface="Calibri"/>
              <a:cs typeface="Calibri"/>
              <a:sym typeface="Calibri"/>
            </a:endParaRPr>
          </a:p>
        </p:txBody>
      </p:sp>
      <p:pic>
        <p:nvPicPr>
          <p:cNvPr id="215" name="Google Shape;215;g13bd328336f_0_236"/>
          <p:cNvPicPr preferRelativeResize="0"/>
          <p:nvPr/>
        </p:nvPicPr>
        <p:blipFill>
          <a:blip r:embed="rId4">
            <a:alphaModFix/>
          </a:blip>
          <a:stretch>
            <a:fillRect/>
          </a:stretch>
        </p:blipFill>
        <p:spPr>
          <a:xfrm>
            <a:off x="2215713" y="1184600"/>
            <a:ext cx="7760575" cy="3929000"/>
          </a:xfrm>
          <a:prstGeom prst="rect">
            <a:avLst/>
          </a:prstGeom>
          <a:noFill/>
          <a:ln>
            <a:noFill/>
          </a:ln>
        </p:spPr>
      </p:pic>
      <p:sp>
        <p:nvSpPr>
          <p:cNvPr id="216" name="Google Shape;216;g13bd328336f_0_236"/>
          <p:cNvSpPr txBox="1"/>
          <p:nvPr/>
        </p:nvSpPr>
        <p:spPr>
          <a:xfrm>
            <a:off x="1450400" y="5409250"/>
            <a:ext cx="10063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lt1"/>
                </a:solidFill>
                <a:latin typeface="Times New Roman"/>
                <a:ea typeface="Times New Roman"/>
                <a:cs typeface="Times New Roman"/>
                <a:sym typeface="Times New Roman"/>
              </a:rPr>
              <a:t>Result : Modelling yang diambil menggunakan metode </a:t>
            </a:r>
            <a:r>
              <a:rPr b="1" lang="en-US" sz="1900">
                <a:solidFill>
                  <a:schemeClr val="lt1"/>
                </a:solidFill>
                <a:latin typeface="Times New Roman"/>
                <a:ea typeface="Times New Roman"/>
                <a:cs typeface="Times New Roman"/>
                <a:sym typeface="Times New Roman"/>
              </a:rPr>
              <a:t>Random Forest Regression </a:t>
            </a:r>
            <a:r>
              <a:rPr lang="en-US" sz="1900">
                <a:solidFill>
                  <a:schemeClr val="lt1"/>
                </a:solidFill>
                <a:latin typeface="Times New Roman"/>
                <a:ea typeface="Times New Roman"/>
                <a:cs typeface="Times New Roman"/>
                <a:sym typeface="Times New Roman"/>
              </a:rPr>
              <a:t>karena memiliki R^2 tertinggi dan nilai MAE terendah</a:t>
            </a:r>
            <a:endParaRPr sz="19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g13bd328336f_0_248"/>
          <p:cNvSpPr txBox="1"/>
          <p:nvPr/>
        </p:nvSpPr>
        <p:spPr>
          <a:xfrm>
            <a:off x="1201925" y="1308725"/>
            <a:ext cx="10063200" cy="49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lt1"/>
                </a:solidFill>
                <a:latin typeface="Times New Roman"/>
                <a:ea typeface="Times New Roman"/>
                <a:cs typeface="Times New Roman"/>
                <a:sym typeface="Times New Roman"/>
              </a:rPr>
              <a:t>SUMMARY :</a:t>
            </a:r>
            <a:endParaRPr sz="1900">
              <a:solidFill>
                <a:schemeClr val="lt1"/>
              </a:solidFill>
              <a:latin typeface="Times New Roman"/>
              <a:ea typeface="Times New Roman"/>
              <a:cs typeface="Times New Roman"/>
              <a:sym typeface="Times New Roman"/>
            </a:endParaRPr>
          </a:p>
          <a:p>
            <a:pPr indent="-342900" lvl="0" marL="457200" rtl="0" algn="just">
              <a:spcBef>
                <a:spcPts val="0"/>
              </a:spcBef>
              <a:spcAft>
                <a:spcPts val="0"/>
              </a:spcAft>
              <a:buClr>
                <a:schemeClr val="lt1"/>
              </a:buClr>
              <a:buSzPts val="1800"/>
              <a:buFont typeface="Times New Roman"/>
              <a:buAutoNum type="arabicPeriod"/>
            </a:pPr>
            <a:r>
              <a:rPr lang="en-US" sz="1800">
                <a:solidFill>
                  <a:schemeClr val="lt1"/>
                </a:solidFill>
                <a:latin typeface="Times New Roman"/>
                <a:ea typeface="Times New Roman"/>
                <a:cs typeface="Times New Roman"/>
                <a:sym typeface="Times New Roman"/>
              </a:rPr>
              <a:t>Sebagian besar </a:t>
            </a:r>
            <a:r>
              <a:rPr lang="en-US" sz="1800">
                <a:solidFill>
                  <a:schemeClr val="lt1"/>
                </a:solidFill>
                <a:latin typeface="Times New Roman"/>
                <a:ea typeface="Times New Roman"/>
                <a:cs typeface="Times New Roman"/>
                <a:sym typeface="Times New Roman"/>
              </a:rPr>
              <a:t>orang memilih rumah yang dekat dengan Bay. Tidak ada orang yang ingin memiliki rumah hanya di pulau saja (proporsi = 0%)</a:t>
            </a:r>
            <a:endParaRPr sz="1800">
              <a:solidFill>
                <a:schemeClr val="lt1"/>
              </a:solidFill>
              <a:latin typeface="Times New Roman"/>
              <a:ea typeface="Times New Roman"/>
              <a:cs typeface="Times New Roman"/>
              <a:sym typeface="Times New Roman"/>
            </a:endParaRPr>
          </a:p>
          <a:p>
            <a:pPr indent="-349250" lvl="0" marL="457200" rtl="0" algn="just">
              <a:spcBef>
                <a:spcPts val="0"/>
              </a:spcBef>
              <a:spcAft>
                <a:spcPts val="0"/>
              </a:spcAft>
              <a:buClr>
                <a:schemeClr val="lt1"/>
              </a:buClr>
              <a:buSzPts val="1900"/>
              <a:buFont typeface="Times New Roman"/>
              <a:buAutoNum type="arabicPeriod"/>
            </a:pPr>
            <a:r>
              <a:rPr lang="en-US" sz="1800">
                <a:solidFill>
                  <a:schemeClr val="lt1"/>
                </a:solidFill>
                <a:latin typeface="Times New Roman"/>
                <a:ea typeface="Times New Roman"/>
                <a:cs typeface="Times New Roman"/>
                <a:sym typeface="Times New Roman"/>
              </a:rPr>
              <a:t>Jumlah total ruangan terbanyak berada pada rumah-rumah yang berada di pedalaman, sedangkan untuk kategori lainnya cenderung memiliki total ruangan yang sama</a:t>
            </a:r>
            <a:endParaRPr sz="1800">
              <a:solidFill>
                <a:schemeClr val="lt1"/>
              </a:solidFill>
              <a:latin typeface="Times New Roman"/>
              <a:ea typeface="Times New Roman"/>
              <a:cs typeface="Times New Roman"/>
              <a:sym typeface="Times New Roman"/>
            </a:endParaRPr>
          </a:p>
          <a:p>
            <a:pPr indent="-349250" lvl="0" marL="457200" rtl="0" algn="just">
              <a:spcBef>
                <a:spcPts val="0"/>
              </a:spcBef>
              <a:spcAft>
                <a:spcPts val="0"/>
              </a:spcAft>
              <a:buClr>
                <a:schemeClr val="lt1"/>
              </a:buClr>
              <a:buSzPts val="1900"/>
              <a:buFont typeface="Times New Roman"/>
              <a:buAutoNum type="arabicPeriod"/>
            </a:pPr>
            <a:r>
              <a:rPr lang="en-US" sz="1800">
                <a:solidFill>
                  <a:schemeClr val="lt1"/>
                </a:solidFill>
                <a:latin typeface="Times New Roman"/>
                <a:ea typeface="Times New Roman"/>
                <a:cs typeface="Times New Roman"/>
                <a:sym typeface="Times New Roman"/>
              </a:rPr>
              <a:t>Rumah yang berada di pedalaman cenderung memiliki harga yang lebih murah dibanding rumah yang berada di dekat ocean atau bay</a:t>
            </a:r>
            <a:endParaRPr sz="1800">
              <a:solidFill>
                <a:schemeClr val="lt1"/>
              </a:solidFill>
              <a:latin typeface="Times New Roman"/>
              <a:ea typeface="Times New Roman"/>
              <a:cs typeface="Times New Roman"/>
              <a:sym typeface="Times New Roman"/>
            </a:endParaRPr>
          </a:p>
          <a:p>
            <a:pPr indent="-349250" lvl="0" marL="457200" rtl="0" algn="just">
              <a:spcBef>
                <a:spcPts val="0"/>
              </a:spcBef>
              <a:spcAft>
                <a:spcPts val="0"/>
              </a:spcAft>
              <a:buClr>
                <a:schemeClr val="lt1"/>
              </a:buClr>
              <a:buSzPts val="1900"/>
              <a:buFont typeface="Times New Roman"/>
              <a:buAutoNum type="arabicPeriod"/>
            </a:pPr>
            <a:r>
              <a:rPr lang="en-US" sz="1800">
                <a:solidFill>
                  <a:schemeClr val="lt1"/>
                </a:solidFill>
                <a:latin typeface="Times New Roman"/>
                <a:ea typeface="Times New Roman"/>
                <a:cs typeface="Times New Roman"/>
                <a:sym typeface="Times New Roman"/>
              </a:rPr>
              <a:t>Jumlah households tidak terlalu mempengaruhi median incomenya karena terlihat dari grafik tidak terdapat suatu tren tertentu dan data cenderung naik turun.</a:t>
            </a:r>
            <a:endParaRPr sz="1800">
              <a:solidFill>
                <a:schemeClr val="lt1"/>
              </a:solidFill>
              <a:latin typeface="Times New Roman"/>
              <a:ea typeface="Times New Roman"/>
              <a:cs typeface="Times New Roman"/>
              <a:sym typeface="Times New Roman"/>
            </a:endParaRPr>
          </a:p>
          <a:p>
            <a:pPr indent="-349250" lvl="0" marL="457200" rtl="0" algn="just">
              <a:spcBef>
                <a:spcPts val="0"/>
              </a:spcBef>
              <a:spcAft>
                <a:spcPts val="0"/>
              </a:spcAft>
              <a:buClr>
                <a:schemeClr val="lt1"/>
              </a:buClr>
              <a:buSzPts val="1900"/>
              <a:buFont typeface="Times New Roman"/>
              <a:buAutoNum type="arabicPeriod"/>
            </a:pPr>
            <a:r>
              <a:rPr lang="en-US" sz="1800">
                <a:solidFill>
                  <a:schemeClr val="lt1"/>
                </a:solidFill>
                <a:latin typeface="Times New Roman"/>
                <a:ea typeface="Times New Roman"/>
                <a:cs typeface="Times New Roman"/>
                <a:sym typeface="Times New Roman"/>
              </a:rPr>
              <a:t>Umur hunian akan berpengaruh terhadap incomenya karena semakin tua suatu hunian, maka akan semakin kecil pula income yang didapatkan.</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lt1"/>
                </a:solidFill>
                <a:latin typeface="Times New Roman"/>
                <a:ea typeface="Times New Roman"/>
                <a:cs typeface="Times New Roman"/>
                <a:sym typeface="Times New Roman"/>
              </a:rPr>
              <a:t>RECOMMENDATION :</a:t>
            </a:r>
            <a:endParaRPr sz="1800">
              <a:solidFill>
                <a:schemeClr val="lt1"/>
              </a:solidFill>
              <a:latin typeface="Times New Roman"/>
              <a:ea typeface="Times New Roman"/>
              <a:cs typeface="Times New Roman"/>
              <a:sym typeface="Times New Roman"/>
            </a:endParaRPr>
          </a:p>
          <a:p>
            <a:pPr indent="-342900" lvl="0" marL="457200" rtl="0" algn="just">
              <a:spcBef>
                <a:spcPts val="0"/>
              </a:spcBef>
              <a:spcAft>
                <a:spcPts val="0"/>
              </a:spcAft>
              <a:buClr>
                <a:schemeClr val="lt1"/>
              </a:buClr>
              <a:buSzPts val="1800"/>
              <a:buFont typeface="Times New Roman"/>
              <a:buAutoNum type="arabicPeriod"/>
            </a:pPr>
            <a:r>
              <a:rPr lang="en-US" sz="1800">
                <a:solidFill>
                  <a:schemeClr val="lt1"/>
                </a:solidFill>
                <a:latin typeface="Times New Roman"/>
                <a:ea typeface="Times New Roman"/>
                <a:cs typeface="Times New Roman"/>
                <a:sym typeface="Times New Roman"/>
              </a:rPr>
              <a:t>Meningkatkan marketing khususnya bagi hunian yang berada di pedalaman</a:t>
            </a:r>
            <a:endParaRPr sz="1800">
              <a:solidFill>
                <a:schemeClr val="lt1"/>
              </a:solidFill>
              <a:latin typeface="Times New Roman"/>
              <a:ea typeface="Times New Roman"/>
              <a:cs typeface="Times New Roman"/>
              <a:sym typeface="Times New Roman"/>
            </a:endParaRPr>
          </a:p>
          <a:p>
            <a:pPr indent="-342900" lvl="0" marL="457200" rtl="0" algn="just">
              <a:spcBef>
                <a:spcPts val="0"/>
              </a:spcBef>
              <a:spcAft>
                <a:spcPts val="0"/>
              </a:spcAft>
              <a:buClr>
                <a:schemeClr val="lt1"/>
              </a:buClr>
              <a:buSzPts val="1800"/>
              <a:buFont typeface="Times New Roman"/>
              <a:buAutoNum type="arabicPeriod"/>
            </a:pPr>
            <a:r>
              <a:rPr lang="en-US" sz="1800">
                <a:solidFill>
                  <a:schemeClr val="lt1"/>
                </a:solidFill>
                <a:latin typeface="Times New Roman"/>
                <a:ea typeface="Times New Roman"/>
                <a:cs typeface="Times New Roman"/>
                <a:sym typeface="Times New Roman"/>
              </a:rPr>
              <a:t>Menambah jumlah ruangan di kelompok hunian yang berada di semua kategori selain pedalaman</a:t>
            </a:r>
            <a:endParaRPr sz="1800">
              <a:solidFill>
                <a:schemeClr val="lt1"/>
              </a:solidFill>
              <a:latin typeface="Times New Roman"/>
              <a:ea typeface="Times New Roman"/>
              <a:cs typeface="Times New Roman"/>
              <a:sym typeface="Times New Roman"/>
            </a:endParaRPr>
          </a:p>
          <a:p>
            <a:pPr indent="-342900" lvl="0" marL="457200" rtl="0" algn="just">
              <a:spcBef>
                <a:spcPts val="0"/>
              </a:spcBef>
              <a:spcAft>
                <a:spcPts val="0"/>
              </a:spcAft>
              <a:buClr>
                <a:schemeClr val="lt1"/>
              </a:buClr>
              <a:buSzPts val="1800"/>
              <a:buFont typeface="Times New Roman"/>
              <a:buAutoNum type="arabicPeriod"/>
            </a:pPr>
            <a:r>
              <a:rPr lang="en-US" sz="1800">
                <a:solidFill>
                  <a:schemeClr val="lt1"/>
                </a:solidFill>
                <a:latin typeface="Times New Roman"/>
                <a:ea typeface="Times New Roman"/>
                <a:cs typeface="Times New Roman"/>
                <a:sym typeface="Times New Roman"/>
              </a:rPr>
              <a:t>Melakukan perbaikan pada hunian yang memiliki umur yang lebih tua agar income yang didapatkan bisa bertambah</a:t>
            </a:r>
            <a:endParaRPr sz="1800">
              <a:solidFill>
                <a:schemeClr val="lt1"/>
              </a:solidFill>
              <a:latin typeface="Times New Roman"/>
              <a:ea typeface="Times New Roman"/>
              <a:cs typeface="Times New Roman"/>
              <a:sym typeface="Times New Roman"/>
            </a:endParaRPr>
          </a:p>
        </p:txBody>
      </p:sp>
      <p:sp>
        <p:nvSpPr>
          <p:cNvPr id="222" name="Google Shape;222;g13bd328336f_0_248"/>
          <p:cNvSpPr txBox="1"/>
          <p:nvPr/>
        </p:nvSpPr>
        <p:spPr>
          <a:xfrm>
            <a:off x="3177350" y="176150"/>
            <a:ext cx="6609300" cy="1385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2800"/>
              <a:buFont typeface="Arial"/>
              <a:buNone/>
            </a:pPr>
            <a:r>
              <a:rPr lang="en-US" sz="2800">
                <a:solidFill>
                  <a:schemeClr val="lt1"/>
                </a:solidFill>
                <a:latin typeface="Aharoni"/>
                <a:ea typeface="Aharoni"/>
                <a:cs typeface="Aharoni"/>
                <a:sym typeface="Aharoni"/>
              </a:rPr>
              <a:t>EXECUTIVE SUMMARY AND RECOMMENDATION</a:t>
            </a:r>
            <a:endParaRPr sz="2800">
              <a:solidFill>
                <a:schemeClr val="lt1"/>
              </a:solidFill>
              <a:latin typeface="Aharoni"/>
              <a:ea typeface="Aharoni"/>
              <a:cs typeface="Aharoni"/>
              <a:sym typeface="Aharoni"/>
            </a:endParaRPr>
          </a:p>
          <a:p>
            <a:pPr indent="0" lvl="0" marL="0" marR="0" rtl="0" algn="ctr">
              <a:lnSpc>
                <a:spcPct val="100000"/>
              </a:lnSpc>
              <a:spcBef>
                <a:spcPts val="0"/>
              </a:spcBef>
              <a:spcAft>
                <a:spcPts val="0"/>
              </a:spcAft>
              <a:buClr>
                <a:srgbClr val="000000"/>
              </a:buClr>
              <a:buSzPts val="2800"/>
              <a:buFont typeface="Arial"/>
              <a:buNone/>
            </a:pPr>
            <a:r>
              <a:t/>
            </a:r>
            <a:endParaRPr sz="2800">
              <a:solidFill>
                <a:schemeClr val="lt1"/>
              </a:solidFill>
              <a:latin typeface="Aharoni"/>
              <a:ea typeface="Aharoni"/>
              <a:cs typeface="Aharoni"/>
              <a:sym typeface="Aharoni"/>
            </a:endParaRPr>
          </a:p>
        </p:txBody>
      </p:sp>
      <p:cxnSp>
        <p:nvCxnSpPr>
          <p:cNvPr id="223" name="Google Shape;223;g13bd328336f_0_248"/>
          <p:cNvCxnSpPr/>
          <p:nvPr/>
        </p:nvCxnSpPr>
        <p:spPr>
          <a:xfrm>
            <a:off x="4438252" y="1234655"/>
            <a:ext cx="4087500" cy="0"/>
          </a:xfrm>
          <a:prstGeom prst="straightConnector1">
            <a:avLst/>
          </a:prstGeom>
          <a:noFill/>
          <a:ln cap="flat" cmpd="sng" w="28575">
            <a:solidFill>
              <a:srgbClr val="FE595F"/>
            </a:solidFill>
            <a:prstDash val="solid"/>
            <a:miter lim="800000"/>
            <a:headEnd len="sm" w="sm" type="none"/>
            <a:tailEnd len="sm" w="sm" type="none"/>
          </a:ln>
        </p:spPr>
      </p:cxnSp>
      <p:cxnSp>
        <p:nvCxnSpPr>
          <p:cNvPr id="224" name="Google Shape;224;g13bd328336f_0_248"/>
          <p:cNvCxnSpPr/>
          <p:nvPr/>
        </p:nvCxnSpPr>
        <p:spPr>
          <a:xfrm>
            <a:off x="1150070" y="320511"/>
            <a:ext cx="0" cy="490200"/>
          </a:xfrm>
          <a:prstGeom prst="straightConnector1">
            <a:avLst/>
          </a:prstGeom>
          <a:noFill/>
          <a:ln cap="flat" cmpd="sng" w="28575">
            <a:solidFill>
              <a:schemeClr val="lt1"/>
            </a:solidFill>
            <a:prstDash val="solid"/>
            <a:miter lim="800000"/>
            <a:headEnd len="sm" w="sm" type="none"/>
            <a:tailEnd len="sm" w="sm" type="none"/>
          </a:ln>
        </p:spPr>
      </p:cxnSp>
      <p:sp>
        <p:nvSpPr>
          <p:cNvPr id="225" name="Google Shape;225;g13bd328336f_0_248"/>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Your Future</a:t>
            </a:r>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13bd328336f_0_257"/>
          <p:cNvSpPr txBox="1"/>
          <p:nvPr/>
        </p:nvSpPr>
        <p:spPr>
          <a:xfrm>
            <a:off x="3177350" y="176150"/>
            <a:ext cx="66093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chemeClr val="lt1"/>
                </a:solidFill>
                <a:latin typeface="Aharoni"/>
                <a:ea typeface="Aharoni"/>
                <a:cs typeface="Aharoni"/>
                <a:sym typeface="Aharoni"/>
              </a:rPr>
              <a:t>PEMBAGIAN TUGAS</a:t>
            </a:r>
            <a:endParaRPr sz="2800">
              <a:solidFill>
                <a:schemeClr val="lt1"/>
              </a:solidFill>
              <a:latin typeface="Aharoni"/>
              <a:ea typeface="Aharoni"/>
              <a:cs typeface="Aharoni"/>
              <a:sym typeface="Aharoni"/>
            </a:endParaRPr>
          </a:p>
        </p:txBody>
      </p:sp>
      <p:cxnSp>
        <p:nvCxnSpPr>
          <p:cNvPr id="231" name="Google Shape;231;g13bd328336f_0_257"/>
          <p:cNvCxnSpPr/>
          <p:nvPr/>
        </p:nvCxnSpPr>
        <p:spPr>
          <a:xfrm>
            <a:off x="4438252" y="777455"/>
            <a:ext cx="4087500" cy="0"/>
          </a:xfrm>
          <a:prstGeom prst="straightConnector1">
            <a:avLst/>
          </a:prstGeom>
          <a:noFill/>
          <a:ln cap="flat" cmpd="sng" w="28575">
            <a:solidFill>
              <a:srgbClr val="FE595F"/>
            </a:solidFill>
            <a:prstDash val="solid"/>
            <a:miter lim="800000"/>
            <a:headEnd len="sm" w="sm" type="none"/>
            <a:tailEnd len="sm" w="sm" type="none"/>
          </a:ln>
        </p:spPr>
      </p:cxnSp>
      <p:cxnSp>
        <p:nvCxnSpPr>
          <p:cNvPr id="232" name="Google Shape;232;g13bd328336f_0_257"/>
          <p:cNvCxnSpPr/>
          <p:nvPr/>
        </p:nvCxnSpPr>
        <p:spPr>
          <a:xfrm>
            <a:off x="1150070" y="320511"/>
            <a:ext cx="0" cy="490200"/>
          </a:xfrm>
          <a:prstGeom prst="straightConnector1">
            <a:avLst/>
          </a:prstGeom>
          <a:noFill/>
          <a:ln cap="flat" cmpd="sng" w="28575">
            <a:solidFill>
              <a:schemeClr val="lt1"/>
            </a:solidFill>
            <a:prstDash val="solid"/>
            <a:miter lim="800000"/>
            <a:headEnd len="sm" w="sm" type="none"/>
            <a:tailEnd len="sm" w="sm" type="none"/>
          </a:ln>
        </p:spPr>
      </p:cxnSp>
      <p:sp>
        <p:nvSpPr>
          <p:cNvPr id="233" name="Google Shape;233;g13bd328336f_0_257"/>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Your Future</a:t>
            </a:r>
            <a:endParaRPr b="0" i="0" sz="1200" u="none" cap="none" strike="noStrike">
              <a:solidFill>
                <a:schemeClr val="lt1"/>
              </a:solidFill>
              <a:latin typeface="Calibri"/>
              <a:ea typeface="Calibri"/>
              <a:cs typeface="Calibri"/>
              <a:sym typeface="Calibri"/>
            </a:endParaRPr>
          </a:p>
        </p:txBody>
      </p:sp>
      <p:sp>
        <p:nvSpPr>
          <p:cNvPr id="234" name="Google Shape;234;g13bd328336f_0_257"/>
          <p:cNvSpPr txBox="1"/>
          <p:nvPr/>
        </p:nvSpPr>
        <p:spPr>
          <a:xfrm>
            <a:off x="1201925" y="916500"/>
            <a:ext cx="10063200" cy="59415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Clr>
                <a:schemeClr val="lt1"/>
              </a:buClr>
              <a:buSzPts val="1900"/>
              <a:buFont typeface="Times New Roman"/>
              <a:buAutoNum type="arabicPeriod"/>
            </a:pPr>
            <a:r>
              <a:rPr lang="en-US" sz="1900">
                <a:solidFill>
                  <a:schemeClr val="lt1"/>
                </a:solidFill>
                <a:latin typeface="Times New Roman"/>
                <a:ea typeface="Times New Roman"/>
                <a:cs typeface="Times New Roman"/>
                <a:sym typeface="Times New Roman"/>
              </a:rPr>
              <a:t>Problem apa yang ingin diselesaikan</a:t>
            </a:r>
            <a:endParaRPr sz="19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US" sz="1900">
                <a:solidFill>
                  <a:schemeClr val="lt1"/>
                </a:solidFill>
                <a:latin typeface="Times New Roman"/>
                <a:ea typeface="Times New Roman"/>
                <a:cs typeface="Times New Roman"/>
                <a:sym typeface="Times New Roman"/>
              </a:rPr>
              <a:t>Jawab : </a:t>
            </a:r>
            <a:r>
              <a:rPr lang="en-US" sz="1800">
                <a:solidFill>
                  <a:schemeClr val="lt1"/>
                </a:solidFill>
                <a:latin typeface="Times New Roman"/>
                <a:ea typeface="Times New Roman"/>
                <a:cs typeface="Times New Roman"/>
                <a:sym typeface="Times New Roman"/>
              </a:rPr>
              <a:t>M</a:t>
            </a:r>
            <a:r>
              <a:rPr lang="en-US" sz="1800">
                <a:solidFill>
                  <a:schemeClr val="lt1"/>
                </a:solidFill>
                <a:latin typeface="Times New Roman"/>
                <a:ea typeface="Times New Roman"/>
                <a:cs typeface="Times New Roman"/>
                <a:sym typeface="Times New Roman"/>
              </a:rPr>
              <a:t>embantu memahami hubungan antara fitur/lokasi rumah dan bagaimana variabel tersebut digunakan untuk memprediksi harga rumah.</a:t>
            </a:r>
            <a:endParaRPr sz="1900">
              <a:solidFill>
                <a:schemeClr val="lt1"/>
              </a:solidFill>
              <a:latin typeface="Times New Roman"/>
              <a:ea typeface="Times New Roman"/>
              <a:cs typeface="Times New Roman"/>
              <a:sym typeface="Times New Roman"/>
            </a:endParaRPr>
          </a:p>
          <a:p>
            <a:pPr indent="-349250" lvl="0" marL="457200" rtl="0" algn="just">
              <a:spcBef>
                <a:spcPts val="0"/>
              </a:spcBef>
              <a:spcAft>
                <a:spcPts val="0"/>
              </a:spcAft>
              <a:buClr>
                <a:schemeClr val="lt1"/>
              </a:buClr>
              <a:buSzPts val="1900"/>
              <a:buFont typeface="Times New Roman"/>
              <a:buAutoNum type="arabicPeriod"/>
            </a:pPr>
            <a:r>
              <a:rPr lang="en-US" sz="1900">
                <a:solidFill>
                  <a:schemeClr val="lt1"/>
                </a:solidFill>
                <a:latin typeface="Times New Roman"/>
                <a:ea typeface="Times New Roman"/>
                <a:cs typeface="Times New Roman"/>
                <a:sym typeface="Times New Roman"/>
              </a:rPr>
              <a:t>Dataset seperti apa yang kamu miliki</a:t>
            </a:r>
            <a:endParaRPr sz="19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US" sz="1900">
                <a:solidFill>
                  <a:schemeClr val="lt1"/>
                </a:solidFill>
                <a:latin typeface="Times New Roman"/>
                <a:ea typeface="Times New Roman"/>
                <a:cs typeface="Times New Roman"/>
                <a:sym typeface="Times New Roman"/>
              </a:rPr>
              <a:t>Jawab : Dataset terdiri dari 9 variabel dengan jumlah baris sebanyak 20640.</a:t>
            </a:r>
            <a:endParaRPr sz="1900">
              <a:solidFill>
                <a:schemeClr val="lt1"/>
              </a:solidFill>
              <a:latin typeface="Times New Roman"/>
              <a:ea typeface="Times New Roman"/>
              <a:cs typeface="Times New Roman"/>
              <a:sym typeface="Times New Roman"/>
            </a:endParaRPr>
          </a:p>
          <a:p>
            <a:pPr indent="-349250" lvl="0" marL="457200" rtl="0" algn="just">
              <a:spcBef>
                <a:spcPts val="0"/>
              </a:spcBef>
              <a:spcAft>
                <a:spcPts val="0"/>
              </a:spcAft>
              <a:buClr>
                <a:schemeClr val="lt1"/>
              </a:buClr>
              <a:buSzPts val="1900"/>
              <a:buFont typeface="Times New Roman"/>
              <a:buAutoNum type="arabicPeriod"/>
            </a:pPr>
            <a:r>
              <a:rPr lang="en-US" sz="1900">
                <a:solidFill>
                  <a:schemeClr val="lt1"/>
                </a:solidFill>
                <a:latin typeface="Times New Roman"/>
                <a:ea typeface="Times New Roman"/>
                <a:cs typeface="Times New Roman"/>
                <a:sym typeface="Times New Roman"/>
              </a:rPr>
              <a:t>Insight apa saja yang kamu temukan dari data tersebut</a:t>
            </a:r>
            <a:endParaRPr sz="19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US" sz="1900">
                <a:solidFill>
                  <a:schemeClr val="lt1"/>
                </a:solidFill>
                <a:latin typeface="Times New Roman"/>
                <a:ea typeface="Times New Roman"/>
                <a:cs typeface="Times New Roman"/>
                <a:sym typeface="Times New Roman"/>
              </a:rPr>
              <a:t>Bisa jelaskan 2 insight paling bagus menurutmu serta action apa yang dapat dilakukan setelah </a:t>
            </a:r>
            <a:r>
              <a:rPr lang="en-US" sz="1900">
                <a:solidFill>
                  <a:schemeClr val="lt1"/>
                </a:solidFill>
                <a:latin typeface="Times New Roman"/>
                <a:ea typeface="Times New Roman"/>
                <a:cs typeface="Times New Roman"/>
                <a:sym typeface="Times New Roman"/>
              </a:rPr>
              <a:t>m</a:t>
            </a:r>
            <a:r>
              <a:rPr lang="en-US" sz="1900">
                <a:solidFill>
                  <a:schemeClr val="lt1"/>
                </a:solidFill>
                <a:latin typeface="Times New Roman"/>
                <a:ea typeface="Times New Roman"/>
                <a:cs typeface="Times New Roman"/>
                <a:sym typeface="Times New Roman"/>
              </a:rPr>
              <a:t>engetahui insight tersebut</a:t>
            </a:r>
            <a:endParaRPr sz="19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US" sz="1900">
                <a:solidFill>
                  <a:schemeClr val="lt1"/>
                </a:solidFill>
                <a:latin typeface="Times New Roman"/>
                <a:ea typeface="Times New Roman"/>
                <a:cs typeface="Times New Roman"/>
                <a:sym typeface="Times New Roman"/>
              </a:rPr>
              <a:t>Jawab : </a:t>
            </a:r>
            <a:endParaRPr sz="1900">
              <a:solidFill>
                <a:schemeClr val="lt1"/>
              </a:solidFill>
              <a:latin typeface="Times New Roman"/>
              <a:ea typeface="Times New Roman"/>
              <a:cs typeface="Times New Roman"/>
              <a:sym typeface="Times New Roman"/>
            </a:endParaRPr>
          </a:p>
          <a:p>
            <a:pPr indent="-349250" lvl="0" marL="457200" rtl="0" algn="just">
              <a:spcBef>
                <a:spcPts val="0"/>
              </a:spcBef>
              <a:spcAft>
                <a:spcPts val="0"/>
              </a:spcAft>
              <a:buClr>
                <a:schemeClr val="lt1"/>
              </a:buClr>
              <a:buSzPts val="1900"/>
              <a:buFont typeface="Times New Roman"/>
              <a:buChar char="●"/>
            </a:pPr>
            <a:r>
              <a:rPr lang="en-US" sz="1800">
                <a:solidFill>
                  <a:schemeClr val="lt1"/>
                </a:solidFill>
                <a:latin typeface="Times New Roman"/>
                <a:ea typeface="Times New Roman"/>
                <a:cs typeface="Times New Roman"/>
                <a:sym typeface="Times New Roman"/>
              </a:rPr>
              <a:t>Umur hunian akan berpengaruh terhadap incomenya karena semakin tua suatu hunian, maka akan semakin kecil pula income yang didapatkan sehingga kita bisa melakukan perbaikan pada hunian yang memiliki umur yang lebih tua agar income yang didapatkan bisa bertambah</a:t>
            </a:r>
            <a:endParaRPr sz="1800">
              <a:solidFill>
                <a:schemeClr val="lt1"/>
              </a:solidFill>
              <a:latin typeface="Times New Roman"/>
              <a:ea typeface="Times New Roman"/>
              <a:cs typeface="Times New Roman"/>
              <a:sym typeface="Times New Roman"/>
            </a:endParaRPr>
          </a:p>
          <a:p>
            <a:pPr indent="-342900" lvl="0" marL="457200" rtl="0" algn="just">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Sebagian besar orang memilih rumah yang dekat dengan Bay. Tidak ada orang yang ingin memiliki rumah hanya di pulau saja (proporsi = 0%) sehingga perlu meningkatkan marketing khususnya bagi hunian yang berada di pedalaman</a:t>
            </a:r>
            <a:endParaRPr sz="1800">
              <a:solidFill>
                <a:schemeClr val="lt1"/>
              </a:solidFill>
              <a:latin typeface="Times New Roman"/>
              <a:ea typeface="Times New Roman"/>
              <a:cs typeface="Times New Roman"/>
              <a:sym typeface="Times New Roman"/>
            </a:endParaRPr>
          </a:p>
          <a:p>
            <a:pPr indent="-349250" lvl="0" marL="457200" rtl="0" algn="just">
              <a:spcBef>
                <a:spcPts val="0"/>
              </a:spcBef>
              <a:spcAft>
                <a:spcPts val="0"/>
              </a:spcAft>
              <a:buClr>
                <a:schemeClr val="lt1"/>
              </a:buClr>
              <a:buSzPts val="1900"/>
              <a:buFont typeface="Times New Roman"/>
              <a:buAutoNum type="arabicPeriod"/>
            </a:pPr>
            <a:r>
              <a:rPr lang="en-US" sz="1900">
                <a:solidFill>
                  <a:schemeClr val="lt1"/>
                </a:solidFill>
                <a:latin typeface="Times New Roman"/>
                <a:ea typeface="Times New Roman"/>
                <a:cs typeface="Times New Roman"/>
                <a:sym typeface="Times New Roman"/>
              </a:rPr>
              <a:t>Apa saja yang telah dilakukan dalam membuat model?</a:t>
            </a:r>
            <a:endParaRPr sz="19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US" sz="1900">
                <a:solidFill>
                  <a:schemeClr val="lt1"/>
                </a:solidFill>
                <a:latin typeface="Times New Roman"/>
                <a:ea typeface="Times New Roman"/>
                <a:cs typeface="Times New Roman"/>
                <a:sym typeface="Times New Roman"/>
              </a:rPr>
              <a:t>Jawab : Model Random Forest Regression dengan pembagian data latih dan data uji sebesar 75% dan 25%</a:t>
            </a:r>
            <a:endParaRPr sz="19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9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9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6"/>
          <p:cNvSpPr txBox="1"/>
          <p:nvPr/>
        </p:nvSpPr>
        <p:spPr>
          <a:xfrm>
            <a:off x="4030567" y="3167390"/>
            <a:ext cx="467788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haroni"/>
                <a:ea typeface="Aharoni"/>
                <a:cs typeface="Aharoni"/>
                <a:sym typeface="Aharoni"/>
              </a:rPr>
              <a:t>Thanks For Your Attention.</a:t>
            </a:r>
            <a:endParaRPr b="0" i="0" sz="2800" u="none" cap="none" strike="noStrike">
              <a:solidFill>
                <a:schemeClr val="lt1"/>
              </a:solidFill>
              <a:latin typeface="Aharoni"/>
              <a:ea typeface="Aharoni"/>
              <a:cs typeface="Aharoni"/>
              <a:sym typeface="Aharoni"/>
            </a:endParaRPr>
          </a:p>
        </p:txBody>
      </p:sp>
      <p:cxnSp>
        <p:nvCxnSpPr>
          <p:cNvPr id="240" name="Google Shape;240;p6"/>
          <p:cNvCxnSpPr/>
          <p:nvPr/>
        </p:nvCxnSpPr>
        <p:spPr>
          <a:xfrm>
            <a:off x="4101220" y="3691370"/>
            <a:ext cx="4087394" cy="0"/>
          </a:xfrm>
          <a:prstGeom prst="straightConnector1">
            <a:avLst/>
          </a:prstGeom>
          <a:noFill/>
          <a:ln cap="flat" cmpd="sng" w="28575">
            <a:solidFill>
              <a:srgbClr val="FE595F"/>
            </a:solidFill>
            <a:prstDash val="solid"/>
            <a:miter lim="800000"/>
            <a:headEnd len="sm" w="sm" type="none"/>
            <a:tailEnd len="sm" w="sm" type="none"/>
          </a:ln>
        </p:spPr>
      </p:cxnSp>
      <p:sp>
        <p:nvSpPr>
          <p:cNvPr id="241" name="Google Shape;241;p6">
            <a:hlinkClick r:id="rId4"/>
          </p:cNvPr>
          <p:cNvSpPr/>
          <p:nvPr/>
        </p:nvSpPr>
        <p:spPr>
          <a:xfrm>
            <a:off x="3853543" y="4376075"/>
            <a:ext cx="1420586" cy="32655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6">
            <a:hlinkClick r:id="rId5"/>
          </p:cNvPr>
          <p:cNvSpPr/>
          <p:nvPr/>
        </p:nvSpPr>
        <p:spPr>
          <a:xfrm>
            <a:off x="5785757" y="4365198"/>
            <a:ext cx="1205593" cy="32654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3" name="Google Shape;243;p6">
            <a:hlinkClick r:id="rId6"/>
          </p:cNvPr>
          <p:cNvSpPr/>
          <p:nvPr/>
        </p:nvSpPr>
        <p:spPr>
          <a:xfrm>
            <a:off x="7502858" y="4365198"/>
            <a:ext cx="1403017" cy="32654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44" name="Google Shape;244;p6"/>
          <p:cNvCxnSpPr/>
          <p:nvPr/>
        </p:nvCxnSpPr>
        <p:spPr>
          <a:xfrm>
            <a:off x="1150070" y="320511"/>
            <a:ext cx="0" cy="490194"/>
          </a:xfrm>
          <a:prstGeom prst="straightConnector1">
            <a:avLst/>
          </a:prstGeom>
          <a:noFill/>
          <a:ln cap="flat" cmpd="sng" w="28575">
            <a:solidFill>
              <a:schemeClr val="lt1"/>
            </a:solidFill>
            <a:prstDash val="solid"/>
            <a:miter lim="800000"/>
            <a:headEnd len="sm" w="sm" type="none"/>
            <a:tailEnd len="sm" w="sm" type="none"/>
          </a:ln>
        </p:spPr>
      </p:cxnSp>
      <p:sp>
        <p:nvSpPr>
          <p:cNvPr id="245" name="Google Shape;245;p6"/>
          <p:cNvSpPr txBox="1"/>
          <p:nvPr/>
        </p:nvSpPr>
        <p:spPr>
          <a:xfrm>
            <a:off x="1201917" y="334775"/>
            <a:ext cx="112915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Your Future</a:t>
            </a:r>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2" name="Shape 92"/>
        <p:cNvGrpSpPr/>
        <p:nvPr/>
      </p:nvGrpSpPr>
      <p:grpSpPr>
        <a:xfrm>
          <a:off x="0" y="0"/>
          <a:ext cx="0" cy="0"/>
          <a:chOff x="0" y="0"/>
          <a:chExt cx="0" cy="0"/>
        </a:xfrm>
      </p:grpSpPr>
      <p:cxnSp>
        <p:nvCxnSpPr>
          <p:cNvPr id="93" name="Google Shape;93;p3"/>
          <p:cNvCxnSpPr/>
          <p:nvPr/>
        </p:nvCxnSpPr>
        <p:spPr>
          <a:xfrm>
            <a:off x="1150070" y="320511"/>
            <a:ext cx="0" cy="490194"/>
          </a:xfrm>
          <a:prstGeom prst="straightConnector1">
            <a:avLst/>
          </a:prstGeom>
          <a:noFill/>
          <a:ln cap="flat" cmpd="sng" w="28575">
            <a:solidFill>
              <a:schemeClr val="lt1"/>
            </a:solidFill>
            <a:prstDash val="solid"/>
            <a:miter lim="800000"/>
            <a:headEnd len="sm" w="sm" type="none"/>
            <a:tailEnd len="sm" w="sm" type="none"/>
          </a:ln>
        </p:spPr>
      </p:cxnSp>
      <p:sp>
        <p:nvSpPr>
          <p:cNvPr id="94" name="Google Shape;94;p3"/>
          <p:cNvSpPr txBox="1"/>
          <p:nvPr/>
        </p:nvSpPr>
        <p:spPr>
          <a:xfrm>
            <a:off x="1201917" y="334775"/>
            <a:ext cx="112915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Your Future</a:t>
            </a:r>
            <a:endParaRPr b="0" i="0" sz="1200" u="none" cap="none" strike="noStrike">
              <a:solidFill>
                <a:schemeClr val="lt1"/>
              </a:solidFill>
              <a:latin typeface="Calibri"/>
              <a:ea typeface="Calibri"/>
              <a:cs typeface="Calibri"/>
              <a:sym typeface="Calibri"/>
            </a:endParaRPr>
          </a:p>
        </p:txBody>
      </p:sp>
      <p:sp>
        <p:nvSpPr>
          <p:cNvPr id="95" name="Google Shape;95;p3"/>
          <p:cNvSpPr txBox="1"/>
          <p:nvPr/>
        </p:nvSpPr>
        <p:spPr>
          <a:xfrm>
            <a:off x="646125" y="1499725"/>
            <a:ext cx="10867800" cy="4446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lang="en-US" sz="1800">
                <a:solidFill>
                  <a:schemeClr val="lt1"/>
                </a:solidFill>
                <a:latin typeface="Times New Roman"/>
                <a:ea typeface="Times New Roman"/>
                <a:cs typeface="Times New Roman"/>
                <a:sym typeface="Times New Roman"/>
              </a:rPr>
              <a:t>Keinginan untuk memiliki rumah merupakan impian dari banyak orang. Tetapi pada kenyataannya, banyak rumah yang dijual mahal namun tidak sesuai dengan spesifikasinya. Maka dari itu, kami mencoba untuk membuat sistem yang kiranya dapat memberikan referensi untuk memprediksi harga rumah.</a:t>
            </a:r>
            <a:endParaRPr sz="1800">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sz="1800">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Proble</a:t>
            </a:r>
            <a:r>
              <a:rPr b="1" lang="en-US" sz="1800">
                <a:solidFill>
                  <a:schemeClr val="lt1"/>
                </a:solidFill>
                <a:latin typeface="Times New Roman"/>
                <a:ea typeface="Times New Roman"/>
                <a:cs typeface="Times New Roman"/>
                <a:sym typeface="Times New Roman"/>
              </a:rPr>
              <a:t>m</a:t>
            </a:r>
            <a:r>
              <a:rPr b="1" i="0" lang="en-US" sz="1800" u="none" cap="none" strike="noStrike">
                <a:solidFill>
                  <a:schemeClr val="lt1"/>
                </a:solidFill>
                <a:latin typeface="Times New Roman"/>
                <a:ea typeface="Times New Roman"/>
                <a:cs typeface="Times New Roman"/>
                <a:sym typeface="Times New Roman"/>
              </a:rPr>
              <a:t> :</a:t>
            </a:r>
            <a:endParaRPr b="1" i="0" sz="1800" u="none" cap="none" strike="noStrike">
              <a:solidFill>
                <a:schemeClr val="lt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lt1"/>
              </a:buClr>
              <a:buSzPts val="1800"/>
              <a:buFont typeface="Times New Roman"/>
              <a:buChar char="-"/>
            </a:pPr>
            <a:r>
              <a:rPr i="0" lang="en-US" sz="1800" u="none" cap="none" strike="noStrike">
                <a:solidFill>
                  <a:schemeClr val="lt1"/>
                </a:solidFill>
                <a:latin typeface="Times New Roman"/>
                <a:ea typeface="Times New Roman"/>
                <a:cs typeface="Times New Roman"/>
                <a:sym typeface="Times New Roman"/>
              </a:rPr>
              <a:t>Adanya kelangkaan tempat tinggal dan harga yang tidak masuk akal untuk tempat tinggal. </a:t>
            </a:r>
            <a:endParaRPr i="0" sz="1800" u="none" cap="none" strike="noStrike">
              <a:solidFill>
                <a:schemeClr val="lt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Harga rumah yang tidak sama/berbeda-beda.</a:t>
            </a:r>
            <a:endParaRPr sz="1800">
              <a:solidFill>
                <a:schemeClr val="lt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lang="en-US" sz="1800">
                <a:solidFill>
                  <a:schemeClr val="lt1"/>
                </a:solidFill>
                <a:latin typeface="Times New Roman"/>
                <a:ea typeface="Times New Roman"/>
                <a:cs typeface="Times New Roman"/>
                <a:sym typeface="Times New Roman"/>
              </a:rPr>
              <a:t>Tujuan dari analisis statistik ini adalah untuk membantu memahami hubungan antara fitur/lokasi rumah dan bagaimana variabel tersebut digunakan untuk memprediksi harga rumah.</a:t>
            </a:r>
            <a:endParaRPr sz="1800">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Font typeface="Arial"/>
              <a:buNone/>
            </a:pPr>
            <a:r>
              <a:rPr b="1" lang="en-US" sz="1800">
                <a:solidFill>
                  <a:schemeClr val="lt1"/>
                </a:solidFill>
                <a:latin typeface="Times New Roman"/>
                <a:ea typeface="Times New Roman"/>
                <a:cs typeface="Times New Roman"/>
                <a:sym typeface="Times New Roman"/>
              </a:rPr>
              <a:t>Objective :</a:t>
            </a:r>
            <a:endParaRPr b="1" sz="1800">
              <a:solidFill>
                <a:schemeClr val="lt1"/>
              </a:solidFill>
              <a:latin typeface="Times New Roman"/>
              <a:ea typeface="Times New Roman"/>
              <a:cs typeface="Times New Roman"/>
              <a:sym typeface="Times New Roman"/>
            </a:endParaRPr>
          </a:p>
          <a:p>
            <a:pPr indent="-342900" lvl="0" marL="457200" rtl="0" algn="l">
              <a:lnSpc>
                <a:spcPct val="135714"/>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Memprediksi harga rumah.</a:t>
            </a:r>
            <a:endParaRPr sz="1800">
              <a:solidFill>
                <a:schemeClr val="lt1"/>
              </a:solidFill>
              <a:latin typeface="Times New Roman"/>
              <a:ea typeface="Times New Roman"/>
              <a:cs typeface="Times New Roman"/>
              <a:sym typeface="Times New Roman"/>
            </a:endParaRPr>
          </a:p>
          <a:p>
            <a:pPr indent="-342900" lvl="0" marL="457200" rtl="0" algn="l">
              <a:lnSpc>
                <a:spcPct val="135714"/>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Menggunakan model yang berbeda untuk meminimalkan perbedaan antara prediksi dan aktualnya.</a:t>
            </a:r>
            <a:endParaRPr sz="1800">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sz="1800">
              <a:solidFill>
                <a:schemeClr val="lt1"/>
              </a:solidFill>
              <a:latin typeface="Times New Roman"/>
              <a:ea typeface="Times New Roman"/>
              <a:cs typeface="Times New Roman"/>
              <a:sym typeface="Times New Roman"/>
            </a:endParaRPr>
          </a:p>
        </p:txBody>
      </p:sp>
      <p:sp>
        <p:nvSpPr>
          <p:cNvPr id="96" name="Google Shape;96;p3"/>
          <p:cNvSpPr txBox="1"/>
          <p:nvPr/>
        </p:nvSpPr>
        <p:spPr>
          <a:xfrm>
            <a:off x="3624600" y="287500"/>
            <a:ext cx="5857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chemeClr val="lt1"/>
                </a:solidFill>
                <a:latin typeface="Aharoni"/>
                <a:ea typeface="Aharoni"/>
                <a:cs typeface="Aharoni"/>
                <a:sym typeface="Aharoni"/>
              </a:rPr>
              <a:t>LATAR BELAKANG MASALAH</a:t>
            </a:r>
            <a:endParaRPr b="0" i="0" sz="2800" u="none" cap="none" strike="noStrike">
              <a:solidFill>
                <a:schemeClr val="lt1"/>
              </a:solidFill>
              <a:latin typeface="Aharoni"/>
              <a:ea typeface="Aharoni"/>
              <a:cs typeface="Aharoni"/>
              <a:sym typeface="Aharoni"/>
            </a:endParaRPr>
          </a:p>
        </p:txBody>
      </p:sp>
      <p:cxnSp>
        <p:nvCxnSpPr>
          <p:cNvPr id="97" name="Google Shape;97;p3"/>
          <p:cNvCxnSpPr/>
          <p:nvPr/>
        </p:nvCxnSpPr>
        <p:spPr>
          <a:xfrm>
            <a:off x="4509502" y="810705"/>
            <a:ext cx="4087500" cy="0"/>
          </a:xfrm>
          <a:prstGeom prst="straightConnector1">
            <a:avLst/>
          </a:prstGeom>
          <a:noFill/>
          <a:ln cap="flat" cmpd="sng" w="28575">
            <a:solidFill>
              <a:srgbClr val="FE595F"/>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1" name="Shape 101"/>
        <p:cNvGrpSpPr/>
        <p:nvPr/>
      </p:nvGrpSpPr>
      <p:grpSpPr>
        <a:xfrm>
          <a:off x="0" y="0"/>
          <a:ext cx="0" cy="0"/>
          <a:chOff x="0" y="0"/>
          <a:chExt cx="0" cy="0"/>
        </a:xfrm>
      </p:grpSpPr>
      <p:cxnSp>
        <p:nvCxnSpPr>
          <p:cNvPr id="102" name="Google Shape;102;g13bd328336f_0_276"/>
          <p:cNvCxnSpPr/>
          <p:nvPr/>
        </p:nvCxnSpPr>
        <p:spPr>
          <a:xfrm>
            <a:off x="1150070" y="320511"/>
            <a:ext cx="0" cy="490200"/>
          </a:xfrm>
          <a:prstGeom prst="straightConnector1">
            <a:avLst/>
          </a:prstGeom>
          <a:noFill/>
          <a:ln cap="flat" cmpd="sng" w="28575">
            <a:solidFill>
              <a:schemeClr val="lt1"/>
            </a:solidFill>
            <a:prstDash val="solid"/>
            <a:miter lim="800000"/>
            <a:headEnd len="sm" w="sm" type="none"/>
            <a:tailEnd len="sm" w="sm" type="none"/>
          </a:ln>
        </p:spPr>
      </p:cxnSp>
      <p:sp>
        <p:nvSpPr>
          <p:cNvPr id="103" name="Google Shape;103;g13bd328336f_0_276"/>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Your Future</a:t>
            </a:r>
            <a:endParaRPr b="0" i="0" sz="1200" u="none" cap="none" strike="noStrike">
              <a:solidFill>
                <a:schemeClr val="lt1"/>
              </a:solidFill>
              <a:latin typeface="Calibri"/>
              <a:ea typeface="Calibri"/>
              <a:cs typeface="Calibri"/>
              <a:sym typeface="Calibri"/>
            </a:endParaRPr>
          </a:p>
        </p:txBody>
      </p:sp>
      <p:sp>
        <p:nvSpPr>
          <p:cNvPr id="104" name="Google Shape;104;g13bd328336f_0_276"/>
          <p:cNvSpPr txBox="1"/>
          <p:nvPr/>
        </p:nvSpPr>
        <p:spPr>
          <a:xfrm>
            <a:off x="4106767" y="184693"/>
            <a:ext cx="49263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lt1"/>
                </a:solidFill>
                <a:latin typeface="Aharoni"/>
                <a:ea typeface="Aharoni"/>
                <a:cs typeface="Aharoni"/>
                <a:sym typeface="Aharoni"/>
              </a:rPr>
              <a:t>PRE-PROCESSING</a:t>
            </a:r>
            <a:endParaRPr b="0" i="0" sz="2800" u="none" cap="none" strike="noStrike">
              <a:solidFill>
                <a:schemeClr val="lt1"/>
              </a:solidFill>
              <a:latin typeface="Aharoni"/>
              <a:ea typeface="Aharoni"/>
              <a:cs typeface="Aharoni"/>
              <a:sym typeface="Aharoni"/>
            </a:endParaRPr>
          </a:p>
        </p:txBody>
      </p:sp>
      <p:cxnSp>
        <p:nvCxnSpPr>
          <p:cNvPr id="105" name="Google Shape;105;g13bd328336f_0_276"/>
          <p:cNvCxnSpPr/>
          <p:nvPr/>
        </p:nvCxnSpPr>
        <p:spPr>
          <a:xfrm>
            <a:off x="4482220" y="708673"/>
            <a:ext cx="4087500" cy="0"/>
          </a:xfrm>
          <a:prstGeom prst="straightConnector1">
            <a:avLst/>
          </a:prstGeom>
          <a:noFill/>
          <a:ln cap="flat" cmpd="sng" w="28575">
            <a:solidFill>
              <a:srgbClr val="FE595F"/>
            </a:solidFill>
            <a:prstDash val="solid"/>
            <a:miter lim="800000"/>
            <a:headEnd len="sm" w="sm" type="none"/>
            <a:tailEnd len="sm" w="sm" type="none"/>
          </a:ln>
        </p:spPr>
      </p:cxnSp>
      <p:sp>
        <p:nvSpPr>
          <p:cNvPr id="106" name="Google Shape;106;g13bd328336f_0_276"/>
          <p:cNvSpPr txBox="1"/>
          <p:nvPr/>
        </p:nvSpPr>
        <p:spPr>
          <a:xfrm>
            <a:off x="337650" y="1155025"/>
            <a:ext cx="11516700" cy="5007000"/>
          </a:xfrm>
          <a:prstGeom prst="rect">
            <a:avLst/>
          </a:prstGeom>
          <a:noFill/>
          <a:ln>
            <a:noFill/>
          </a:ln>
        </p:spPr>
        <p:txBody>
          <a:bodyPr anchorCtr="0" anchor="t" bIns="45700" lIns="91425" spcFirstLastPara="1" rIns="91425" wrap="square" tIns="45700">
            <a:spAutoFit/>
          </a:bodyPr>
          <a:lstStyle/>
          <a:p>
            <a:pPr indent="0" lvl="0" marL="0" marR="0" rtl="0" algn="just">
              <a:lnSpc>
                <a:spcPct val="135714"/>
              </a:lnSpc>
              <a:spcBef>
                <a:spcPts val="0"/>
              </a:spcBef>
              <a:spcAft>
                <a:spcPts val="0"/>
              </a:spcAft>
              <a:buClr>
                <a:schemeClr val="dk1"/>
              </a:buClr>
              <a:buSzPts val="1100"/>
              <a:buFont typeface="Arial"/>
              <a:buNone/>
            </a:pPr>
            <a:r>
              <a:rPr b="1" i="0" lang="en-US" sz="2400" u="none" cap="none" strike="noStrike">
                <a:solidFill>
                  <a:srgbClr val="D4D4D4"/>
                </a:solidFill>
                <a:latin typeface="Times New Roman"/>
                <a:ea typeface="Times New Roman"/>
                <a:cs typeface="Times New Roman"/>
                <a:sym typeface="Times New Roman"/>
              </a:rPr>
              <a:t>Keterangan</a:t>
            </a:r>
            <a:endParaRPr b="1" i="0" sz="2400" u="none" cap="none" strike="noStrike">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longitude: seberapa jauh ke barat sebuah rumah; nilai yang lebih tinggi lebih jauh ke barat</a:t>
            </a:r>
            <a:endParaRPr sz="1800">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latitude: seberapa jauh ke utara sebuah rumah; nilai yang lebih tinggi lebih jauh ke utara</a:t>
            </a:r>
            <a:endParaRPr sz="1800">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housingMedianAge: Usia rata-rata sebuah rumah dalam satu blok; angka yang lebih rendah adalah bangunan baru</a:t>
            </a:r>
            <a:endParaRPr sz="1800">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totalRooms: Jumlah total kamar dalam satu blok</a:t>
            </a:r>
            <a:endParaRPr sz="1800">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totalBedrooms: Jumlah total kamar tidur dalam satu blok</a:t>
            </a:r>
            <a:endParaRPr sz="1800">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population: Jumlah total orang yang tinggal dalam satu blok</a:t>
            </a:r>
            <a:endParaRPr sz="1800">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households: Jumlah total rumah tangga, sekelompok orang yang tinggal dalam satu unit rumah, untuk satu blok</a:t>
            </a:r>
            <a:endParaRPr sz="1800">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medianIncome: Pendapatan rata-rata untuk rumah tangga dalam satu blok rumah (diukur dalam puluhan ribu Dolar AS)</a:t>
            </a:r>
            <a:endParaRPr sz="1800">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medianHouseValue: Nilai median rumah untuk rumah tangga dalam satu blok (diukur dalam Dolar AS)</a:t>
            </a:r>
            <a:endParaRPr sz="1800">
              <a:solidFill>
                <a:srgbClr val="D4D4D4"/>
              </a:solidFill>
              <a:latin typeface="Times New Roman"/>
              <a:ea typeface="Times New Roman"/>
              <a:cs typeface="Times New Roman"/>
              <a:sym typeface="Times New Roman"/>
            </a:endParaRPr>
          </a:p>
          <a:p>
            <a:pPr indent="-342900" lvl="0" marL="457200" marR="0" rtl="0" algn="just">
              <a:lnSpc>
                <a:spcPct val="135714"/>
              </a:lnSpc>
              <a:spcBef>
                <a:spcPts val="0"/>
              </a:spcBef>
              <a:spcAft>
                <a:spcPts val="0"/>
              </a:spcAft>
              <a:buClr>
                <a:srgbClr val="D4D4D4"/>
              </a:buClr>
              <a:buSzPts val="1800"/>
              <a:buFont typeface="Times New Roman"/>
              <a:buChar char="●"/>
            </a:pPr>
            <a:r>
              <a:rPr i="0" lang="en-US" sz="1800" u="none" cap="none" strike="noStrike">
                <a:solidFill>
                  <a:srgbClr val="D4D4D4"/>
                </a:solidFill>
                <a:latin typeface="Times New Roman"/>
                <a:ea typeface="Times New Roman"/>
                <a:cs typeface="Times New Roman"/>
                <a:sym typeface="Times New Roman"/>
              </a:rPr>
              <a:t>oceanProximity: Lokasi rumah dengan laut/laut</a:t>
            </a:r>
            <a:endParaRPr i="0" sz="1800" u="none" cap="none" strike="noStrike">
              <a:solidFill>
                <a:srgbClr val="D4D4D4"/>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13bd328336f_0_3"/>
          <p:cNvSpPr txBox="1"/>
          <p:nvPr/>
        </p:nvSpPr>
        <p:spPr>
          <a:xfrm>
            <a:off x="1348789" y="242442"/>
            <a:ext cx="2180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We Care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About Your Future</a:t>
            </a:r>
            <a:endParaRPr b="0" i="0" sz="1800" u="none" cap="none" strike="noStrike">
              <a:solidFill>
                <a:schemeClr val="lt1"/>
              </a:solidFill>
              <a:latin typeface="Aharoni"/>
              <a:ea typeface="Aharoni"/>
              <a:cs typeface="Aharoni"/>
              <a:sym typeface="Aharoni"/>
            </a:endParaRPr>
          </a:p>
        </p:txBody>
      </p:sp>
      <p:cxnSp>
        <p:nvCxnSpPr>
          <p:cNvPr id="112" name="Google Shape;112;g13bd328336f_0_3"/>
          <p:cNvCxnSpPr/>
          <p:nvPr/>
        </p:nvCxnSpPr>
        <p:spPr>
          <a:xfrm>
            <a:off x="1150070" y="320511"/>
            <a:ext cx="0" cy="490200"/>
          </a:xfrm>
          <a:prstGeom prst="straightConnector1">
            <a:avLst/>
          </a:prstGeom>
          <a:noFill/>
          <a:ln cap="flat" cmpd="sng" w="28575">
            <a:solidFill>
              <a:srgbClr val="2C2B2D"/>
            </a:solidFill>
            <a:prstDash val="solid"/>
            <a:miter lim="800000"/>
            <a:headEnd len="sm" w="sm" type="none"/>
            <a:tailEnd len="sm" w="sm" type="none"/>
          </a:ln>
        </p:spPr>
      </p:cxnSp>
      <p:sp>
        <p:nvSpPr>
          <p:cNvPr id="113" name="Google Shape;113;g13bd328336f_0_3"/>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Your Future</a:t>
            </a:r>
            <a:endParaRPr b="0" i="0" sz="1200" u="none" cap="none" strike="noStrike">
              <a:solidFill>
                <a:srgbClr val="262427"/>
              </a:solidFill>
              <a:latin typeface="Calibri"/>
              <a:ea typeface="Calibri"/>
              <a:cs typeface="Calibri"/>
              <a:sym typeface="Calibri"/>
            </a:endParaRPr>
          </a:p>
        </p:txBody>
      </p:sp>
      <p:sp>
        <p:nvSpPr>
          <p:cNvPr id="114" name="Google Shape;114;g13bd328336f_0_3"/>
          <p:cNvSpPr txBox="1"/>
          <p:nvPr/>
        </p:nvSpPr>
        <p:spPr>
          <a:xfrm>
            <a:off x="3167400" y="287500"/>
            <a:ext cx="5857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2C2B2D"/>
                </a:solidFill>
                <a:latin typeface="Aharoni"/>
                <a:ea typeface="Aharoni"/>
                <a:cs typeface="Aharoni"/>
                <a:sym typeface="Aharoni"/>
              </a:rPr>
              <a:t>PRE-PROCESSING</a:t>
            </a:r>
            <a:endParaRPr b="0" i="0" sz="2800" u="none" cap="none" strike="noStrike">
              <a:solidFill>
                <a:srgbClr val="2C2B2D"/>
              </a:solidFill>
              <a:latin typeface="Aharoni"/>
              <a:ea typeface="Aharoni"/>
              <a:cs typeface="Aharoni"/>
              <a:sym typeface="Aharoni"/>
            </a:endParaRPr>
          </a:p>
        </p:txBody>
      </p:sp>
      <p:cxnSp>
        <p:nvCxnSpPr>
          <p:cNvPr id="115" name="Google Shape;115;g13bd328336f_0_3"/>
          <p:cNvCxnSpPr/>
          <p:nvPr/>
        </p:nvCxnSpPr>
        <p:spPr>
          <a:xfrm>
            <a:off x="4052302" y="810705"/>
            <a:ext cx="4087500" cy="0"/>
          </a:xfrm>
          <a:prstGeom prst="straightConnector1">
            <a:avLst/>
          </a:prstGeom>
          <a:noFill/>
          <a:ln cap="flat" cmpd="sng" w="28575">
            <a:solidFill>
              <a:srgbClr val="FE595F"/>
            </a:solidFill>
            <a:prstDash val="solid"/>
            <a:miter lim="800000"/>
            <a:headEnd len="sm" w="sm" type="none"/>
            <a:tailEnd len="sm" w="sm" type="none"/>
          </a:ln>
        </p:spPr>
      </p:cxnSp>
      <p:pic>
        <p:nvPicPr>
          <p:cNvPr id="116" name="Google Shape;116;g13bd328336f_0_3"/>
          <p:cNvPicPr preferRelativeResize="0"/>
          <p:nvPr/>
        </p:nvPicPr>
        <p:blipFill>
          <a:blip r:embed="rId4">
            <a:alphaModFix/>
          </a:blip>
          <a:stretch>
            <a:fillRect/>
          </a:stretch>
        </p:blipFill>
        <p:spPr>
          <a:xfrm>
            <a:off x="194300" y="2178198"/>
            <a:ext cx="8364750" cy="2890775"/>
          </a:xfrm>
          <a:prstGeom prst="rect">
            <a:avLst/>
          </a:prstGeom>
          <a:noFill/>
          <a:ln>
            <a:noFill/>
          </a:ln>
        </p:spPr>
      </p:pic>
      <p:sp>
        <p:nvSpPr>
          <p:cNvPr id="117" name="Google Shape;117;g13bd328336f_0_3"/>
          <p:cNvSpPr txBox="1"/>
          <p:nvPr/>
        </p:nvSpPr>
        <p:spPr>
          <a:xfrm>
            <a:off x="626700" y="1163900"/>
            <a:ext cx="9150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DATA CLEANING</a:t>
            </a:r>
            <a:endParaRPr sz="1800">
              <a:latin typeface="Times New Roman"/>
              <a:ea typeface="Times New Roman"/>
              <a:cs typeface="Times New Roman"/>
              <a:sym typeface="Times New Roman"/>
            </a:endParaRPr>
          </a:p>
        </p:txBody>
      </p:sp>
      <p:sp>
        <p:nvSpPr>
          <p:cNvPr id="118" name="Google Shape;118;g13bd328336f_0_3"/>
          <p:cNvSpPr txBox="1"/>
          <p:nvPr/>
        </p:nvSpPr>
        <p:spPr>
          <a:xfrm>
            <a:off x="832025" y="1625600"/>
            <a:ext cx="188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RAW DATA</a:t>
            </a:r>
            <a:endParaRPr b="1" sz="1800">
              <a:latin typeface="Times New Roman"/>
              <a:ea typeface="Times New Roman"/>
              <a:cs typeface="Times New Roman"/>
              <a:sym typeface="Times New Roman"/>
            </a:endParaRPr>
          </a:p>
        </p:txBody>
      </p:sp>
      <p:pic>
        <p:nvPicPr>
          <p:cNvPr id="119" name="Google Shape;119;g13bd328336f_0_3"/>
          <p:cNvPicPr preferRelativeResize="0"/>
          <p:nvPr/>
        </p:nvPicPr>
        <p:blipFill>
          <a:blip r:embed="rId5">
            <a:alphaModFix/>
          </a:blip>
          <a:stretch>
            <a:fillRect/>
          </a:stretch>
        </p:blipFill>
        <p:spPr>
          <a:xfrm>
            <a:off x="8711450" y="2178200"/>
            <a:ext cx="3328151" cy="24223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g13bd328336f_0_48"/>
          <p:cNvSpPr txBox="1"/>
          <p:nvPr/>
        </p:nvSpPr>
        <p:spPr>
          <a:xfrm>
            <a:off x="1348789" y="242442"/>
            <a:ext cx="2180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We Care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About Your Future</a:t>
            </a:r>
            <a:endParaRPr b="0" i="0" sz="1800" u="none" cap="none" strike="noStrike">
              <a:solidFill>
                <a:schemeClr val="lt1"/>
              </a:solidFill>
              <a:latin typeface="Aharoni"/>
              <a:ea typeface="Aharoni"/>
              <a:cs typeface="Aharoni"/>
              <a:sym typeface="Aharoni"/>
            </a:endParaRPr>
          </a:p>
        </p:txBody>
      </p:sp>
      <p:cxnSp>
        <p:nvCxnSpPr>
          <p:cNvPr id="125" name="Google Shape;125;g13bd328336f_0_48"/>
          <p:cNvCxnSpPr/>
          <p:nvPr/>
        </p:nvCxnSpPr>
        <p:spPr>
          <a:xfrm>
            <a:off x="1150070" y="320511"/>
            <a:ext cx="0" cy="490200"/>
          </a:xfrm>
          <a:prstGeom prst="straightConnector1">
            <a:avLst/>
          </a:prstGeom>
          <a:noFill/>
          <a:ln cap="flat" cmpd="sng" w="28575">
            <a:solidFill>
              <a:srgbClr val="2C2B2D"/>
            </a:solidFill>
            <a:prstDash val="solid"/>
            <a:miter lim="800000"/>
            <a:headEnd len="sm" w="sm" type="none"/>
            <a:tailEnd len="sm" w="sm" type="none"/>
          </a:ln>
        </p:spPr>
      </p:cxnSp>
      <p:sp>
        <p:nvSpPr>
          <p:cNvPr id="126" name="Google Shape;126;g13bd328336f_0_48"/>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Your Future</a:t>
            </a:r>
            <a:endParaRPr b="0" i="0" sz="1200" u="none" cap="none" strike="noStrike">
              <a:solidFill>
                <a:srgbClr val="262427"/>
              </a:solidFill>
              <a:latin typeface="Calibri"/>
              <a:ea typeface="Calibri"/>
              <a:cs typeface="Calibri"/>
              <a:sym typeface="Calibri"/>
            </a:endParaRPr>
          </a:p>
        </p:txBody>
      </p:sp>
      <p:sp>
        <p:nvSpPr>
          <p:cNvPr id="127" name="Google Shape;127;g13bd328336f_0_48"/>
          <p:cNvSpPr txBox="1"/>
          <p:nvPr/>
        </p:nvSpPr>
        <p:spPr>
          <a:xfrm>
            <a:off x="3167400" y="287500"/>
            <a:ext cx="5857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2C2B2D"/>
                </a:solidFill>
                <a:latin typeface="Aharoni"/>
                <a:ea typeface="Aharoni"/>
                <a:cs typeface="Aharoni"/>
                <a:sym typeface="Aharoni"/>
              </a:rPr>
              <a:t>PRE-PROCESSING</a:t>
            </a:r>
            <a:endParaRPr b="0" i="0" sz="2800" u="none" cap="none" strike="noStrike">
              <a:solidFill>
                <a:srgbClr val="2C2B2D"/>
              </a:solidFill>
              <a:latin typeface="Aharoni"/>
              <a:ea typeface="Aharoni"/>
              <a:cs typeface="Aharoni"/>
              <a:sym typeface="Aharoni"/>
            </a:endParaRPr>
          </a:p>
        </p:txBody>
      </p:sp>
      <p:cxnSp>
        <p:nvCxnSpPr>
          <p:cNvPr id="128" name="Google Shape;128;g13bd328336f_0_48"/>
          <p:cNvCxnSpPr/>
          <p:nvPr/>
        </p:nvCxnSpPr>
        <p:spPr>
          <a:xfrm>
            <a:off x="4052302" y="810705"/>
            <a:ext cx="4087500" cy="0"/>
          </a:xfrm>
          <a:prstGeom prst="straightConnector1">
            <a:avLst/>
          </a:prstGeom>
          <a:noFill/>
          <a:ln cap="flat" cmpd="sng" w="28575">
            <a:solidFill>
              <a:srgbClr val="FE595F"/>
            </a:solidFill>
            <a:prstDash val="solid"/>
            <a:miter lim="800000"/>
            <a:headEnd len="sm" w="sm" type="none"/>
            <a:tailEnd len="sm" w="sm" type="none"/>
          </a:ln>
        </p:spPr>
      </p:cxnSp>
      <p:sp>
        <p:nvSpPr>
          <p:cNvPr id="129" name="Google Shape;129;g13bd328336f_0_48"/>
          <p:cNvSpPr txBox="1"/>
          <p:nvPr/>
        </p:nvSpPr>
        <p:spPr>
          <a:xfrm>
            <a:off x="451025" y="1092200"/>
            <a:ext cx="11295300" cy="12315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Cek and handling missing values (Mengisi variabel yang memiliki nilai yang hilang dengan median agar proses pemodelan bisa dilakukan)</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Cek and handling outlier (Data yang berada diluar batas wajar (outlier) bisa mempengaruhi proses prediksi yang akan dilakukan, oleh karena itu penghapusan nilai-nilai yang berada diluar batas quartil 1 dan 3 akan dihapus)</a:t>
            </a:r>
            <a:endParaRPr sz="1700">
              <a:latin typeface="Times New Roman"/>
              <a:ea typeface="Times New Roman"/>
              <a:cs typeface="Times New Roman"/>
              <a:sym typeface="Times New Roman"/>
            </a:endParaRPr>
          </a:p>
        </p:txBody>
      </p:sp>
      <p:pic>
        <p:nvPicPr>
          <p:cNvPr id="130" name="Google Shape;130;g13bd328336f_0_48"/>
          <p:cNvPicPr preferRelativeResize="0"/>
          <p:nvPr/>
        </p:nvPicPr>
        <p:blipFill>
          <a:blip r:embed="rId4">
            <a:alphaModFix/>
          </a:blip>
          <a:stretch>
            <a:fillRect/>
          </a:stretch>
        </p:blipFill>
        <p:spPr>
          <a:xfrm>
            <a:off x="152400" y="2406800"/>
            <a:ext cx="3690600" cy="2925000"/>
          </a:xfrm>
          <a:prstGeom prst="rect">
            <a:avLst/>
          </a:prstGeom>
          <a:noFill/>
          <a:ln>
            <a:noFill/>
          </a:ln>
        </p:spPr>
      </p:pic>
      <p:pic>
        <p:nvPicPr>
          <p:cNvPr id="131" name="Google Shape;131;g13bd328336f_0_48"/>
          <p:cNvPicPr preferRelativeResize="0"/>
          <p:nvPr/>
        </p:nvPicPr>
        <p:blipFill>
          <a:blip r:embed="rId5">
            <a:alphaModFix/>
          </a:blip>
          <a:stretch>
            <a:fillRect/>
          </a:stretch>
        </p:blipFill>
        <p:spPr>
          <a:xfrm>
            <a:off x="3733800" y="2406800"/>
            <a:ext cx="5290799" cy="2810738"/>
          </a:xfrm>
          <a:prstGeom prst="rect">
            <a:avLst/>
          </a:prstGeom>
          <a:noFill/>
          <a:ln>
            <a:noFill/>
          </a:ln>
        </p:spPr>
      </p:pic>
      <p:pic>
        <p:nvPicPr>
          <p:cNvPr id="132" name="Google Shape;132;g13bd328336f_0_48"/>
          <p:cNvPicPr preferRelativeResize="0"/>
          <p:nvPr/>
        </p:nvPicPr>
        <p:blipFill>
          <a:blip r:embed="rId6">
            <a:alphaModFix/>
          </a:blip>
          <a:stretch>
            <a:fillRect/>
          </a:stretch>
        </p:blipFill>
        <p:spPr>
          <a:xfrm>
            <a:off x="8952976" y="2330600"/>
            <a:ext cx="2990325" cy="2049900"/>
          </a:xfrm>
          <a:prstGeom prst="rect">
            <a:avLst/>
          </a:prstGeom>
          <a:noFill/>
          <a:ln>
            <a:noFill/>
          </a:ln>
        </p:spPr>
      </p:pic>
      <p:pic>
        <p:nvPicPr>
          <p:cNvPr id="133" name="Google Shape;133;g13bd328336f_0_48"/>
          <p:cNvPicPr preferRelativeResize="0"/>
          <p:nvPr/>
        </p:nvPicPr>
        <p:blipFill rotWithShape="1">
          <a:blip r:embed="rId7">
            <a:alphaModFix/>
          </a:blip>
          <a:srcRect b="0" l="0" r="23518" t="0"/>
          <a:stretch/>
        </p:blipFill>
        <p:spPr>
          <a:xfrm>
            <a:off x="8952975" y="4380500"/>
            <a:ext cx="2990325" cy="16291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13bd328336f_0_79"/>
          <p:cNvSpPr txBox="1"/>
          <p:nvPr/>
        </p:nvSpPr>
        <p:spPr>
          <a:xfrm>
            <a:off x="1348789" y="242442"/>
            <a:ext cx="2180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We Care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About Your Future</a:t>
            </a:r>
            <a:endParaRPr b="0" i="0" sz="1800" u="none" cap="none" strike="noStrike">
              <a:solidFill>
                <a:schemeClr val="lt1"/>
              </a:solidFill>
              <a:latin typeface="Aharoni"/>
              <a:ea typeface="Aharoni"/>
              <a:cs typeface="Aharoni"/>
              <a:sym typeface="Aharoni"/>
            </a:endParaRPr>
          </a:p>
        </p:txBody>
      </p:sp>
      <p:cxnSp>
        <p:nvCxnSpPr>
          <p:cNvPr id="139" name="Google Shape;139;g13bd328336f_0_79"/>
          <p:cNvCxnSpPr/>
          <p:nvPr/>
        </p:nvCxnSpPr>
        <p:spPr>
          <a:xfrm>
            <a:off x="1150070" y="320511"/>
            <a:ext cx="0" cy="490200"/>
          </a:xfrm>
          <a:prstGeom prst="straightConnector1">
            <a:avLst/>
          </a:prstGeom>
          <a:noFill/>
          <a:ln cap="flat" cmpd="sng" w="28575">
            <a:solidFill>
              <a:srgbClr val="2C2B2D"/>
            </a:solidFill>
            <a:prstDash val="solid"/>
            <a:miter lim="800000"/>
            <a:headEnd len="sm" w="sm" type="none"/>
            <a:tailEnd len="sm" w="sm" type="none"/>
          </a:ln>
        </p:spPr>
      </p:cxnSp>
      <p:sp>
        <p:nvSpPr>
          <p:cNvPr id="140" name="Google Shape;140;g13bd328336f_0_79"/>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Your Future</a:t>
            </a:r>
            <a:endParaRPr b="0" i="0" sz="1200" u="none" cap="none" strike="noStrike">
              <a:solidFill>
                <a:srgbClr val="262427"/>
              </a:solidFill>
              <a:latin typeface="Calibri"/>
              <a:ea typeface="Calibri"/>
              <a:cs typeface="Calibri"/>
              <a:sym typeface="Calibri"/>
            </a:endParaRPr>
          </a:p>
        </p:txBody>
      </p:sp>
      <p:sp>
        <p:nvSpPr>
          <p:cNvPr id="141" name="Google Shape;141;g13bd328336f_0_79"/>
          <p:cNvSpPr txBox="1"/>
          <p:nvPr/>
        </p:nvSpPr>
        <p:spPr>
          <a:xfrm>
            <a:off x="3167400" y="287500"/>
            <a:ext cx="5857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2C2B2D"/>
                </a:solidFill>
                <a:latin typeface="Aharoni"/>
                <a:ea typeface="Aharoni"/>
                <a:cs typeface="Aharoni"/>
                <a:sym typeface="Aharoni"/>
              </a:rPr>
              <a:t>PRE-PROCESSING</a:t>
            </a:r>
            <a:endParaRPr b="0" i="0" sz="2800" u="none" cap="none" strike="noStrike">
              <a:solidFill>
                <a:srgbClr val="2C2B2D"/>
              </a:solidFill>
              <a:latin typeface="Aharoni"/>
              <a:ea typeface="Aharoni"/>
              <a:cs typeface="Aharoni"/>
              <a:sym typeface="Aharoni"/>
            </a:endParaRPr>
          </a:p>
        </p:txBody>
      </p:sp>
      <p:cxnSp>
        <p:nvCxnSpPr>
          <p:cNvPr id="142" name="Google Shape;142;g13bd328336f_0_79"/>
          <p:cNvCxnSpPr/>
          <p:nvPr/>
        </p:nvCxnSpPr>
        <p:spPr>
          <a:xfrm>
            <a:off x="4052302" y="810705"/>
            <a:ext cx="4087500" cy="0"/>
          </a:xfrm>
          <a:prstGeom prst="straightConnector1">
            <a:avLst/>
          </a:prstGeom>
          <a:noFill/>
          <a:ln cap="flat" cmpd="sng" w="28575">
            <a:solidFill>
              <a:srgbClr val="FE595F"/>
            </a:solidFill>
            <a:prstDash val="solid"/>
            <a:miter lim="800000"/>
            <a:headEnd len="sm" w="sm" type="none"/>
            <a:tailEnd len="sm" w="sm" type="none"/>
          </a:ln>
        </p:spPr>
      </p:cxnSp>
      <p:sp>
        <p:nvSpPr>
          <p:cNvPr id="143" name="Google Shape;143;g13bd328336f_0_79"/>
          <p:cNvSpPr txBox="1"/>
          <p:nvPr/>
        </p:nvSpPr>
        <p:spPr>
          <a:xfrm>
            <a:off x="626700" y="1087700"/>
            <a:ext cx="915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2. 	Feature Engineering</a:t>
            </a:r>
            <a:endParaRPr sz="1800">
              <a:latin typeface="Times New Roman"/>
              <a:ea typeface="Times New Roman"/>
              <a:cs typeface="Times New Roman"/>
              <a:sym typeface="Times New Roman"/>
            </a:endParaRPr>
          </a:p>
        </p:txBody>
      </p:sp>
      <p:sp>
        <p:nvSpPr>
          <p:cNvPr id="144" name="Google Shape;144;g13bd328336f_0_79"/>
          <p:cNvSpPr txBox="1"/>
          <p:nvPr/>
        </p:nvSpPr>
        <p:spPr>
          <a:xfrm>
            <a:off x="498300" y="1438850"/>
            <a:ext cx="111954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One Hot Encoding pada variabel ocean_proximity (bertujuan agar variabel kategori memiliki nilai numerik yang nantinya bisa digunakan pada proses pemodelan)</a:t>
            </a:r>
            <a:endParaRPr sz="1800">
              <a:latin typeface="Times New Roman"/>
              <a:ea typeface="Times New Roman"/>
              <a:cs typeface="Times New Roman"/>
              <a:sym typeface="Times New Roman"/>
            </a:endParaRPr>
          </a:p>
        </p:txBody>
      </p:sp>
      <p:pic>
        <p:nvPicPr>
          <p:cNvPr id="145" name="Google Shape;145;g13bd328336f_0_79"/>
          <p:cNvPicPr preferRelativeResize="0"/>
          <p:nvPr/>
        </p:nvPicPr>
        <p:blipFill>
          <a:blip r:embed="rId4">
            <a:alphaModFix/>
          </a:blip>
          <a:stretch>
            <a:fillRect/>
          </a:stretch>
        </p:blipFill>
        <p:spPr>
          <a:xfrm>
            <a:off x="698325" y="2177750"/>
            <a:ext cx="10421300" cy="414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13bd328336f_0_64"/>
          <p:cNvSpPr txBox="1"/>
          <p:nvPr/>
        </p:nvSpPr>
        <p:spPr>
          <a:xfrm>
            <a:off x="1348789" y="242442"/>
            <a:ext cx="2180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We Care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About Your Future</a:t>
            </a:r>
            <a:endParaRPr b="0" i="0" sz="1800" u="none" cap="none" strike="noStrike">
              <a:solidFill>
                <a:schemeClr val="lt1"/>
              </a:solidFill>
              <a:latin typeface="Aharoni"/>
              <a:ea typeface="Aharoni"/>
              <a:cs typeface="Aharoni"/>
              <a:sym typeface="Aharoni"/>
            </a:endParaRPr>
          </a:p>
        </p:txBody>
      </p:sp>
      <p:cxnSp>
        <p:nvCxnSpPr>
          <p:cNvPr id="151" name="Google Shape;151;g13bd328336f_0_64"/>
          <p:cNvCxnSpPr/>
          <p:nvPr/>
        </p:nvCxnSpPr>
        <p:spPr>
          <a:xfrm>
            <a:off x="1150070" y="320511"/>
            <a:ext cx="0" cy="490200"/>
          </a:xfrm>
          <a:prstGeom prst="straightConnector1">
            <a:avLst/>
          </a:prstGeom>
          <a:noFill/>
          <a:ln cap="flat" cmpd="sng" w="28575">
            <a:solidFill>
              <a:srgbClr val="2C2B2D"/>
            </a:solidFill>
            <a:prstDash val="solid"/>
            <a:miter lim="800000"/>
            <a:headEnd len="sm" w="sm" type="none"/>
            <a:tailEnd len="sm" w="sm" type="none"/>
          </a:ln>
        </p:spPr>
      </p:cxnSp>
      <p:sp>
        <p:nvSpPr>
          <p:cNvPr id="152" name="Google Shape;152;g13bd328336f_0_64"/>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Your Future</a:t>
            </a:r>
            <a:endParaRPr b="0" i="0" sz="1200" u="none" cap="none" strike="noStrike">
              <a:solidFill>
                <a:srgbClr val="262427"/>
              </a:solidFill>
              <a:latin typeface="Calibri"/>
              <a:ea typeface="Calibri"/>
              <a:cs typeface="Calibri"/>
              <a:sym typeface="Calibri"/>
            </a:endParaRPr>
          </a:p>
        </p:txBody>
      </p:sp>
      <p:sp>
        <p:nvSpPr>
          <p:cNvPr id="153" name="Google Shape;153;g13bd328336f_0_64"/>
          <p:cNvSpPr txBox="1"/>
          <p:nvPr/>
        </p:nvSpPr>
        <p:spPr>
          <a:xfrm>
            <a:off x="3167400" y="287500"/>
            <a:ext cx="5857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2C2B2D"/>
                </a:solidFill>
                <a:latin typeface="Aharoni"/>
                <a:ea typeface="Aharoni"/>
                <a:cs typeface="Aharoni"/>
                <a:sym typeface="Aharoni"/>
              </a:rPr>
              <a:t>PRE-PROCESSING</a:t>
            </a:r>
            <a:endParaRPr b="0" i="0" sz="2800" u="none" cap="none" strike="noStrike">
              <a:solidFill>
                <a:srgbClr val="2C2B2D"/>
              </a:solidFill>
              <a:latin typeface="Aharoni"/>
              <a:ea typeface="Aharoni"/>
              <a:cs typeface="Aharoni"/>
              <a:sym typeface="Aharoni"/>
            </a:endParaRPr>
          </a:p>
        </p:txBody>
      </p:sp>
      <p:cxnSp>
        <p:nvCxnSpPr>
          <p:cNvPr id="154" name="Google Shape;154;g13bd328336f_0_64"/>
          <p:cNvCxnSpPr/>
          <p:nvPr/>
        </p:nvCxnSpPr>
        <p:spPr>
          <a:xfrm>
            <a:off x="4052302" y="810705"/>
            <a:ext cx="4087500" cy="0"/>
          </a:xfrm>
          <a:prstGeom prst="straightConnector1">
            <a:avLst/>
          </a:prstGeom>
          <a:noFill/>
          <a:ln cap="flat" cmpd="sng" w="28575">
            <a:solidFill>
              <a:srgbClr val="FE595F"/>
            </a:solidFill>
            <a:prstDash val="solid"/>
            <a:miter lim="800000"/>
            <a:headEnd len="sm" w="sm" type="none"/>
            <a:tailEnd len="sm" w="sm" type="none"/>
          </a:ln>
        </p:spPr>
      </p:cxnSp>
      <p:sp>
        <p:nvSpPr>
          <p:cNvPr id="155" name="Google Shape;155;g13bd328336f_0_64"/>
          <p:cNvSpPr txBox="1"/>
          <p:nvPr/>
        </p:nvSpPr>
        <p:spPr>
          <a:xfrm>
            <a:off x="626700" y="1156800"/>
            <a:ext cx="961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Dataset setelah melalui proses preprocessing dan feature Engineering</a:t>
            </a:r>
            <a:endParaRPr sz="1800">
              <a:latin typeface="Times New Roman"/>
              <a:ea typeface="Times New Roman"/>
              <a:cs typeface="Times New Roman"/>
              <a:sym typeface="Times New Roman"/>
            </a:endParaRPr>
          </a:p>
        </p:txBody>
      </p:sp>
      <p:pic>
        <p:nvPicPr>
          <p:cNvPr id="156" name="Google Shape;156;g13bd328336f_0_64"/>
          <p:cNvPicPr preferRelativeResize="0"/>
          <p:nvPr/>
        </p:nvPicPr>
        <p:blipFill>
          <a:blip r:embed="rId4">
            <a:alphaModFix/>
          </a:blip>
          <a:stretch>
            <a:fillRect/>
          </a:stretch>
        </p:blipFill>
        <p:spPr>
          <a:xfrm>
            <a:off x="152400" y="1770900"/>
            <a:ext cx="11887200" cy="41775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13bd328336f_0_13"/>
          <p:cNvSpPr txBox="1"/>
          <p:nvPr/>
        </p:nvSpPr>
        <p:spPr>
          <a:xfrm>
            <a:off x="203475" y="4429325"/>
            <a:ext cx="3581100" cy="14931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44% orang akan memilih rumah yang dekat dengan Bay</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US" sz="1700">
                <a:latin typeface="Times New Roman"/>
                <a:ea typeface="Times New Roman"/>
                <a:cs typeface="Times New Roman"/>
                <a:sym typeface="Times New Roman"/>
              </a:rPr>
              <a:t>Tidak ada orang yang ingin memiliki rumah hanya di pulau saja (proporsi = 0%)</a:t>
            </a:r>
            <a:endParaRPr sz="1700">
              <a:latin typeface="Times New Roman"/>
              <a:ea typeface="Times New Roman"/>
              <a:cs typeface="Times New Roman"/>
              <a:sym typeface="Times New Roman"/>
            </a:endParaRPr>
          </a:p>
        </p:txBody>
      </p:sp>
      <p:sp>
        <p:nvSpPr>
          <p:cNvPr id="162" name="Google Shape;162;g13bd328336f_0_13"/>
          <p:cNvSpPr txBox="1"/>
          <p:nvPr/>
        </p:nvSpPr>
        <p:spPr>
          <a:xfrm>
            <a:off x="1348789" y="242442"/>
            <a:ext cx="2180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We Care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About Your Future</a:t>
            </a:r>
            <a:endParaRPr b="0" i="0" sz="1800" u="none" cap="none" strike="noStrike">
              <a:solidFill>
                <a:schemeClr val="lt1"/>
              </a:solidFill>
              <a:latin typeface="Aharoni"/>
              <a:ea typeface="Aharoni"/>
              <a:cs typeface="Aharoni"/>
              <a:sym typeface="Aharoni"/>
            </a:endParaRPr>
          </a:p>
        </p:txBody>
      </p:sp>
      <p:cxnSp>
        <p:nvCxnSpPr>
          <p:cNvPr id="163" name="Google Shape;163;g13bd328336f_0_13"/>
          <p:cNvCxnSpPr/>
          <p:nvPr/>
        </p:nvCxnSpPr>
        <p:spPr>
          <a:xfrm>
            <a:off x="1150070" y="320511"/>
            <a:ext cx="0" cy="490200"/>
          </a:xfrm>
          <a:prstGeom prst="straightConnector1">
            <a:avLst/>
          </a:prstGeom>
          <a:noFill/>
          <a:ln cap="flat" cmpd="sng" w="28575">
            <a:solidFill>
              <a:srgbClr val="2C2B2D"/>
            </a:solidFill>
            <a:prstDash val="solid"/>
            <a:miter lim="800000"/>
            <a:headEnd len="sm" w="sm" type="none"/>
            <a:tailEnd len="sm" w="sm" type="none"/>
          </a:ln>
        </p:spPr>
      </p:cxnSp>
      <p:sp>
        <p:nvSpPr>
          <p:cNvPr id="164" name="Google Shape;164;g13bd328336f_0_13"/>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Your Future</a:t>
            </a:r>
            <a:endParaRPr b="0" i="0" sz="1200" u="none" cap="none" strike="noStrike">
              <a:solidFill>
                <a:srgbClr val="262427"/>
              </a:solidFill>
              <a:latin typeface="Calibri"/>
              <a:ea typeface="Calibri"/>
              <a:cs typeface="Calibri"/>
              <a:sym typeface="Calibri"/>
            </a:endParaRPr>
          </a:p>
        </p:txBody>
      </p:sp>
      <p:sp>
        <p:nvSpPr>
          <p:cNvPr id="165" name="Google Shape;165;g13bd328336f_0_13"/>
          <p:cNvSpPr txBox="1"/>
          <p:nvPr/>
        </p:nvSpPr>
        <p:spPr>
          <a:xfrm>
            <a:off x="3167400" y="287500"/>
            <a:ext cx="5857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2C2B2D"/>
                </a:solidFill>
                <a:latin typeface="Aharoni"/>
                <a:ea typeface="Aharoni"/>
                <a:cs typeface="Aharoni"/>
                <a:sym typeface="Aharoni"/>
              </a:rPr>
              <a:t>INSIGHT</a:t>
            </a:r>
            <a:endParaRPr b="0" i="0" sz="2800" u="none" cap="none" strike="noStrike">
              <a:solidFill>
                <a:srgbClr val="2C2B2D"/>
              </a:solidFill>
              <a:latin typeface="Aharoni"/>
              <a:ea typeface="Aharoni"/>
              <a:cs typeface="Aharoni"/>
              <a:sym typeface="Aharoni"/>
            </a:endParaRPr>
          </a:p>
        </p:txBody>
      </p:sp>
      <p:cxnSp>
        <p:nvCxnSpPr>
          <p:cNvPr id="166" name="Google Shape;166;g13bd328336f_0_13"/>
          <p:cNvCxnSpPr/>
          <p:nvPr/>
        </p:nvCxnSpPr>
        <p:spPr>
          <a:xfrm>
            <a:off x="4052302" y="810705"/>
            <a:ext cx="4087500" cy="0"/>
          </a:xfrm>
          <a:prstGeom prst="straightConnector1">
            <a:avLst/>
          </a:prstGeom>
          <a:noFill/>
          <a:ln cap="flat" cmpd="sng" w="28575">
            <a:solidFill>
              <a:srgbClr val="FE595F"/>
            </a:solidFill>
            <a:prstDash val="solid"/>
            <a:miter lim="800000"/>
            <a:headEnd len="sm" w="sm" type="none"/>
            <a:tailEnd len="sm" w="sm" type="none"/>
          </a:ln>
        </p:spPr>
      </p:cxnSp>
      <p:pic>
        <p:nvPicPr>
          <p:cNvPr id="167" name="Google Shape;167;g13bd328336f_0_13"/>
          <p:cNvPicPr preferRelativeResize="0"/>
          <p:nvPr/>
        </p:nvPicPr>
        <p:blipFill>
          <a:blip r:embed="rId4">
            <a:alphaModFix/>
          </a:blip>
          <a:stretch>
            <a:fillRect/>
          </a:stretch>
        </p:blipFill>
        <p:spPr>
          <a:xfrm>
            <a:off x="203476" y="1077175"/>
            <a:ext cx="3252375" cy="3163922"/>
          </a:xfrm>
          <a:prstGeom prst="rect">
            <a:avLst/>
          </a:prstGeom>
          <a:noFill/>
          <a:ln>
            <a:noFill/>
          </a:ln>
        </p:spPr>
      </p:pic>
      <p:pic>
        <p:nvPicPr>
          <p:cNvPr id="168" name="Google Shape;168;g13bd328336f_0_13"/>
          <p:cNvPicPr preferRelativeResize="0"/>
          <p:nvPr/>
        </p:nvPicPr>
        <p:blipFill>
          <a:blip r:embed="rId5">
            <a:alphaModFix/>
          </a:blip>
          <a:stretch>
            <a:fillRect/>
          </a:stretch>
        </p:blipFill>
        <p:spPr>
          <a:xfrm>
            <a:off x="3529200" y="1077175"/>
            <a:ext cx="4087500" cy="2692751"/>
          </a:xfrm>
          <a:prstGeom prst="rect">
            <a:avLst/>
          </a:prstGeom>
          <a:noFill/>
          <a:ln>
            <a:noFill/>
          </a:ln>
        </p:spPr>
      </p:pic>
      <p:pic>
        <p:nvPicPr>
          <p:cNvPr id="169" name="Google Shape;169;g13bd328336f_0_13"/>
          <p:cNvPicPr preferRelativeResize="0"/>
          <p:nvPr/>
        </p:nvPicPr>
        <p:blipFill>
          <a:blip r:embed="rId6">
            <a:alphaModFix/>
          </a:blip>
          <a:stretch>
            <a:fillRect/>
          </a:stretch>
        </p:blipFill>
        <p:spPr>
          <a:xfrm>
            <a:off x="7978500" y="1077175"/>
            <a:ext cx="4087500" cy="2692750"/>
          </a:xfrm>
          <a:prstGeom prst="rect">
            <a:avLst/>
          </a:prstGeom>
          <a:noFill/>
          <a:ln>
            <a:noFill/>
          </a:ln>
        </p:spPr>
      </p:pic>
      <p:sp>
        <p:nvSpPr>
          <p:cNvPr id="170" name="Google Shape;170;g13bd328336f_0_13"/>
          <p:cNvSpPr txBox="1"/>
          <p:nvPr/>
        </p:nvSpPr>
        <p:spPr>
          <a:xfrm>
            <a:off x="4173188" y="4429325"/>
            <a:ext cx="36699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Jumlah total ruangan terbanyak berada pada rumah-rumah yang berada di pedalaman, sedangkan untuk kategori lainnya cenderung memiliki total ruangan yang sama</a:t>
            </a:r>
            <a:endParaRPr sz="1800">
              <a:latin typeface="Times New Roman"/>
              <a:ea typeface="Times New Roman"/>
              <a:cs typeface="Times New Roman"/>
              <a:sym typeface="Times New Roman"/>
            </a:endParaRPr>
          </a:p>
        </p:txBody>
      </p:sp>
      <p:sp>
        <p:nvSpPr>
          <p:cNvPr id="171" name="Google Shape;171;g13bd328336f_0_13"/>
          <p:cNvSpPr txBox="1"/>
          <p:nvPr/>
        </p:nvSpPr>
        <p:spPr>
          <a:xfrm>
            <a:off x="8231700" y="4429325"/>
            <a:ext cx="35811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Rumah yang berada di pedalaman cenderung memiliki harga yang lebih murah dibanding rumah yang berada di dekat ocean atau bay</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g13bd328336f_0_96"/>
          <p:cNvSpPr txBox="1"/>
          <p:nvPr/>
        </p:nvSpPr>
        <p:spPr>
          <a:xfrm>
            <a:off x="1348789" y="242442"/>
            <a:ext cx="2180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We Care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haroni"/>
                <a:ea typeface="Aharoni"/>
                <a:cs typeface="Aharoni"/>
                <a:sym typeface="Aharoni"/>
              </a:rPr>
              <a:t>About Your Future</a:t>
            </a:r>
            <a:endParaRPr b="0" i="0" sz="1800" u="none" cap="none" strike="noStrike">
              <a:solidFill>
                <a:schemeClr val="lt1"/>
              </a:solidFill>
              <a:latin typeface="Aharoni"/>
              <a:ea typeface="Aharoni"/>
              <a:cs typeface="Aharoni"/>
              <a:sym typeface="Aharoni"/>
            </a:endParaRPr>
          </a:p>
        </p:txBody>
      </p:sp>
      <p:cxnSp>
        <p:nvCxnSpPr>
          <p:cNvPr id="177" name="Google Shape;177;g13bd328336f_0_96"/>
          <p:cNvCxnSpPr/>
          <p:nvPr/>
        </p:nvCxnSpPr>
        <p:spPr>
          <a:xfrm>
            <a:off x="1150070" y="320511"/>
            <a:ext cx="0" cy="490200"/>
          </a:xfrm>
          <a:prstGeom prst="straightConnector1">
            <a:avLst/>
          </a:prstGeom>
          <a:noFill/>
          <a:ln cap="flat" cmpd="sng" w="28575">
            <a:solidFill>
              <a:srgbClr val="2C2B2D"/>
            </a:solidFill>
            <a:prstDash val="solid"/>
            <a:miter lim="800000"/>
            <a:headEnd len="sm" w="sm" type="none"/>
            <a:tailEnd len="sm" w="sm" type="none"/>
          </a:ln>
        </p:spPr>
      </p:cxnSp>
      <p:sp>
        <p:nvSpPr>
          <p:cNvPr id="178" name="Google Shape;178;g13bd328336f_0_96"/>
          <p:cNvSpPr txBox="1"/>
          <p:nvPr/>
        </p:nvSpPr>
        <p:spPr>
          <a:xfrm>
            <a:off x="1201917" y="334775"/>
            <a:ext cx="1129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We Care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62427"/>
                </a:solidFill>
                <a:latin typeface="Calibri"/>
                <a:ea typeface="Calibri"/>
                <a:cs typeface="Calibri"/>
                <a:sym typeface="Calibri"/>
              </a:rPr>
              <a:t>Your Future</a:t>
            </a:r>
            <a:endParaRPr b="0" i="0" sz="1200" u="none" cap="none" strike="noStrike">
              <a:solidFill>
                <a:srgbClr val="262427"/>
              </a:solidFill>
              <a:latin typeface="Calibri"/>
              <a:ea typeface="Calibri"/>
              <a:cs typeface="Calibri"/>
              <a:sym typeface="Calibri"/>
            </a:endParaRPr>
          </a:p>
        </p:txBody>
      </p:sp>
      <p:sp>
        <p:nvSpPr>
          <p:cNvPr id="179" name="Google Shape;179;g13bd328336f_0_96"/>
          <p:cNvSpPr txBox="1"/>
          <p:nvPr/>
        </p:nvSpPr>
        <p:spPr>
          <a:xfrm>
            <a:off x="3167400" y="287500"/>
            <a:ext cx="5857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2C2B2D"/>
                </a:solidFill>
                <a:latin typeface="Aharoni"/>
                <a:ea typeface="Aharoni"/>
                <a:cs typeface="Aharoni"/>
                <a:sym typeface="Aharoni"/>
              </a:rPr>
              <a:t>INSIGHT</a:t>
            </a:r>
            <a:endParaRPr b="0" i="0" sz="2800" u="none" cap="none" strike="noStrike">
              <a:solidFill>
                <a:srgbClr val="2C2B2D"/>
              </a:solidFill>
              <a:latin typeface="Aharoni"/>
              <a:ea typeface="Aharoni"/>
              <a:cs typeface="Aharoni"/>
              <a:sym typeface="Aharoni"/>
            </a:endParaRPr>
          </a:p>
        </p:txBody>
      </p:sp>
      <p:cxnSp>
        <p:nvCxnSpPr>
          <p:cNvPr id="180" name="Google Shape;180;g13bd328336f_0_96"/>
          <p:cNvCxnSpPr/>
          <p:nvPr/>
        </p:nvCxnSpPr>
        <p:spPr>
          <a:xfrm>
            <a:off x="4052302" y="810705"/>
            <a:ext cx="4087500" cy="0"/>
          </a:xfrm>
          <a:prstGeom prst="straightConnector1">
            <a:avLst/>
          </a:prstGeom>
          <a:noFill/>
          <a:ln cap="flat" cmpd="sng" w="28575">
            <a:solidFill>
              <a:srgbClr val="FE595F"/>
            </a:solidFill>
            <a:prstDash val="solid"/>
            <a:miter lim="800000"/>
            <a:headEnd len="sm" w="sm" type="none"/>
            <a:tailEnd len="sm" w="sm" type="none"/>
          </a:ln>
        </p:spPr>
      </p:cxnSp>
      <p:pic>
        <p:nvPicPr>
          <p:cNvPr id="181" name="Google Shape;181;g13bd328336f_0_96"/>
          <p:cNvPicPr preferRelativeResize="0"/>
          <p:nvPr/>
        </p:nvPicPr>
        <p:blipFill>
          <a:blip r:embed="rId4">
            <a:alphaModFix/>
          </a:blip>
          <a:stretch>
            <a:fillRect/>
          </a:stretch>
        </p:blipFill>
        <p:spPr>
          <a:xfrm>
            <a:off x="474700" y="1506927"/>
            <a:ext cx="6158400" cy="3417225"/>
          </a:xfrm>
          <a:prstGeom prst="rect">
            <a:avLst/>
          </a:prstGeom>
          <a:noFill/>
          <a:ln>
            <a:noFill/>
          </a:ln>
        </p:spPr>
      </p:pic>
      <p:pic>
        <p:nvPicPr>
          <p:cNvPr id="182" name="Google Shape;182;g13bd328336f_0_96"/>
          <p:cNvPicPr preferRelativeResize="0"/>
          <p:nvPr/>
        </p:nvPicPr>
        <p:blipFill>
          <a:blip r:embed="rId5">
            <a:alphaModFix/>
          </a:blip>
          <a:stretch>
            <a:fillRect/>
          </a:stretch>
        </p:blipFill>
        <p:spPr>
          <a:xfrm>
            <a:off x="6794275" y="1506925"/>
            <a:ext cx="5024400" cy="3345600"/>
          </a:xfrm>
          <a:prstGeom prst="rect">
            <a:avLst/>
          </a:prstGeom>
          <a:noFill/>
          <a:ln>
            <a:noFill/>
          </a:ln>
        </p:spPr>
      </p:pic>
      <p:sp>
        <p:nvSpPr>
          <p:cNvPr id="183" name="Google Shape;183;g13bd328336f_0_96"/>
          <p:cNvSpPr txBox="1"/>
          <p:nvPr/>
        </p:nvSpPr>
        <p:spPr>
          <a:xfrm>
            <a:off x="880550" y="5071975"/>
            <a:ext cx="50244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Jumlah households tidak terlalu mempengaruhi median incomenya karena terlihat dari grafik diatas tidak terdapat suatu tren tertentu dan data cenderung naik turun.</a:t>
            </a:r>
            <a:endParaRPr sz="1800">
              <a:latin typeface="Times New Roman"/>
              <a:ea typeface="Times New Roman"/>
              <a:cs typeface="Times New Roman"/>
              <a:sym typeface="Times New Roman"/>
            </a:endParaRPr>
          </a:p>
        </p:txBody>
      </p:sp>
      <p:sp>
        <p:nvSpPr>
          <p:cNvPr id="184" name="Google Shape;184;g13bd328336f_0_96"/>
          <p:cNvSpPr txBox="1"/>
          <p:nvPr/>
        </p:nvSpPr>
        <p:spPr>
          <a:xfrm>
            <a:off x="6747950" y="4995775"/>
            <a:ext cx="46404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Umur hunian akan berpengaruh terhadap incomenya karena semakin tua suatu hunian, maka akan semakin kecil pula income yang didapatkan.</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