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353" r:id="rId4"/>
    <p:sldId id="389" r:id="rId5"/>
    <p:sldId id="629" r:id="rId6"/>
    <p:sldId id="455" r:id="rId7"/>
    <p:sldId id="630" r:id="rId8"/>
    <p:sldId id="396" r:id="rId9"/>
    <p:sldId id="498" r:id="rId10"/>
    <p:sldId id="499" r:id="rId11"/>
    <p:sldId id="500" r:id="rId12"/>
    <p:sldId id="501" r:id="rId13"/>
    <p:sldId id="503" r:id="rId14"/>
    <p:sldId id="493" r:id="rId15"/>
    <p:sldId id="584" r:id="rId16"/>
    <p:sldId id="585" r:id="rId17"/>
    <p:sldId id="586" r:id="rId18"/>
    <p:sldId id="626" r:id="rId19"/>
    <p:sldId id="631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599" r:id="rId32"/>
    <p:sldId id="600" r:id="rId33"/>
    <p:sldId id="601" r:id="rId34"/>
    <p:sldId id="602" r:id="rId35"/>
    <p:sldId id="614" r:id="rId36"/>
    <p:sldId id="324" r:id="rId37"/>
    <p:sldId id="610" r:id="rId38"/>
    <p:sldId id="6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11D27-BFAB-4A75-87F0-243A68F06262}">
          <p14:sldIdLst>
            <p14:sldId id="274"/>
            <p14:sldId id="276"/>
            <p14:sldId id="353"/>
            <p14:sldId id="389"/>
            <p14:sldId id="629"/>
            <p14:sldId id="455"/>
          </p14:sldIdLst>
        </p14:section>
        <p14:section name="Демонстрация" id="{3CB9B56F-AD64-40C4-9504-F754F19AC0CB}">
          <p14:sldIdLst>
            <p14:sldId id="630"/>
            <p14:sldId id="396"/>
            <p14:sldId id="498"/>
            <p14:sldId id="499"/>
            <p14:sldId id="500"/>
            <p14:sldId id="501"/>
            <p14:sldId id="503"/>
            <p14:sldId id="493"/>
          </p14:sldIdLst>
        </p14:section>
        <p14:section name="Променливи и типове данни" id="{884DBF88-744D-425B-8AA4-B6CAEAAAB259}">
          <p14:sldIdLst>
            <p14:sldId id="584"/>
            <p14:sldId id="585"/>
            <p14:sldId id="586"/>
          </p14:sldIdLst>
        </p14:section>
        <p14:section name="Работа с конзола" id="{28AFF330-ACC2-4E3E-89CB-2459C41E3707}">
          <p14:sldIdLst>
            <p14:sldId id="626"/>
            <p14:sldId id="631"/>
            <p14:sldId id="587"/>
            <p14:sldId id="588"/>
            <p14:sldId id="589"/>
            <p14:sldId id="590"/>
          </p14:sldIdLst>
        </p14:section>
        <p14:section name="Работа с текст и числа" id="{4129A628-889C-46ED-B963-3F8471FB836B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  <p14:sldId id="601"/>
            <p14:sldId id="602"/>
          </p14:sldIdLst>
        </p14:section>
        <p14:section name="End Section" id="{667778F5-C9B7-4BAD-90D7-2EBA131D9C47}">
          <p14:sldIdLst>
            <p14:sldId id="614"/>
            <p14:sldId id="324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D229790-A90D-49C4-B431-FB625116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331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4BBD96-DDEE-4D63-8CB2-3B38D953B7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35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2D2653-6BA5-4FED-A639-218AAC9AC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255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49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28A15C-8661-4FEA-9A79-5012982723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0814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5A8985-0530-4681-BF72-03DA7EFCC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553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879BDD-694A-4BEE-B508-9261B06C6E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074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650238-C4D6-4A30-AF9C-9603F80A4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665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843AF4-C952-4C51-BB8B-4BE13945E2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69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C72E22-ABCB-4970-AE52-F4587C17F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016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4E7DFD6-4E20-4B16-998A-DDC9E19E78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9887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78C43C-E431-4D39-9347-5B7F7456F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8260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DD1779-5650-4128-8D45-25515C56F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C1F6E6-95C4-402D-AFF1-69B76E70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176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8FDC3F-950C-48E0-8D3A-A6A15E8F17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17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9E008C-4A6E-4A1F-B256-BDC6CDC0AC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19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36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EED68-D557-4608-A99A-823BD34F5E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379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4BF3C2-E440-40E7-BE98-4B05C93635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72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37DB90-6CBC-4322-A827-24E7B2B441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3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00980" y="477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490422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4327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entry-module/Installation%20Guidelines/01.0%20PB-JS-Visual-Studio-Code-Installation-Guidelines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267175"/>
            <a:ext cx="10962447" cy="882654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05186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2745" y="2662230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7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3132875"/>
          </a:xfrm>
        </p:spPr>
        <p:txBody>
          <a:bodyPr>
            <a:noAutofit/>
          </a:bodyPr>
          <a:lstStyle/>
          <a:p>
            <a:r>
              <a:rPr lang="bg-BG" sz="3000" dirty="0"/>
              <a:t>Добавете файла, в който ще пишем кода за нашата програма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66C207E-A93C-400F-BBB3-A25EE89BC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 txBox="1">
            <a:spLocks/>
          </p:cNvSpPr>
          <p:nvPr/>
        </p:nvSpPr>
        <p:spPr>
          <a:xfrm>
            <a:off x="190402" y="4435793"/>
            <a:ext cx="6040598" cy="207120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Сорс кодът на програмата ще напишем в празния файл </a:t>
            </a:r>
            <a:r>
              <a:rPr lang="en-US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hello.js</a:t>
            </a:r>
            <a:r>
              <a:rPr lang="en-US" sz="3000" dirty="0"/>
              <a:t>"</a:t>
            </a:r>
            <a:r>
              <a:rPr lang="bg-BG" sz="3000" dirty="0"/>
              <a:t>, който вече създадохме</a:t>
            </a:r>
            <a:endParaRPr lang="en-US" sz="3000" b="1" noProof="1">
              <a:cs typeface="Consolas" panose="020B0609020204030204" pitchFamily="49" charset="0"/>
            </a:endParaRPr>
          </a:p>
        </p:txBody>
      </p:sp>
      <p:pic>
        <p:nvPicPr>
          <p:cNvPr id="12" name="Картина 11" descr="Screenshot_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000" y="1853651"/>
            <a:ext cx="4680000" cy="2110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Картина 12" descr="Screenshot_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1808221"/>
            <a:ext cx="4778517" cy="2200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Картина 13" descr="Screenshot_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6000" y="4650091"/>
            <a:ext cx="4778517" cy="2081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AFF336A9-37E4-4E71-A3A4-419F58CB4548}"/>
              </a:ext>
            </a:extLst>
          </p:cNvPr>
          <p:cNvSpPr/>
          <p:nvPr/>
        </p:nvSpPr>
        <p:spPr bwMode="auto">
          <a:xfrm>
            <a:off x="5502483" y="2755484"/>
            <a:ext cx="495000" cy="3064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CAD278-45A5-498C-996C-E7D81C41C75B}"/>
              </a:ext>
            </a:extLst>
          </p:cNvPr>
          <p:cNvSpPr/>
          <p:nvPr/>
        </p:nvSpPr>
        <p:spPr bwMode="auto">
          <a:xfrm>
            <a:off x="8715552" y="4155139"/>
            <a:ext cx="225000" cy="34772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88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23829" y="1933796"/>
            <a:ext cx="7981796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 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C8152D-4348-4557-AA26-305CD14EF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E650A-1970-450D-A45B-82DE4AAE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71"/>
          <a:stretch/>
        </p:blipFill>
        <p:spPr>
          <a:xfrm>
            <a:off x="2123828" y="4370508"/>
            <a:ext cx="7981795" cy="2028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23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</a:t>
            </a:r>
            <a:r>
              <a:rPr lang="en-US" dirty="0"/>
              <a:t>: </a:t>
            </a:r>
          </a:p>
          <a:p>
            <a:pPr lvl="1"/>
            <a:r>
              <a:rPr lang="en-GB" b="1" dirty="0"/>
              <a:t>Ctrl</a:t>
            </a:r>
            <a:r>
              <a:rPr lang="en-US" b="1" dirty="0"/>
              <a:t> + F5</a:t>
            </a:r>
          </a:p>
          <a:p>
            <a:pPr lvl="1"/>
            <a:r>
              <a:rPr lang="en-GB" b="1" dirty="0"/>
              <a:t>Debug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GB" b="1" dirty="0"/>
              <a:t> Start Without Debugging</a:t>
            </a:r>
            <a:endParaRPr lang="en-US" b="1" dirty="0"/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3F251B9-5C7E-4D65-B9AD-C6F55062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Картина 7" descr="Screenshot_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000" y="4716947"/>
            <a:ext cx="8382882" cy="179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42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000" y="4703783"/>
            <a:ext cx="3796332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6000" y="4703783"/>
            <a:ext cx="4156838" cy="4414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/>
        </p:blipFill>
        <p:spPr>
          <a:xfrm>
            <a:off x="715210" y="1899000"/>
            <a:ext cx="7407141" cy="192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A1EDF47-D605-470C-948B-D4DBA5D64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52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0AE80844-8BAE-48FD-B691-9CDF8AA52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r>
              <a:rPr lang="bg-BG" sz="4400" dirty="0"/>
              <a:t>Напишете програма, която принтира числата от </a:t>
            </a:r>
            <a:r>
              <a:rPr lang="bg-BG" sz="4400" b="1" dirty="0">
                <a:solidFill>
                  <a:schemeClr val="bg1"/>
                </a:solidFill>
              </a:rPr>
              <a:t>1</a:t>
            </a:r>
            <a:r>
              <a:rPr lang="bg-BG" sz="4400" dirty="0"/>
              <a:t> до </a:t>
            </a:r>
            <a:r>
              <a:rPr lang="en-US" sz="4400" b="1" dirty="0">
                <a:solidFill>
                  <a:schemeClr val="bg1"/>
                </a:solidFill>
              </a:rPr>
              <a:t>1</a:t>
            </a:r>
            <a:r>
              <a:rPr lang="bg-BG" sz="4400" b="1" dirty="0">
                <a:solidFill>
                  <a:schemeClr val="bg1"/>
                </a:solidFill>
              </a:rPr>
              <a:t>0</a:t>
            </a:r>
            <a:r>
              <a:rPr lang="bg-BG" sz="4400" dirty="0"/>
              <a:t>, всяко на нов ред</a:t>
            </a:r>
          </a:p>
          <a:p>
            <a:pPr marL="0" indent="0">
              <a:buNone/>
            </a:pPr>
            <a:endParaRPr lang="bg-BG" sz="4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5F5BB8-FC73-460F-B049-40581EB867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5999" y="1195388"/>
            <a:ext cx="6096001" cy="4957762"/>
          </a:xfrm>
        </p:spPr>
        <p:txBody>
          <a:bodyPr>
            <a:normAutofit/>
          </a:bodyPr>
          <a:lstStyle/>
          <a:p>
            <a:r>
              <a:rPr lang="bg-BG" sz="4400" dirty="0"/>
              <a:t>Решение: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099" y="1980019"/>
            <a:ext cx="54347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console.log(10);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numsFrom1to10();</a:t>
            </a:r>
          </a:p>
        </p:txBody>
      </p:sp>
    </p:spTree>
    <p:extLst>
      <p:ext uri="{BB962C8B-B14F-4D97-AF65-F5344CB8AC3E}">
        <p14:creationId xmlns:p14="http://schemas.microsoft.com/office/powerpoint/2010/main" val="8731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8FA00C-0D89-4C1D-8AF1-C20A66FB63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03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Компютрите са машини, които обработват данни</a:t>
            </a:r>
            <a:endParaRPr lang="en-US" sz="36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dirty="0"/>
              <a:t>променливи</a:t>
            </a:r>
            <a:endParaRPr lang="en-US" sz="3200" dirty="0"/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тип, име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 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600" dirty="0"/>
              <a:t>Дефиниране на променлива и присвояване на стойност: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91000" y="5018732"/>
            <a:ext cx="3600000" cy="687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1488502" y="4373999"/>
            <a:ext cx="2981523" cy="533440"/>
          </a:xfrm>
          <a:custGeom>
            <a:avLst/>
            <a:gdLst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3475472 w 2981523"/>
              <a:gd name="connsiteY8" fmla="*/ 354671 h 698708"/>
              <a:gd name="connsiteX9" fmla="*/ 2981523 w 2981523"/>
              <a:gd name="connsiteY9" fmla="*/ 582257 h 698708"/>
              <a:gd name="connsiteX10" fmla="*/ 2981523 w 2981523"/>
              <a:gd name="connsiteY10" fmla="*/ 582254 h 698708"/>
              <a:gd name="connsiteX11" fmla="*/ 2865069 w 2981523"/>
              <a:gd name="connsiteY11" fmla="*/ 698708 h 698708"/>
              <a:gd name="connsiteX12" fmla="*/ 2484603 w 2981523"/>
              <a:gd name="connsiteY12" fmla="*/ 698708 h 698708"/>
              <a:gd name="connsiteX13" fmla="*/ 1739222 w 2981523"/>
              <a:gd name="connsiteY13" fmla="*/ 698708 h 698708"/>
              <a:gd name="connsiteX14" fmla="*/ 1739222 w 2981523"/>
              <a:gd name="connsiteY14" fmla="*/ 698708 h 698708"/>
              <a:gd name="connsiteX15" fmla="*/ 116454 w 2981523"/>
              <a:gd name="connsiteY15" fmla="*/ 698708 h 698708"/>
              <a:gd name="connsiteX16" fmla="*/ 0 w 2981523"/>
              <a:gd name="connsiteY16" fmla="*/ 582254 h 698708"/>
              <a:gd name="connsiteX17" fmla="*/ 0 w 2981523"/>
              <a:gd name="connsiteY17" fmla="*/ 582257 h 698708"/>
              <a:gd name="connsiteX18" fmla="*/ 0 w 2981523"/>
              <a:gd name="connsiteY18" fmla="*/ 407580 h 698708"/>
              <a:gd name="connsiteX19" fmla="*/ 0 w 2981523"/>
              <a:gd name="connsiteY19" fmla="*/ 407580 h 698708"/>
              <a:gd name="connsiteX20" fmla="*/ 0 w 2981523"/>
              <a:gd name="connsiteY20" fmla="*/ 116454 h 698708"/>
              <a:gd name="connsiteX0" fmla="*/ 0 w 2983766"/>
              <a:gd name="connsiteY0" fmla="*/ 116454 h 698708"/>
              <a:gd name="connsiteX1" fmla="*/ 116454 w 2983766"/>
              <a:gd name="connsiteY1" fmla="*/ 0 h 698708"/>
              <a:gd name="connsiteX2" fmla="*/ 1739222 w 2983766"/>
              <a:gd name="connsiteY2" fmla="*/ 0 h 698708"/>
              <a:gd name="connsiteX3" fmla="*/ 1739222 w 2983766"/>
              <a:gd name="connsiteY3" fmla="*/ 0 h 698708"/>
              <a:gd name="connsiteX4" fmla="*/ 2484603 w 2983766"/>
              <a:gd name="connsiteY4" fmla="*/ 0 h 698708"/>
              <a:gd name="connsiteX5" fmla="*/ 2865069 w 2983766"/>
              <a:gd name="connsiteY5" fmla="*/ 0 h 698708"/>
              <a:gd name="connsiteX6" fmla="*/ 2981523 w 2983766"/>
              <a:gd name="connsiteY6" fmla="*/ 116454 h 698708"/>
              <a:gd name="connsiteX7" fmla="*/ 2981523 w 2983766"/>
              <a:gd name="connsiteY7" fmla="*/ 407580 h 698708"/>
              <a:gd name="connsiteX8" fmla="*/ 2983766 w 2983766"/>
              <a:gd name="connsiteY8" fmla="*/ 561705 h 698708"/>
              <a:gd name="connsiteX9" fmla="*/ 2981523 w 2983766"/>
              <a:gd name="connsiteY9" fmla="*/ 582257 h 698708"/>
              <a:gd name="connsiteX10" fmla="*/ 2981523 w 2983766"/>
              <a:gd name="connsiteY10" fmla="*/ 582254 h 698708"/>
              <a:gd name="connsiteX11" fmla="*/ 2865069 w 2983766"/>
              <a:gd name="connsiteY11" fmla="*/ 698708 h 698708"/>
              <a:gd name="connsiteX12" fmla="*/ 2484603 w 2983766"/>
              <a:gd name="connsiteY12" fmla="*/ 698708 h 698708"/>
              <a:gd name="connsiteX13" fmla="*/ 1739222 w 2983766"/>
              <a:gd name="connsiteY13" fmla="*/ 698708 h 698708"/>
              <a:gd name="connsiteX14" fmla="*/ 1739222 w 2983766"/>
              <a:gd name="connsiteY14" fmla="*/ 698708 h 698708"/>
              <a:gd name="connsiteX15" fmla="*/ 116454 w 2983766"/>
              <a:gd name="connsiteY15" fmla="*/ 698708 h 698708"/>
              <a:gd name="connsiteX16" fmla="*/ 0 w 2983766"/>
              <a:gd name="connsiteY16" fmla="*/ 582254 h 698708"/>
              <a:gd name="connsiteX17" fmla="*/ 0 w 2983766"/>
              <a:gd name="connsiteY17" fmla="*/ 582257 h 698708"/>
              <a:gd name="connsiteX18" fmla="*/ 0 w 2983766"/>
              <a:gd name="connsiteY18" fmla="*/ 407580 h 698708"/>
              <a:gd name="connsiteX19" fmla="*/ 0 w 2983766"/>
              <a:gd name="connsiteY19" fmla="*/ 407580 h 698708"/>
              <a:gd name="connsiteX20" fmla="*/ 0 w 2983766"/>
              <a:gd name="connsiteY20" fmla="*/ 116454 h 698708"/>
              <a:gd name="connsiteX0" fmla="*/ 0 w 2981523"/>
              <a:gd name="connsiteY0" fmla="*/ 116454 h 698708"/>
              <a:gd name="connsiteX1" fmla="*/ 116454 w 2981523"/>
              <a:gd name="connsiteY1" fmla="*/ 0 h 698708"/>
              <a:gd name="connsiteX2" fmla="*/ 1739222 w 2981523"/>
              <a:gd name="connsiteY2" fmla="*/ 0 h 698708"/>
              <a:gd name="connsiteX3" fmla="*/ 1739222 w 2981523"/>
              <a:gd name="connsiteY3" fmla="*/ 0 h 698708"/>
              <a:gd name="connsiteX4" fmla="*/ 2484603 w 2981523"/>
              <a:gd name="connsiteY4" fmla="*/ 0 h 698708"/>
              <a:gd name="connsiteX5" fmla="*/ 2865069 w 2981523"/>
              <a:gd name="connsiteY5" fmla="*/ 0 h 698708"/>
              <a:gd name="connsiteX6" fmla="*/ 2981523 w 2981523"/>
              <a:gd name="connsiteY6" fmla="*/ 116454 h 698708"/>
              <a:gd name="connsiteX7" fmla="*/ 2981523 w 2981523"/>
              <a:gd name="connsiteY7" fmla="*/ 407580 h 698708"/>
              <a:gd name="connsiteX8" fmla="*/ 2981523 w 2981523"/>
              <a:gd name="connsiteY8" fmla="*/ 582257 h 698708"/>
              <a:gd name="connsiteX9" fmla="*/ 2981523 w 2981523"/>
              <a:gd name="connsiteY9" fmla="*/ 582254 h 698708"/>
              <a:gd name="connsiteX10" fmla="*/ 2865069 w 2981523"/>
              <a:gd name="connsiteY10" fmla="*/ 698708 h 698708"/>
              <a:gd name="connsiteX11" fmla="*/ 2484603 w 2981523"/>
              <a:gd name="connsiteY11" fmla="*/ 698708 h 698708"/>
              <a:gd name="connsiteX12" fmla="*/ 1739222 w 2981523"/>
              <a:gd name="connsiteY12" fmla="*/ 698708 h 698708"/>
              <a:gd name="connsiteX13" fmla="*/ 1739222 w 2981523"/>
              <a:gd name="connsiteY13" fmla="*/ 698708 h 698708"/>
              <a:gd name="connsiteX14" fmla="*/ 116454 w 2981523"/>
              <a:gd name="connsiteY14" fmla="*/ 698708 h 698708"/>
              <a:gd name="connsiteX15" fmla="*/ 0 w 2981523"/>
              <a:gd name="connsiteY15" fmla="*/ 582254 h 698708"/>
              <a:gd name="connsiteX16" fmla="*/ 0 w 2981523"/>
              <a:gd name="connsiteY16" fmla="*/ 582257 h 698708"/>
              <a:gd name="connsiteX17" fmla="*/ 0 w 2981523"/>
              <a:gd name="connsiteY17" fmla="*/ 407580 h 698708"/>
              <a:gd name="connsiteX18" fmla="*/ 0 w 2981523"/>
              <a:gd name="connsiteY18" fmla="*/ 407580 h 698708"/>
              <a:gd name="connsiteX19" fmla="*/ 0 w 2981523"/>
              <a:gd name="connsiteY19" fmla="*/ 116454 h 69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1523" h="698708">
                <a:moveTo>
                  <a:pt x="0" y="116454"/>
                </a:moveTo>
                <a:cubicBezTo>
                  <a:pt x="0" y="52138"/>
                  <a:pt x="52138" y="0"/>
                  <a:pt x="116454" y="0"/>
                </a:cubicBezTo>
                <a:lnTo>
                  <a:pt x="1739222" y="0"/>
                </a:lnTo>
                <a:lnTo>
                  <a:pt x="1739222" y="0"/>
                </a:lnTo>
                <a:lnTo>
                  <a:pt x="2484603" y="0"/>
                </a:lnTo>
                <a:lnTo>
                  <a:pt x="2865069" y="0"/>
                </a:lnTo>
                <a:cubicBezTo>
                  <a:pt x="2929385" y="0"/>
                  <a:pt x="2981523" y="52138"/>
                  <a:pt x="2981523" y="116454"/>
                </a:cubicBezTo>
                <a:lnTo>
                  <a:pt x="2981523" y="407580"/>
                </a:lnTo>
                <a:lnTo>
                  <a:pt x="2981523" y="582257"/>
                </a:lnTo>
                <a:lnTo>
                  <a:pt x="2981523" y="582254"/>
                </a:lnTo>
                <a:cubicBezTo>
                  <a:pt x="2981523" y="646570"/>
                  <a:pt x="2929385" y="698708"/>
                  <a:pt x="2865069" y="698708"/>
                </a:cubicBezTo>
                <a:lnTo>
                  <a:pt x="2484603" y="698708"/>
                </a:lnTo>
                <a:lnTo>
                  <a:pt x="1739222" y="698708"/>
                </a:lnTo>
                <a:lnTo>
                  <a:pt x="1739222" y="698708"/>
                </a:lnTo>
                <a:lnTo>
                  <a:pt x="116454" y="698708"/>
                </a:lnTo>
                <a:cubicBezTo>
                  <a:pt x="52138" y="698708"/>
                  <a:pt x="0" y="646570"/>
                  <a:pt x="0" y="582254"/>
                </a:cubicBezTo>
                <a:lnTo>
                  <a:pt x="0" y="582257"/>
                </a:lnTo>
                <a:lnTo>
                  <a:pt x="0" y="407580"/>
                </a:lnTo>
                <a:lnTo>
                  <a:pt x="0" y="407580"/>
                </a:lnTo>
                <a:lnTo>
                  <a:pt x="0" y="11645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881000" y="4373999"/>
            <a:ext cx="3735000" cy="565623"/>
          </a:xfrm>
          <a:custGeom>
            <a:avLst/>
            <a:gdLst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1877904 w 3600000"/>
              <a:gd name="connsiteY13" fmla="*/ 1154279 h 578882"/>
              <a:gd name="connsiteX14" fmla="*/ 2100000 w 3600000"/>
              <a:gd name="connsiteY14" fmla="*/ 578882 h 578882"/>
              <a:gd name="connsiteX15" fmla="*/ 96482 w 3600000"/>
              <a:gd name="connsiteY15" fmla="*/ 578882 h 578882"/>
              <a:gd name="connsiteX16" fmla="*/ 0 w 3600000"/>
              <a:gd name="connsiteY16" fmla="*/ 482400 h 578882"/>
              <a:gd name="connsiteX17" fmla="*/ 0 w 3600000"/>
              <a:gd name="connsiteY17" fmla="*/ 482402 h 578882"/>
              <a:gd name="connsiteX18" fmla="*/ 0 w 3600000"/>
              <a:gd name="connsiteY18" fmla="*/ 337681 h 578882"/>
              <a:gd name="connsiteX19" fmla="*/ 0 w 3600000"/>
              <a:gd name="connsiteY19" fmla="*/ 337681 h 578882"/>
              <a:gd name="connsiteX20" fmla="*/ 0 w 3600000"/>
              <a:gd name="connsiteY20" fmla="*/ 96482 h 578882"/>
              <a:gd name="connsiteX0" fmla="*/ 0 w 3600000"/>
              <a:gd name="connsiteY0" fmla="*/ 96482 h 584935"/>
              <a:gd name="connsiteX1" fmla="*/ 96482 w 3600000"/>
              <a:gd name="connsiteY1" fmla="*/ 0 h 584935"/>
              <a:gd name="connsiteX2" fmla="*/ 2100000 w 3600000"/>
              <a:gd name="connsiteY2" fmla="*/ 0 h 584935"/>
              <a:gd name="connsiteX3" fmla="*/ 2100000 w 3600000"/>
              <a:gd name="connsiteY3" fmla="*/ 0 h 584935"/>
              <a:gd name="connsiteX4" fmla="*/ 3000000 w 3600000"/>
              <a:gd name="connsiteY4" fmla="*/ 0 h 584935"/>
              <a:gd name="connsiteX5" fmla="*/ 3503518 w 3600000"/>
              <a:gd name="connsiteY5" fmla="*/ 0 h 584935"/>
              <a:gd name="connsiteX6" fmla="*/ 3600000 w 3600000"/>
              <a:gd name="connsiteY6" fmla="*/ 96482 h 584935"/>
              <a:gd name="connsiteX7" fmla="*/ 3600000 w 3600000"/>
              <a:gd name="connsiteY7" fmla="*/ 337681 h 584935"/>
              <a:gd name="connsiteX8" fmla="*/ 3600000 w 3600000"/>
              <a:gd name="connsiteY8" fmla="*/ 337681 h 584935"/>
              <a:gd name="connsiteX9" fmla="*/ 3600000 w 3600000"/>
              <a:gd name="connsiteY9" fmla="*/ 482402 h 584935"/>
              <a:gd name="connsiteX10" fmla="*/ 3600000 w 3600000"/>
              <a:gd name="connsiteY10" fmla="*/ 482400 h 584935"/>
              <a:gd name="connsiteX11" fmla="*/ 3503518 w 3600000"/>
              <a:gd name="connsiteY11" fmla="*/ 578882 h 584935"/>
              <a:gd name="connsiteX12" fmla="*/ 3000000 w 3600000"/>
              <a:gd name="connsiteY12" fmla="*/ 578882 h 584935"/>
              <a:gd name="connsiteX13" fmla="*/ 2378236 w 3600000"/>
              <a:gd name="connsiteY13" fmla="*/ 584935 h 584935"/>
              <a:gd name="connsiteX14" fmla="*/ 2100000 w 3600000"/>
              <a:gd name="connsiteY14" fmla="*/ 578882 h 584935"/>
              <a:gd name="connsiteX15" fmla="*/ 96482 w 3600000"/>
              <a:gd name="connsiteY15" fmla="*/ 578882 h 584935"/>
              <a:gd name="connsiteX16" fmla="*/ 0 w 3600000"/>
              <a:gd name="connsiteY16" fmla="*/ 482400 h 584935"/>
              <a:gd name="connsiteX17" fmla="*/ 0 w 3600000"/>
              <a:gd name="connsiteY17" fmla="*/ 482402 h 584935"/>
              <a:gd name="connsiteX18" fmla="*/ 0 w 3600000"/>
              <a:gd name="connsiteY18" fmla="*/ 337681 h 584935"/>
              <a:gd name="connsiteX19" fmla="*/ 0 w 3600000"/>
              <a:gd name="connsiteY19" fmla="*/ 337681 h 584935"/>
              <a:gd name="connsiteX20" fmla="*/ 0 w 3600000"/>
              <a:gd name="connsiteY20" fmla="*/ 96482 h 584935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  <a:gd name="connsiteX0" fmla="*/ 0 w 3600000"/>
              <a:gd name="connsiteY0" fmla="*/ 96482 h 578882"/>
              <a:gd name="connsiteX1" fmla="*/ 96482 w 3600000"/>
              <a:gd name="connsiteY1" fmla="*/ 0 h 578882"/>
              <a:gd name="connsiteX2" fmla="*/ 2100000 w 3600000"/>
              <a:gd name="connsiteY2" fmla="*/ 0 h 578882"/>
              <a:gd name="connsiteX3" fmla="*/ 2100000 w 3600000"/>
              <a:gd name="connsiteY3" fmla="*/ 0 h 578882"/>
              <a:gd name="connsiteX4" fmla="*/ 3000000 w 3600000"/>
              <a:gd name="connsiteY4" fmla="*/ 0 h 578882"/>
              <a:gd name="connsiteX5" fmla="*/ 3503518 w 3600000"/>
              <a:gd name="connsiteY5" fmla="*/ 0 h 578882"/>
              <a:gd name="connsiteX6" fmla="*/ 3600000 w 3600000"/>
              <a:gd name="connsiteY6" fmla="*/ 96482 h 578882"/>
              <a:gd name="connsiteX7" fmla="*/ 3600000 w 3600000"/>
              <a:gd name="connsiteY7" fmla="*/ 337681 h 578882"/>
              <a:gd name="connsiteX8" fmla="*/ 3600000 w 3600000"/>
              <a:gd name="connsiteY8" fmla="*/ 337681 h 578882"/>
              <a:gd name="connsiteX9" fmla="*/ 3600000 w 3600000"/>
              <a:gd name="connsiteY9" fmla="*/ 482402 h 578882"/>
              <a:gd name="connsiteX10" fmla="*/ 3600000 w 3600000"/>
              <a:gd name="connsiteY10" fmla="*/ 482400 h 578882"/>
              <a:gd name="connsiteX11" fmla="*/ 3503518 w 3600000"/>
              <a:gd name="connsiteY11" fmla="*/ 578882 h 578882"/>
              <a:gd name="connsiteX12" fmla="*/ 3000000 w 3600000"/>
              <a:gd name="connsiteY12" fmla="*/ 578882 h 578882"/>
              <a:gd name="connsiteX13" fmla="*/ 2100000 w 3600000"/>
              <a:gd name="connsiteY13" fmla="*/ 578882 h 578882"/>
              <a:gd name="connsiteX14" fmla="*/ 96482 w 3600000"/>
              <a:gd name="connsiteY14" fmla="*/ 578882 h 578882"/>
              <a:gd name="connsiteX15" fmla="*/ 0 w 3600000"/>
              <a:gd name="connsiteY15" fmla="*/ 482400 h 578882"/>
              <a:gd name="connsiteX16" fmla="*/ 0 w 3600000"/>
              <a:gd name="connsiteY16" fmla="*/ 482402 h 578882"/>
              <a:gd name="connsiteX17" fmla="*/ 0 w 3600000"/>
              <a:gd name="connsiteY17" fmla="*/ 337681 h 578882"/>
              <a:gd name="connsiteX18" fmla="*/ 0 w 3600000"/>
              <a:gd name="connsiteY18" fmla="*/ 337681 h 578882"/>
              <a:gd name="connsiteX19" fmla="*/ 0 w 36000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0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100000" y="0"/>
                </a:lnTo>
                <a:lnTo>
                  <a:pt x="2100000" y="0"/>
                </a:lnTo>
                <a:lnTo>
                  <a:pt x="3000000" y="0"/>
                </a:lnTo>
                <a:lnTo>
                  <a:pt x="3503518" y="0"/>
                </a:lnTo>
                <a:cubicBezTo>
                  <a:pt x="3556804" y="0"/>
                  <a:pt x="3600000" y="43196"/>
                  <a:pt x="3600000" y="96482"/>
                </a:cubicBezTo>
                <a:lnTo>
                  <a:pt x="3600000" y="337681"/>
                </a:lnTo>
                <a:lnTo>
                  <a:pt x="3600000" y="337681"/>
                </a:lnTo>
                <a:lnTo>
                  <a:pt x="3600000" y="482402"/>
                </a:lnTo>
                <a:lnTo>
                  <a:pt x="3600000" y="482400"/>
                </a:lnTo>
                <a:cubicBezTo>
                  <a:pt x="3600000" y="535686"/>
                  <a:pt x="3556804" y="578882"/>
                  <a:pt x="3503518" y="578882"/>
                </a:cubicBezTo>
                <a:lnTo>
                  <a:pt x="3000000" y="578882"/>
                </a:lnTo>
                <a:lnTo>
                  <a:pt x="21000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591000" y="5784935"/>
            <a:ext cx="4114800" cy="580845"/>
          </a:xfrm>
          <a:custGeom>
            <a:avLst/>
            <a:gdLst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-472173 w 4114800"/>
              <a:gd name="connsiteY3" fmla="*/ -432541 h 578882"/>
              <a:gd name="connsiteX4" fmla="*/ 1714500 w 4114800"/>
              <a:gd name="connsiteY4" fmla="*/ 0 h 578882"/>
              <a:gd name="connsiteX5" fmla="*/ 4018318 w 4114800"/>
              <a:gd name="connsiteY5" fmla="*/ 0 h 578882"/>
              <a:gd name="connsiteX6" fmla="*/ 4114800 w 4114800"/>
              <a:gd name="connsiteY6" fmla="*/ 96482 h 578882"/>
              <a:gd name="connsiteX7" fmla="*/ 4114800 w 4114800"/>
              <a:gd name="connsiteY7" fmla="*/ 96480 h 578882"/>
              <a:gd name="connsiteX8" fmla="*/ 4114800 w 4114800"/>
              <a:gd name="connsiteY8" fmla="*/ 96480 h 578882"/>
              <a:gd name="connsiteX9" fmla="*/ 4114800 w 4114800"/>
              <a:gd name="connsiteY9" fmla="*/ 241201 h 578882"/>
              <a:gd name="connsiteX10" fmla="*/ 4114800 w 4114800"/>
              <a:gd name="connsiteY10" fmla="*/ 482400 h 578882"/>
              <a:gd name="connsiteX11" fmla="*/ 4018318 w 4114800"/>
              <a:gd name="connsiteY11" fmla="*/ 578882 h 578882"/>
              <a:gd name="connsiteX12" fmla="*/ 1714500 w 4114800"/>
              <a:gd name="connsiteY12" fmla="*/ 578882 h 578882"/>
              <a:gd name="connsiteX13" fmla="*/ 685800 w 4114800"/>
              <a:gd name="connsiteY13" fmla="*/ 578882 h 578882"/>
              <a:gd name="connsiteX14" fmla="*/ 685800 w 4114800"/>
              <a:gd name="connsiteY14" fmla="*/ 578882 h 578882"/>
              <a:gd name="connsiteX15" fmla="*/ 96482 w 4114800"/>
              <a:gd name="connsiteY15" fmla="*/ 578882 h 578882"/>
              <a:gd name="connsiteX16" fmla="*/ 0 w 4114800"/>
              <a:gd name="connsiteY16" fmla="*/ 482400 h 578882"/>
              <a:gd name="connsiteX17" fmla="*/ 0 w 4114800"/>
              <a:gd name="connsiteY17" fmla="*/ 241201 h 578882"/>
              <a:gd name="connsiteX18" fmla="*/ 0 w 4114800"/>
              <a:gd name="connsiteY18" fmla="*/ 96480 h 578882"/>
              <a:gd name="connsiteX19" fmla="*/ 0 w 4114800"/>
              <a:gd name="connsiteY19" fmla="*/ 96480 h 578882"/>
              <a:gd name="connsiteX20" fmla="*/ 0 w 4114800"/>
              <a:gd name="connsiteY20" fmla="*/ 96482 h 578882"/>
              <a:gd name="connsiteX0" fmla="*/ 0 w 4114800"/>
              <a:gd name="connsiteY0" fmla="*/ 96482 h 578882"/>
              <a:gd name="connsiteX1" fmla="*/ 96482 w 4114800"/>
              <a:gd name="connsiteY1" fmla="*/ 0 h 578882"/>
              <a:gd name="connsiteX2" fmla="*/ 685800 w 4114800"/>
              <a:gd name="connsiteY2" fmla="*/ 0 h 578882"/>
              <a:gd name="connsiteX3" fmla="*/ 1714500 w 4114800"/>
              <a:gd name="connsiteY3" fmla="*/ 0 h 578882"/>
              <a:gd name="connsiteX4" fmla="*/ 4018318 w 4114800"/>
              <a:gd name="connsiteY4" fmla="*/ 0 h 578882"/>
              <a:gd name="connsiteX5" fmla="*/ 4114800 w 4114800"/>
              <a:gd name="connsiteY5" fmla="*/ 96482 h 578882"/>
              <a:gd name="connsiteX6" fmla="*/ 4114800 w 4114800"/>
              <a:gd name="connsiteY6" fmla="*/ 96480 h 578882"/>
              <a:gd name="connsiteX7" fmla="*/ 4114800 w 4114800"/>
              <a:gd name="connsiteY7" fmla="*/ 96480 h 578882"/>
              <a:gd name="connsiteX8" fmla="*/ 4114800 w 4114800"/>
              <a:gd name="connsiteY8" fmla="*/ 241201 h 578882"/>
              <a:gd name="connsiteX9" fmla="*/ 4114800 w 4114800"/>
              <a:gd name="connsiteY9" fmla="*/ 482400 h 578882"/>
              <a:gd name="connsiteX10" fmla="*/ 4018318 w 4114800"/>
              <a:gd name="connsiteY10" fmla="*/ 578882 h 578882"/>
              <a:gd name="connsiteX11" fmla="*/ 1714500 w 4114800"/>
              <a:gd name="connsiteY11" fmla="*/ 578882 h 578882"/>
              <a:gd name="connsiteX12" fmla="*/ 685800 w 4114800"/>
              <a:gd name="connsiteY12" fmla="*/ 578882 h 578882"/>
              <a:gd name="connsiteX13" fmla="*/ 685800 w 4114800"/>
              <a:gd name="connsiteY13" fmla="*/ 578882 h 578882"/>
              <a:gd name="connsiteX14" fmla="*/ 96482 w 4114800"/>
              <a:gd name="connsiteY14" fmla="*/ 578882 h 578882"/>
              <a:gd name="connsiteX15" fmla="*/ 0 w 4114800"/>
              <a:gd name="connsiteY15" fmla="*/ 482400 h 578882"/>
              <a:gd name="connsiteX16" fmla="*/ 0 w 4114800"/>
              <a:gd name="connsiteY16" fmla="*/ 241201 h 578882"/>
              <a:gd name="connsiteX17" fmla="*/ 0 w 4114800"/>
              <a:gd name="connsiteY17" fmla="*/ 96480 h 578882"/>
              <a:gd name="connsiteX18" fmla="*/ 0 w 4114800"/>
              <a:gd name="connsiteY18" fmla="*/ 96480 h 578882"/>
              <a:gd name="connsiteX19" fmla="*/ 0 w 41148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8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85800" y="0"/>
                </a:lnTo>
                <a:lnTo>
                  <a:pt x="1714500" y="0"/>
                </a:lnTo>
                <a:lnTo>
                  <a:pt x="4018318" y="0"/>
                </a:lnTo>
                <a:cubicBezTo>
                  <a:pt x="4071604" y="0"/>
                  <a:pt x="4114800" y="43196"/>
                  <a:pt x="4114800" y="96482"/>
                </a:cubicBezTo>
                <a:lnTo>
                  <a:pt x="4114800" y="96480"/>
                </a:lnTo>
                <a:lnTo>
                  <a:pt x="4114800" y="96480"/>
                </a:lnTo>
                <a:lnTo>
                  <a:pt x="4114800" y="241201"/>
                </a:lnTo>
                <a:lnTo>
                  <a:pt x="4114800" y="482400"/>
                </a:lnTo>
                <a:cubicBezTo>
                  <a:pt x="4114800" y="535686"/>
                  <a:pt x="4071604" y="578882"/>
                  <a:pt x="4018318" y="578882"/>
                </a:cubicBezTo>
                <a:lnTo>
                  <a:pt x="1714500" y="578882"/>
                </a:lnTo>
                <a:lnTo>
                  <a:pt x="685800" y="578882"/>
                </a:lnTo>
                <a:lnTo>
                  <a:pt x="6858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500A29-02C5-4980-8158-EAA75BBB0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81000" y="5139000"/>
            <a:ext cx="85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926000" y="5137278"/>
            <a:ext cx="12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87378" y="5137278"/>
            <a:ext cx="31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1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07038" y="1004282"/>
            <a:ext cx="9829699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стойност от даден тип</a:t>
            </a:r>
          </a:p>
          <a:p>
            <a:pPr lvl="1"/>
            <a:r>
              <a:rPr lang="bg-BG" sz="3000" dirty="0"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/>
              <a:t>"Hello"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bg-BG" sz="3000" b="1" dirty="0">
                <a:cs typeface="Consolas" pitchFamily="49" charset="0"/>
              </a:rPr>
              <a:t>Здрасти</a:t>
            </a:r>
            <a:r>
              <a:rPr lang="en-US" sz="3000" b="1" dirty="0"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cs typeface="Consolas" pitchFamily="49" charset="0"/>
              </a:rPr>
              <a:t>"p@r0La"</a:t>
            </a:r>
            <a:r>
              <a:rPr lang="en-US" sz="3000" dirty="0"/>
              <a:t>, </a:t>
            </a:r>
            <a:r>
              <a:rPr lang="en-US" sz="3000" dirty="0"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cs typeface="Consolas" pitchFamily="49" charset="0"/>
              </a:rPr>
              <a:t> </a:t>
            </a:r>
            <a:r>
              <a:rPr lang="bg-BG" sz="3000" dirty="0">
                <a:cs typeface="Consolas" pitchFamily="49" charset="0"/>
              </a:rPr>
              <a:t>променлива, на която не е присвоена </a:t>
            </a:r>
            <a:br>
              <a:rPr lang="en-US" sz="3000" dirty="0">
                <a:cs typeface="Consolas" pitchFamily="49" charset="0"/>
              </a:rPr>
            </a:br>
            <a:r>
              <a:rPr lang="bg-BG" sz="3000" dirty="0">
                <a:cs typeface="Consolas" pitchFamily="49" charset="0"/>
              </a:rPr>
              <a:t>стойност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F4E5381-5C14-4CB8-BFF2-613C294889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</a:p>
        </p:txBody>
      </p:sp>
      <p:pic>
        <p:nvPicPr>
          <p:cNvPr id="9" name="Картина 8" descr="Картина, която съдържа символ, Правоъгълник, Графи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5B0AF039-7038-8598-ED5A-70E332257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98" y="1319997"/>
            <a:ext cx="2919003" cy="29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53316"/>
            <a:ext cx="11930038" cy="22346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За да разрешаваме различни проблеми, използваме </a:t>
            </a:r>
            <a:r>
              <a:rPr lang="bg-BG" sz="3200" b="1" noProof="1">
                <a:solidFill>
                  <a:schemeClr val="bg1"/>
                </a:solidFill>
                <a:cs typeface="Calibri Light" panose="020F0302020204030204" pitchFamily="34" charset="0"/>
              </a:rPr>
              <a:t>функции</a:t>
            </a:r>
            <a:r>
              <a:rPr lang="bg-BG" sz="3200" dirty="0"/>
              <a:t>, в които входните данни се въвеждат като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параметри</a:t>
            </a: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Функцията е процедура, която се </a:t>
            </a:r>
            <a:r>
              <a:rPr lang="bg-BG" sz="3200" b="1" noProof="1">
                <a:solidFill>
                  <a:schemeClr val="bg1"/>
                </a:solidFill>
              </a:rPr>
              <a:t>изпълнява</a:t>
            </a:r>
            <a:r>
              <a:rPr lang="bg-BG" sz="3200" dirty="0"/>
              <a:t> когато бъде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извикана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3757869"/>
            <a:ext cx="6477000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solve(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Some logic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solve(2, 3);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CA86E1EE-DE74-D631-ADE9-5D2316CE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040874"/>
            <a:ext cx="2003397" cy="605168"/>
          </a:xfrm>
          <a:prstGeom prst="wedgeRoundRectCallout">
            <a:avLst>
              <a:gd name="adj1" fmla="val -4903"/>
              <a:gd name="adj2" fmla="val 79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Декларация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5E601CD-6642-807B-0E24-8E125CBA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3168168"/>
            <a:ext cx="2549982" cy="477874"/>
          </a:xfrm>
          <a:prstGeom prst="wedgeRoundRectCallout">
            <a:avLst>
              <a:gd name="adj1" fmla="val -33020"/>
              <a:gd name="adj2" fmla="val 81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784BF654-C446-E97A-7E4F-32AC92818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5848190"/>
            <a:ext cx="3682439" cy="482066"/>
          </a:xfrm>
          <a:prstGeom prst="wedgeRoundRectCallout">
            <a:avLst>
              <a:gd name="adj1" fmla="val -35784"/>
              <a:gd name="adj2" fmla="val -91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на функцията</a:t>
            </a:r>
          </a:p>
        </p:txBody>
      </p:sp>
    </p:spTree>
    <p:extLst>
      <p:ext uri="{BB962C8B-B14F-4D97-AF65-F5344CB8AC3E}">
        <p14:creationId xmlns:p14="http://schemas.microsoft.com/office/powerpoint/2010/main" val="17769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0354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sz="3200" dirty="0"/>
              <a:t>Какво е програмиране?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Code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</a:p>
          <a:p>
            <a:pPr marL="803583" lvl="1" indent="-514350"/>
            <a:r>
              <a:rPr lang="bg-BG" sz="2800" dirty="0"/>
              <a:t>работа с текст и числа</a:t>
            </a:r>
          </a:p>
          <a:p>
            <a:pPr marL="803583" lvl="1" indent="-514350"/>
            <a:r>
              <a:rPr lang="bg-BG" sz="3000" dirty="0"/>
              <a:t>аритметични операции</a:t>
            </a:r>
          </a:p>
          <a:p>
            <a:pPr marL="514350" indent="-514350"/>
            <a:r>
              <a:rPr lang="bg-BG" sz="3200" dirty="0"/>
              <a:t>Печатане на конзолата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357E01-E15D-4DD6-976C-1602CA136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559019-F801-46AB-8A9E-B623145DC2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Получаване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72E6AA3-7F99-43F8-8F06-C31096110B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1276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187857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като вход, </a:t>
            </a:r>
            <a:br>
              <a:rPr lang="en-US" sz="3600" dirty="0"/>
            </a:br>
            <a:r>
              <a:rPr lang="bg-BG" sz="3600" dirty="0"/>
              <a:t>идва под формата на </a:t>
            </a:r>
            <a:r>
              <a:rPr lang="bg-BG" sz="3600" b="1" dirty="0">
                <a:solidFill>
                  <a:schemeClr val="bg1"/>
                </a:solidFill>
              </a:rPr>
              <a:t>аргумент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</a:t>
            </a:r>
            <a:br>
              <a:rPr lang="en-US" sz="3600" dirty="0"/>
            </a:br>
            <a:r>
              <a:rPr lang="bg-BG" sz="3600" dirty="0"/>
              <a:t>се </a:t>
            </a:r>
            <a:r>
              <a:rPr lang="bg-BG" sz="3600" b="1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sz="3600" dirty="0"/>
              <a:t>Получаване на текст</a:t>
            </a:r>
            <a:r>
              <a:rPr lang="en-GB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66000" y="4845221"/>
            <a:ext cx="643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32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3200" b="1" dirty="0" err="1">
                <a:latin typeface="Consolas" pitchFamily="49" charset="0"/>
                <a:cs typeface="Consolas" pitchFamily="49" charset="0"/>
              </a:rPr>
              <a:t>readText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(text) {</a:t>
            </a:r>
          </a:p>
          <a:p>
            <a:r>
              <a:rPr lang="bg-BG" sz="32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789722-94B0-400E-AE02-5EAEA99449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r>
              <a:rPr lang="en-US" dirty="0"/>
              <a:t> (2)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6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2866AD2-6561-4EAD-A648-6DAF75BD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1854000"/>
            <a:ext cx="509198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dirty="0" err="1">
                <a:latin typeface="Consolas" pitchFamily="49" charset="0"/>
                <a:cs typeface="Consolas" pitchFamily="49" charset="0"/>
              </a:rPr>
              <a:t>readName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(name) {</a:t>
            </a:r>
          </a:p>
          <a:p>
            <a:r>
              <a:rPr lang="en-US" sz="2600" b="1" dirty="0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readName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GB" sz="2600" b="1" dirty="0" err="1">
                <a:latin typeface="Consolas" pitchFamily="49" charset="0"/>
                <a:cs typeface="Consolas" pitchFamily="49" charset="0"/>
              </a:rPr>
              <a:t>SoftUni</a:t>
            </a:r>
            <a:r>
              <a:rPr lang="en-GB" sz="2600" b="1" dirty="0"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BD733B-407E-40FF-B45D-48157C5A3D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6000" y="4644000"/>
            <a:ext cx="38004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2C082D7-0522-4349-8ADB-B1A3CA10D667}"/>
              </a:ext>
            </a:extLst>
          </p:cNvPr>
          <p:cNvSpPr/>
          <p:nvPr/>
        </p:nvSpPr>
        <p:spPr bwMode="auto">
          <a:xfrm rot="5400000">
            <a:off x="5073854" y="4408759"/>
            <a:ext cx="706859" cy="7000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A4F1AA0-04F7-4F03-9DE8-D1842E3BE6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9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188" y="960763"/>
            <a:ext cx="10033549" cy="5276048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</a:t>
            </a:r>
            <a:r>
              <a:rPr lang="en-US" sz="2800" dirty="0"/>
              <a:t> </a:t>
            </a:r>
            <a:r>
              <a:rPr lang="bg-BG" sz="2800" dirty="0"/>
              <a:t>число: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2800" dirty="0"/>
              <a:t>Пример: пресмятане на лице на квадрат със страна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2800" dirty="0"/>
              <a:t>: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1000" y="3610615"/>
            <a:ext cx="6659303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squareArea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(a)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1000" y="1528447"/>
            <a:ext cx="6885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readNumber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(number) {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1885093-665B-4539-840B-C641B3BE1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737" y="3834000"/>
            <a:ext cx="3195000" cy="972197"/>
          </a:xfrm>
          <a:custGeom>
            <a:avLst/>
            <a:gdLst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-1066491 w 3195000"/>
              <a:gd name="connsiteY18" fmla="*/ -132054 h 972197"/>
              <a:gd name="connsiteX19" fmla="*/ 0 w 3195000"/>
              <a:gd name="connsiteY19" fmla="*/ 162033 h 972197"/>
              <a:gd name="connsiteX20" fmla="*/ 0 w 3195000"/>
              <a:gd name="connsiteY20" fmla="*/ 162036 h 972197"/>
              <a:gd name="connsiteX0" fmla="*/ 0 w 3195000"/>
              <a:gd name="connsiteY0" fmla="*/ 162036 h 972197"/>
              <a:gd name="connsiteX1" fmla="*/ 162036 w 3195000"/>
              <a:gd name="connsiteY1" fmla="*/ 0 h 972197"/>
              <a:gd name="connsiteX2" fmla="*/ 532500 w 3195000"/>
              <a:gd name="connsiteY2" fmla="*/ 0 h 972197"/>
              <a:gd name="connsiteX3" fmla="*/ 532500 w 3195000"/>
              <a:gd name="connsiteY3" fmla="*/ 0 h 972197"/>
              <a:gd name="connsiteX4" fmla="*/ 1331250 w 3195000"/>
              <a:gd name="connsiteY4" fmla="*/ 0 h 972197"/>
              <a:gd name="connsiteX5" fmla="*/ 3032964 w 3195000"/>
              <a:gd name="connsiteY5" fmla="*/ 0 h 972197"/>
              <a:gd name="connsiteX6" fmla="*/ 3195000 w 3195000"/>
              <a:gd name="connsiteY6" fmla="*/ 162036 h 972197"/>
              <a:gd name="connsiteX7" fmla="*/ 3195000 w 3195000"/>
              <a:gd name="connsiteY7" fmla="*/ 162033 h 972197"/>
              <a:gd name="connsiteX8" fmla="*/ 3195000 w 3195000"/>
              <a:gd name="connsiteY8" fmla="*/ 162033 h 972197"/>
              <a:gd name="connsiteX9" fmla="*/ 3195000 w 3195000"/>
              <a:gd name="connsiteY9" fmla="*/ 405082 h 972197"/>
              <a:gd name="connsiteX10" fmla="*/ 3195000 w 3195000"/>
              <a:gd name="connsiteY10" fmla="*/ 810161 h 972197"/>
              <a:gd name="connsiteX11" fmla="*/ 3032964 w 3195000"/>
              <a:gd name="connsiteY11" fmla="*/ 972197 h 972197"/>
              <a:gd name="connsiteX12" fmla="*/ 1331250 w 3195000"/>
              <a:gd name="connsiteY12" fmla="*/ 972197 h 972197"/>
              <a:gd name="connsiteX13" fmla="*/ 532500 w 3195000"/>
              <a:gd name="connsiteY13" fmla="*/ 972197 h 972197"/>
              <a:gd name="connsiteX14" fmla="*/ 532500 w 3195000"/>
              <a:gd name="connsiteY14" fmla="*/ 972197 h 972197"/>
              <a:gd name="connsiteX15" fmla="*/ 162036 w 3195000"/>
              <a:gd name="connsiteY15" fmla="*/ 972197 h 972197"/>
              <a:gd name="connsiteX16" fmla="*/ 0 w 3195000"/>
              <a:gd name="connsiteY16" fmla="*/ 810161 h 972197"/>
              <a:gd name="connsiteX17" fmla="*/ 0 w 3195000"/>
              <a:gd name="connsiteY17" fmla="*/ 405082 h 972197"/>
              <a:gd name="connsiteX18" fmla="*/ 0 w 3195000"/>
              <a:gd name="connsiteY18" fmla="*/ 162033 h 972197"/>
              <a:gd name="connsiteX19" fmla="*/ 0 w 3195000"/>
              <a:gd name="connsiteY19" fmla="*/ 162036 h 9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95000" h="972197">
                <a:moveTo>
                  <a:pt x="0" y="162036"/>
                </a:moveTo>
                <a:cubicBezTo>
                  <a:pt x="0" y="72546"/>
                  <a:pt x="72546" y="0"/>
                  <a:pt x="162036" y="0"/>
                </a:cubicBezTo>
                <a:lnTo>
                  <a:pt x="532500" y="0"/>
                </a:lnTo>
                <a:lnTo>
                  <a:pt x="532500" y="0"/>
                </a:lnTo>
                <a:lnTo>
                  <a:pt x="1331250" y="0"/>
                </a:lnTo>
                <a:lnTo>
                  <a:pt x="3032964" y="0"/>
                </a:lnTo>
                <a:cubicBezTo>
                  <a:pt x="3122454" y="0"/>
                  <a:pt x="3195000" y="72546"/>
                  <a:pt x="3195000" y="162036"/>
                </a:cubicBezTo>
                <a:lnTo>
                  <a:pt x="3195000" y="162033"/>
                </a:lnTo>
                <a:lnTo>
                  <a:pt x="3195000" y="162033"/>
                </a:lnTo>
                <a:lnTo>
                  <a:pt x="3195000" y="405082"/>
                </a:lnTo>
                <a:lnTo>
                  <a:pt x="3195000" y="810161"/>
                </a:lnTo>
                <a:cubicBezTo>
                  <a:pt x="3195000" y="899651"/>
                  <a:pt x="3122454" y="972197"/>
                  <a:pt x="3032964" y="972197"/>
                </a:cubicBezTo>
                <a:lnTo>
                  <a:pt x="1331250" y="972197"/>
                </a:lnTo>
                <a:lnTo>
                  <a:pt x="532500" y="972197"/>
                </a:lnTo>
                <a:lnTo>
                  <a:pt x="532500" y="972197"/>
                </a:lnTo>
                <a:lnTo>
                  <a:pt x="162036" y="972197"/>
                </a:lnTo>
                <a:cubicBezTo>
                  <a:pt x="72546" y="972197"/>
                  <a:pt x="0" y="899651"/>
                  <a:pt x="0" y="810161"/>
                </a:cubicBezTo>
                <a:lnTo>
                  <a:pt x="0" y="405082"/>
                </a:lnTo>
                <a:lnTo>
                  <a:pt x="0" y="162033"/>
                </a:lnTo>
                <a:lnTo>
                  <a:pt x="0" y="16203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Получаване на число на един ред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4E1781-9D0B-496D-9043-BFA452803D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5217F-57BB-4CF0-AF88-8D1348BC63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EC2BC7-02F9-4F89-88BB-DCC77EAE43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85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6DBB885D-AF01-4354-A8D7-98F3123FB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00"/>
            <a:ext cx="6004098" cy="4725000"/>
          </a:xfrm>
        </p:spPr>
        <p:txBody>
          <a:bodyPr>
            <a:normAutofit/>
          </a:bodyPr>
          <a:lstStyle/>
          <a:p>
            <a:r>
              <a:rPr lang="bg-BG" sz="3200" dirty="0"/>
              <a:t>Да се напише функция, която</a:t>
            </a:r>
            <a:r>
              <a:rPr lang="en-US" sz="3200" dirty="0"/>
              <a:t>:</a:t>
            </a:r>
          </a:p>
          <a:p>
            <a:pPr lvl="1"/>
            <a:r>
              <a:rPr lang="bg-BG" sz="2800" dirty="0"/>
              <a:t>Получава като аргумент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en-US" sz="2800" dirty="0"/>
              <a:t> </a:t>
            </a:r>
            <a:r>
              <a:rPr lang="bg-BG" sz="2800" dirty="0"/>
              <a:t>на човек</a:t>
            </a:r>
          </a:p>
          <a:p>
            <a:pPr lvl="1"/>
            <a:r>
              <a:rPr lang="bg-BG" sz="2800" dirty="0"/>
              <a:t>Отпечатва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/>
              <a:t>"</a:t>
            </a:r>
            <a:r>
              <a:rPr lang="bg-BG" sz="2800" dirty="0"/>
              <a:t>, където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2800" b="1" dirty="0"/>
              <a:t> </a:t>
            </a:r>
            <a:r>
              <a:rPr lang="bg-BG" sz="2800" dirty="0"/>
              <a:t>е полученото преди това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6448099" y="1359000"/>
            <a:ext cx="5473581" cy="4725000"/>
          </a:xfrm>
        </p:spPr>
        <p:txBody>
          <a:bodyPr/>
          <a:lstStyle/>
          <a:p>
            <a:r>
              <a:rPr lang="bg-BG" sz="3600" dirty="0"/>
              <a:t>Примерен вход и изход: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878273" y="2228583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878273" y="3204812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7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661000" y="1224000"/>
            <a:ext cx="3440144" cy="1739282"/>
          </a:xfrm>
          <a:custGeom>
            <a:avLst/>
            <a:gdLst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-779767 w 3752851"/>
              <a:gd name="connsiteY18" fmla="*/ 1379373 h 1784834"/>
              <a:gd name="connsiteX19" fmla="*/ 0 w 3752851"/>
              <a:gd name="connsiteY19" fmla="*/ 1041153 h 1784834"/>
              <a:gd name="connsiteX20" fmla="*/ 0 w 3752851"/>
              <a:gd name="connsiteY20" fmla="*/ 297478 h 1784834"/>
              <a:gd name="connsiteX0" fmla="*/ 0 w 3752851"/>
              <a:gd name="connsiteY0" fmla="*/ 297478 h 1784834"/>
              <a:gd name="connsiteX1" fmla="*/ 297478 w 3752851"/>
              <a:gd name="connsiteY1" fmla="*/ 0 h 1784834"/>
              <a:gd name="connsiteX2" fmla="*/ 625475 w 3752851"/>
              <a:gd name="connsiteY2" fmla="*/ 0 h 1784834"/>
              <a:gd name="connsiteX3" fmla="*/ 625475 w 3752851"/>
              <a:gd name="connsiteY3" fmla="*/ 0 h 1784834"/>
              <a:gd name="connsiteX4" fmla="*/ 1563688 w 3752851"/>
              <a:gd name="connsiteY4" fmla="*/ 0 h 1784834"/>
              <a:gd name="connsiteX5" fmla="*/ 3455373 w 3752851"/>
              <a:gd name="connsiteY5" fmla="*/ 0 h 1784834"/>
              <a:gd name="connsiteX6" fmla="*/ 3752851 w 3752851"/>
              <a:gd name="connsiteY6" fmla="*/ 297478 h 1784834"/>
              <a:gd name="connsiteX7" fmla="*/ 3752851 w 3752851"/>
              <a:gd name="connsiteY7" fmla="*/ 1041153 h 1784834"/>
              <a:gd name="connsiteX8" fmla="*/ 3752851 w 3752851"/>
              <a:gd name="connsiteY8" fmla="*/ 1041153 h 1784834"/>
              <a:gd name="connsiteX9" fmla="*/ 3752851 w 3752851"/>
              <a:gd name="connsiteY9" fmla="*/ 1487362 h 1784834"/>
              <a:gd name="connsiteX10" fmla="*/ 3752851 w 3752851"/>
              <a:gd name="connsiteY10" fmla="*/ 1487356 h 1784834"/>
              <a:gd name="connsiteX11" fmla="*/ 3455373 w 3752851"/>
              <a:gd name="connsiteY11" fmla="*/ 1784834 h 1784834"/>
              <a:gd name="connsiteX12" fmla="*/ 1563688 w 3752851"/>
              <a:gd name="connsiteY12" fmla="*/ 1784834 h 1784834"/>
              <a:gd name="connsiteX13" fmla="*/ 625475 w 3752851"/>
              <a:gd name="connsiteY13" fmla="*/ 1784834 h 1784834"/>
              <a:gd name="connsiteX14" fmla="*/ 625475 w 3752851"/>
              <a:gd name="connsiteY14" fmla="*/ 1784834 h 1784834"/>
              <a:gd name="connsiteX15" fmla="*/ 297478 w 3752851"/>
              <a:gd name="connsiteY15" fmla="*/ 1784834 h 1784834"/>
              <a:gd name="connsiteX16" fmla="*/ 0 w 3752851"/>
              <a:gd name="connsiteY16" fmla="*/ 1487356 h 1784834"/>
              <a:gd name="connsiteX17" fmla="*/ 0 w 3752851"/>
              <a:gd name="connsiteY17" fmla="*/ 1487362 h 1784834"/>
              <a:gd name="connsiteX18" fmla="*/ 0 w 3752851"/>
              <a:gd name="connsiteY18" fmla="*/ 1041153 h 1784834"/>
              <a:gd name="connsiteX19" fmla="*/ 0 w 3752851"/>
              <a:gd name="connsiteY19" fmla="*/ 297478 h 178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52851" h="1784834">
                <a:moveTo>
                  <a:pt x="0" y="297478"/>
                </a:moveTo>
                <a:cubicBezTo>
                  <a:pt x="0" y="133185"/>
                  <a:pt x="133185" y="0"/>
                  <a:pt x="297478" y="0"/>
                </a:cubicBezTo>
                <a:lnTo>
                  <a:pt x="625475" y="0"/>
                </a:lnTo>
                <a:lnTo>
                  <a:pt x="625475" y="0"/>
                </a:lnTo>
                <a:lnTo>
                  <a:pt x="1563688" y="0"/>
                </a:lnTo>
                <a:lnTo>
                  <a:pt x="3455373" y="0"/>
                </a:lnTo>
                <a:cubicBezTo>
                  <a:pt x="3619666" y="0"/>
                  <a:pt x="3752851" y="133185"/>
                  <a:pt x="3752851" y="297478"/>
                </a:cubicBezTo>
                <a:lnTo>
                  <a:pt x="3752851" y="1041153"/>
                </a:lnTo>
                <a:lnTo>
                  <a:pt x="3752851" y="1041153"/>
                </a:lnTo>
                <a:lnTo>
                  <a:pt x="3752851" y="1487362"/>
                </a:lnTo>
                <a:lnTo>
                  <a:pt x="3752851" y="1487356"/>
                </a:lnTo>
                <a:cubicBezTo>
                  <a:pt x="3752851" y="1651649"/>
                  <a:pt x="3619666" y="1784834"/>
                  <a:pt x="3455373" y="1784834"/>
                </a:cubicBezTo>
                <a:lnTo>
                  <a:pt x="1563688" y="1784834"/>
                </a:lnTo>
                <a:lnTo>
                  <a:pt x="625475" y="1784834"/>
                </a:lnTo>
                <a:lnTo>
                  <a:pt x="625475" y="1784834"/>
                </a:lnTo>
                <a:lnTo>
                  <a:pt x="297478" y="1784834"/>
                </a:lnTo>
                <a:cubicBezTo>
                  <a:pt x="133185" y="1784834"/>
                  <a:pt x="0" y="1651649"/>
                  <a:pt x="0" y="1487356"/>
                </a:cubicBezTo>
                <a:lnTo>
                  <a:pt x="0" y="1487362"/>
                </a:lnTo>
                <a:lnTo>
                  <a:pt x="0" y="1041153"/>
                </a:lnTo>
                <a:lnTo>
                  <a:pt x="0" y="29747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</a:t>
            </a:r>
            <a:r>
              <a:rPr lang="bg-BG" sz="2800" b="1" dirty="0">
                <a:solidFill>
                  <a:schemeClr val="bg1"/>
                </a:solidFill>
              </a:rPr>
              <a:t>+</a:t>
            </a:r>
            <a:r>
              <a:rPr lang="bg-BG" sz="2800" b="1" dirty="0">
                <a:solidFill>
                  <a:schemeClr val="bg2"/>
                </a:solidFill>
              </a:rPr>
              <a:t>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61000" y="5299600"/>
            <a:ext cx="3752850" cy="14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70DF996-C213-4F90-9662-A1C0125DA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/>
        </p:nvSpPr>
        <p:spPr>
          <a:xfrm>
            <a:off x="88080" y="1539000"/>
            <a:ext cx="8422394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function </a:t>
            </a:r>
            <a:r>
              <a:rPr lang="en-US" sz="2800" dirty="0" err="1"/>
              <a:t>greetingByName</a:t>
            </a:r>
            <a:r>
              <a:rPr lang="en-US" sz="2800" dirty="0"/>
              <a:t>(name)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let 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 = "Hello, " + </a:t>
            </a:r>
            <a:r>
              <a:rPr lang="en-US" sz="2800" dirty="0">
                <a:solidFill>
                  <a:schemeClr val="bg1"/>
                </a:solidFill>
              </a:rPr>
              <a:t>name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+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"</a:t>
            </a:r>
            <a:r>
              <a:rPr lang="bg-BG" sz="2800" dirty="0"/>
              <a:t>!</a:t>
            </a:r>
            <a:r>
              <a:rPr lang="en-US" sz="2800" dirty="0"/>
              <a:t>" 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</a:t>
            </a:r>
            <a:r>
              <a:rPr lang="en-US" sz="2800" dirty="0">
                <a:solidFill>
                  <a:schemeClr val="bg1"/>
                </a:solidFill>
              </a:rPr>
              <a:t>greeting</a:t>
            </a:r>
            <a:r>
              <a:rPr lang="en-US" sz="28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greetingByName</a:t>
            </a:r>
            <a:r>
              <a:rPr lang="en-US" sz="2800" dirty="0"/>
              <a:t>('</a:t>
            </a:r>
            <a:r>
              <a:rPr lang="en-US" sz="2800" dirty="0" err="1"/>
              <a:t>Svetlin</a:t>
            </a:r>
            <a:r>
              <a:rPr lang="en-US" sz="2800" dirty="0"/>
              <a:t> </a:t>
            </a:r>
            <a:r>
              <a:rPr lang="en-US" sz="2800" dirty="0" err="1"/>
              <a:t>Nakov</a:t>
            </a:r>
            <a:r>
              <a:rPr lang="en-US" sz="2800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99895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765000" cy="5682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10529" y="1839916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10529" y="413936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16381" y="3329676"/>
            <a:ext cx="4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30" y="5285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705" y="5859000"/>
            <a:ext cx="4114799" cy="876866"/>
          </a:xfrm>
          <a:custGeom>
            <a:avLst/>
            <a:gdLst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2121467 w 4114799"/>
              <a:gd name="connsiteY3" fmla="*/ -178337 h 876866"/>
              <a:gd name="connsiteX4" fmla="*/ 3428999 w 4114799"/>
              <a:gd name="connsiteY4" fmla="*/ 0 h 876866"/>
              <a:gd name="connsiteX5" fmla="*/ 3968652 w 4114799"/>
              <a:gd name="connsiteY5" fmla="*/ 0 h 876866"/>
              <a:gd name="connsiteX6" fmla="*/ 4114799 w 4114799"/>
              <a:gd name="connsiteY6" fmla="*/ 146147 h 876866"/>
              <a:gd name="connsiteX7" fmla="*/ 4114799 w 4114799"/>
              <a:gd name="connsiteY7" fmla="*/ 146144 h 876866"/>
              <a:gd name="connsiteX8" fmla="*/ 4114799 w 4114799"/>
              <a:gd name="connsiteY8" fmla="*/ 146144 h 876866"/>
              <a:gd name="connsiteX9" fmla="*/ 4114799 w 4114799"/>
              <a:gd name="connsiteY9" fmla="*/ 365361 h 876866"/>
              <a:gd name="connsiteX10" fmla="*/ 4114799 w 4114799"/>
              <a:gd name="connsiteY10" fmla="*/ 730719 h 876866"/>
              <a:gd name="connsiteX11" fmla="*/ 3968652 w 4114799"/>
              <a:gd name="connsiteY11" fmla="*/ 876866 h 876866"/>
              <a:gd name="connsiteX12" fmla="*/ 3428999 w 4114799"/>
              <a:gd name="connsiteY12" fmla="*/ 876866 h 876866"/>
              <a:gd name="connsiteX13" fmla="*/ 2400299 w 4114799"/>
              <a:gd name="connsiteY13" fmla="*/ 876866 h 876866"/>
              <a:gd name="connsiteX14" fmla="*/ 2400299 w 4114799"/>
              <a:gd name="connsiteY14" fmla="*/ 876866 h 876866"/>
              <a:gd name="connsiteX15" fmla="*/ 146147 w 4114799"/>
              <a:gd name="connsiteY15" fmla="*/ 876866 h 876866"/>
              <a:gd name="connsiteX16" fmla="*/ 0 w 4114799"/>
              <a:gd name="connsiteY16" fmla="*/ 730719 h 876866"/>
              <a:gd name="connsiteX17" fmla="*/ 0 w 4114799"/>
              <a:gd name="connsiteY17" fmla="*/ 365361 h 876866"/>
              <a:gd name="connsiteX18" fmla="*/ 0 w 4114799"/>
              <a:gd name="connsiteY18" fmla="*/ 146144 h 876866"/>
              <a:gd name="connsiteX19" fmla="*/ 0 w 4114799"/>
              <a:gd name="connsiteY19" fmla="*/ 146144 h 876866"/>
              <a:gd name="connsiteX20" fmla="*/ 0 w 4114799"/>
              <a:gd name="connsiteY20" fmla="*/ 146147 h 876866"/>
              <a:gd name="connsiteX0" fmla="*/ 0 w 4114799"/>
              <a:gd name="connsiteY0" fmla="*/ 146147 h 876866"/>
              <a:gd name="connsiteX1" fmla="*/ 146147 w 4114799"/>
              <a:gd name="connsiteY1" fmla="*/ 0 h 876866"/>
              <a:gd name="connsiteX2" fmla="*/ 2400299 w 4114799"/>
              <a:gd name="connsiteY2" fmla="*/ 0 h 876866"/>
              <a:gd name="connsiteX3" fmla="*/ 3428999 w 4114799"/>
              <a:gd name="connsiteY3" fmla="*/ 0 h 876866"/>
              <a:gd name="connsiteX4" fmla="*/ 3968652 w 4114799"/>
              <a:gd name="connsiteY4" fmla="*/ 0 h 876866"/>
              <a:gd name="connsiteX5" fmla="*/ 4114799 w 4114799"/>
              <a:gd name="connsiteY5" fmla="*/ 146147 h 876866"/>
              <a:gd name="connsiteX6" fmla="*/ 4114799 w 4114799"/>
              <a:gd name="connsiteY6" fmla="*/ 146144 h 876866"/>
              <a:gd name="connsiteX7" fmla="*/ 4114799 w 4114799"/>
              <a:gd name="connsiteY7" fmla="*/ 146144 h 876866"/>
              <a:gd name="connsiteX8" fmla="*/ 4114799 w 4114799"/>
              <a:gd name="connsiteY8" fmla="*/ 365361 h 876866"/>
              <a:gd name="connsiteX9" fmla="*/ 4114799 w 4114799"/>
              <a:gd name="connsiteY9" fmla="*/ 730719 h 876866"/>
              <a:gd name="connsiteX10" fmla="*/ 3968652 w 4114799"/>
              <a:gd name="connsiteY10" fmla="*/ 876866 h 876866"/>
              <a:gd name="connsiteX11" fmla="*/ 3428999 w 4114799"/>
              <a:gd name="connsiteY11" fmla="*/ 876866 h 876866"/>
              <a:gd name="connsiteX12" fmla="*/ 2400299 w 4114799"/>
              <a:gd name="connsiteY12" fmla="*/ 876866 h 876866"/>
              <a:gd name="connsiteX13" fmla="*/ 2400299 w 4114799"/>
              <a:gd name="connsiteY13" fmla="*/ 876866 h 876866"/>
              <a:gd name="connsiteX14" fmla="*/ 146147 w 4114799"/>
              <a:gd name="connsiteY14" fmla="*/ 876866 h 876866"/>
              <a:gd name="connsiteX15" fmla="*/ 0 w 4114799"/>
              <a:gd name="connsiteY15" fmla="*/ 730719 h 876866"/>
              <a:gd name="connsiteX16" fmla="*/ 0 w 4114799"/>
              <a:gd name="connsiteY16" fmla="*/ 365361 h 876866"/>
              <a:gd name="connsiteX17" fmla="*/ 0 w 4114799"/>
              <a:gd name="connsiteY17" fmla="*/ 146144 h 876866"/>
              <a:gd name="connsiteX18" fmla="*/ 0 w 4114799"/>
              <a:gd name="connsiteY18" fmla="*/ 146144 h 876866"/>
              <a:gd name="connsiteX19" fmla="*/ 0 w 4114799"/>
              <a:gd name="connsiteY19" fmla="*/ 146147 h 8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14799" h="876866">
                <a:moveTo>
                  <a:pt x="0" y="146147"/>
                </a:moveTo>
                <a:cubicBezTo>
                  <a:pt x="0" y="65432"/>
                  <a:pt x="65432" y="0"/>
                  <a:pt x="146147" y="0"/>
                </a:cubicBezTo>
                <a:lnTo>
                  <a:pt x="2400299" y="0"/>
                </a:lnTo>
                <a:lnTo>
                  <a:pt x="3428999" y="0"/>
                </a:lnTo>
                <a:lnTo>
                  <a:pt x="3968652" y="0"/>
                </a:lnTo>
                <a:cubicBezTo>
                  <a:pt x="4049367" y="0"/>
                  <a:pt x="4114799" y="65432"/>
                  <a:pt x="4114799" y="146147"/>
                </a:cubicBezTo>
                <a:lnTo>
                  <a:pt x="4114799" y="146144"/>
                </a:lnTo>
                <a:lnTo>
                  <a:pt x="4114799" y="146144"/>
                </a:lnTo>
                <a:lnTo>
                  <a:pt x="4114799" y="365361"/>
                </a:lnTo>
                <a:lnTo>
                  <a:pt x="4114799" y="730719"/>
                </a:lnTo>
                <a:cubicBezTo>
                  <a:pt x="4114799" y="811434"/>
                  <a:pt x="4049367" y="876866"/>
                  <a:pt x="3968652" y="876866"/>
                </a:cubicBezTo>
                <a:lnTo>
                  <a:pt x="3428999" y="876866"/>
                </a:lnTo>
                <a:lnTo>
                  <a:pt x="2400299" y="876866"/>
                </a:lnTo>
                <a:lnTo>
                  <a:pt x="2400299" y="876866"/>
                </a:lnTo>
                <a:lnTo>
                  <a:pt x="146147" y="876866"/>
                </a:lnTo>
                <a:cubicBezTo>
                  <a:pt x="65432" y="876866"/>
                  <a:pt x="0" y="811434"/>
                  <a:pt x="0" y="730719"/>
                </a:cubicBezTo>
                <a:lnTo>
                  <a:pt x="0" y="365361"/>
                </a:lnTo>
                <a:lnTo>
                  <a:pt x="0" y="146144"/>
                </a:lnTo>
                <a:lnTo>
                  <a:pt x="0" y="146144"/>
                </a:lnTo>
                <a:lnTo>
                  <a:pt x="0" y="146147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F15E4B8-2152-4BC9-BDA2-8B03545958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6210" y="983404"/>
            <a:ext cx="990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06589" y="1679206"/>
            <a:ext cx="645779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06589" y="3989341"/>
            <a:ext cx="760500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subtract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(a, b){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769420" y="2536920"/>
            <a:ext cx="107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9068022" y="959611"/>
            <a:ext cx="3329782" cy="33297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AF19133-2D97-4CFC-8ED0-37ABA64187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1856320"/>
            <a:ext cx="636309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1000" y="4293056"/>
            <a:ext cx="954423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2764454"/>
            <a:ext cx="96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200134"/>
            <a:ext cx="427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7846593" y="562273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7846593" y="4755949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</a:rPr>
              <a:t>дробно деление</a:t>
            </a:r>
            <a:r>
              <a:rPr lang="bg-BG" sz="2400" b="1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0DAC5-0593-4570-9E5A-92934316AA40}"/>
              </a:ext>
            </a:extLst>
          </p:cNvPr>
          <p:cNvSpPr txBox="1"/>
          <p:nvPr/>
        </p:nvSpPr>
        <p:spPr>
          <a:xfrm>
            <a:off x="7846593" y="6027854"/>
            <a:ext cx="414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latin typeface="+mn-lt"/>
                <a:cs typeface="Consolas" pitchFamily="49" charset="0"/>
              </a:rPr>
              <a:t>NaN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86F0632-2CE6-4B0E-9FDD-DB3FDE979F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3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програмиране?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665599" cy="5310875"/>
          </a:xfrm>
        </p:spPr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/</a:t>
            </a:r>
            <a:r>
              <a:rPr lang="bg-BG" sz="3200" dirty="0"/>
              <a:t>остатък от целочислено деление на числа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/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8486" y="1904265"/>
            <a:ext cx="59451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32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577" y="4114891"/>
            <a:ext cx="91617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2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32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3656" y="293664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3656" y="4128956"/>
            <a:ext cx="42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3656" y="4582523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 4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 е четно</a:t>
            </a:r>
            <a:endParaRPr lang="en-US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3656" y="5079174"/>
            <a:ext cx="429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i="0" noProof="1">
                <a:solidFill>
                  <a:schemeClr val="accent2"/>
                </a:solidFill>
                <a:latin typeface="+mn-lt"/>
              </a:rPr>
              <a:t>резултатът е </a:t>
            </a:r>
            <a:r>
              <a:rPr lang="en-US" i="0" noProof="1">
                <a:solidFill>
                  <a:schemeClr val="accent2"/>
                </a:solidFill>
                <a:latin typeface="+mn-lt"/>
              </a:rPr>
              <a:t>NaN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B3FD3F9-CC90-48A3-A0D4-141505A6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174216-DFBB-4741-9D42-97DE9D3A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84" y="1866507"/>
            <a:ext cx="3294288" cy="18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B59CCF-0C45-4AE1-B0D3-0640A2341E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6411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При печат на текст, числа и други данни, можем да ги </a:t>
            </a:r>
            <a:br>
              <a:rPr lang="en-US" sz="3600" dirty="0"/>
            </a:br>
            <a:r>
              <a:rPr lang="bg-BG" sz="3600" dirty="0"/>
              <a:t>съединим, използвайки интерполация</a:t>
            </a:r>
            <a:r>
              <a:rPr lang="en-US" sz="3600" dirty="0"/>
              <a:t>: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{arg1}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${arg2}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${arg3}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`</a:t>
            </a:r>
            <a:r>
              <a:rPr lang="bg-BG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3494" y="3717745"/>
            <a:ext cx="6660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greet(name)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397125" y="4848119"/>
            <a:ext cx="4599688" cy="1639144"/>
          </a:xfrm>
          <a:custGeom>
            <a:avLst/>
            <a:gdLst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-1081295 w 4599688"/>
              <a:gd name="connsiteY18" fmla="*/ 196189 h 1639144"/>
              <a:gd name="connsiteX19" fmla="*/ 0 w 4599688"/>
              <a:gd name="connsiteY19" fmla="*/ 273191 h 1639144"/>
              <a:gd name="connsiteX20" fmla="*/ 0 w 4599688"/>
              <a:gd name="connsiteY20" fmla="*/ 273196 h 1639144"/>
              <a:gd name="connsiteX0" fmla="*/ 0 w 4599688"/>
              <a:gd name="connsiteY0" fmla="*/ 273196 h 1639144"/>
              <a:gd name="connsiteX1" fmla="*/ 273196 w 4599688"/>
              <a:gd name="connsiteY1" fmla="*/ 0 h 1639144"/>
              <a:gd name="connsiteX2" fmla="*/ 766615 w 4599688"/>
              <a:gd name="connsiteY2" fmla="*/ 0 h 1639144"/>
              <a:gd name="connsiteX3" fmla="*/ 766615 w 4599688"/>
              <a:gd name="connsiteY3" fmla="*/ 0 h 1639144"/>
              <a:gd name="connsiteX4" fmla="*/ 1916537 w 4599688"/>
              <a:gd name="connsiteY4" fmla="*/ 0 h 1639144"/>
              <a:gd name="connsiteX5" fmla="*/ 4326492 w 4599688"/>
              <a:gd name="connsiteY5" fmla="*/ 0 h 1639144"/>
              <a:gd name="connsiteX6" fmla="*/ 4599688 w 4599688"/>
              <a:gd name="connsiteY6" fmla="*/ 273196 h 1639144"/>
              <a:gd name="connsiteX7" fmla="*/ 4599688 w 4599688"/>
              <a:gd name="connsiteY7" fmla="*/ 273191 h 1639144"/>
              <a:gd name="connsiteX8" fmla="*/ 4599688 w 4599688"/>
              <a:gd name="connsiteY8" fmla="*/ 273191 h 1639144"/>
              <a:gd name="connsiteX9" fmla="*/ 4599688 w 4599688"/>
              <a:gd name="connsiteY9" fmla="*/ 682977 h 1639144"/>
              <a:gd name="connsiteX10" fmla="*/ 4599688 w 4599688"/>
              <a:gd name="connsiteY10" fmla="*/ 1365948 h 1639144"/>
              <a:gd name="connsiteX11" fmla="*/ 4326492 w 4599688"/>
              <a:gd name="connsiteY11" fmla="*/ 1639144 h 1639144"/>
              <a:gd name="connsiteX12" fmla="*/ 1916537 w 4599688"/>
              <a:gd name="connsiteY12" fmla="*/ 1639144 h 1639144"/>
              <a:gd name="connsiteX13" fmla="*/ 766615 w 4599688"/>
              <a:gd name="connsiteY13" fmla="*/ 1639144 h 1639144"/>
              <a:gd name="connsiteX14" fmla="*/ 766615 w 4599688"/>
              <a:gd name="connsiteY14" fmla="*/ 1639144 h 1639144"/>
              <a:gd name="connsiteX15" fmla="*/ 273196 w 4599688"/>
              <a:gd name="connsiteY15" fmla="*/ 1639144 h 1639144"/>
              <a:gd name="connsiteX16" fmla="*/ 0 w 4599688"/>
              <a:gd name="connsiteY16" fmla="*/ 1365948 h 1639144"/>
              <a:gd name="connsiteX17" fmla="*/ 0 w 4599688"/>
              <a:gd name="connsiteY17" fmla="*/ 682977 h 1639144"/>
              <a:gd name="connsiteX18" fmla="*/ 0 w 4599688"/>
              <a:gd name="connsiteY18" fmla="*/ 273191 h 1639144"/>
              <a:gd name="connsiteX19" fmla="*/ 0 w 4599688"/>
              <a:gd name="connsiteY19" fmla="*/ 273196 h 163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9688" h="1639144">
                <a:moveTo>
                  <a:pt x="0" y="273196"/>
                </a:moveTo>
                <a:cubicBezTo>
                  <a:pt x="0" y="122314"/>
                  <a:pt x="122314" y="0"/>
                  <a:pt x="273196" y="0"/>
                </a:cubicBezTo>
                <a:lnTo>
                  <a:pt x="766615" y="0"/>
                </a:lnTo>
                <a:lnTo>
                  <a:pt x="766615" y="0"/>
                </a:lnTo>
                <a:lnTo>
                  <a:pt x="1916537" y="0"/>
                </a:lnTo>
                <a:lnTo>
                  <a:pt x="4326492" y="0"/>
                </a:lnTo>
                <a:cubicBezTo>
                  <a:pt x="4477374" y="0"/>
                  <a:pt x="4599688" y="122314"/>
                  <a:pt x="4599688" y="273196"/>
                </a:cubicBezTo>
                <a:lnTo>
                  <a:pt x="4599688" y="273191"/>
                </a:lnTo>
                <a:lnTo>
                  <a:pt x="4599688" y="273191"/>
                </a:lnTo>
                <a:lnTo>
                  <a:pt x="4599688" y="682977"/>
                </a:lnTo>
                <a:lnTo>
                  <a:pt x="4599688" y="1365948"/>
                </a:lnTo>
                <a:cubicBezTo>
                  <a:pt x="4599688" y="1516830"/>
                  <a:pt x="4477374" y="1639144"/>
                  <a:pt x="4326492" y="1639144"/>
                </a:cubicBezTo>
                <a:lnTo>
                  <a:pt x="1916537" y="1639144"/>
                </a:lnTo>
                <a:lnTo>
                  <a:pt x="766615" y="1639144"/>
                </a:lnTo>
                <a:lnTo>
                  <a:pt x="766615" y="1639144"/>
                </a:lnTo>
                <a:lnTo>
                  <a:pt x="273196" y="1639144"/>
                </a:lnTo>
                <a:cubicBezTo>
                  <a:pt x="122314" y="1639144"/>
                  <a:pt x="0" y="1516830"/>
                  <a:pt x="0" y="1365948"/>
                </a:cubicBezTo>
                <a:lnTo>
                  <a:pt x="0" y="682977"/>
                </a:lnTo>
                <a:lnTo>
                  <a:pt x="0" y="273191"/>
                </a:lnTo>
                <a:lnTo>
                  <a:pt x="0" y="27319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397125" y="3420762"/>
            <a:ext cx="4552707" cy="1079492"/>
          </a:xfrm>
          <a:custGeom>
            <a:avLst/>
            <a:gdLst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-746234 w 4552707"/>
              <a:gd name="connsiteY18" fmla="*/ 1232683 h 1079492"/>
              <a:gd name="connsiteX19" fmla="*/ 0 w 4552707"/>
              <a:gd name="connsiteY19" fmla="*/ 629704 h 1079492"/>
              <a:gd name="connsiteX20" fmla="*/ 0 w 4552707"/>
              <a:gd name="connsiteY20" fmla="*/ 179919 h 1079492"/>
              <a:gd name="connsiteX0" fmla="*/ 0 w 4552707"/>
              <a:gd name="connsiteY0" fmla="*/ 179919 h 1079492"/>
              <a:gd name="connsiteX1" fmla="*/ 179919 w 4552707"/>
              <a:gd name="connsiteY1" fmla="*/ 0 h 1079492"/>
              <a:gd name="connsiteX2" fmla="*/ 758785 w 4552707"/>
              <a:gd name="connsiteY2" fmla="*/ 0 h 1079492"/>
              <a:gd name="connsiteX3" fmla="*/ 758785 w 4552707"/>
              <a:gd name="connsiteY3" fmla="*/ 0 h 1079492"/>
              <a:gd name="connsiteX4" fmla="*/ 1896961 w 4552707"/>
              <a:gd name="connsiteY4" fmla="*/ 0 h 1079492"/>
              <a:gd name="connsiteX5" fmla="*/ 4372788 w 4552707"/>
              <a:gd name="connsiteY5" fmla="*/ 0 h 1079492"/>
              <a:gd name="connsiteX6" fmla="*/ 4552707 w 4552707"/>
              <a:gd name="connsiteY6" fmla="*/ 179919 h 1079492"/>
              <a:gd name="connsiteX7" fmla="*/ 4552707 w 4552707"/>
              <a:gd name="connsiteY7" fmla="*/ 629704 h 1079492"/>
              <a:gd name="connsiteX8" fmla="*/ 4552707 w 4552707"/>
              <a:gd name="connsiteY8" fmla="*/ 629704 h 1079492"/>
              <a:gd name="connsiteX9" fmla="*/ 4552707 w 4552707"/>
              <a:gd name="connsiteY9" fmla="*/ 899577 h 1079492"/>
              <a:gd name="connsiteX10" fmla="*/ 4552707 w 4552707"/>
              <a:gd name="connsiteY10" fmla="*/ 899573 h 1079492"/>
              <a:gd name="connsiteX11" fmla="*/ 4372788 w 4552707"/>
              <a:gd name="connsiteY11" fmla="*/ 1079492 h 1079492"/>
              <a:gd name="connsiteX12" fmla="*/ 1896961 w 4552707"/>
              <a:gd name="connsiteY12" fmla="*/ 1079492 h 1079492"/>
              <a:gd name="connsiteX13" fmla="*/ 758785 w 4552707"/>
              <a:gd name="connsiteY13" fmla="*/ 1079492 h 1079492"/>
              <a:gd name="connsiteX14" fmla="*/ 758785 w 4552707"/>
              <a:gd name="connsiteY14" fmla="*/ 1079492 h 1079492"/>
              <a:gd name="connsiteX15" fmla="*/ 179919 w 4552707"/>
              <a:gd name="connsiteY15" fmla="*/ 1079492 h 1079492"/>
              <a:gd name="connsiteX16" fmla="*/ 0 w 4552707"/>
              <a:gd name="connsiteY16" fmla="*/ 899573 h 1079492"/>
              <a:gd name="connsiteX17" fmla="*/ 0 w 4552707"/>
              <a:gd name="connsiteY17" fmla="*/ 899577 h 1079492"/>
              <a:gd name="connsiteX18" fmla="*/ 0 w 4552707"/>
              <a:gd name="connsiteY18" fmla="*/ 629704 h 1079492"/>
              <a:gd name="connsiteX19" fmla="*/ 0 w 4552707"/>
              <a:gd name="connsiteY19" fmla="*/ 179919 h 107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2707" h="1079492">
                <a:moveTo>
                  <a:pt x="0" y="179919"/>
                </a:moveTo>
                <a:cubicBezTo>
                  <a:pt x="0" y="80552"/>
                  <a:pt x="80552" y="0"/>
                  <a:pt x="179919" y="0"/>
                </a:cubicBezTo>
                <a:lnTo>
                  <a:pt x="758785" y="0"/>
                </a:lnTo>
                <a:lnTo>
                  <a:pt x="758785" y="0"/>
                </a:lnTo>
                <a:lnTo>
                  <a:pt x="1896961" y="0"/>
                </a:lnTo>
                <a:lnTo>
                  <a:pt x="4372788" y="0"/>
                </a:lnTo>
                <a:cubicBezTo>
                  <a:pt x="4472155" y="0"/>
                  <a:pt x="4552707" y="80552"/>
                  <a:pt x="4552707" y="179919"/>
                </a:cubicBezTo>
                <a:lnTo>
                  <a:pt x="4552707" y="629704"/>
                </a:lnTo>
                <a:lnTo>
                  <a:pt x="4552707" y="629704"/>
                </a:lnTo>
                <a:lnTo>
                  <a:pt x="4552707" y="899577"/>
                </a:lnTo>
                <a:lnTo>
                  <a:pt x="4552707" y="899573"/>
                </a:lnTo>
                <a:cubicBezTo>
                  <a:pt x="4552707" y="998940"/>
                  <a:pt x="4472155" y="1079492"/>
                  <a:pt x="4372788" y="1079492"/>
                </a:cubicBezTo>
                <a:lnTo>
                  <a:pt x="1896961" y="1079492"/>
                </a:lnTo>
                <a:lnTo>
                  <a:pt x="758785" y="1079492"/>
                </a:lnTo>
                <a:lnTo>
                  <a:pt x="758785" y="1079492"/>
                </a:lnTo>
                <a:lnTo>
                  <a:pt x="179919" y="1079492"/>
                </a:lnTo>
                <a:cubicBezTo>
                  <a:pt x="80552" y="1079492"/>
                  <a:pt x="0" y="998940"/>
                  <a:pt x="0" y="899573"/>
                </a:cubicBezTo>
                <a:lnTo>
                  <a:pt x="0" y="899577"/>
                </a:lnTo>
                <a:lnTo>
                  <a:pt x="0" y="629704"/>
                </a:lnTo>
                <a:lnTo>
                  <a:pt x="0" y="179919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C2DC04-4E14-48BB-9BA9-8A6B6743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програма,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/>
              <a:t>име, фамилия, възраст </a:t>
            </a:r>
            <a:r>
              <a:rPr lang="ru-RU" sz="3000" dirty="0"/>
              <a:t>на човек и град, въведени от потребителя</a:t>
            </a:r>
            <a:endParaRPr lang="en-US" sz="3000" dirty="0"/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0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49357" y="4824000"/>
            <a:ext cx="52416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'Petar'</a:t>
            </a:r>
            <a:r>
              <a:rPr lang="bg-BG" sz="2400" b="1" noProof="1">
                <a:latin typeface="Consolas" pitchFamily="49" charset="0"/>
              </a:rPr>
              <a:t>,</a:t>
            </a:r>
            <a:r>
              <a:rPr lang="en-GB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Petrov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, 24, </a:t>
            </a:r>
            <a:r>
              <a:rPr lang="en-US" sz="2400" b="1" noProof="1">
                <a:latin typeface="Consolas" pitchFamily="49" charset="0"/>
              </a:rPr>
              <a:t>'</a:t>
            </a:r>
            <a:r>
              <a:rPr lang="en-GB" sz="2400" b="1" noProof="1">
                <a:latin typeface="Consolas" pitchFamily="49" charset="0"/>
              </a:rPr>
              <a:t>Sofia</a:t>
            </a:r>
            <a:r>
              <a:rPr lang="en-US" sz="2400" b="1" noProof="1">
                <a:latin typeface="Consolas" pitchFamily="49" charset="0"/>
              </a:rPr>
              <a:t>'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49356" y="5621098"/>
            <a:ext cx="950367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770" y="4754431"/>
            <a:ext cx="1336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Вход</a:t>
            </a:r>
            <a:r>
              <a:rPr lang="en-US" sz="3000" b="1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3646" y="5528765"/>
            <a:ext cx="1330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b="1" dirty="0"/>
              <a:t>Изход</a:t>
            </a:r>
            <a:r>
              <a:rPr lang="en-US" sz="3000" b="1" dirty="0"/>
              <a:t>: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8C1E2B-77C1-4A80-A44F-1616134E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5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Съединяване на текст и числа – решение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6429" y="2438270"/>
            <a:ext cx="1180294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</a:rPr>
              <a:t>function </a:t>
            </a:r>
            <a:r>
              <a:rPr lang="en-US" sz="3000" b="1" dirty="0" err="1">
                <a:latin typeface="Consolas" pitchFamily="49" charset="0"/>
              </a:rPr>
              <a:t>personalInfo</a:t>
            </a:r>
            <a:r>
              <a:rPr lang="en-US" sz="3000" b="1" dirty="0">
                <a:latin typeface="Consolas" pitchFamily="49" charset="0"/>
              </a:rPr>
              <a:t>(</a:t>
            </a:r>
            <a:r>
              <a:rPr lang="en-US" sz="3000" b="1" dirty="0" err="1">
                <a:latin typeface="Consolas" pitchFamily="49" charset="0"/>
              </a:rPr>
              <a:t>firstName</a:t>
            </a:r>
            <a:r>
              <a:rPr lang="en-US" sz="3000" b="1" dirty="0">
                <a:latin typeface="Consolas" pitchFamily="49" charset="0"/>
              </a:rPr>
              <a:t>, 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, age, town) {</a:t>
            </a:r>
          </a:p>
          <a:p>
            <a:r>
              <a:rPr lang="bg-BG" sz="3000" b="1" dirty="0">
                <a:latin typeface="Consolas" pitchFamily="49" charset="0"/>
              </a:rPr>
              <a:t>	</a:t>
            </a:r>
            <a:r>
              <a:rPr lang="en-US" sz="3000" b="1" dirty="0">
                <a:latin typeface="Consolas" pitchFamily="49" charset="0"/>
              </a:rPr>
              <a:t>console.log(`You are ${</a:t>
            </a:r>
            <a:r>
              <a:rPr lang="en-US" sz="3000" b="1" dirty="0" err="1">
                <a:latin typeface="Consolas" pitchFamily="49" charset="0"/>
              </a:rPr>
              <a:t>firstName</a:t>
            </a:r>
            <a:r>
              <a:rPr lang="en-US" sz="3000" b="1" dirty="0">
                <a:latin typeface="Consolas" pitchFamily="49" charset="0"/>
              </a:rPr>
              <a:t>} ${</a:t>
            </a:r>
            <a:r>
              <a:rPr lang="en-US" sz="3000" b="1" dirty="0" err="1">
                <a:latin typeface="Consolas" pitchFamily="49" charset="0"/>
              </a:rPr>
              <a:t>lastName</a:t>
            </a:r>
            <a:r>
              <a:rPr lang="en-US" sz="3000" b="1" dirty="0">
                <a:latin typeface="Consolas" pitchFamily="49" charset="0"/>
              </a:rPr>
              <a:t>}, a </a:t>
            </a:r>
            <a:r>
              <a:rPr lang="bg-BG" sz="3000" b="1" dirty="0">
                <a:latin typeface="Consolas" pitchFamily="49" charset="0"/>
              </a:rPr>
              <a:t>      	</a:t>
            </a:r>
            <a:r>
              <a:rPr lang="en-US" sz="3000" b="1" dirty="0">
                <a:latin typeface="Consolas" pitchFamily="49" charset="0"/>
              </a:rPr>
              <a:t>${age}-years old person from ${town}.`); </a:t>
            </a:r>
          </a:p>
          <a:p>
            <a:r>
              <a:rPr lang="en-US" sz="3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5FF2F7-1582-48CB-8B99-5019276B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2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9322" y="135327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4522" y="1874523"/>
            <a:ext cx="8279705" cy="454165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30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На </a:t>
            </a:r>
            <a:r>
              <a:rPr lang="en-US" sz="3000" dirty="0">
                <a:solidFill>
                  <a:schemeClr val="bg2"/>
                </a:solidFill>
              </a:rPr>
              <a:t>JavaScript </a:t>
            </a:r>
            <a:r>
              <a:rPr lang="bg-BG" sz="3000" dirty="0">
                <a:solidFill>
                  <a:schemeClr val="bg2"/>
                </a:solidFill>
              </a:rPr>
              <a:t>командите се пишат във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функции</a:t>
            </a:r>
            <a:endParaRPr lang="en-US" sz="3000" dirty="0">
              <a:solidFill>
                <a:schemeClr val="bg1"/>
              </a:solidFill>
            </a:endParaRPr>
          </a:p>
          <a:p>
            <a:pPr marL="456915" lvl="1" indent="-456915" latinLnBrk="0"/>
            <a:r>
              <a:rPr lang="bg-BG" sz="3000" dirty="0">
                <a:solidFill>
                  <a:schemeClr val="bg2"/>
                </a:solidFill>
              </a:rPr>
              <a:t>Печатаме с командата </a:t>
            </a:r>
            <a:r>
              <a:rPr lang="en-US" sz="3000" b="1" noProof="1">
                <a:solidFill>
                  <a:schemeClr val="bg1"/>
                </a:solidFill>
              </a:rPr>
              <a:t>console.log(…)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Въвеждане на текст и числа</a:t>
            </a:r>
            <a:endParaRPr lang="en-US" sz="3000" dirty="0">
              <a:solidFill>
                <a:schemeClr val="bg2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Аритметичните операции с числа: </a:t>
            </a:r>
          </a:p>
          <a:p>
            <a:pPr marL="0" indent="0">
              <a:buNone/>
            </a:pPr>
            <a:r>
              <a:rPr lang="bg-BG" sz="3000" b="1" dirty="0">
                <a:solidFill>
                  <a:schemeClr val="bg2"/>
                </a:solidFill>
              </a:rPr>
              <a:t>      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()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/>
                </a:solidFill>
              </a:rPr>
              <a:t> %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Отпечатване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16A0282-1234-4CFE-BF06-625C8A8E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62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0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34851" y="1449467"/>
            <a:ext cx="8046521" cy="3513961"/>
            <a:chOff x="3642671" y="1549902"/>
            <a:chExt cx="8046521" cy="3513961"/>
          </a:xfrm>
        </p:grpSpPr>
        <p:pic>
          <p:nvPicPr>
            <p:cNvPr id="43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44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45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46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47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48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49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50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14268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96892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Картина 34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9840" y="3766008"/>
            <a:ext cx="1372591" cy="1138627"/>
          </a:xfrm>
          <a:prstGeom prst="rect">
            <a:avLst/>
          </a:prstGeom>
        </p:spPr>
      </p:pic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28364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96719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64015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50803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88894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4EFE89-FB55-40E6-BD85-6CA62C856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2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65E90A-FC25-426C-9E01-24E1428411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1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Компютърните програми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Пример:</a:t>
            </a:r>
            <a:r>
              <a:rPr lang="en-US" sz="4000" dirty="0"/>
              <a:t> </a:t>
            </a:r>
            <a:r>
              <a:rPr lang="en-US" sz="4000" b="1" dirty="0"/>
              <a:t>JavaScript, C#, Java</a:t>
            </a:r>
            <a:r>
              <a:rPr lang="bg-BG" sz="4000" b="1" dirty="0"/>
              <a:t>,</a:t>
            </a:r>
            <a:r>
              <a:rPr lang="en-US" sz="4000" b="1" dirty="0"/>
              <a:t> Python, PHP</a:t>
            </a:r>
            <a:r>
              <a:rPr lang="bg-BG" sz="4000" b="1" dirty="0"/>
              <a:t>,</a:t>
            </a:r>
            <a:r>
              <a:rPr lang="en-US" sz="4000" b="1" dirty="0"/>
              <a:t> C</a:t>
            </a:r>
            <a:r>
              <a:rPr lang="bg-BG" sz="4000" b="1" dirty="0"/>
              <a:t>, </a:t>
            </a:r>
            <a:r>
              <a:rPr lang="en-US" sz="4000" b="1" dirty="0"/>
              <a:t>C++</a:t>
            </a:r>
            <a:endParaRPr lang="bg-BG" sz="4000" b="1" dirty="0"/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 (среда за разработка)</a:t>
            </a:r>
          </a:p>
          <a:p>
            <a:pPr>
              <a:lnSpc>
                <a:spcPct val="100000"/>
              </a:lnSpc>
            </a:pPr>
            <a:r>
              <a:rPr lang="bg-BG" sz="4000" dirty="0">
                <a:solidFill>
                  <a:schemeClr val="tx2"/>
                </a:solidFill>
              </a:rPr>
              <a:t>Пример: </a:t>
            </a:r>
            <a:r>
              <a:rPr lang="en-US" sz="4000" b="1" dirty="0">
                <a:solidFill>
                  <a:schemeClr val="tx2"/>
                </a:solidFill>
              </a:rPr>
              <a:t>Visual Studio Code, IntelliJ IDEA, Visual Studio, PyCharm, Code Blocks</a:t>
            </a:r>
            <a:endParaRPr lang="bg-BG" sz="4000" b="1" dirty="0">
              <a:solidFill>
                <a:schemeClr val="tx2"/>
              </a:solidFill>
            </a:endParaRP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език за програмиране?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Да направим първите си конзолни програми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Code </a:t>
            </a:r>
            <a:r>
              <a:rPr lang="bg-BG" sz="3200" dirty="0"/>
              <a:t>е среда за разработка на езика </a:t>
            </a:r>
            <a:r>
              <a:rPr lang="en-US" sz="3200" dirty="0"/>
              <a:t>JavaScript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 Code </a:t>
            </a:r>
          </a:p>
          <a:p>
            <a:pPr lvl="1"/>
            <a:r>
              <a:rPr lang="bg-BG" sz="3000" b="1" dirty="0">
                <a:hlinkClick r:id="rId3"/>
              </a:rPr>
              <a:t>Инструкции за инсталация</a:t>
            </a:r>
            <a:endParaRPr lang="bg-BG" sz="3000" b="1" dirty="0"/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Създайте и изберете временната папка, в която ще създадем нашата първа програма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799753-F74F-411D-B75B-EC4FB723D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9DA5A-6771-480B-B57E-81FB571114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1000" y="2484000"/>
            <a:ext cx="5927350" cy="37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501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</TotalTime>
  <Words>2091</Words>
  <Application>Microsoft Macintosh PowerPoint</Application>
  <PresentationFormat>Widescreen</PresentationFormat>
  <Paragraphs>331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програмиране?</vt:lpstr>
      <vt:lpstr>Какво е програмиране?</vt:lpstr>
      <vt:lpstr>Какво е език за програмиране?</vt:lpstr>
      <vt:lpstr>Какво е компютърна програма?</vt:lpstr>
      <vt:lpstr>Да направим първите си конзолни програми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 (2)</vt:lpstr>
      <vt:lpstr>Стартиране на програмата </vt:lpstr>
      <vt:lpstr>Типични грешки в JavaScript програмите</vt:lpstr>
      <vt:lpstr>Числата от 1 до 10</vt:lpstr>
      <vt:lpstr>Променливи и типове данни</vt:lpstr>
      <vt:lpstr>Променливи</vt:lpstr>
      <vt:lpstr>Типове данни</vt:lpstr>
      <vt:lpstr>Четене на данни</vt:lpstr>
      <vt:lpstr>Четене на данни</vt:lpstr>
      <vt:lpstr>Получаване на потребителски вход</vt:lpstr>
      <vt:lpstr>Четене на текст</vt:lpstr>
      <vt:lpstr>Четене на текст (2) 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Печатане на конзолата</vt:lpstr>
      <vt:lpstr>Съединяване на текст</vt:lpstr>
      <vt:lpstr>Съединяване на текст и числа – условие</vt:lpstr>
      <vt:lpstr>Съединяване на текст и числа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104</cp:revision>
  <dcterms:created xsi:type="dcterms:W3CDTF">2018-05-23T13:08:44Z</dcterms:created>
  <dcterms:modified xsi:type="dcterms:W3CDTF">2024-09-06T21:43:58Z</dcterms:modified>
  <cp:category>computer programming;programming;C#;програмиране;кодиране</cp:category>
</cp:coreProperties>
</file>