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32" r:id="rId5"/>
    <p:sldMasterId id="2147483746" r:id="rId6"/>
    <p:sldMasterId id="2147483751" r:id="rId7"/>
    <p:sldMasterId id="2147483749" r:id="rId8"/>
    <p:sldMasterId id="2147483754" r:id="rId9"/>
  </p:sldMasterIdLst>
  <p:notesMasterIdLst>
    <p:notesMasterId r:id="rId28"/>
  </p:notesMasterIdLst>
  <p:handoutMasterIdLst>
    <p:handoutMasterId r:id="rId29"/>
  </p:handoutMasterIdLst>
  <p:sldIdLst>
    <p:sldId id="256" r:id="rId10"/>
    <p:sldId id="279" r:id="rId11"/>
    <p:sldId id="264" r:id="rId12"/>
    <p:sldId id="276" r:id="rId13"/>
    <p:sldId id="262" r:id="rId14"/>
    <p:sldId id="265" r:id="rId15"/>
    <p:sldId id="263" r:id="rId16"/>
    <p:sldId id="277" r:id="rId17"/>
    <p:sldId id="274" r:id="rId18"/>
    <p:sldId id="266" r:id="rId19"/>
    <p:sldId id="267" r:id="rId20"/>
    <p:sldId id="273" r:id="rId21"/>
    <p:sldId id="275" r:id="rId22"/>
    <p:sldId id="271" r:id="rId23"/>
    <p:sldId id="269" r:id="rId24"/>
    <p:sldId id="278" r:id="rId25"/>
    <p:sldId id="258" r:id="rId26"/>
    <p:sldId id="268" r:id="rId2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6873"/>
    <a:srgbClr val="78748A"/>
    <a:srgbClr val="4D4B66"/>
    <a:srgbClr val="898E97"/>
    <a:srgbClr val="D1AF84"/>
    <a:srgbClr val="101226"/>
    <a:srgbClr val="BF8F55"/>
    <a:srgbClr val="F5C832"/>
    <a:srgbClr val="0C8843"/>
    <a:srgbClr val="D220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4" autoAdjust="0"/>
    <p:restoredTop sz="76187"/>
  </p:normalViewPr>
  <p:slideViewPr>
    <p:cSldViewPr snapToGrid="0">
      <p:cViewPr varScale="1">
        <p:scale>
          <a:sx n="37" d="100"/>
          <a:sy n="37" d="100"/>
        </p:scale>
        <p:origin x="216" y="108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CB8A5F8E-55AF-4885-A2EC-90E3B4EA07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E8C9AF74-E70B-4456-A70C-DA4D5E5C97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A6CC4A-8218-4BDA-98A5-A5996A95B397}" type="datetimeFigureOut">
              <a:rPr lang="hu-HU" smtClean="0"/>
              <a:t>2024. 04. 19.</a:t>
            </a:fld>
            <a:endParaRPr lang="hu-HU"/>
          </a:p>
        </p:txBody>
      </p:sp>
      <p:sp>
        <p:nvSpPr>
          <p:cNvPr id="4" name="Élőláb helye 3">
            <a:extLst>
              <a:ext uri="{FF2B5EF4-FFF2-40B4-BE49-F238E27FC236}">
                <a16:creationId xmlns:a16="http://schemas.microsoft.com/office/drawing/2014/main" id="{AF90E50F-7A6E-4FC2-96AB-F5E54844B4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2FC1F0FF-6110-4F17-A725-AC394804EF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2F92F-F94A-4D17-913F-9AB619DC0A24}" type="slidenum">
              <a:rPr lang="hu-HU" smtClean="0"/>
              <a:t>‹#›</a:t>
            </a:fld>
            <a:endParaRPr lang="hu-HU"/>
          </a:p>
        </p:txBody>
      </p:sp>
    </p:spTree>
    <p:extLst>
      <p:ext uri="{BB962C8B-B14F-4D97-AF65-F5344CB8AC3E}">
        <p14:creationId xmlns:p14="http://schemas.microsoft.com/office/powerpoint/2010/main" val="42782713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23FB2-ADFE-4D94-8D0C-BCB533AF8BD6}" type="datetimeFigureOut">
              <a:rPr lang="hu-HU" smtClean="0"/>
              <a:t>2024. 04. 19.</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C260B-2877-4559-9AFC-56C12A6E9433}" type="slidenum">
              <a:rPr lang="hu-HU" smtClean="0"/>
              <a:t>‹#›</a:t>
            </a:fld>
            <a:endParaRPr lang="hu-HU"/>
          </a:p>
        </p:txBody>
      </p:sp>
    </p:spTree>
    <p:extLst>
      <p:ext uri="{BB962C8B-B14F-4D97-AF65-F5344CB8AC3E}">
        <p14:creationId xmlns:p14="http://schemas.microsoft.com/office/powerpoint/2010/main" val="2769101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ABC260B-2877-4559-9AFC-56C12A6E9433}" type="slidenum">
              <a:rPr lang="hu-HU" smtClean="0"/>
              <a:t>1</a:t>
            </a:fld>
            <a:endParaRPr lang="hu-HU"/>
          </a:p>
        </p:txBody>
      </p:sp>
    </p:spTree>
    <p:extLst>
      <p:ext uri="{BB962C8B-B14F-4D97-AF65-F5344CB8AC3E}">
        <p14:creationId xmlns:p14="http://schemas.microsoft.com/office/powerpoint/2010/main" val="274081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BC260B-2877-4559-9AFC-56C12A6E9433}" type="slidenum">
              <a:rPr lang="hu-HU" smtClean="0"/>
              <a:t>3</a:t>
            </a:fld>
            <a:endParaRPr lang="hu-HU"/>
          </a:p>
        </p:txBody>
      </p:sp>
    </p:spTree>
    <p:extLst>
      <p:ext uri="{BB962C8B-B14F-4D97-AF65-F5344CB8AC3E}">
        <p14:creationId xmlns:p14="http://schemas.microsoft.com/office/powerpoint/2010/main" val="244073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Absolute deprivation refers to the inability to meet one’s basic needs – relative deprivation is a social phenomenon</a:t>
            </a:r>
          </a:p>
        </p:txBody>
      </p:sp>
      <p:sp>
        <p:nvSpPr>
          <p:cNvPr id="4" name="Slide Number Placeholder 3"/>
          <p:cNvSpPr>
            <a:spLocks noGrp="1"/>
          </p:cNvSpPr>
          <p:nvPr>
            <p:ph type="sldNum" sz="quarter" idx="5"/>
          </p:nvPr>
        </p:nvSpPr>
        <p:spPr/>
        <p:txBody>
          <a:bodyPr/>
          <a:lstStyle/>
          <a:p>
            <a:fld id="{3ABC260B-2877-4559-9AFC-56C12A6E9433}" type="slidenum">
              <a:rPr lang="hu-HU" smtClean="0"/>
              <a:t>4</a:t>
            </a:fld>
            <a:endParaRPr lang="hu-HU"/>
          </a:p>
        </p:txBody>
      </p:sp>
    </p:spTree>
    <p:extLst>
      <p:ext uri="{BB962C8B-B14F-4D97-AF65-F5344CB8AC3E}">
        <p14:creationId xmlns:p14="http://schemas.microsoft.com/office/powerpoint/2010/main" val="91124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that people are more aware of the living standards of their immediate reference groups</a:t>
            </a:r>
          </a:p>
          <a:p>
            <a:r>
              <a:rPr lang="en-US" dirty="0"/>
              <a:t>If food insecurity has a relative dimension, thanks to the social and cultural role of food, then one should test its effects with narrower reference groups – with whom individuals are confronted daily</a:t>
            </a:r>
          </a:p>
        </p:txBody>
      </p:sp>
      <p:sp>
        <p:nvSpPr>
          <p:cNvPr id="4" name="Slide Number Placeholder 3"/>
          <p:cNvSpPr>
            <a:spLocks noGrp="1"/>
          </p:cNvSpPr>
          <p:nvPr>
            <p:ph type="sldNum" sz="quarter" idx="5"/>
          </p:nvPr>
        </p:nvSpPr>
        <p:spPr/>
        <p:txBody>
          <a:bodyPr/>
          <a:lstStyle/>
          <a:p>
            <a:fld id="{3ABC260B-2877-4559-9AFC-56C12A6E9433}" type="slidenum">
              <a:rPr lang="hu-HU" smtClean="0"/>
              <a:t>6</a:t>
            </a:fld>
            <a:endParaRPr lang="hu-HU"/>
          </a:p>
        </p:txBody>
      </p:sp>
    </p:spTree>
    <p:extLst>
      <p:ext uri="{BB962C8B-B14F-4D97-AF65-F5344CB8AC3E}">
        <p14:creationId xmlns:p14="http://schemas.microsoft.com/office/powerpoint/2010/main" val="265134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insecurity is a significant predictor of depression (incl. when controlling for SES -- not poverty)</a:t>
            </a:r>
          </a:p>
          <a:p>
            <a:r>
              <a:rPr lang="en-US" dirty="0"/>
              <a:t>Limited evidence for peer effects</a:t>
            </a:r>
          </a:p>
          <a:p>
            <a:r>
              <a:rPr lang="en-US" dirty="0"/>
              <a:t>Cross-level interaction appears prominent: </a:t>
            </a:r>
          </a:p>
          <a:p>
            <a:pPr lvl="1"/>
            <a:r>
              <a:rPr lang="en-US" dirty="0"/>
              <a:t>Significant and negative</a:t>
            </a:r>
          </a:p>
          <a:p>
            <a:pPr lvl="1"/>
            <a:r>
              <a:rPr lang="en-US" dirty="0"/>
              <a:t>The higher the school-level prevalence, the lower the coefficient of individual food insecurity</a:t>
            </a:r>
          </a:p>
          <a:p>
            <a:endParaRPr lang="en-US" dirty="0"/>
          </a:p>
        </p:txBody>
      </p:sp>
      <p:sp>
        <p:nvSpPr>
          <p:cNvPr id="4" name="Slide Number Placeholder 3"/>
          <p:cNvSpPr>
            <a:spLocks noGrp="1"/>
          </p:cNvSpPr>
          <p:nvPr>
            <p:ph type="sldNum" sz="quarter" idx="5"/>
          </p:nvPr>
        </p:nvSpPr>
        <p:spPr/>
        <p:txBody>
          <a:bodyPr/>
          <a:lstStyle/>
          <a:p>
            <a:fld id="{3ABC260B-2877-4559-9AFC-56C12A6E9433}" type="slidenum">
              <a:rPr lang="hu-HU" smtClean="0"/>
              <a:t>12</a:t>
            </a:fld>
            <a:endParaRPr lang="hu-HU"/>
          </a:p>
        </p:txBody>
      </p:sp>
    </p:spTree>
    <p:extLst>
      <p:ext uri="{BB962C8B-B14F-4D97-AF65-F5344CB8AC3E}">
        <p14:creationId xmlns:p14="http://schemas.microsoft.com/office/powerpoint/2010/main" val="3169741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Food insecurity is a significant predictor of anxiety – but magnitude of association is smaller than for depression</a:t>
            </a:r>
          </a:p>
          <a:p>
            <a:r>
              <a:rPr lang="en-US" dirty="0"/>
              <a:t>Coefficient drops substantially when incorporating controls</a:t>
            </a:r>
          </a:p>
          <a:p>
            <a:r>
              <a:rPr lang="en-US" dirty="0"/>
              <a:t>No evidence for peer effects</a:t>
            </a:r>
          </a:p>
          <a:p>
            <a:r>
              <a:rPr lang="en-US" dirty="0"/>
              <a:t>No evidence for relative deprivation effects</a:t>
            </a:r>
          </a:p>
          <a:p>
            <a:endParaRPr lang="en-US" dirty="0"/>
          </a:p>
        </p:txBody>
      </p:sp>
      <p:sp>
        <p:nvSpPr>
          <p:cNvPr id="4" name="Slide Number Placeholder 3"/>
          <p:cNvSpPr>
            <a:spLocks noGrp="1"/>
          </p:cNvSpPr>
          <p:nvPr>
            <p:ph type="sldNum" sz="quarter" idx="5"/>
          </p:nvPr>
        </p:nvSpPr>
        <p:spPr/>
        <p:txBody>
          <a:bodyPr/>
          <a:lstStyle/>
          <a:p>
            <a:fld id="{3ABC260B-2877-4559-9AFC-56C12A6E9433}" type="slidenum">
              <a:rPr lang="hu-HU" smtClean="0"/>
              <a:t>13</a:t>
            </a:fld>
            <a:endParaRPr lang="hu-HU"/>
          </a:p>
        </p:txBody>
      </p:sp>
    </p:spTree>
    <p:extLst>
      <p:ext uri="{BB962C8B-B14F-4D97-AF65-F5344CB8AC3E}">
        <p14:creationId xmlns:p14="http://schemas.microsoft.com/office/powerpoint/2010/main" val="285154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Omitted SE because it took too long</a:t>
            </a:r>
          </a:p>
        </p:txBody>
      </p:sp>
      <p:sp>
        <p:nvSpPr>
          <p:cNvPr id="4" name="Slide Number Placeholder 3"/>
          <p:cNvSpPr>
            <a:spLocks noGrp="1"/>
          </p:cNvSpPr>
          <p:nvPr>
            <p:ph type="sldNum" sz="quarter" idx="5"/>
          </p:nvPr>
        </p:nvSpPr>
        <p:spPr/>
        <p:txBody>
          <a:bodyPr/>
          <a:lstStyle/>
          <a:p>
            <a:fld id="{3ABC260B-2877-4559-9AFC-56C12A6E9433}" type="slidenum">
              <a:rPr lang="hu-HU" smtClean="0"/>
              <a:t>18</a:t>
            </a:fld>
            <a:endParaRPr lang="hu-HU"/>
          </a:p>
        </p:txBody>
      </p:sp>
    </p:spTree>
    <p:extLst>
      <p:ext uri="{BB962C8B-B14F-4D97-AF65-F5344CB8AC3E}">
        <p14:creationId xmlns:p14="http://schemas.microsoft.com/office/powerpoint/2010/main" val="3632221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621B22-D365-495C-88F1-1B023545CFE9}"/>
              </a:ext>
            </a:extLst>
          </p:cNvPr>
          <p:cNvSpPr>
            <a:spLocks noGrp="1"/>
          </p:cNvSpPr>
          <p:nvPr>
            <p:ph type="ctrTitle"/>
          </p:nvPr>
        </p:nvSpPr>
        <p:spPr>
          <a:xfrm>
            <a:off x="981075" y="1600201"/>
            <a:ext cx="9144000" cy="1828800"/>
          </a:xfrm>
        </p:spPr>
        <p:txBody>
          <a:bodyPr anchor="t" anchorCtr="0">
            <a:normAutofit/>
          </a:bodyPr>
          <a:lstStyle>
            <a:lvl1pPr algn="l">
              <a:defRPr sz="4400" b="1">
                <a:solidFill>
                  <a:schemeClr val="accent1"/>
                </a:solidFill>
                <a:latin typeface="Georgia" panose="02040502050405020303" pitchFamily="18" charset="0"/>
              </a:defRPr>
            </a:lvl1pPr>
          </a:lstStyle>
          <a:p>
            <a:r>
              <a:rPr lang="en-GB"/>
              <a:t>Click to edit Master title style</a:t>
            </a:r>
            <a:endParaRPr lang="hu-HU" dirty="0"/>
          </a:p>
        </p:txBody>
      </p:sp>
      <p:sp>
        <p:nvSpPr>
          <p:cNvPr id="3" name="Alcím 2">
            <a:extLst>
              <a:ext uri="{FF2B5EF4-FFF2-40B4-BE49-F238E27FC236}">
                <a16:creationId xmlns:a16="http://schemas.microsoft.com/office/drawing/2014/main" id="{8CC58CEF-E392-45B5-BDE8-D20516C7564A}"/>
              </a:ext>
            </a:extLst>
          </p:cNvPr>
          <p:cNvSpPr>
            <a:spLocks noGrp="1"/>
          </p:cNvSpPr>
          <p:nvPr>
            <p:ph type="subTitle" idx="1"/>
          </p:nvPr>
        </p:nvSpPr>
        <p:spPr>
          <a:xfrm>
            <a:off x="981075" y="3602038"/>
            <a:ext cx="7389841" cy="1655762"/>
          </a:xfrm>
        </p:spPr>
        <p:txBody>
          <a:bodyPr>
            <a:normAutofit/>
          </a:bodyPr>
          <a:lstStyle>
            <a:lvl1pPr marL="0" indent="0" algn="l">
              <a:buNone/>
              <a:defRPr sz="4000" i="0">
                <a:latin typeface="+mj-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7" name="Picture 4">
            <a:extLst>
              <a:ext uri="{FF2B5EF4-FFF2-40B4-BE49-F238E27FC236}">
                <a16:creationId xmlns:a16="http://schemas.microsoft.com/office/drawing/2014/main" id="{0168CCA1-A3E8-48EC-AA71-6C3EC07B53CA}"/>
              </a:ext>
            </a:extLst>
          </p:cNvPr>
          <p:cNvPicPr>
            <a:picLocks noChangeAspect="1"/>
          </p:cNvPicPr>
          <p:nvPr userDrawn="1"/>
        </p:nvPicPr>
        <p:blipFill>
          <a:blip r:embed="rId2"/>
          <a:stretch>
            <a:fillRect/>
          </a:stretch>
        </p:blipFill>
        <p:spPr>
          <a:xfrm rot="18900000">
            <a:off x="8612223" y="3585940"/>
            <a:ext cx="2544996" cy="2544996"/>
          </a:xfrm>
          <a:prstGeom prst="rect">
            <a:avLst/>
          </a:prstGeom>
        </p:spPr>
      </p:pic>
      <p:sp>
        <p:nvSpPr>
          <p:cNvPr id="13" name="Szöveg helye 12">
            <a:extLst>
              <a:ext uri="{FF2B5EF4-FFF2-40B4-BE49-F238E27FC236}">
                <a16:creationId xmlns:a16="http://schemas.microsoft.com/office/drawing/2014/main" id="{E7C88084-184B-4E45-86E3-B471C8510B1E}"/>
              </a:ext>
            </a:extLst>
          </p:cNvPr>
          <p:cNvSpPr>
            <a:spLocks noGrp="1"/>
          </p:cNvSpPr>
          <p:nvPr userDrawn="1">
            <p:ph type="body" sz="quarter" idx="11" hasCustomPrompt="1"/>
          </p:nvPr>
        </p:nvSpPr>
        <p:spPr>
          <a:xfrm>
            <a:off x="981074" y="5400212"/>
            <a:ext cx="7389841" cy="386308"/>
          </a:xfrm>
        </p:spPr>
        <p:txBody>
          <a:bodyPr>
            <a:normAutofit/>
          </a:bodyPr>
          <a:lstStyle>
            <a:lvl1pPr marL="0" indent="0">
              <a:buNone/>
              <a:defRPr sz="2000">
                <a:solidFill>
                  <a:schemeClr val="accent1"/>
                </a:solidFill>
                <a:latin typeface="+mj-lt"/>
              </a:defRPr>
            </a:lvl1pPr>
            <a:lvl2pPr marL="457200" indent="0">
              <a:buNone/>
              <a:defRPr/>
            </a:lvl2pPr>
          </a:lstStyle>
          <a:p>
            <a:pPr lvl="0"/>
            <a:r>
              <a:rPr lang="en-US" noProof="0" dirty="0"/>
              <a:t>Author</a:t>
            </a:r>
            <a:r>
              <a:rPr lang="hu-HU" dirty="0"/>
              <a:t>: </a:t>
            </a:r>
          </a:p>
        </p:txBody>
      </p:sp>
      <p:pic>
        <p:nvPicPr>
          <p:cNvPr id="9" name="Kép 8">
            <a:extLst>
              <a:ext uri="{FF2B5EF4-FFF2-40B4-BE49-F238E27FC236}">
                <a16:creationId xmlns:a16="http://schemas.microsoft.com/office/drawing/2014/main" id="{AEFD3DBF-40CF-4739-B3A5-EDB6B02D5CBB}"/>
              </a:ext>
            </a:extLst>
          </p:cNvPr>
          <p:cNvPicPr>
            <a:picLocks noChangeAspect="1"/>
          </p:cNvPicPr>
          <p:nvPr userDrawn="1"/>
        </p:nvPicPr>
        <p:blipFill>
          <a:blip r:embed="rId3"/>
          <a:stretch>
            <a:fillRect/>
          </a:stretch>
        </p:blipFill>
        <p:spPr>
          <a:xfrm>
            <a:off x="571965" y="584200"/>
            <a:ext cx="1609200" cy="540000"/>
          </a:xfrm>
          <a:prstGeom prst="rect">
            <a:avLst/>
          </a:prstGeom>
        </p:spPr>
      </p:pic>
    </p:spTree>
    <p:extLst>
      <p:ext uri="{BB962C8B-B14F-4D97-AF65-F5344CB8AC3E}">
        <p14:creationId xmlns:p14="http://schemas.microsoft.com/office/powerpoint/2010/main" val="9315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title + 2 tex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AA563B-1007-4753-A9CD-57710D33D6BB}"/>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7" name="Szöveg helye 3">
            <a:extLst>
              <a:ext uri="{FF2B5EF4-FFF2-40B4-BE49-F238E27FC236}">
                <a16:creationId xmlns:a16="http://schemas.microsoft.com/office/drawing/2014/main" id="{70525B92-1521-4408-948A-88D6B9C6B772}"/>
              </a:ext>
            </a:extLst>
          </p:cNvPr>
          <p:cNvSpPr>
            <a:spLocks noGrp="1"/>
          </p:cNvSpPr>
          <p:nvPr>
            <p:ph type="body" sz="quarter" idx="16" hasCustomPrompt="1"/>
          </p:nvPr>
        </p:nvSpPr>
        <p:spPr>
          <a:xfrm>
            <a:off x="472280" y="1542750"/>
            <a:ext cx="11349037"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9" name="Tartalom helye 6">
            <a:extLst>
              <a:ext uri="{FF2B5EF4-FFF2-40B4-BE49-F238E27FC236}">
                <a16:creationId xmlns:a16="http://schemas.microsoft.com/office/drawing/2014/main" id="{B5A9C7AB-49B8-4DC3-944F-0E04F1BB4053}"/>
              </a:ext>
            </a:extLst>
          </p:cNvPr>
          <p:cNvSpPr>
            <a:spLocks noGrp="1"/>
          </p:cNvSpPr>
          <p:nvPr>
            <p:ph sz="quarter" idx="12"/>
          </p:nvPr>
        </p:nvSpPr>
        <p:spPr>
          <a:xfrm>
            <a:off x="468431" y="2388974"/>
            <a:ext cx="5400000" cy="3967425"/>
          </a:xfrm>
          <a:prstGeom prst="rect">
            <a:avLst/>
          </a:prstGeom>
        </p:spPr>
        <p:txBody>
          <a:bodyPr/>
          <a:lstStyle>
            <a:lvl1pPr marL="0" indent="0">
              <a:buFontTx/>
              <a:buNone/>
              <a:defRPr sz="1800"/>
            </a:lvl1pPr>
            <a:lvl2pPr marL="457200" indent="0">
              <a:buFontTx/>
              <a:buNone/>
              <a:defRPr sz="1600"/>
            </a:lvl2pPr>
            <a:lvl3pPr marL="914400" indent="0">
              <a:buFontTx/>
              <a:buNone/>
              <a:defRPr sz="1400"/>
            </a:lvl3pPr>
            <a:lvl4pPr marL="1371600" indent="0">
              <a:buFontTx/>
              <a:buNone/>
              <a:defRPr sz="1200"/>
            </a:lvl4pPr>
            <a:lvl5pPr marL="1828800" indent="0">
              <a:buFontTx/>
              <a:buNone/>
              <a:defRPr sz="1200"/>
            </a:lvl5pPr>
          </a:lstStyle>
          <a:p>
            <a:pPr lvl="0"/>
            <a:r>
              <a:rPr lang="en-US" dirty="0"/>
              <a:t>Click to edit Master text styles</a:t>
            </a:r>
          </a:p>
        </p:txBody>
      </p:sp>
      <p:sp>
        <p:nvSpPr>
          <p:cNvPr id="10" name="Tartalom helye 6">
            <a:extLst>
              <a:ext uri="{FF2B5EF4-FFF2-40B4-BE49-F238E27FC236}">
                <a16:creationId xmlns:a16="http://schemas.microsoft.com/office/drawing/2014/main" id="{54ADE77F-8F11-4A65-8AC1-F52DBD88A348}"/>
              </a:ext>
            </a:extLst>
          </p:cNvPr>
          <p:cNvSpPr>
            <a:spLocks noGrp="1"/>
          </p:cNvSpPr>
          <p:nvPr>
            <p:ph sz="quarter" idx="17"/>
          </p:nvPr>
        </p:nvSpPr>
        <p:spPr>
          <a:xfrm>
            <a:off x="6421317" y="2388974"/>
            <a:ext cx="5400000" cy="3967425"/>
          </a:xfrm>
          <a:prstGeom prst="rect">
            <a:avLst/>
          </a:prstGeom>
        </p:spPr>
        <p:txBody>
          <a:bodyPr/>
          <a:lstStyle>
            <a:lvl1pPr marL="0" indent="0">
              <a:buFontTx/>
              <a:buNone/>
              <a:defRPr sz="1800"/>
            </a:lvl1pPr>
            <a:lvl2pPr marL="457200" indent="0">
              <a:buFontTx/>
              <a:buNone/>
              <a:defRPr sz="1600"/>
            </a:lvl2pPr>
            <a:lvl3pPr marL="914400" indent="0">
              <a:buFontTx/>
              <a:buNone/>
              <a:defRPr sz="1400"/>
            </a:lvl3pPr>
            <a:lvl4pPr marL="1371600" indent="0">
              <a:buFontTx/>
              <a:buNone/>
              <a:defRPr sz="1200"/>
            </a:lvl4pPr>
            <a:lvl5pPr marL="1828800" indent="0">
              <a:buFontTx/>
              <a:buNone/>
              <a:defRPr sz="1200"/>
            </a:lvl5pPr>
          </a:lstStyle>
          <a:p>
            <a:pPr lvl="0"/>
            <a:r>
              <a:rPr lang="en-US" dirty="0"/>
              <a:t>Click to edit Master text styles</a:t>
            </a:r>
          </a:p>
        </p:txBody>
      </p:sp>
    </p:spTree>
    <p:extLst>
      <p:ext uri="{BB962C8B-B14F-4D97-AF65-F5344CB8AC3E}">
        <p14:creationId xmlns:p14="http://schemas.microsoft.com/office/powerpoint/2010/main" val="197362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 3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AA563B-1007-4753-A9CD-57710D33D6BB}"/>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7" name="Szöveg helye 3">
            <a:extLst>
              <a:ext uri="{FF2B5EF4-FFF2-40B4-BE49-F238E27FC236}">
                <a16:creationId xmlns:a16="http://schemas.microsoft.com/office/drawing/2014/main" id="{70525B92-1521-4408-948A-88D6B9C6B772}"/>
              </a:ext>
            </a:extLst>
          </p:cNvPr>
          <p:cNvSpPr>
            <a:spLocks noGrp="1"/>
          </p:cNvSpPr>
          <p:nvPr>
            <p:ph type="body" sz="quarter" idx="16" hasCustomPrompt="1"/>
          </p:nvPr>
        </p:nvSpPr>
        <p:spPr>
          <a:xfrm>
            <a:off x="472280" y="1542750"/>
            <a:ext cx="11349037"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0" name="Tartalom helye 6">
            <a:extLst>
              <a:ext uri="{FF2B5EF4-FFF2-40B4-BE49-F238E27FC236}">
                <a16:creationId xmlns:a16="http://schemas.microsoft.com/office/drawing/2014/main" id="{3B23D413-D334-4118-9EB2-208C0526509E}"/>
              </a:ext>
            </a:extLst>
          </p:cNvPr>
          <p:cNvSpPr>
            <a:spLocks noGrp="1"/>
          </p:cNvSpPr>
          <p:nvPr>
            <p:ph sz="quarter" idx="12"/>
          </p:nvPr>
        </p:nvSpPr>
        <p:spPr>
          <a:xfrm>
            <a:off x="468431" y="2361300"/>
            <a:ext cx="3600000" cy="399510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11" name="Tartalom helye 6">
            <a:extLst>
              <a:ext uri="{FF2B5EF4-FFF2-40B4-BE49-F238E27FC236}">
                <a16:creationId xmlns:a16="http://schemas.microsoft.com/office/drawing/2014/main" id="{3D1C0295-03ED-4A5C-86EF-1F00C752CDD2}"/>
              </a:ext>
            </a:extLst>
          </p:cNvPr>
          <p:cNvSpPr>
            <a:spLocks noGrp="1"/>
          </p:cNvSpPr>
          <p:nvPr>
            <p:ph sz="quarter" idx="17"/>
          </p:nvPr>
        </p:nvSpPr>
        <p:spPr>
          <a:xfrm>
            <a:off x="8221317" y="2361300"/>
            <a:ext cx="3600000" cy="399510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8" name="Tartalom helye 6">
            <a:extLst>
              <a:ext uri="{FF2B5EF4-FFF2-40B4-BE49-F238E27FC236}">
                <a16:creationId xmlns:a16="http://schemas.microsoft.com/office/drawing/2014/main" id="{700523A3-375E-43EB-A109-AA5F32D6F591}"/>
              </a:ext>
            </a:extLst>
          </p:cNvPr>
          <p:cNvSpPr>
            <a:spLocks noGrp="1"/>
          </p:cNvSpPr>
          <p:nvPr>
            <p:ph sz="quarter" idx="18"/>
          </p:nvPr>
        </p:nvSpPr>
        <p:spPr>
          <a:xfrm>
            <a:off x="4384034" y="2361300"/>
            <a:ext cx="3600000" cy="399510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2229720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subtitle + 3 tex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AA563B-1007-4753-A9CD-57710D33D6BB}"/>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7" name="Szöveg helye 3">
            <a:extLst>
              <a:ext uri="{FF2B5EF4-FFF2-40B4-BE49-F238E27FC236}">
                <a16:creationId xmlns:a16="http://schemas.microsoft.com/office/drawing/2014/main" id="{70525B92-1521-4408-948A-88D6B9C6B772}"/>
              </a:ext>
            </a:extLst>
          </p:cNvPr>
          <p:cNvSpPr>
            <a:spLocks noGrp="1"/>
          </p:cNvSpPr>
          <p:nvPr>
            <p:ph type="body" sz="quarter" idx="16" hasCustomPrompt="1"/>
          </p:nvPr>
        </p:nvSpPr>
        <p:spPr>
          <a:xfrm>
            <a:off x="472280" y="1542750"/>
            <a:ext cx="11349037"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0" name="Tartalom helye 6">
            <a:extLst>
              <a:ext uri="{FF2B5EF4-FFF2-40B4-BE49-F238E27FC236}">
                <a16:creationId xmlns:a16="http://schemas.microsoft.com/office/drawing/2014/main" id="{3B23D413-D334-4118-9EB2-208C0526509E}"/>
              </a:ext>
            </a:extLst>
          </p:cNvPr>
          <p:cNvSpPr>
            <a:spLocks noGrp="1"/>
          </p:cNvSpPr>
          <p:nvPr>
            <p:ph sz="quarter" idx="12"/>
          </p:nvPr>
        </p:nvSpPr>
        <p:spPr>
          <a:xfrm>
            <a:off x="468431"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Tartalom helye 6">
            <a:extLst>
              <a:ext uri="{FF2B5EF4-FFF2-40B4-BE49-F238E27FC236}">
                <a16:creationId xmlns:a16="http://schemas.microsoft.com/office/drawing/2014/main" id="{3D1C0295-03ED-4A5C-86EF-1F00C752CDD2}"/>
              </a:ext>
            </a:extLst>
          </p:cNvPr>
          <p:cNvSpPr>
            <a:spLocks noGrp="1"/>
          </p:cNvSpPr>
          <p:nvPr>
            <p:ph sz="quarter" idx="17"/>
          </p:nvPr>
        </p:nvSpPr>
        <p:spPr>
          <a:xfrm>
            <a:off x="8221317"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8" name="Tartalom helye 6">
            <a:extLst>
              <a:ext uri="{FF2B5EF4-FFF2-40B4-BE49-F238E27FC236}">
                <a16:creationId xmlns:a16="http://schemas.microsoft.com/office/drawing/2014/main" id="{700523A3-375E-43EB-A109-AA5F32D6F591}"/>
              </a:ext>
            </a:extLst>
          </p:cNvPr>
          <p:cNvSpPr>
            <a:spLocks noGrp="1"/>
          </p:cNvSpPr>
          <p:nvPr>
            <p:ph sz="quarter" idx="18"/>
          </p:nvPr>
        </p:nvSpPr>
        <p:spPr>
          <a:xfrm>
            <a:off x="4384034"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Tree>
    <p:extLst>
      <p:ext uri="{BB962C8B-B14F-4D97-AF65-F5344CB8AC3E}">
        <p14:creationId xmlns:p14="http://schemas.microsoft.com/office/powerpoint/2010/main" val="3492861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number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AA563B-1007-4753-A9CD-57710D33D6BB}"/>
              </a:ext>
            </a:extLst>
          </p:cNvPr>
          <p:cNvSpPr>
            <a:spLocks noGrp="1"/>
          </p:cNvSpPr>
          <p:nvPr>
            <p:ph type="ctrTitle" hasCustomPrompt="1"/>
          </p:nvPr>
        </p:nvSpPr>
        <p:spPr>
          <a:xfrm>
            <a:off x="468431" y="847575"/>
            <a:ext cx="3600000" cy="5718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a:t>Numbering</a:t>
            </a:r>
          </a:p>
        </p:txBody>
      </p:sp>
      <p:sp>
        <p:nvSpPr>
          <p:cNvPr id="7" name="Szöveg helye 3">
            <a:extLst>
              <a:ext uri="{FF2B5EF4-FFF2-40B4-BE49-F238E27FC236}">
                <a16:creationId xmlns:a16="http://schemas.microsoft.com/office/drawing/2014/main" id="{70525B92-1521-4408-948A-88D6B9C6B772}"/>
              </a:ext>
            </a:extLst>
          </p:cNvPr>
          <p:cNvSpPr>
            <a:spLocks noGrp="1"/>
          </p:cNvSpPr>
          <p:nvPr>
            <p:ph type="body" sz="quarter" idx="16" hasCustomPrompt="1"/>
          </p:nvPr>
        </p:nvSpPr>
        <p:spPr>
          <a:xfrm>
            <a:off x="472280" y="1542750"/>
            <a:ext cx="3596151"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0" name="Tartalom helye 6">
            <a:extLst>
              <a:ext uri="{FF2B5EF4-FFF2-40B4-BE49-F238E27FC236}">
                <a16:creationId xmlns:a16="http://schemas.microsoft.com/office/drawing/2014/main" id="{3B23D413-D334-4118-9EB2-208C0526509E}"/>
              </a:ext>
            </a:extLst>
          </p:cNvPr>
          <p:cNvSpPr>
            <a:spLocks noGrp="1"/>
          </p:cNvSpPr>
          <p:nvPr>
            <p:ph sz="quarter" idx="12"/>
          </p:nvPr>
        </p:nvSpPr>
        <p:spPr>
          <a:xfrm>
            <a:off x="468431"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Tartalom helye 6">
            <a:extLst>
              <a:ext uri="{FF2B5EF4-FFF2-40B4-BE49-F238E27FC236}">
                <a16:creationId xmlns:a16="http://schemas.microsoft.com/office/drawing/2014/main" id="{3D1C0295-03ED-4A5C-86EF-1F00C752CDD2}"/>
              </a:ext>
            </a:extLst>
          </p:cNvPr>
          <p:cNvSpPr>
            <a:spLocks noGrp="1"/>
          </p:cNvSpPr>
          <p:nvPr>
            <p:ph sz="quarter" idx="17"/>
          </p:nvPr>
        </p:nvSpPr>
        <p:spPr>
          <a:xfrm>
            <a:off x="8221317"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8" name="Tartalom helye 6">
            <a:extLst>
              <a:ext uri="{FF2B5EF4-FFF2-40B4-BE49-F238E27FC236}">
                <a16:creationId xmlns:a16="http://schemas.microsoft.com/office/drawing/2014/main" id="{700523A3-375E-43EB-A109-AA5F32D6F591}"/>
              </a:ext>
            </a:extLst>
          </p:cNvPr>
          <p:cNvSpPr>
            <a:spLocks noGrp="1"/>
          </p:cNvSpPr>
          <p:nvPr>
            <p:ph sz="quarter" idx="18"/>
          </p:nvPr>
        </p:nvSpPr>
        <p:spPr>
          <a:xfrm>
            <a:off x="4384034" y="2361300"/>
            <a:ext cx="3600000" cy="3995100"/>
          </a:xfrm>
          <a:prstGeom prst="rect">
            <a:avLst/>
          </a:prstGeom>
        </p:spPr>
        <p:txBody>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2" name="Szöveg helye 3">
            <a:extLst>
              <a:ext uri="{FF2B5EF4-FFF2-40B4-BE49-F238E27FC236}">
                <a16:creationId xmlns:a16="http://schemas.microsoft.com/office/drawing/2014/main" id="{E28104EE-F1DC-4424-9B48-FE3658EC5D5C}"/>
              </a:ext>
            </a:extLst>
          </p:cNvPr>
          <p:cNvSpPr>
            <a:spLocks noGrp="1"/>
          </p:cNvSpPr>
          <p:nvPr>
            <p:ph type="body" sz="quarter" idx="19" hasCustomPrompt="1"/>
          </p:nvPr>
        </p:nvSpPr>
        <p:spPr>
          <a:xfrm>
            <a:off x="4387883" y="1542750"/>
            <a:ext cx="3596151"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4" name="Szöveg helye 3">
            <a:extLst>
              <a:ext uri="{FF2B5EF4-FFF2-40B4-BE49-F238E27FC236}">
                <a16:creationId xmlns:a16="http://schemas.microsoft.com/office/drawing/2014/main" id="{546FFA6A-85A0-4F5D-A260-F96DC8A8FC8D}"/>
              </a:ext>
            </a:extLst>
          </p:cNvPr>
          <p:cNvSpPr>
            <a:spLocks noGrp="1"/>
          </p:cNvSpPr>
          <p:nvPr>
            <p:ph type="body" sz="quarter" idx="20" hasCustomPrompt="1"/>
          </p:nvPr>
        </p:nvSpPr>
        <p:spPr>
          <a:xfrm>
            <a:off x="8225166" y="1542750"/>
            <a:ext cx="3596151"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8" name="Szöveg helye 3">
            <a:extLst>
              <a:ext uri="{FF2B5EF4-FFF2-40B4-BE49-F238E27FC236}">
                <a16:creationId xmlns:a16="http://schemas.microsoft.com/office/drawing/2014/main" id="{69ED1598-87DB-4D41-A19E-CAAC7DDB42CC}"/>
              </a:ext>
            </a:extLst>
          </p:cNvPr>
          <p:cNvSpPr>
            <a:spLocks noGrp="1"/>
          </p:cNvSpPr>
          <p:nvPr>
            <p:ph type="body" sz="quarter" idx="21" hasCustomPrompt="1"/>
          </p:nvPr>
        </p:nvSpPr>
        <p:spPr>
          <a:xfrm>
            <a:off x="8225166" y="826216"/>
            <a:ext cx="3596151" cy="571800"/>
          </a:xfrm>
          <a:prstGeom prst="rect">
            <a:avLst/>
          </a:prstGeom>
        </p:spPr>
        <p:txBody>
          <a:bodyPr anchor="ctr" anchorCtr="0">
            <a:noAutofit/>
          </a:bodyPr>
          <a:lstStyle>
            <a:lvl1pPr marL="0" indent="0">
              <a:buFontTx/>
              <a:buNone/>
              <a:defRPr sz="2800" b="1">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Numbering</a:t>
            </a:r>
          </a:p>
        </p:txBody>
      </p:sp>
      <p:sp>
        <p:nvSpPr>
          <p:cNvPr id="19" name="Szöveg helye 3">
            <a:extLst>
              <a:ext uri="{FF2B5EF4-FFF2-40B4-BE49-F238E27FC236}">
                <a16:creationId xmlns:a16="http://schemas.microsoft.com/office/drawing/2014/main" id="{008C70E5-6C05-4139-9CE8-37D9CB47C31E}"/>
              </a:ext>
            </a:extLst>
          </p:cNvPr>
          <p:cNvSpPr>
            <a:spLocks noGrp="1"/>
          </p:cNvSpPr>
          <p:nvPr>
            <p:ph type="body" sz="quarter" idx="22" hasCustomPrompt="1"/>
          </p:nvPr>
        </p:nvSpPr>
        <p:spPr>
          <a:xfrm>
            <a:off x="4387883" y="847575"/>
            <a:ext cx="3596151" cy="571800"/>
          </a:xfrm>
          <a:prstGeom prst="rect">
            <a:avLst/>
          </a:prstGeom>
        </p:spPr>
        <p:txBody>
          <a:bodyPr anchor="ctr" anchorCtr="0">
            <a:normAutofit/>
          </a:bodyPr>
          <a:lstStyle>
            <a:lvl1pPr marL="0" indent="0">
              <a:buFontTx/>
              <a:buNone/>
              <a:defRPr sz="2800" b="1">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Numbering</a:t>
            </a:r>
          </a:p>
        </p:txBody>
      </p:sp>
    </p:spTree>
    <p:extLst>
      <p:ext uri="{BB962C8B-B14F-4D97-AF65-F5344CB8AC3E}">
        <p14:creationId xmlns:p14="http://schemas.microsoft.com/office/powerpoint/2010/main" val="3323537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 9 numberin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DFD0674F-3698-4C62-873C-C684583F7418}"/>
              </a:ext>
            </a:extLst>
          </p:cNvPr>
          <p:cNvSpPr>
            <a:spLocks noGrp="1"/>
          </p:cNvSpPr>
          <p:nvPr>
            <p:ph type="body" idx="14" hasCustomPrompt="1"/>
          </p:nvPr>
        </p:nvSpPr>
        <p:spPr>
          <a:xfrm>
            <a:off x="4363723" y="1286453"/>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2.</a:t>
            </a:r>
            <a:endParaRPr lang="en-US" dirty="0"/>
          </a:p>
        </p:txBody>
      </p:sp>
      <p:sp>
        <p:nvSpPr>
          <p:cNvPr id="6" name="Text Placeholder 4">
            <a:extLst>
              <a:ext uri="{FF2B5EF4-FFF2-40B4-BE49-F238E27FC236}">
                <a16:creationId xmlns:a16="http://schemas.microsoft.com/office/drawing/2014/main" id="{338A67DE-6F39-470E-8387-BDE6A5E7541C}"/>
              </a:ext>
            </a:extLst>
          </p:cNvPr>
          <p:cNvSpPr>
            <a:spLocks noGrp="1"/>
          </p:cNvSpPr>
          <p:nvPr>
            <p:ph type="body" sz="quarter" idx="3" hasCustomPrompt="1"/>
          </p:nvPr>
        </p:nvSpPr>
        <p:spPr>
          <a:xfrm>
            <a:off x="8073710" y="1286583"/>
            <a:ext cx="3370263" cy="458860"/>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3.</a:t>
            </a:r>
            <a:endParaRPr lang="en-US" dirty="0"/>
          </a:p>
        </p:txBody>
      </p:sp>
      <p:sp>
        <p:nvSpPr>
          <p:cNvPr id="7" name="Szöveg helye 7">
            <a:extLst>
              <a:ext uri="{FF2B5EF4-FFF2-40B4-BE49-F238E27FC236}">
                <a16:creationId xmlns:a16="http://schemas.microsoft.com/office/drawing/2014/main" id="{0DF119E4-5278-43E2-9C19-066BA5749E0F}"/>
              </a:ext>
            </a:extLst>
          </p:cNvPr>
          <p:cNvSpPr>
            <a:spLocks noGrp="1"/>
          </p:cNvSpPr>
          <p:nvPr>
            <p:ph type="body" sz="quarter" idx="16" hasCustomPrompt="1"/>
          </p:nvPr>
        </p:nvSpPr>
        <p:spPr>
          <a:xfrm>
            <a:off x="4551047" y="192164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8" name="Szöveg helye 7">
            <a:extLst>
              <a:ext uri="{FF2B5EF4-FFF2-40B4-BE49-F238E27FC236}">
                <a16:creationId xmlns:a16="http://schemas.microsoft.com/office/drawing/2014/main" id="{C976B6BF-E09A-4E49-A9FD-195850241111}"/>
              </a:ext>
            </a:extLst>
          </p:cNvPr>
          <p:cNvSpPr>
            <a:spLocks noGrp="1"/>
          </p:cNvSpPr>
          <p:nvPr>
            <p:ph type="body" sz="quarter" idx="17" hasCustomPrompt="1"/>
          </p:nvPr>
        </p:nvSpPr>
        <p:spPr>
          <a:xfrm>
            <a:off x="8256271" y="192164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9" name="Text Placeholder 2">
            <a:extLst>
              <a:ext uri="{FF2B5EF4-FFF2-40B4-BE49-F238E27FC236}">
                <a16:creationId xmlns:a16="http://schemas.microsoft.com/office/drawing/2014/main" id="{6C20D801-18A2-4519-892E-EC392A9933A4}"/>
              </a:ext>
            </a:extLst>
          </p:cNvPr>
          <p:cNvSpPr>
            <a:spLocks noGrp="1"/>
          </p:cNvSpPr>
          <p:nvPr>
            <p:ph type="body" idx="18" hasCustomPrompt="1"/>
          </p:nvPr>
        </p:nvSpPr>
        <p:spPr>
          <a:xfrm>
            <a:off x="4363723" y="2767015"/>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5.</a:t>
            </a:r>
            <a:endParaRPr lang="en-US" dirty="0"/>
          </a:p>
        </p:txBody>
      </p:sp>
      <p:sp>
        <p:nvSpPr>
          <p:cNvPr id="10" name="Text Placeholder 4">
            <a:extLst>
              <a:ext uri="{FF2B5EF4-FFF2-40B4-BE49-F238E27FC236}">
                <a16:creationId xmlns:a16="http://schemas.microsoft.com/office/drawing/2014/main" id="{7D60C8E7-5F58-4B56-81F5-9E789DB8A007}"/>
              </a:ext>
            </a:extLst>
          </p:cNvPr>
          <p:cNvSpPr>
            <a:spLocks noGrp="1"/>
          </p:cNvSpPr>
          <p:nvPr>
            <p:ph type="body" sz="quarter" idx="19" hasCustomPrompt="1"/>
          </p:nvPr>
        </p:nvSpPr>
        <p:spPr>
          <a:xfrm>
            <a:off x="8073710" y="2767145"/>
            <a:ext cx="3370263" cy="458860"/>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6.</a:t>
            </a:r>
            <a:endParaRPr lang="en-US" dirty="0"/>
          </a:p>
        </p:txBody>
      </p:sp>
      <p:sp>
        <p:nvSpPr>
          <p:cNvPr id="11" name="Szöveg helye 7">
            <a:extLst>
              <a:ext uri="{FF2B5EF4-FFF2-40B4-BE49-F238E27FC236}">
                <a16:creationId xmlns:a16="http://schemas.microsoft.com/office/drawing/2014/main" id="{98CA84C7-6891-4CD1-BC33-A902F2418C0F}"/>
              </a:ext>
            </a:extLst>
          </p:cNvPr>
          <p:cNvSpPr>
            <a:spLocks noGrp="1"/>
          </p:cNvSpPr>
          <p:nvPr>
            <p:ph type="body" sz="quarter" idx="20" hasCustomPrompt="1"/>
          </p:nvPr>
        </p:nvSpPr>
        <p:spPr>
          <a:xfrm>
            <a:off x="4551047" y="3402206"/>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2" name="Szöveg helye 7">
            <a:extLst>
              <a:ext uri="{FF2B5EF4-FFF2-40B4-BE49-F238E27FC236}">
                <a16:creationId xmlns:a16="http://schemas.microsoft.com/office/drawing/2014/main" id="{A8E33CB9-B7A0-4A74-8A05-0236549C8784}"/>
              </a:ext>
            </a:extLst>
          </p:cNvPr>
          <p:cNvSpPr>
            <a:spLocks noGrp="1"/>
          </p:cNvSpPr>
          <p:nvPr>
            <p:ph type="body" sz="quarter" idx="21" hasCustomPrompt="1"/>
          </p:nvPr>
        </p:nvSpPr>
        <p:spPr>
          <a:xfrm>
            <a:off x="8256271" y="3402206"/>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3" name="Text Placeholder 2">
            <a:extLst>
              <a:ext uri="{FF2B5EF4-FFF2-40B4-BE49-F238E27FC236}">
                <a16:creationId xmlns:a16="http://schemas.microsoft.com/office/drawing/2014/main" id="{CDC4D8D4-E0F1-4194-9D47-7C7D04ED1891}"/>
              </a:ext>
            </a:extLst>
          </p:cNvPr>
          <p:cNvSpPr>
            <a:spLocks noGrp="1"/>
          </p:cNvSpPr>
          <p:nvPr>
            <p:ph type="body" idx="22" hasCustomPrompt="1"/>
          </p:nvPr>
        </p:nvSpPr>
        <p:spPr>
          <a:xfrm>
            <a:off x="655324" y="1286453"/>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1.</a:t>
            </a:r>
            <a:endParaRPr lang="en-US" dirty="0"/>
          </a:p>
        </p:txBody>
      </p:sp>
      <p:sp>
        <p:nvSpPr>
          <p:cNvPr id="14" name="Szöveg helye 7">
            <a:extLst>
              <a:ext uri="{FF2B5EF4-FFF2-40B4-BE49-F238E27FC236}">
                <a16:creationId xmlns:a16="http://schemas.microsoft.com/office/drawing/2014/main" id="{83A130E6-4072-4493-887F-7160AC79BAD7}"/>
              </a:ext>
            </a:extLst>
          </p:cNvPr>
          <p:cNvSpPr>
            <a:spLocks noGrp="1"/>
          </p:cNvSpPr>
          <p:nvPr>
            <p:ph type="body" sz="quarter" idx="23" hasCustomPrompt="1"/>
          </p:nvPr>
        </p:nvSpPr>
        <p:spPr>
          <a:xfrm>
            <a:off x="842648" y="192164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5" name="Text Placeholder 2">
            <a:extLst>
              <a:ext uri="{FF2B5EF4-FFF2-40B4-BE49-F238E27FC236}">
                <a16:creationId xmlns:a16="http://schemas.microsoft.com/office/drawing/2014/main" id="{1771BB7C-1F8F-4860-B7B3-F4BBF9AFB586}"/>
              </a:ext>
            </a:extLst>
          </p:cNvPr>
          <p:cNvSpPr>
            <a:spLocks noGrp="1"/>
          </p:cNvSpPr>
          <p:nvPr>
            <p:ph type="body" idx="24" hasCustomPrompt="1"/>
          </p:nvPr>
        </p:nvSpPr>
        <p:spPr>
          <a:xfrm>
            <a:off x="655324" y="2772483"/>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4.</a:t>
            </a:r>
            <a:endParaRPr lang="en-US" dirty="0"/>
          </a:p>
        </p:txBody>
      </p:sp>
      <p:sp>
        <p:nvSpPr>
          <p:cNvPr id="16" name="Szöveg helye 7">
            <a:extLst>
              <a:ext uri="{FF2B5EF4-FFF2-40B4-BE49-F238E27FC236}">
                <a16:creationId xmlns:a16="http://schemas.microsoft.com/office/drawing/2014/main" id="{0BA7F94B-C6FC-429D-9185-0577CDA95082}"/>
              </a:ext>
            </a:extLst>
          </p:cNvPr>
          <p:cNvSpPr>
            <a:spLocks noGrp="1"/>
          </p:cNvSpPr>
          <p:nvPr>
            <p:ph type="body" sz="quarter" idx="25" hasCustomPrompt="1"/>
          </p:nvPr>
        </p:nvSpPr>
        <p:spPr>
          <a:xfrm>
            <a:off x="842648" y="340767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7" name="Text Placeholder 2">
            <a:extLst>
              <a:ext uri="{FF2B5EF4-FFF2-40B4-BE49-F238E27FC236}">
                <a16:creationId xmlns:a16="http://schemas.microsoft.com/office/drawing/2014/main" id="{2DDBE87F-7C32-4BC5-B533-4232C71D3DBC}"/>
              </a:ext>
            </a:extLst>
          </p:cNvPr>
          <p:cNvSpPr>
            <a:spLocks noGrp="1"/>
          </p:cNvSpPr>
          <p:nvPr>
            <p:ph type="body" idx="26" hasCustomPrompt="1"/>
          </p:nvPr>
        </p:nvSpPr>
        <p:spPr>
          <a:xfrm>
            <a:off x="4363723" y="4258383"/>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8.</a:t>
            </a:r>
            <a:endParaRPr lang="en-US" dirty="0"/>
          </a:p>
        </p:txBody>
      </p:sp>
      <p:sp>
        <p:nvSpPr>
          <p:cNvPr id="18" name="Text Placeholder 4">
            <a:extLst>
              <a:ext uri="{FF2B5EF4-FFF2-40B4-BE49-F238E27FC236}">
                <a16:creationId xmlns:a16="http://schemas.microsoft.com/office/drawing/2014/main" id="{14A58838-1207-403A-9698-3482DC37115A}"/>
              </a:ext>
            </a:extLst>
          </p:cNvPr>
          <p:cNvSpPr>
            <a:spLocks noGrp="1"/>
          </p:cNvSpPr>
          <p:nvPr>
            <p:ph type="body" sz="quarter" idx="27" hasCustomPrompt="1"/>
          </p:nvPr>
        </p:nvSpPr>
        <p:spPr>
          <a:xfrm>
            <a:off x="8073710" y="4258513"/>
            <a:ext cx="3370263" cy="458860"/>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9.</a:t>
            </a:r>
            <a:endParaRPr lang="en-US" dirty="0"/>
          </a:p>
        </p:txBody>
      </p:sp>
      <p:sp>
        <p:nvSpPr>
          <p:cNvPr id="19" name="Szöveg helye 7">
            <a:extLst>
              <a:ext uri="{FF2B5EF4-FFF2-40B4-BE49-F238E27FC236}">
                <a16:creationId xmlns:a16="http://schemas.microsoft.com/office/drawing/2014/main" id="{ECBA7B46-E9BE-4AD9-AF52-511C8DCBBB27}"/>
              </a:ext>
            </a:extLst>
          </p:cNvPr>
          <p:cNvSpPr>
            <a:spLocks noGrp="1"/>
          </p:cNvSpPr>
          <p:nvPr>
            <p:ph type="body" sz="quarter" idx="28" hasCustomPrompt="1"/>
          </p:nvPr>
        </p:nvSpPr>
        <p:spPr>
          <a:xfrm>
            <a:off x="4551047" y="489357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0" name="Szöveg helye 7">
            <a:extLst>
              <a:ext uri="{FF2B5EF4-FFF2-40B4-BE49-F238E27FC236}">
                <a16:creationId xmlns:a16="http://schemas.microsoft.com/office/drawing/2014/main" id="{17483462-AAED-42E3-85A0-71224533AED8}"/>
              </a:ext>
            </a:extLst>
          </p:cNvPr>
          <p:cNvSpPr>
            <a:spLocks noGrp="1"/>
          </p:cNvSpPr>
          <p:nvPr>
            <p:ph type="body" sz="quarter" idx="29" hasCustomPrompt="1"/>
          </p:nvPr>
        </p:nvSpPr>
        <p:spPr>
          <a:xfrm>
            <a:off x="8256271" y="4893574"/>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1" name="Text Placeholder 2">
            <a:extLst>
              <a:ext uri="{FF2B5EF4-FFF2-40B4-BE49-F238E27FC236}">
                <a16:creationId xmlns:a16="http://schemas.microsoft.com/office/drawing/2014/main" id="{348EE39E-4602-42B8-A3CA-8353BF73F4D6}"/>
              </a:ext>
            </a:extLst>
          </p:cNvPr>
          <p:cNvSpPr>
            <a:spLocks noGrp="1"/>
          </p:cNvSpPr>
          <p:nvPr>
            <p:ph type="body" idx="30" hasCustomPrompt="1"/>
          </p:nvPr>
        </p:nvSpPr>
        <p:spPr>
          <a:xfrm>
            <a:off x="655324" y="4263851"/>
            <a:ext cx="3370263"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7.</a:t>
            </a:r>
            <a:endParaRPr lang="en-US" dirty="0"/>
          </a:p>
        </p:txBody>
      </p:sp>
      <p:sp>
        <p:nvSpPr>
          <p:cNvPr id="22" name="Szöveg helye 7">
            <a:extLst>
              <a:ext uri="{FF2B5EF4-FFF2-40B4-BE49-F238E27FC236}">
                <a16:creationId xmlns:a16="http://schemas.microsoft.com/office/drawing/2014/main" id="{F58F9C52-BD9A-40A2-8CF2-3F060160D5E9}"/>
              </a:ext>
            </a:extLst>
          </p:cNvPr>
          <p:cNvSpPr>
            <a:spLocks noGrp="1"/>
          </p:cNvSpPr>
          <p:nvPr>
            <p:ph type="body" sz="quarter" idx="31" hasCustomPrompt="1"/>
          </p:nvPr>
        </p:nvSpPr>
        <p:spPr>
          <a:xfrm>
            <a:off x="842648" y="4899042"/>
            <a:ext cx="3182939" cy="869182"/>
          </a:xfrm>
          <a:prstGeom prst="rect">
            <a:avLst/>
          </a:prstGeom>
        </p:spPr>
        <p:txBody>
          <a:bodyPr lIns="0" tIns="0" rIns="0" bIns="0"/>
          <a:lstStyle>
            <a:lvl1pPr marL="0" indent="0">
              <a:lnSpc>
                <a:spcPct val="100000"/>
              </a:lnSpc>
              <a:spcBef>
                <a:spcPts val="0"/>
              </a:spcBef>
              <a:buFontTx/>
              <a:buNone/>
              <a:defRPr sz="24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Tree>
    <p:extLst>
      <p:ext uri="{BB962C8B-B14F-4D97-AF65-F5344CB8AC3E}">
        <p14:creationId xmlns:p14="http://schemas.microsoft.com/office/powerpoint/2010/main" val="2928803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 12 numberin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74AE8FD-34DC-4E0D-BD1A-0EB356C468DF}"/>
              </a:ext>
            </a:extLst>
          </p:cNvPr>
          <p:cNvSpPr>
            <a:spLocks noGrp="1"/>
          </p:cNvSpPr>
          <p:nvPr>
            <p:ph type="body" idx="22" hasCustomPrompt="1"/>
          </p:nvPr>
        </p:nvSpPr>
        <p:spPr>
          <a:xfrm>
            <a:off x="696913" y="1276928"/>
            <a:ext cx="2699934"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dirty="0"/>
              <a:t>1.</a:t>
            </a:r>
            <a:endParaRPr lang="en-US" dirty="0"/>
          </a:p>
        </p:txBody>
      </p:sp>
      <p:sp>
        <p:nvSpPr>
          <p:cNvPr id="6" name="Szöveg helye 7">
            <a:extLst>
              <a:ext uri="{FF2B5EF4-FFF2-40B4-BE49-F238E27FC236}">
                <a16:creationId xmlns:a16="http://schemas.microsoft.com/office/drawing/2014/main" id="{5CA47AFC-36CE-4BD9-BE58-4D3F1CE53364}"/>
              </a:ext>
            </a:extLst>
          </p:cNvPr>
          <p:cNvSpPr>
            <a:spLocks noGrp="1"/>
          </p:cNvSpPr>
          <p:nvPr>
            <p:ph type="body" sz="quarter" idx="23" hasCustomPrompt="1"/>
          </p:nvPr>
        </p:nvSpPr>
        <p:spPr>
          <a:xfrm>
            <a:off x="884236" y="191211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7" name="Text Placeholder 2">
            <a:extLst>
              <a:ext uri="{FF2B5EF4-FFF2-40B4-BE49-F238E27FC236}">
                <a16:creationId xmlns:a16="http://schemas.microsoft.com/office/drawing/2014/main" id="{5944A7D8-1BD8-4C88-A64E-AC44D916F829}"/>
              </a:ext>
            </a:extLst>
          </p:cNvPr>
          <p:cNvSpPr>
            <a:spLocks noGrp="1"/>
          </p:cNvSpPr>
          <p:nvPr>
            <p:ph type="body" idx="24" hasCustomPrompt="1"/>
          </p:nvPr>
        </p:nvSpPr>
        <p:spPr>
          <a:xfrm>
            <a:off x="696912" y="2762958"/>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5</a:t>
            </a:r>
            <a:r>
              <a:rPr lang="hu-HU" dirty="0"/>
              <a:t>.</a:t>
            </a:r>
            <a:endParaRPr lang="en-US" dirty="0"/>
          </a:p>
        </p:txBody>
      </p:sp>
      <p:sp>
        <p:nvSpPr>
          <p:cNvPr id="8" name="Szöveg helye 7">
            <a:extLst>
              <a:ext uri="{FF2B5EF4-FFF2-40B4-BE49-F238E27FC236}">
                <a16:creationId xmlns:a16="http://schemas.microsoft.com/office/drawing/2014/main" id="{000494A7-FF9A-409E-A04E-B77A78C4CA1C}"/>
              </a:ext>
            </a:extLst>
          </p:cNvPr>
          <p:cNvSpPr>
            <a:spLocks noGrp="1"/>
          </p:cNvSpPr>
          <p:nvPr>
            <p:ph type="body" sz="quarter" idx="25" hasCustomPrompt="1"/>
          </p:nvPr>
        </p:nvSpPr>
        <p:spPr>
          <a:xfrm>
            <a:off x="884236" y="339814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9" name="Text Placeholder 2">
            <a:extLst>
              <a:ext uri="{FF2B5EF4-FFF2-40B4-BE49-F238E27FC236}">
                <a16:creationId xmlns:a16="http://schemas.microsoft.com/office/drawing/2014/main" id="{2FB35BAF-68CA-4EC3-935E-9C1AF7DB0075}"/>
              </a:ext>
            </a:extLst>
          </p:cNvPr>
          <p:cNvSpPr>
            <a:spLocks noGrp="1"/>
          </p:cNvSpPr>
          <p:nvPr>
            <p:ph type="body" idx="30" hasCustomPrompt="1"/>
          </p:nvPr>
        </p:nvSpPr>
        <p:spPr>
          <a:xfrm>
            <a:off x="696912" y="4254326"/>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9</a:t>
            </a:r>
            <a:r>
              <a:rPr lang="hu-HU" dirty="0"/>
              <a:t>.</a:t>
            </a:r>
            <a:endParaRPr lang="en-US" dirty="0"/>
          </a:p>
        </p:txBody>
      </p:sp>
      <p:sp>
        <p:nvSpPr>
          <p:cNvPr id="10" name="Szöveg helye 7">
            <a:extLst>
              <a:ext uri="{FF2B5EF4-FFF2-40B4-BE49-F238E27FC236}">
                <a16:creationId xmlns:a16="http://schemas.microsoft.com/office/drawing/2014/main" id="{98AD58FE-249A-41A5-8839-DB14B58A38F6}"/>
              </a:ext>
            </a:extLst>
          </p:cNvPr>
          <p:cNvSpPr>
            <a:spLocks noGrp="1"/>
          </p:cNvSpPr>
          <p:nvPr>
            <p:ph type="body" sz="quarter" idx="31" hasCustomPrompt="1"/>
          </p:nvPr>
        </p:nvSpPr>
        <p:spPr>
          <a:xfrm>
            <a:off x="884237" y="4889517"/>
            <a:ext cx="2511830"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1" name="Text Placeholder 2">
            <a:extLst>
              <a:ext uri="{FF2B5EF4-FFF2-40B4-BE49-F238E27FC236}">
                <a16:creationId xmlns:a16="http://schemas.microsoft.com/office/drawing/2014/main" id="{416B728B-3B21-42E5-803E-A1814D08CF5A}"/>
              </a:ext>
            </a:extLst>
          </p:cNvPr>
          <p:cNvSpPr>
            <a:spLocks noGrp="1"/>
          </p:cNvSpPr>
          <p:nvPr>
            <p:ph type="body" idx="32" hasCustomPrompt="1"/>
          </p:nvPr>
        </p:nvSpPr>
        <p:spPr>
          <a:xfrm>
            <a:off x="3396066" y="1276928"/>
            <a:ext cx="2699934"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2</a:t>
            </a:r>
            <a:r>
              <a:rPr lang="hu-HU" dirty="0"/>
              <a:t>.</a:t>
            </a:r>
            <a:endParaRPr lang="en-US" dirty="0"/>
          </a:p>
        </p:txBody>
      </p:sp>
      <p:sp>
        <p:nvSpPr>
          <p:cNvPr id="12" name="Szöveg helye 7">
            <a:extLst>
              <a:ext uri="{FF2B5EF4-FFF2-40B4-BE49-F238E27FC236}">
                <a16:creationId xmlns:a16="http://schemas.microsoft.com/office/drawing/2014/main" id="{707C4E61-B287-4FA5-9643-6E587DFAF2D2}"/>
              </a:ext>
            </a:extLst>
          </p:cNvPr>
          <p:cNvSpPr>
            <a:spLocks noGrp="1"/>
          </p:cNvSpPr>
          <p:nvPr>
            <p:ph type="body" sz="quarter" idx="33" hasCustomPrompt="1"/>
          </p:nvPr>
        </p:nvSpPr>
        <p:spPr>
          <a:xfrm>
            <a:off x="3583389" y="191211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3" name="Text Placeholder 2">
            <a:extLst>
              <a:ext uri="{FF2B5EF4-FFF2-40B4-BE49-F238E27FC236}">
                <a16:creationId xmlns:a16="http://schemas.microsoft.com/office/drawing/2014/main" id="{AB1B3741-8F96-4AE2-9ED5-121A498B9671}"/>
              </a:ext>
            </a:extLst>
          </p:cNvPr>
          <p:cNvSpPr>
            <a:spLocks noGrp="1"/>
          </p:cNvSpPr>
          <p:nvPr>
            <p:ph type="body" idx="34" hasCustomPrompt="1"/>
          </p:nvPr>
        </p:nvSpPr>
        <p:spPr>
          <a:xfrm>
            <a:off x="3396065" y="2762958"/>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6</a:t>
            </a:r>
            <a:r>
              <a:rPr lang="hu-HU" dirty="0"/>
              <a:t>.</a:t>
            </a:r>
            <a:endParaRPr lang="en-US" dirty="0"/>
          </a:p>
        </p:txBody>
      </p:sp>
      <p:sp>
        <p:nvSpPr>
          <p:cNvPr id="14" name="Szöveg helye 7">
            <a:extLst>
              <a:ext uri="{FF2B5EF4-FFF2-40B4-BE49-F238E27FC236}">
                <a16:creationId xmlns:a16="http://schemas.microsoft.com/office/drawing/2014/main" id="{A46C1999-D2FC-4558-B887-BEB66E1CAA27}"/>
              </a:ext>
            </a:extLst>
          </p:cNvPr>
          <p:cNvSpPr>
            <a:spLocks noGrp="1"/>
          </p:cNvSpPr>
          <p:nvPr>
            <p:ph type="body" sz="quarter" idx="35" hasCustomPrompt="1"/>
          </p:nvPr>
        </p:nvSpPr>
        <p:spPr>
          <a:xfrm>
            <a:off x="3583389" y="339814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5" name="Text Placeholder 2">
            <a:extLst>
              <a:ext uri="{FF2B5EF4-FFF2-40B4-BE49-F238E27FC236}">
                <a16:creationId xmlns:a16="http://schemas.microsoft.com/office/drawing/2014/main" id="{01CD39DD-D4EC-4B68-BC49-D0D024D199A9}"/>
              </a:ext>
            </a:extLst>
          </p:cNvPr>
          <p:cNvSpPr>
            <a:spLocks noGrp="1"/>
          </p:cNvSpPr>
          <p:nvPr>
            <p:ph type="body" idx="36" hasCustomPrompt="1"/>
          </p:nvPr>
        </p:nvSpPr>
        <p:spPr>
          <a:xfrm>
            <a:off x="3396065" y="4254326"/>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10</a:t>
            </a:r>
            <a:r>
              <a:rPr lang="hu-HU" dirty="0"/>
              <a:t>.</a:t>
            </a:r>
            <a:endParaRPr lang="en-US" dirty="0"/>
          </a:p>
        </p:txBody>
      </p:sp>
      <p:sp>
        <p:nvSpPr>
          <p:cNvPr id="16" name="Szöveg helye 7">
            <a:extLst>
              <a:ext uri="{FF2B5EF4-FFF2-40B4-BE49-F238E27FC236}">
                <a16:creationId xmlns:a16="http://schemas.microsoft.com/office/drawing/2014/main" id="{0EE0CD1F-231C-4383-BC17-A8F4321837EA}"/>
              </a:ext>
            </a:extLst>
          </p:cNvPr>
          <p:cNvSpPr>
            <a:spLocks noGrp="1"/>
          </p:cNvSpPr>
          <p:nvPr>
            <p:ph type="body" sz="quarter" idx="37" hasCustomPrompt="1"/>
          </p:nvPr>
        </p:nvSpPr>
        <p:spPr>
          <a:xfrm>
            <a:off x="3583390" y="4889517"/>
            <a:ext cx="2511830"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7" name="Text Placeholder 2">
            <a:extLst>
              <a:ext uri="{FF2B5EF4-FFF2-40B4-BE49-F238E27FC236}">
                <a16:creationId xmlns:a16="http://schemas.microsoft.com/office/drawing/2014/main" id="{A6B4B19B-F0BA-4E75-8B8C-140224B529D5}"/>
              </a:ext>
            </a:extLst>
          </p:cNvPr>
          <p:cNvSpPr>
            <a:spLocks noGrp="1"/>
          </p:cNvSpPr>
          <p:nvPr>
            <p:ph type="body" idx="38" hasCustomPrompt="1"/>
          </p:nvPr>
        </p:nvSpPr>
        <p:spPr>
          <a:xfrm>
            <a:off x="6096001" y="1276928"/>
            <a:ext cx="2699934"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3</a:t>
            </a:r>
            <a:r>
              <a:rPr lang="hu-HU" dirty="0"/>
              <a:t>.</a:t>
            </a:r>
            <a:endParaRPr lang="en-US" dirty="0"/>
          </a:p>
        </p:txBody>
      </p:sp>
      <p:sp>
        <p:nvSpPr>
          <p:cNvPr id="18" name="Szöveg helye 7">
            <a:extLst>
              <a:ext uri="{FF2B5EF4-FFF2-40B4-BE49-F238E27FC236}">
                <a16:creationId xmlns:a16="http://schemas.microsoft.com/office/drawing/2014/main" id="{646D24A9-5DD2-4DDE-ADC9-A0E0B2D8BE3C}"/>
              </a:ext>
            </a:extLst>
          </p:cNvPr>
          <p:cNvSpPr>
            <a:spLocks noGrp="1"/>
          </p:cNvSpPr>
          <p:nvPr>
            <p:ph type="body" sz="quarter" idx="39" hasCustomPrompt="1"/>
          </p:nvPr>
        </p:nvSpPr>
        <p:spPr>
          <a:xfrm>
            <a:off x="6283324" y="191211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19" name="Text Placeholder 2">
            <a:extLst>
              <a:ext uri="{FF2B5EF4-FFF2-40B4-BE49-F238E27FC236}">
                <a16:creationId xmlns:a16="http://schemas.microsoft.com/office/drawing/2014/main" id="{92F77EB8-CB6D-4EF7-861E-C1F98D1E1C6B}"/>
              </a:ext>
            </a:extLst>
          </p:cNvPr>
          <p:cNvSpPr>
            <a:spLocks noGrp="1"/>
          </p:cNvSpPr>
          <p:nvPr>
            <p:ph type="body" idx="40" hasCustomPrompt="1"/>
          </p:nvPr>
        </p:nvSpPr>
        <p:spPr>
          <a:xfrm>
            <a:off x="6096000" y="2762958"/>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7</a:t>
            </a:r>
            <a:r>
              <a:rPr lang="hu-HU" dirty="0"/>
              <a:t>.</a:t>
            </a:r>
            <a:endParaRPr lang="en-US" dirty="0"/>
          </a:p>
        </p:txBody>
      </p:sp>
      <p:sp>
        <p:nvSpPr>
          <p:cNvPr id="20" name="Szöveg helye 7">
            <a:extLst>
              <a:ext uri="{FF2B5EF4-FFF2-40B4-BE49-F238E27FC236}">
                <a16:creationId xmlns:a16="http://schemas.microsoft.com/office/drawing/2014/main" id="{EB404DD9-BC3B-422A-B02F-6625DA22591A}"/>
              </a:ext>
            </a:extLst>
          </p:cNvPr>
          <p:cNvSpPr>
            <a:spLocks noGrp="1"/>
          </p:cNvSpPr>
          <p:nvPr>
            <p:ph type="body" sz="quarter" idx="41" hasCustomPrompt="1"/>
          </p:nvPr>
        </p:nvSpPr>
        <p:spPr>
          <a:xfrm>
            <a:off x="6283324" y="339814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1" name="Text Placeholder 2">
            <a:extLst>
              <a:ext uri="{FF2B5EF4-FFF2-40B4-BE49-F238E27FC236}">
                <a16:creationId xmlns:a16="http://schemas.microsoft.com/office/drawing/2014/main" id="{B7E685E4-5A56-4C2E-817B-0AAD007B2E0F}"/>
              </a:ext>
            </a:extLst>
          </p:cNvPr>
          <p:cNvSpPr>
            <a:spLocks noGrp="1"/>
          </p:cNvSpPr>
          <p:nvPr>
            <p:ph type="body" idx="42" hasCustomPrompt="1"/>
          </p:nvPr>
        </p:nvSpPr>
        <p:spPr>
          <a:xfrm>
            <a:off x="6096000" y="4254326"/>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11</a:t>
            </a:r>
            <a:r>
              <a:rPr lang="hu-HU" dirty="0"/>
              <a:t>.</a:t>
            </a:r>
            <a:endParaRPr lang="en-US" dirty="0"/>
          </a:p>
        </p:txBody>
      </p:sp>
      <p:sp>
        <p:nvSpPr>
          <p:cNvPr id="22" name="Szöveg helye 7">
            <a:extLst>
              <a:ext uri="{FF2B5EF4-FFF2-40B4-BE49-F238E27FC236}">
                <a16:creationId xmlns:a16="http://schemas.microsoft.com/office/drawing/2014/main" id="{77AE3990-8DAC-4804-B0F3-D8BDB5748B70}"/>
              </a:ext>
            </a:extLst>
          </p:cNvPr>
          <p:cNvSpPr>
            <a:spLocks noGrp="1"/>
          </p:cNvSpPr>
          <p:nvPr>
            <p:ph type="body" sz="quarter" idx="43" hasCustomPrompt="1"/>
          </p:nvPr>
        </p:nvSpPr>
        <p:spPr>
          <a:xfrm>
            <a:off x="6283325" y="4889517"/>
            <a:ext cx="2511830"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3" name="Text Placeholder 2">
            <a:extLst>
              <a:ext uri="{FF2B5EF4-FFF2-40B4-BE49-F238E27FC236}">
                <a16:creationId xmlns:a16="http://schemas.microsoft.com/office/drawing/2014/main" id="{15B0000A-06BC-45EF-B873-0069F4D9A2CE}"/>
              </a:ext>
            </a:extLst>
          </p:cNvPr>
          <p:cNvSpPr>
            <a:spLocks noGrp="1"/>
          </p:cNvSpPr>
          <p:nvPr>
            <p:ph type="body" idx="44" hasCustomPrompt="1"/>
          </p:nvPr>
        </p:nvSpPr>
        <p:spPr>
          <a:xfrm>
            <a:off x="8795936" y="1276928"/>
            <a:ext cx="2699934"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4</a:t>
            </a:r>
            <a:r>
              <a:rPr lang="hu-HU" dirty="0"/>
              <a:t>.</a:t>
            </a:r>
            <a:endParaRPr lang="en-US" dirty="0"/>
          </a:p>
        </p:txBody>
      </p:sp>
      <p:sp>
        <p:nvSpPr>
          <p:cNvPr id="24" name="Szöveg helye 7">
            <a:extLst>
              <a:ext uri="{FF2B5EF4-FFF2-40B4-BE49-F238E27FC236}">
                <a16:creationId xmlns:a16="http://schemas.microsoft.com/office/drawing/2014/main" id="{E4352486-8A79-4BEC-A45D-EDD495C2002A}"/>
              </a:ext>
            </a:extLst>
          </p:cNvPr>
          <p:cNvSpPr>
            <a:spLocks noGrp="1"/>
          </p:cNvSpPr>
          <p:nvPr>
            <p:ph type="body" sz="quarter" idx="45" hasCustomPrompt="1"/>
          </p:nvPr>
        </p:nvSpPr>
        <p:spPr>
          <a:xfrm>
            <a:off x="8983259" y="191211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5" name="Text Placeholder 2">
            <a:extLst>
              <a:ext uri="{FF2B5EF4-FFF2-40B4-BE49-F238E27FC236}">
                <a16:creationId xmlns:a16="http://schemas.microsoft.com/office/drawing/2014/main" id="{EEBCF89C-E719-4BC5-9916-DB84486CE4D8}"/>
              </a:ext>
            </a:extLst>
          </p:cNvPr>
          <p:cNvSpPr>
            <a:spLocks noGrp="1"/>
          </p:cNvSpPr>
          <p:nvPr>
            <p:ph type="body" idx="46" hasCustomPrompt="1"/>
          </p:nvPr>
        </p:nvSpPr>
        <p:spPr>
          <a:xfrm>
            <a:off x="8795935" y="2762958"/>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8</a:t>
            </a:r>
            <a:r>
              <a:rPr lang="hu-HU" dirty="0"/>
              <a:t>.</a:t>
            </a:r>
            <a:endParaRPr lang="en-US" dirty="0"/>
          </a:p>
        </p:txBody>
      </p:sp>
      <p:sp>
        <p:nvSpPr>
          <p:cNvPr id="26" name="Szöveg helye 7">
            <a:extLst>
              <a:ext uri="{FF2B5EF4-FFF2-40B4-BE49-F238E27FC236}">
                <a16:creationId xmlns:a16="http://schemas.microsoft.com/office/drawing/2014/main" id="{24403933-DC68-449F-8EC7-02539B455D1F}"/>
              </a:ext>
            </a:extLst>
          </p:cNvPr>
          <p:cNvSpPr>
            <a:spLocks noGrp="1"/>
          </p:cNvSpPr>
          <p:nvPr>
            <p:ph type="body" sz="quarter" idx="47" hasCustomPrompt="1"/>
          </p:nvPr>
        </p:nvSpPr>
        <p:spPr>
          <a:xfrm>
            <a:off x="8983259" y="3398149"/>
            <a:ext cx="2512611"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
        <p:nvSpPr>
          <p:cNvPr id="27" name="Text Placeholder 2">
            <a:extLst>
              <a:ext uri="{FF2B5EF4-FFF2-40B4-BE49-F238E27FC236}">
                <a16:creationId xmlns:a16="http://schemas.microsoft.com/office/drawing/2014/main" id="{104C3A2C-ECF3-42EE-BDF5-347F32DE9A10}"/>
              </a:ext>
            </a:extLst>
          </p:cNvPr>
          <p:cNvSpPr>
            <a:spLocks noGrp="1"/>
          </p:cNvSpPr>
          <p:nvPr>
            <p:ph type="body" idx="48" hasCustomPrompt="1"/>
          </p:nvPr>
        </p:nvSpPr>
        <p:spPr>
          <a:xfrm>
            <a:off x="8795935" y="4254326"/>
            <a:ext cx="2699935" cy="458613"/>
          </a:xfrm>
          <a:prstGeom prst="rect">
            <a:avLst/>
          </a:prstGeom>
        </p:spPr>
        <p:txBody>
          <a:bodyPr lIns="0" tIns="0" rIns="0" bIns="0" anchor="b"/>
          <a:lstStyle>
            <a:lvl1pPr marL="0" indent="0">
              <a:lnSpc>
                <a:spcPct val="100000"/>
              </a:lnSpc>
              <a:buNone/>
              <a:defRPr sz="3600" b="1">
                <a:solidFill>
                  <a:srgbClr val="1B213E"/>
                </a:solidFill>
                <a:latin typeface="Georgia" panose="020405020504050203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12</a:t>
            </a:r>
            <a:r>
              <a:rPr lang="hu-HU" dirty="0"/>
              <a:t>.</a:t>
            </a:r>
            <a:endParaRPr lang="en-US" dirty="0"/>
          </a:p>
        </p:txBody>
      </p:sp>
      <p:sp>
        <p:nvSpPr>
          <p:cNvPr id="28" name="Szöveg helye 7">
            <a:extLst>
              <a:ext uri="{FF2B5EF4-FFF2-40B4-BE49-F238E27FC236}">
                <a16:creationId xmlns:a16="http://schemas.microsoft.com/office/drawing/2014/main" id="{D27D24AF-E6E7-4A29-97C3-C15EAC87041F}"/>
              </a:ext>
            </a:extLst>
          </p:cNvPr>
          <p:cNvSpPr>
            <a:spLocks noGrp="1"/>
          </p:cNvSpPr>
          <p:nvPr>
            <p:ph type="body" sz="quarter" idx="49" hasCustomPrompt="1"/>
          </p:nvPr>
        </p:nvSpPr>
        <p:spPr>
          <a:xfrm>
            <a:off x="8983260" y="4889517"/>
            <a:ext cx="2511830" cy="869182"/>
          </a:xfrm>
          <a:prstGeom prst="rect">
            <a:avLst/>
          </a:prstGeom>
        </p:spPr>
        <p:txBody>
          <a:bodyPr lIns="0" tIns="0" rIns="0" bIns="0"/>
          <a:lstStyle>
            <a:lvl1pPr marL="0" indent="0">
              <a:lnSpc>
                <a:spcPct val="100000"/>
              </a:lnSpc>
              <a:spcBef>
                <a:spcPts val="0"/>
              </a:spcBef>
              <a:buFontTx/>
              <a:buNone/>
              <a:defRPr sz="2000">
                <a:solidFill>
                  <a:srgbClr val="1B213E"/>
                </a:solidFill>
                <a:latin typeface="Arial" panose="020B0604020202020204" pitchFamily="34" charset="0"/>
                <a:cs typeface="Arial" panose="020B0604020202020204" pitchFamily="34" charset="0"/>
              </a:defRPr>
            </a:lvl1pPr>
          </a:lstStyle>
          <a:p>
            <a:pPr lvl="0"/>
            <a:r>
              <a:rPr lang="en-US" noProof="0"/>
              <a:t>Click to edit Subtitle styles</a:t>
            </a:r>
          </a:p>
        </p:txBody>
      </p:sp>
    </p:spTree>
    <p:extLst>
      <p:ext uri="{BB962C8B-B14F-4D97-AF65-F5344CB8AC3E}">
        <p14:creationId xmlns:p14="http://schemas.microsoft.com/office/powerpoint/2010/main" val="2524637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table">
    <p:spTree>
      <p:nvGrpSpPr>
        <p:cNvPr id="1" name=""/>
        <p:cNvGrpSpPr/>
        <p:nvPr/>
      </p:nvGrpSpPr>
      <p:grpSpPr>
        <a:xfrm>
          <a:off x="0" y="0"/>
          <a:ext cx="0" cy="0"/>
          <a:chOff x="0" y="0"/>
          <a:chExt cx="0" cy="0"/>
        </a:xfrm>
      </p:grpSpPr>
      <p:sp>
        <p:nvSpPr>
          <p:cNvPr id="5" name="Táblázat helye 4">
            <a:extLst>
              <a:ext uri="{FF2B5EF4-FFF2-40B4-BE49-F238E27FC236}">
                <a16:creationId xmlns:a16="http://schemas.microsoft.com/office/drawing/2014/main" id="{56A17600-A856-4B9E-AF11-ED721008296F}"/>
              </a:ext>
            </a:extLst>
          </p:cNvPr>
          <p:cNvSpPr>
            <a:spLocks noGrp="1"/>
          </p:cNvSpPr>
          <p:nvPr>
            <p:ph type="tbl" sz="quarter" idx="14" hasCustomPrompt="1"/>
          </p:nvPr>
        </p:nvSpPr>
        <p:spPr>
          <a:xfrm>
            <a:off x="468000" y="1528763"/>
            <a:ext cx="11181075" cy="4805362"/>
          </a:xfrm>
          <a:prstGeom prst="rect">
            <a:avLst/>
          </a:prstGeom>
        </p:spPr>
        <p:txBody>
          <a:bodyPr lIns="0" tIns="0" rIns="0" bIns="0"/>
          <a:lstStyle>
            <a:lvl1pPr>
              <a:lnSpc>
                <a:spcPct val="100000"/>
              </a:lnSpc>
              <a:buNone/>
              <a:defRPr>
                <a:solidFill>
                  <a:srgbClr val="1B213E"/>
                </a:solidFill>
                <a:latin typeface="Arial" panose="020B0604020202020204" pitchFamily="34" charset="0"/>
                <a:cs typeface="Arial" panose="020B0604020202020204" pitchFamily="34" charset="0"/>
              </a:defRPr>
            </a:lvl1pPr>
          </a:lstStyle>
          <a:p>
            <a:pPr lvl="0"/>
            <a:r>
              <a:rPr lang="en-US" sz="1600" noProof="0"/>
              <a:t>Click to edit table icon</a:t>
            </a:r>
          </a:p>
        </p:txBody>
      </p:sp>
      <p:sp>
        <p:nvSpPr>
          <p:cNvPr id="4" name="Title 1">
            <a:extLst>
              <a:ext uri="{FF2B5EF4-FFF2-40B4-BE49-F238E27FC236}">
                <a16:creationId xmlns:a16="http://schemas.microsoft.com/office/drawing/2014/main" id="{2778180D-13CF-455A-B0B0-A2A0F8E024CA}"/>
              </a:ext>
            </a:extLst>
          </p:cNvPr>
          <p:cNvSpPr>
            <a:spLocks noGrp="1"/>
          </p:cNvSpPr>
          <p:nvPr>
            <p:ph type="ctrTitle"/>
          </p:nvPr>
        </p:nvSpPr>
        <p:spPr>
          <a:xfrm>
            <a:off x="467998"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Tree>
    <p:extLst>
      <p:ext uri="{BB962C8B-B14F-4D97-AF65-F5344CB8AC3E}">
        <p14:creationId xmlns:p14="http://schemas.microsoft.com/office/powerpoint/2010/main" val="178872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2 table">
    <p:spTree>
      <p:nvGrpSpPr>
        <p:cNvPr id="1" name=""/>
        <p:cNvGrpSpPr/>
        <p:nvPr/>
      </p:nvGrpSpPr>
      <p:grpSpPr>
        <a:xfrm>
          <a:off x="0" y="0"/>
          <a:ext cx="0" cy="0"/>
          <a:chOff x="0" y="0"/>
          <a:chExt cx="0" cy="0"/>
        </a:xfrm>
      </p:grpSpPr>
      <p:sp>
        <p:nvSpPr>
          <p:cNvPr id="5" name="Táblázat helye 4">
            <a:extLst>
              <a:ext uri="{FF2B5EF4-FFF2-40B4-BE49-F238E27FC236}">
                <a16:creationId xmlns:a16="http://schemas.microsoft.com/office/drawing/2014/main" id="{88AF4310-F95F-4C93-9067-630145493233}"/>
              </a:ext>
            </a:extLst>
          </p:cNvPr>
          <p:cNvSpPr>
            <a:spLocks noGrp="1"/>
          </p:cNvSpPr>
          <p:nvPr>
            <p:ph type="tbl" sz="quarter" idx="14" hasCustomPrompt="1"/>
          </p:nvPr>
        </p:nvSpPr>
        <p:spPr>
          <a:xfrm>
            <a:off x="472280" y="2360610"/>
            <a:ext cx="5400000" cy="3913190"/>
          </a:xfrm>
          <a:prstGeom prst="rect">
            <a:avLst/>
          </a:prstGeom>
        </p:spPr>
        <p:txBody>
          <a:bodyPr lIns="0" tIns="0" rIns="0" bIns="0"/>
          <a:lstStyle>
            <a:lvl1pPr>
              <a:lnSpc>
                <a:spcPct val="100000"/>
              </a:lnSpc>
              <a:buNone/>
              <a:defRPr>
                <a:solidFill>
                  <a:srgbClr val="1B213E"/>
                </a:solidFill>
                <a:latin typeface="Arial" panose="020B0604020202020204" pitchFamily="34" charset="0"/>
                <a:cs typeface="Arial" panose="020B0604020202020204" pitchFamily="34" charset="0"/>
              </a:defRPr>
            </a:lvl1pPr>
          </a:lstStyle>
          <a:p>
            <a:pPr lvl="0"/>
            <a:r>
              <a:rPr lang="en-US" sz="1600" noProof="0"/>
              <a:t>Click to edit table icon</a:t>
            </a:r>
          </a:p>
        </p:txBody>
      </p:sp>
      <p:sp>
        <p:nvSpPr>
          <p:cNvPr id="10" name="Szöveg helye 3">
            <a:extLst>
              <a:ext uri="{FF2B5EF4-FFF2-40B4-BE49-F238E27FC236}">
                <a16:creationId xmlns:a16="http://schemas.microsoft.com/office/drawing/2014/main" id="{B3403E48-323D-4282-894B-FC64C74A7789}"/>
              </a:ext>
            </a:extLst>
          </p:cNvPr>
          <p:cNvSpPr>
            <a:spLocks noGrp="1"/>
          </p:cNvSpPr>
          <p:nvPr>
            <p:ph type="body" sz="quarter" idx="17" hasCustomPrompt="1"/>
          </p:nvPr>
        </p:nvSpPr>
        <p:spPr>
          <a:xfrm>
            <a:off x="472280" y="1542750"/>
            <a:ext cx="11349037"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3" name="Táblázat helye 4">
            <a:extLst>
              <a:ext uri="{FF2B5EF4-FFF2-40B4-BE49-F238E27FC236}">
                <a16:creationId xmlns:a16="http://schemas.microsoft.com/office/drawing/2014/main" id="{B8A404AB-10AE-4A56-A74E-B93999E7DDBA}"/>
              </a:ext>
            </a:extLst>
          </p:cNvPr>
          <p:cNvSpPr>
            <a:spLocks noGrp="1"/>
          </p:cNvSpPr>
          <p:nvPr>
            <p:ph type="tbl" sz="quarter" idx="18" hasCustomPrompt="1"/>
          </p:nvPr>
        </p:nvSpPr>
        <p:spPr>
          <a:xfrm>
            <a:off x="6421317" y="2360610"/>
            <a:ext cx="5400000" cy="3913190"/>
          </a:xfrm>
          <a:prstGeom prst="rect">
            <a:avLst/>
          </a:prstGeom>
        </p:spPr>
        <p:txBody>
          <a:bodyPr lIns="0" tIns="0" rIns="0" bIns="0"/>
          <a:lstStyle>
            <a:lvl1pPr>
              <a:lnSpc>
                <a:spcPct val="100000"/>
              </a:lnSpc>
              <a:buNone/>
              <a:defRPr>
                <a:solidFill>
                  <a:srgbClr val="1B213E"/>
                </a:solidFill>
                <a:latin typeface="Arial" panose="020B0604020202020204" pitchFamily="34" charset="0"/>
                <a:cs typeface="Arial" panose="020B0604020202020204" pitchFamily="34" charset="0"/>
              </a:defRPr>
            </a:lvl1pPr>
          </a:lstStyle>
          <a:p>
            <a:pPr lvl="0"/>
            <a:r>
              <a:rPr lang="en-US" sz="1600" noProof="0"/>
              <a:t>Click to edit table icon</a:t>
            </a:r>
          </a:p>
        </p:txBody>
      </p:sp>
      <p:sp>
        <p:nvSpPr>
          <p:cNvPr id="6" name="Title 1">
            <a:extLst>
              <a:ext uri="{FF2B5EF4-FFF2-40B4-BE49-F238E27FC236}">
                <a16:creationId xmlns:a16="http://schemas.microsoft.com/office/drawing/2014/main" id="{131B084A-7C46-4296-A126-7F4D00CA4461}"/>
              </a:ext>
            </a:extLst>
          </p:cNvPr>
          <p:cNvSpPr>
            <a:spLocks noGrp="1"/>
          </p:cNvSpPr>
          <p:nvPr>
            <p:ph type="ctrTitle"/>
          </p:nvPr>
        </p:nvSpPr>
        <p:spPr>
          <a:xfrm>
            <a:off x="467998"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Tree>
    <p:extLst>
      <p:ext uri="{BB962C8B-B14F-4D97-AF65-F5344CB8AC3E}">
        <p14:creationId xmlns:p14="http://schemas.microsoft.com/office/powerpoint/2010/main" val="2276086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slide 1">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06C082B5-4E2A-4FF1-A7C8-2320A6600909}"/>
              </a:ext>
            </a:extLst>
          </p:cNvPr>
          <p:cNvSpPr txBox="1">
            <a:spLocks/>
          </p:cNvSpPr>
          <p:nvPr userDrawn="1"/>
        </p:nvSpPr>
        <p:spPr>
          <a:xfrm>
            <a:off x="11693728" y="6353969"/>
            <a:ext cx="412344" cy="423862"/>
          </a:xfrm>
          <a:prstGeom prst="rect">
            <a:avLst/>
          </a:prstGeom>
          <a:solidFill>
            <a:schemeClr val="bg1"/>
          </a:solidFill>
        </p:spPr>
        <p:txBody>
          <a:bodyPr lIns="0" tIns="0" rIns="0" bIns="0" anchor="ctr" anchorCtr="0"/>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fld id="{5FF7219C-298C-485E-9732-5DCFA723F33A}" type="slidenum">
              <a:rPr lang="hu-HU" sz="1100" smtClean="0"/>
              <a:t>‹#›</a:t>
            </a:fld>
            <a:endParaRPr lang="hu-HU" sz="1100" dirty="0"/>
          </a:p>
        </p:txBody>
      </p:sp>
      <p:pic>
        <p:nvPicPr>
          <p:cNvPr id="4" name="Kép 8">
            <a:extLst>
              <a:ext uri="{FF2B5EF4-FFF2-40B4-BE49-F238E27FC236}">
                <a16:creationId xmlns:a16="http://schemas.microsoft.com/office/drawing/2014/main" id="{49BFBD28-7B68-4C0A-9440-E92D6B83D287}"/>
              </a:ext>
            </a:extLst>
          </p:cNvPr>
          <p:cNvPicPr>
            <a:picLocks noChangeAspect="1"/>
          </p:cNvPicPr>
          <p:nvPr userDrawn="1"/>
        </p:nvPicPr>
        <p:blipFill>
          <a:blip r:embed="rId2"/>
          <a:stretch>
            <a:fillRect/>
          </a:stretch>
        </p:blipFill>
        <p:spPr>
          <a:xfrm>
            <a:off x="10925992" y="167620"/>
            <a:ext cx="1180080" cy="396000"/>
          </a:xfrm>
          <a:prstGeom prst="rect">
            <a:avLst/>
          </a:prstGeom>
        </p:spPr>
      </p:pic>
    </p:spTree>
    <p:extLst>
      <p:ext uri="{BB962C8B-B14F-4D97-AF65-F5344CB8AC3E}">
        <p14:creationId xmlns:p14="http://schemas.microsoft.com/office/powerpoint/2010/main" val="3191935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slide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07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621B22-D365-495C-88F1-1B023545CFE9}"/>
              </a:ext>
            </a:extLst>
          </p:cNvPr>
          <p:cNvSpPr>
            <a:spLocks noGrp="1"/>
          </p:cNvSpPr>
          <p:nvPr>
            <p:ph type="ctrTitle"/>
          </p:nvPr>
        </p:nvSpPr>
        <p:spPr>
          <a:xfrm>
            <a:off x="981074" y="1600201"/>
            <a:ext cx="10372725" cy="1828800"/>
          </a:xfrm>
        </p:spPr>
        <p:txBody>
          <a:bodyPr anchor="t" anchorCtr="0">
            <a:normAutofit/>
          </a:bodyPr>
          <a:lstStyle>
            <a:lvl1pPr algn="l">
              <a:defRPr sz="4400" b="1">
                <a:latin typeface="Georgia" panose="02040502050405020303" pitchFamily="18" charset="0"/>
              </a:defRPr>
            </a:lvl1pPr>
          </a:lstStyle>
          <a:p>
            <a:r>
              <a:rPr lang="en-GB"/>
              <a:t>Click to edit Master title style</a:t>
            </a:r>
            <a:endParaRPr lang="hu-HU" dirty="0"/>
          </a:p>
        </p:txBody>
      </p:sp>
      <p:sp>
        <p:nvSpPr>
          <p:cNvPr id="3" name="Alcím 2">
            <a:extLst>
              <a:ext uri="{FF2B5EF4-FFF2-40B4-BE49-F238E27FC236}">
                <a16:creationId xmlns:a16="http://schemas.microsoft.com/office/drawing/2014/main" id="{8CC58CEF-E392-45B5-BDE8-D20516C7564A}"/>
              </a:ext>
            </a:extLst>
          </p:cNvPr>
          <p:cNvSpPr>
            <a:spLocks noGrp="1"/>
          </p:cNvSpPr>
          <p:nvPr>
            <p:ph type="subTitle" idx="1"/>
          </p:nvPr>
        </p:nvSpPr>
        <p:spPr>
          <a:xfrm>
            <a:off x="981074" y="3602038"/>
            <a:ext cx="7347164" cy="1655762"/>
          </a:xfrm>
        </p:spPr>
        <p:txBody>
          <a:bodyPr>
            <a:normAutofit/>
          </a:bodyPr>
          <a:lstStyle>
            <a:lvl1pPr marL="0" indent="0" algn="l">
              <a:buNone/>
              <a:defRPr sz="4000">
                <a:latin typeface="+mj-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pic>
        <p:nvPicPr>
          <p:cNvPr id="11" name="Picture 5">
            <a:extLst>
              <a:ext uri="{FF2B5EF4-FFF2-40B4-BE49-F238E27FC236}">
                <a16:creationId xmlns:a16="http://schemas.microsoft.com/office/drawing/2014/main" id="{4483763A-786D-4D99-8200-86D8AA433E0B}"/>
              </a:ext>
            </a:extLst>
          </p:cNvPr>
          <p:cNvPicPr>
            <a:picLocks noChangeAspect="1"/>
          </p:cNvPicPr>
          <p:nvPr userDrawn="1"/>
        </p:nvPicPr>
        <p:blipFill>
          <a:blip r:embed="rId2"/>
          <a:stretch>
            <a:fillRect/>
          </a:stretch>
        </p:blipFill>
        <p:spPr>
          <a:xfrm>
            <a:off x="8328238" y="3301340"/>
            <a:ext cx="3107796" cy="3107796"/>
          </a:xfrm>
          <a:prstGeom prst="rect">
            <a:avLst/>
          </a:prstGeom>
        </p:spPr>
      </p:pic>
      <p:sp>
        <p:nvSpPr>
          <p:cNvPr id="12" name="Szöveg helye 12">
            <a:extLst>
              <a:ext uri="{FF2B5EF4-FFF2-40B4-BE49-F238E27FC236}">
                <a16:creationId xmlns:a16="http://schemas.microsoft.com/office/drawing/2014/main" id="{B7074CB3-3F50-4498-9366-DB66EA364697}"/>
              </a:ext>
            </a:extLst>
          </p:cNvPr>
          <p:cNvSpPr>
            <a:spLocks noGrp="1"/>
          </p:cNvSpPr>
          <p:nvPr userDrawn="1">
            <p:ph type="body" sz="quarter" idx="11" hasCustomPrompt="1"/>
          </p:nvPr>
        </p:nvSpPr>
        <p:spPr>
          <a:xfrm>
            <a:off x="981074" y="5430837"/>
            <a:ext cx="7372352" cy="386308"/>
          </a:xfrm>
        </p:spPr>
        <p:txBody>
          <a:bodyPr>
            <a:normAutofit/>
          </a:bodyPr>
          <a:lstStyle>
            <a:lvl1pPr marL="0" indent="0">
              <a:buNone/>
              <a:defRPr sz="2000">
                <a:latin typeface="+mj-lt"/>
              </a:defRPr>
            </a:lvl1pPr>
            <a:lvl2pPr marL="457200" indent="0">
              <a:buNone/>
              <a:defRPr/>
            </a:lvl2pPr>
          </a:lstStyle>
          <a:p>
            <a:pPr lvl="0"/>
            <a:r>
              <a:rPr lang="en-US" noProof="0" dirty="0"/>
              <a:t>Author</a:t>
            </a:r>
            <a:r>
              <a:rPr lang="hu-HU" dirty="0"/>
              <a:t>: </a:t>
            </a:r>
          </a:p>
        </p:txBody>
      </p:sp>
      <p:pic>
        <p:nvPicPr>
          <p:cNvPr id="7" name="Kép 8">
            <a:extLst>
              <a:ext uri="{FF2B5EF4-FFF2-40B4-BE49-F238E27FC236}">
                <a16:creationId xmlns:a16="http://schemas.microsoft.com/office/drawing/2014/main" id="{16EF7075-5098-4392-943F-445B683CEFD5}"/>
              </a:ext>
            </a:extLst>
          </p:cNvPr>
          <p:cNvPicPr>
            <a:picLocks noChangeAspect="1"/>
          </p:cNvPicPr>
          <p:nvPr userDrawn="1"/>
        </p:nvPicPr>
        <p:blipFill>
          <a:blip r:embed="rId3"/>
          <a:stretch>
            <a:fillRect/>
          </a:stretch>
        </p:blipFill>
        <p:spPr>
          <a:xfrm>
            <a:off x="571965" y="584200"/>
            <a:ext cx="1609200" cy="540000"/>
          </a:xfrm>
          <a:prstGeom prst="rect">
            <a:avLst/>
          </a:prstGeom>
        </p:spPr>
      </p:pic>
    </p:spTree>
    <p:extLst>
      <p:ext uri="{BB962C8B-B14F-4D97-AF65-F5344CB8AC3E}">
        <p14:creationId xmlns:p14="http://schemas.microsoft.com/office/powerpoint/2010/main" val="35099386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for your attention 1">
    <p:spTree>
      <p:nvGrpSpPr>
        <p:cNvPr id="1" name=""/>
        <p:cNvGrpSpPr/>
        <p:nvPr/>
      </p:nvGrpSpPr>
      <p:grpSpPr>
        <a:xfrm>
          <a:off x="0" y="0"/>
          <a:ext cx="0" cy="0"/>
          <a:chOff x="0" y="0"/>
          <a:chExt cx="0" cy="0"/>
        </a:xfrm>
      </p:grpSpPr>
      <p:sp>
        <p:nvSpPr>
          <p:cNvPr id="6" name="Szabadkézi sokszög: alakzat 5">
            <a:extLst>
              <a:ext uri="{FF2B5EF4-FFF2-40B4-BE49-F238E27FC236}">
                <a16:creationId xmlns:a16="http://schemas.microsoft.com/office/drawing/2014/main" id="{3A402B69-5D47-4A7C-AC5D-40042DBAB163}"/>
              </a:ext>
            </a:extLst>
          </p:cNvPr>
          <p:cNvSpPr/>
          <p:nvPr/>
        </p:nvSpPr>
        <p:spPr>
          <a:xfrm>
            <a:off x="1138239" y="423987"/>
            <a:ext cx="4050001" cy="6137118"/>
          </a:xfrm>
          <a:custGeom>
            <a:avLst/>
            <a:gdLst>
              <a:gd name="connsiteX0" fmla="*/ 0 w 4050001"/>
              <a:gd name="connsiteY0" fmla="*/ 5665033 h 6137118"/>
              <a:gd name="connsiteX1" fmla="*/ 4050001 w 4050001"/>
              <a:gd name="connsiteY1" fmla="*/ 5665033 h 6137118"/>
              <a:gd name="connsiteX2" fmla="*/ 4050001 w 4050001"/>
              <a:gd name="connsiteY2" fmla="*/ 6137119 h 6137118"/>
              <a:gd name="connsiteX3" fmla="*/ 0 w 4050001"/>
              <a:gd name="connsiteY3" fmla="*/ 6137119 h 6137118"/>
              <a:gd name="connsiteX4" fmla="*/ 0 w 4050001"/>
              <a:gd name="connsiteY4" fmla="*/ 5665033 h 6137118"/>
              <a:gd name="connsiteX5" fmla="*/ 3950615 w 4050001"/>
              <a:gd name="connsiteY5" fmla="*/ 658436 h 6137118"/>
              <a:gd name="connsiteX6" fmla="*/ 3267332 w 4050001"/>
              <a:gd name="connsiteY6" fmla="*/ 0 h 6137118"/>
              <a:gd name="connsiteX7" fmla="*/ 2795246 w 4050001"/>
              <a:gd name="connsiteY7" fmla="*/ 198773 h 6137118"/>
              <a:gd name="connsiteX8" fmla="*/ 3143099 w 4050001"/>
              <a:gd name="connsiteY8" fmla="*/ 347853 h 6137118"/>
              <a:gd name="connsiteX9" fmla="*/ 3279756 w 4050001"/>
              <a:gd name="connsiteY9" fmla="*/ 323006 h 6137118"/>
              <a:gd name="connsiteX10" fmla="*/ 3640032 w 4050001"/>
              <a:gd name="connsiteY10" fmla="*/ 670859 h 6137118"/>
              <a:gd name="connsiteX11" fmla="*/ 3292179 w 4050001"/>
              <a:gd name="connsiteY11" fmla="*/ 1031135 h 6137118"/>
              <a:gd name="connsiteX12" fmla="*/ 2969173 w 4050001"/>
              <a:gd name="connsiteY12" fmla="*/ 832362 h 6137118"/>
              <a:gd name="connsiteX13" fmla="*/ 2633743 w 4050001"/>
              <a:gd name="connsiteY13" fmla="*/ 832362 h 6137118"/>
              <a:gd name="connsiteX14" fmla="*/ 3441259 w 4050001"/>
              <a:gd name="connsiteY14" fmla="*/ 1316872 h 6137118"/>
              <a:gd name="connsiteX15" fmla="*/ 3950615 w 4050001"/>
              <a:gd name="connsiteY15" fmla="*/ 658436 h 6137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50001" h="6137118">
                <a:moveTo>
                  <a:pt x="0" y="5665033"/>
                </a:moveTo>
                <a:lnTo>
                  <a:pt x="4050001" y="5665033"/>
                </a:lnTo>
                <a:lnTo>
                  <a:pt x="4050001" y="6137119"/>
                </a:lnTo>
                <a:lnTo>
                  <a:pt x="0" y="6137119"/>
                </a:lnTo>
                <a:lnTo>
                  <a:pt x="0" y="5665033"/>
                </a:lnTo>
                <a:close/>
                <a:moveTo>
                  <a:pt x="3950615" y="658436"/>
                </a:moveTo>
                <a:cubicBezTo>
                  <a:pt x="3938192" y="285736"/>
                  <a:pt x="3640032" y="0"/>
                  <a:pt x="3267332" y="0"/>
                </a:cubicBezTo>
                <a:cubicBezTo>
                  <a:pt x="3093406" y="0"/>
                  <a:pt x="2919480" y="74540"/>
                  <a:pt x="2795246" y="198773"/>
                </a:cubicBezTo>
                <a:lnTo>
                  <a:pt x="3143099" y="347853"/>
                </a:lnTo>
                <a:cubicBezTo>
                  <a:pt x="3180369" y="335430"/>
                  <a:pt x="3230063" y="323006"/>
                  <a:pt x="3279756" y="323006"/>
                </a:cubicBezTo>
                <a:cubicBezTo>
                  <a:pt x="3478529" y="323006"/>
                  <a:pt x="3640032" y="472086"/>
                  <a:pt x="3640032" y="670859"/>
                </a:cubicBezTo>
                <a:cubicBezTo>
                  <a:pt x="3640032" y="869632"/>
                  <a:pt x="3478529" y="1031135"/>
                  <a:pt x="3292179" y="1031135"/>
                </a:cubicBezTo>
                <a:cubicBezTo>
                  <a:pt x="3155523" y="1031135"/>
                  <a:pt x="3031289" y="956596"/>
                  <a:pt x="2969173" y="832362"/>
                </a:cubicBezTo>
                <a:lnTo>
                  <a:pt x="2633743" y="832362"/>
                </a:lnTo>
                <a:cubicBezTo>
                  <a:pt x="2720707" y="1192639"/>
                  <a:pt x="3080983" y="1403835"/>
                  <a:pt x="3441259" y="1316872"/>
                </a:cubicBezTo>
                <a:cubicBezTo>
                  <a:pt x="3739419" y="1254755"/>
                  <a:pt x="3950615" y="981442"/>
                  <a:pt x="3950615" y="658436"/>
                </a:cubicBezTo>
              </a:path>
            </a:pathLst>
          </a:custGeom>
          <a:solidFill>
            <a:srgbClr val="BF8F55"/>
          </a:solidFill>
          <a:ln w="124097" cap="flat">
            <a:noFill/>
            <a:prstDash val="solid"/>
            <a:miter/>
          </a:ln>
        </p:spPr>
        <p:txBody>
          <a:bodyPr rtlCol="0" anchor="ctr"/>
          <a:lstStyle/>
          <a:p>
            <a:endParaRPr lang="hu-HU"/>
          </a:p>
        </p:txBody>
      </p:sp>
      <p:grpSp>
        <p:nvGrpSpPr>
          <p:cNvPr id="9" name="Csoportba foglalás 8">
            <a:extLst>
              <a:ext uri="{FF2B5EF4-FFF2-40B4-BE49-F238E27FC236}">
                <a16:creationId xmlns:a16="http://schemas.microsoft.com/office/drawing/2014/main" id="{3AAA7C92-DBC7-435B-B3B9-79C53551FB2F}"/>
              </a:ext>
            </a:extLst>
          </p:cNvPr>
          <p:cNvGrpSpPr/>
          <p:nvPr/>
        </p:nvGrpSpPr>
        <p:grpSpPr>
          <a:xfrm>
            <a:off x="1166191" y="402072"/>
            <a:ext cx="4345055" cy="5227285"/>
            <a:chOff x="1166191" y="402072"/>
            <a:chExt cx="4345055" cy="5227285"/>
          </a:xfrm>
          <a:solidFill>
            <a:schemeClr val="tx1"/>
          </a:solidFill>
        </p:grpSpPr>
        <p:sp>
          <p:nvSpPr>
            <p:cNvPr id="5" name="Szabadkézi sokszög: alakzat 4">
              <a:extLst>
                <a:ext uri="{FF2B5EF4-FFF2-40B4-BE49-F238E27FC236}">
                  <a16:creationId xmlns:a16="http://schemas.microsoft.com/office/drawing/2014/main" id="{9970B417-BDDD-4E76-BCE7-0A39B96548E4}"/>
                </a:ext>
              </a:extLst>
            </p:cNvPr>
            <p:cNvSpPr/>
            <p:nvPr/>
          </p:nvSpPr>
          <p:spPr>
            <a:xfrm>
              <a:off x="2703577" y="4933652"/>
              <a:ext cx="919325" cy="695705"/>
            </a:xfrm>
            <a:custGeom>
              <a:avLst/>
              <a:gdLst>
                <a:gd name="connsiteX0" fmla="*/ 459663 w 919325"/>
                <a:gd name="connsiteY0" fmla="*/ 695706 h 695705"/>
                <a:gd name="connsiteX1" fmla="*/ 919325 w 919325"/>
                <a:gd name="connsiteY1" fmla="*/ 236043 h 695705"/>
                <a:gd name="connsiteX2" fmla="*/ 683282 w 919325"/>
                <a:gd name="connsiteY2" fmla="*/ 0 h 695705"/>
                <a:gd name="connsiteX3" fmla="*/ 0 w 919325"/>
                <a:gd name="connsiteY3" fmla="*/ 695706 h 695705"/>
              </a:gdLst>
              <a:ahLst/>
              <a:cxnLst>
                <a:cxn ang="0">
                  <a:pos x="connsiteX0" y="connsiteY0"/>
                </a:cxn>
                <a:cxn ang="0">
                  <a:pos x="connsiteX1" y="connsiteY1"/>
                </a:cxn>
                <a:cxn ang="0">
                  <a:pos x="connsiteX2" y="connsiteY2"/>
                </a:cxn>
                <a:cxn ang="0">
                  <a:pos x="connsiteX3" y="connsiteY3"/>
                </a:cxn>
              </a:cxnLst>
              <a:rect l="l" t="t" r="r" b="b"/>
              <a:pathLst>
                <a:path w="919325" h="695705">
                  <a:moveTo>
                    <a:pt x="459663" y="695706"/>
                  </a:moveTo>
                  <a:lnTo>
                    <a:pt x="919325" y="236043"/>
                  </a:lnTo>
                  <a:lnTo>
                    <a:pt x="683282" y="0"/>
                  </a:lnTo>
                  <a:lnTo>
                    <a:pt x="0" y="695706"/>
                  </a:lnTo>
                  <a:close/>
                </a:path>
              </a:pathLst>
            </a:custGeom>
            <a:solidFill>
              <a:schemeClr val="accent1"/>
            </a:solidFill>
            <a:ln w="124097" cap="flat">
              <a:noFill/>
              <a:prstDash val="solid"/>
              <a:miter/>
            </a:ln>
          </p:spPr>
          <p:txBody>
            <a:bodyPr rtlCol="0" anchor="ctr"/>
            <a:lstStyle/>
            <a:p>
              <a:endParaRPr lang="hu-HU">
                <a:solidFill>
                  <a:schemeClr val="accent1"/>
                </a:solidFill>
              </a:endParaRPr>
            </a:p>
          </p:txBody>
        </p:sp>
        <p:sp>
          <p:nvSpPr>
            <p:cNvPr id="8" name="Szabadkézi sokszög: alakzat 7">
              <a:extLst>
                <a:ext uri="{FF2B5EF4-FFF2-40B4-BE49-F238E27FC236}">
                  <a16:creationId xmlns:a16="http://schemas.microsoft.com/office/drawing/2014/main" id="{7ECD1A9A-D4EB-4E19-86C3-0E3ABD55DC6B}"/>
                </a:ext>
              </a:extLst>
            </p:cNvPr>
            <p:cNvSpPr/>
            <p:nvPr/>
          </p:nvSpPr>
          <p:spPr>
            <a:xfrm>
              <a:off x="1166191" y="402072"/>
              <a:ext cx="4345055" cy="5214862"/>
            </a:xfrm>
            <a:custGeom>
              <a:avLst/>
              <a:gdLst>
                <a:gd name="connsiteX0" fmla="*/ 2158552 w 4345055"/>
                <a:gd name="connsiteY0" fmla="*/ 854278 h 5214862"/>
                <a:gd name="connsiteX1" fmla="*/ 3251803 w 4345055"/>
                <a:gd name="connsiteY1" fmla="*/ 854278 h 5214862"/>
                <a:gd name="connsiteX2" fmla="*/ 2990914 w 4345055"/>
                <a:gd name="connsiteY2" fmla="*/ 494001 h 5214862"/>
                <a:gd name="connsiteX3" fmla="*/ 1798275 w 4345055"/>
                <a:gd name="connsiteY3" fmla="*/ 21915 h 5214862"/>
                <a:gd name="connsiteX4" fmla="*/ 1363459 w 4345055"/>
                <a:gd name="connsiteY4" fmla="*/ 108879 h 5214862"/>
                <a:gd name="connsiteX5" fmla="*/ 456557 w 4345055"/>
                <a:gd name="connsiteY5" fmla="*/ 1003358 h 5214862"/>
                <a:gd name="connsiteX6" fmla="*/ 456557 w 4345055"/>
                <a:gd name="connsiteY6" fmla="*/ 3202285 h 5214862"/>
                <a:gd name="connsiteX7" fmla="*/ 456557 w 4345055"/>
                <a:gd name="connsiteY7" fmla="*/ 3202285 h 5214862"/>
                <a:gd name="connsiteX8" fmla="*/ 1611925 w 4345055"/>
                <a:gd name="connsiteY8" fmla="*/ 4357653 h 5214862"/>
                <a:gd name="connsiteX9" fmla="*/ 754717 w 4345055"/>
                <a:gd name="connsiteY9" fmla="*/ 5214862 h 5214862"/>
                <a:gd name="connsiteX10" fmla="*/ 1214379 w 4345055"/>
                <a:gd name="connsiteY10" fmla="*/ 5214862 h 5214862"/>
                <a:gd name="connsiteX11" fmla="*/ 2059165 w 4345055"/>
                <a:gd name="connsiteY11" fmla="*/ 4370077 h 5214862"/>
                <a:gd name="connsiteX12" fmla="*/ 1748582 w 4345055"/>
                <a:gd name="connsiteY12" fmla="*/ 4059494 h 5214862"/>
                <a:gd name="connsiteX13" fmla="*/ 1910085 w 4345055"/>
                <a:gd name="connsiteY13" fmla="*/ 3897991 h 5214862"/>
                <a:gd name="connsiteX14" fmla="*/ 2792141 w 4345055"/>
                <a:gd name="connsiteY14" fmla="*/ 4780046 h 5214862"/>
                <a:gd name="connsiteX15" fmla="*/ 3102724 w 4345055"/>
                <a:gd name="connsiteY15" fmla="*/ 4904280 h 5214862"/>
                <a:gd name="connsiteX16" fmla="*/ 4345056 w 4345055"/>
                <a:gd name="connsiteY16" fmla="*/ 4904280 h 5214862"/>
                <a:gd name="connsiteX17" fmla="*/ 3102724 w 4345055"/>
                <a:gd name="connsiteY17" fmla="*/ 3661948 h 5214862"/>
                <a:gd name="connsiteX18" fmla="*/ 3102724 w 4345055"/>
                <a:gd name="connsiteY18" fmla="*/ 2904125 h 5214862"/>
                <a:gd name="connsiteX19" fmla="*/ 2978491 w 4345055"/>
                <a:gd name="connsiteY19" fmla="*/ 2605966 h 5214862"/>
                <a:gd name="connsiteX20" fmla="*/ 1810699 w 4345055"/>
                <a:gd name="connsiteY20" fmla="*/ 1438174 h 5214862"/>
                <a:gd name="connsiteX21" fmla="*/ 1810699 w 4345055"/>
                <a:gd name="connsiteY21" fmla="*/ 1214554 h 5214862"/>
                <a:gd name="connsiteX22" fmla="*/ 2158552 w 4345055"/>
                <a:gd name="connsiteY22" fmla="*/ 854278 h 5214862"/>
                <a:gd name="connsiteX23" fmla="*/ 2158552 w 4345055"/>
                <a:gd name="connsiteY23" fmla="*/ 854278 h 5214862"/>
                <a:gd name="connsiteX24" fmla="*/ 1847969 w 4345055"/>
                <a:gd name="connsiteY24" fmla="*/ 2096609 h 5214862"/>
                <a:gd name="connsiteX25" fmla="*/ 2779717 w 4345055"/>
                <a:gd name="connsiteY25" fmla="*/ 3028358 h 5214862"/>
                <a:gd name="connsiteX26" fmla="*/ 2779717 w 4345055"/>
                <a:gd name="connsiteY26" fmla="*/ 3351365 h 5214862"/>
                <a:gd name="connsiteX27" fmla="*/ 1934932 w 4345055"/>
                <a:gd name="connsiteY27" fmla="*/ 2506579 h 5214862"/>
                <a:gd name="connsiteX28" fmla="*/ 1835545 w 4345055"/>
                <a:gd name="connsiteY28" fmla="*/ 2282959 h 5214862"/>
                <a:gd name="connsiteX29" fmla="*/ 1835545 w 4345055"/>
                <a:gd name="connsiteY29" fmla="*/ 2096609 h 521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345055" h="5214862">
                  <a:moveTo>
                    <a:pt x="2158552" y="854278"/>
                  </a:moveTo>
                  <a:lnTo>
                    <a:pt x="3251803" y="854278"/>
                  </a:lnTo>
                  <a:cubicBezTo>
                    <a:pt x="3226957" y="692775"/>
                    <a:pt x="3127570" y="556118"/>
                    <a:pt x="2990914" y="494001"/>
                  </a:cubicBezTo>
                  <a:lnTo>
                    <a:pt x="1798275" y="21915"/>
                  </a:lnTo>
                  <a:cubicBezTo>
                    <a:pt x="1649195" y="-27778"/>
                    <a:pt x="1475269" y="9492"/>
                    <a:pt x="1363459" y="108879"/>
                  </a:cubicBezTo>
                  <a:lnTo>
                    <a:pt x="456557" y="1003358"/>
                  </a:lnTo>
                  <a:cubicBezTo>
                    <a:pt x="-152186" y="1612100"/>
                    <a:pt x="-152186" y="2593542"/>
                    <a:pt x="456557" y="3202285"/>
                  </a:cubicBezTo>
                  <a:cubicBezTo>
                    <a:pt x="456557" y="3202285"/>
                    <a:pt x="456557" y="3202285"/>
                    <a:pt x="456557" y="3202285"/>
                  </a:cubicBezTo>
                  <a:lnTo>
                    <a:pt x="1611925" y="4357653"/>
                  </a:lnTo>
                  <a:lnTo>
                    <a:pt x="754717" y="5214862"/>
                  </a:lnTo>
                  <a:lnTo>
                    <a:pt x="1214379" y="5214862"/>
                  </a:lnTo>
                  <a:lnTo>
                    <a:pt x="2059165" y="4370077"/>
                  </a:lnTo>
                  <a:lnTo>
                    <a:pt x="1748582" y="4059494"/>
                  </a:lnTo>
                  <a:lnTo>
                    <a:pt x="1910085" y="3897991"/>
                  </a:lnTo>
                  <a:lnTo>
                    <a:pt x="2792141" y="4780046"/>
                  </a:lnTo>
                  <a:cubicBezTo>
                    <a:pt x="2879104" y="4854586"/>
                    <a:pt x="2978491" y="4904280"/>
                    <a:pt x="3102724" y="4904280"/>
                  </a:cubicBezTo>
                  <a:lnTo>
                    <a:pt x="4345056" y="4904280"/>
                  </a:lnTo>
                  <a:lnTo>
                    <a:pt x="3102724" y="3661948"/>
                  </a:lnTo>
                  <a:lnTo>
                    <a:pt x="3102724" y="2904125"/>
                  </a:lnTo>
                  <a:cubicBezTo>
                    <a:pt x="3102724" y="2792315"/>
                    <a:pt x="3053030" y="2680506"/>
                    <a:pt x="2978491" y="2605966"/>
                  </a:cubicBezTo>
                  <a:lnTo>
                    <a:pt x="1810699" y="1438174"/>
                  </a:lnTo>
                  <a:cubicBezTo>
                    <a:pt x="1748582" y="1376057"/>
                    <a:pt x="1748582" y="1276671"/>
                    <a:pt x="1810699" y="1214554"/>
                  </a:cubicBezTo>
                  <a:lnTo>
                    <a:pt x="2158552" y="854278"/>
                  </a:lnTo>
                  <a:lnTo>
                    <a:pt x="2158552" y="854278"/>
                  </a:lnTo>
                  <a:close/>
                  <a:moveTo>
                    <a:pt x="1847969" y="2096609"/>
                  </a:moveTo>
                  <a:lnTo>
                    <a:pt x="2779717" y="3028358"/>
                  </a:lnTo>
                  <a:lnTo>
                    <a:pt x="2779717" y="3351365"/>
                  </a:lnTo>
                  <a:lnTo>
                    <a:pt x="1934932" y="2506579"/>
                  </a:lnTo>
                  <a:cubicBezTo>
                    <a:pt x="1872815" y="2444463"/>
                    <a:pt x="1847969" y="2357499"/>
                    <a:pt x="1835545" y="2282959"/>
                  </a:cubicBezTo>
                  <a:lnTo>
                    <a:pt x="1835545" y="2096609"/>
                  </a:lnTo>
                  <a:close/>
                </a:path>
              </a:pathLst>
            </a:custGeom>
            <a:solidFill>
              <a:schemeClr val="accent1"/>
            </a:solidFill>
            <a:ln w="124097" cap="flat">
              <a:noFill/>
              <a:prstDash val="solid"/>
              <a:miter/>
            </a:ln>
          </p:spPr>
          <p:txBody>
            <a:bodyPr rtlCol="0" anchor="ctr"/>
            <a:lstStyle/>
            <a:p>
              <a:endParaRPr lang="hu-HU">
                <a:solidFill>
                  <a:schemeClr val="accent1"/>
                </a:solidFill>
              </a:endParaRPr>
            </a:p>
          </p:txBody>
        </p:sp>
      </p:grpSp>
      <p:sp>
        <p:nvSpPr>
          <p:cNvPr id="3" name="Title 1">
            <a:extLst>
              <a:ext uri="{FF2B5EF4-FFF2-40B4-BE49-F238E27FC236}">
                <a16:creationId xmlns:a16="http://schemas.microsoft.com/office/drawing/2014/main" id="{E1A7147B-719B-4B06-ABCB-908B8A704C37}"/>
              </a:ext>
            </a:extLst>
          </p:cNvPr>
          <p:cNvSpPr txBox="1">
            <a:spLocks/>
          </p:cNvSpPr>
          <p:nvPr/>
        </p:nvSpPr>
        <p:spPr>
          <a:xfrm>
            <a:off x="6365876" y="2141692"/>
            <a:ext cx="5391928" cy="1671183"/>
          </a:xfrm>
          <a:prstGeom prst="rect">
            <a:avLst/>
          </a:prstGeom>
        </p:spPr>
        <p:txBody>
          <a:bodyPr lIns="0" tIns="0" rIns="0" bIns="0" anchor="t" anchorCtr="0"/>
          <a:lstStyle>
            <a:lvl1pPr algn="l" defTabSz="914400" rtl="0" eaLnBrk="1" latinLnBrk="0" hangingPunct="1">
              <a:lnSpc>
                <a:spcPct val="100000"/>
              </a:lnSpc>
              <a:spcBef>
                <a:spcPct val="0"/>
              </a:spcBef>
              <a:buNone/>
              <a:defRPr sz="6400" b="1" kern="6600" baseline="0">
                <a:solidFill>
                  <a:srgbClr val="1B213E"/>
                </a:solidFill>
                <a:latin typeface="Georgia" panose="02040502050405020303" pitchFamily="18" charset="0"/>
                <a:ea typeface="+mj-ea"/>
                <a:cs typeface="+mj-cs"/>
              </a:defRPr>
            </a:lvl1pPr>
          </a:lstStyle>
          <a:p>
            <a:pPr>
              <a:defRPr/>
            </a:pPr>
            <a:r>
              <a:rPr lang="en-US" sz="4400" dirty="0">
                <a:solidFill>
                  <a:schemeClr val="tx1"/>
                </a:solidFill>
              </a:rPr>
              <a:t>Thank you for your attention!</a:t>
            </a:r>
            <a:endParaRPr lang="hu-HU" sz="4400" dirty="0">
              <a:solidFill>
                <a:schemeClr val="tx1"/>
              </a:solidFill>
            </a:endParaRPr>
          </a:p>
        </p:txBody>
      </p:sp>
      <p:sp>
        <p:nvSpPr>
          <p:cNvPr id="7" name="Text Placeholder 3">
            <a:extLst>
              <a:ext uri="{FF2B5EF4-FFF2-40B4-BE49-F238E27FC236}">
                <a16:creationId xmlns:a16="http://schemas.microsoft.com/office/drawing/2014/main" id="{FCFD0DF1-4EF7-40CF-BC06-82D22A305763}"/>
              </a:ext>
            </a:extLst>
          </p:cNvPr>
          <p:cNvSpPr>
            <a:spLocks noGrp="1"/>
          </p:cNvSpPr>
          <p:nvPr>
            <p:ph type="body" sz="half" idx="2" hasCustomPrompt="1"/>
          </p:nvPr>
        </p:nvSpPr>
        <p:spPr>
          <a:xfrm>
            <a:off x="6365876" y="5910442"/>
            <a:ext cx="5257799" cy="418230"/>
          </a:xfrm>
          <a:prstGeom prst="rect">
            <a:avLst/>
          </a:prstGeom>
        </p:spPr>
        <p:txBody>
          <a:bodyPr lIns="0" tIns="0" rIns="0" bIns="0" anchor="ctr" anchorCtr="0"/>
          <a:lstStyle>
            <a:lvl1pPr marL="0" indent="0">
              <a:lnSpc>
                <a:spcPct val="100000"/>
              </a:lnSpc>
              <a:spcBef>
                <a:spcPts val="0"/>
              </a:spcBef>
              <a:buNone/>
              <a:defRPr sz="2000">
                <a:solidFill>
                  <a:schemeClr val="accent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hu-HU" dirty="0">
                <a:latin typeface="Muli" pitchFamily="2" charset="77"/>
              </a:rPr>
              <a:t>…@uni-corvinus.hu</a:t>
            </a:r>
          </a:p>
        </p:txBody>
      </p:sp>
    </p:spTree>
    <p:extLst>
      <p:ext uri="{BB962C8B-B14F-4D97-AF65-F5344CB8AC3E}">
        <p14:creationId xmlns:p14="http://schemas.microsoft.com/office/powerpoint/2010/main" val="3724152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rvinus 9 color scheme">
    <p:spTree>
      <p:nvGrpSpPr>
        <p:cNvPr id="1" name=""/>
        <p:cNvGrpSpPr/>
        <p:nvPr/>
      </p:nvGrpSpPr>
      <p:grpSpPr>
        <a:xfrm>
          <a:off x="0" y="0"/>
          <a:ext cx="0" cy="0"/>
          <a:chOff x="0" y="0"/>
          <a:chExt cx="0" cy="0"/>
        </a:xfrm>
      </p:grpSpPr>
      <p:sp>
        <p:nvSpPr>
          <p:cNvPr id="4" name="Szöveg helye 29">
            <a:extLst>
              <a:ext uri="{FF2B5EF4-FFF2-40B4-BE49-F238E27FC236}">
                <a16:creationId xmlns:a16="http://schemas.microsoft.com/office/drawing/2014/main" id="{B3A51A6E-BA40-41E4-9035-49E0B32CB69A}"/>
              </a:ext>
            </a:extLst>
          </p:cNvPr>
          <p:cNvSpPr>
            <a:spLocks noGrp="1"/>
          </p:cNvSpPr>
          <p:nvPr>
            <p:ph type="body" sz="half" idx="2" hasCustomPrompt="1"/>
          </p:nvPr>
        </p:nvSpPr>
        <p:spPr>
          <a:xfrm>
            <a:off x="531813" y="3229494"/>
            <a:ext cx="4781551" cy="2844800"/>
          </a:xfrm>
          <a:prstGeom prst="rect">
            <a:avLst/>
          </a:prstGeom>
        </p:spPr>
        <p:txBody>
          <a:bodyPr lIns="0" tIns="0" rIns="0" bIns="0"/>
          <a:lstStyle>
            <a:lvl1pPr marL="0" indent="0">
              <a:lnSpc>
                <a:spcPct val="100000"/>
              </a:lnSpc>
              <a:spcBef>
                <a:spcPts val="0"/>
              </a:spcBef>
              <a:buFont typeface="Arial" panose="020B0604020202020204" pitchFamily="34" charset="0"/>
              <a:buNone/>
              <a:defRPr sz="1800">
                <a:solidFill>
                  <a:schemeClr val="accent1"/>
                </a:solidFill>
                <a:latin typeface="Arial "/>
              </a:defRPr>
            </a:lvl1pPr>
          </a:lstStyle>
          <a:p>
            <a:pPr marL="0" indent="0"/>
            <a:r>
              <a:rPr lang="hu-HU" dirty="0"/>
              <a:t>A sablonban létrehoztunk egy </a:t>
            </a:r>
            <a:r>
              <a:rPr lang="hu-HU" b="1" dirty="0"/>
              <a:t>Corvinus színsémát</a:t>
            </a:r>
            <a:r>
              <a:rPr lang="hu-HU" dirty="0"/>
              <a:t> ezekből a színekből +a fehér szín.</a:t>
            </a:r>
          </a:p>
          <a:p>
            <a:r>
              <a:rPr lang="hu-HU" dirty="0"/>
              <a:t>A Corvinus arculati rendszeréhez használt színek listája </a:t>
            </a:r>
            <a:r>
              <a:rPr lang="hu-HU" dirty="0" err="1"/>
              <a:t>hexa</a:t>
            </a:r>
            <a:r>
              <a:rPr lang="hu-HU" dirty="0"/>
              <a:t> kódokkal.</a:t>
            </a:r>
          </a:p>
          <a:p>
            <a:r>
              <a:rPr lang="hu-HU" dirty="0"/>
              <a:t>A sablonban létrehoztunk egy </a:t>
            </a:r>
            <a:r>
              <a:rPr lang="hu-HU" b="1" dirty="0"/>
              <a:t>Corvinus-</a:t>
            </a:r>
            <a:r>
              <a:rPr lang="hu-HU" b="1" dirty="0" err="1"/>
              <a:t>new</a:t>
            </a:r>
            <a:r>
              <a:rPr lang="hu-HU" b="1" dirty="0"/>
              <a:t> színsémát </a:t>
            </a:r>
            <a:r>
              <a:rPr lang="hu-HU" dirty="0"/>
              <a:t>ezekből a színekből. </a:t>
            </a:r>
            <a:endParaRPr lang="en-US" dirty="0"/>
          </a:p>
          <a:p>
            <a:pPr marL="0" indent="0"/>
            <a:endParaRPr lang="hu-HU" dirty="0"/>
          </a:p>
        </p:txBody>
      </p:sp>
      <p:sp>
        <p:nvSpPr>
          <p:cNvPr id="16" name="Title 1">
            <a:extLst>
              <a:ext uri="{FF2B5EF4-FFF2-40B4-BE49-F238E27FC236}">
                <a16:creationId xmlns:a16="http://schemas.microsoft.com/office/drawing/2014/main" id="{69B4926A-3EFF-4F82-820B-8307E7A1639C}"/>
              </a:ext>
            </a:extLst>
          </p:cNvPr>
          <p:cNvSpPr>
            <a:spLocks noGrp="1"/>
          </p:cNvSpPr>
          <p:nvPr>
            <p:ph type="ctrTitle" hasCustomPrompt="1"/>
          </p:nvPr>
        </p:nvSpPr>
        <p:spPr>
          <a:xfrm>
            <a:off x="531813" y="1583728"/>
            <a:ext cx="5292725" cy="1269010"/>
          </a:xfrm>
          <a:prstGeom prst="rect">
            <a:avLst/>
          </a:prstGeom>
        </p:spPr>
        <p:txBody>
          <a:bodyPr lIns="0" tIns="0" rIns="0" bIns="0" anchor="t" anchorCtr="0"/>
          <a:lstStyle>
            <a:lvl1pPr algn="l">
              <a:lnSpc>
                <a:spcPct val="100000"/>
              </a:lnSpc>
              <a:defRPr sz="3600" b="1">
                <a:solidFill>
                  <a:srgbClr val="1B213E"/>
                </a:solidFill>
                <a:latin typeface="Georgia" panose="02040502050405020303" pitchFamily="18" charset="0"/>
              </a:defRPr>
            </a:lvl1pPr>
          </a:lstStyle>
          <a:p>
            <a:r>
              <a:rPr lang="hu-HU" dirty="0"/>
              <a:t>Corvinus színséma alapszínek</a:t>
            </a:r>
          </a:p>
        </p:txBody>
      </p:sp>
      <p:sp>
        <p:nvSpPr>
          <p:cNvPr id="5" name="Szöveg helye 2">
            <a:extLst>
              <a:ext uri="{FF2B5EF4-FFF2-40B4-BE49-F238E27FC236}">
                <a16:creationId xmlns:a16="http://schemas.microsoft.com/office/drawing/2014/main" id="{001FEF86-E7E6-48D2-8CB7-71C34DC5D387}"/>
              </a:ext>
            </a:extLst>
          </p:cNvPr>
          <p:cNvSpPr txBox="1">
            <a:spLocks/>
          </p:cNvSpPr>
          <p:nvPr userDrawn="1"/>
        </p:nvSpPr>
        <p:spPr>
          <a:xfrm>
            <a:off x="10123469" y="3429000"/>
            <a:ext cx="1344612" cy="1137920"/>
          </a:xfrm>
          <a:prstGeom prst="rect">
            <a:avLst/>
          </a:prstGeom>
          <a:solidFill>
            <a:schemeClr val="accent4"/>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hu-HU"/>
            </a:defPPr>
            <a:lvl1pPr marL="0" indent="0" algn="r"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457200" algn="l" defTabSz="914400" rtl="0" eaLnBrk="1" latinLnBrk="0" hangingPunct="1">
              <a:defRPr lang="hu-HU" sz="1800" kern="1200" dirty="0">
                <a:solidFill>
                  <a:schemeClr val="lt1"/>
                </a:solidFill>
                <a:latin typeface="+mn-lt"/>
                <a:ea typeface="+mn-ea"/>
                <a:cs typeface="+mn-cs"/>
              </a:defRPr>
            </a:lvl2pPr>
            <a:lvl3pPr marL="914400" algn="l" defTabSz="914400" rtl="0" eaLnBrk="1" latinLnBrk="0" hangingPunct="1">
              <a:defRPr lang="hu-HU" sz="1800" kern="1200" dirty="0">
                <a:solidFill>
                  <a:schemeClr val="lt1"/>
                </a:solidFill>
                <a:latin typeface="+mn-lt"/>
                <a:ea typeface="+mn-ea"/>
                <a:cs typeface="+mn-cs"/>
              </a:defRPr>
            </a:lvl3pPr>
            <a:lvl4pPr marL="1371600" algn="l" defTabSz="914400" rtl="0" eaLnBrk="1" latinLnBrk="0" hangingPunct="1">
              <a:defRPr lang="hu-HU" sz="1800" kern="1200" dirty="0">
                <a:solidFill>
                  <a:schemeClr val="lt1"/>
                </a:solidFill>
                <a:latin typeface="+mn-lt"/>
                <a:ea typeface="+mn-ea"/>
                <a:cs typeface="+mn-cs"/>
              </a:defRPr>
            </a:lvl4pPr>
            <a:lvl5pPr marL="1828800" algn="l" defTabSz="914400" rtl="0" eaLnBrk="1" latinLnBrk="0" hangingPunct="1">
              <a:defRPr lang="hu-HU" sz="1800" kern="1200" dirty="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algn="l"/>
            <a:r>
              <a:rPr lang="pt-BR" dirty="0"/>
              <a:t>#F5C832</a:t>
            </a:r>
            <a:br>
              <a:rPr lang="pt-BR" dirty="0"/>
            </a:br>
            <a:r>
              <a:rPr lang="pt-BR" dirty="0"/>
              <a:t>R: 245</a:t>
            </a:r>
            <a:br>
              <a:rPr lang="pt-BR" dirty="0"/>
            </a:br>
            <a:r>
              <a:rPr lang="pt-BR" dirty="0"/>
              <a:t>G: 200</a:t>
            </a:r>
            <a:br>
              <a:rPr lang="pt-BR" dirty="0"/>
            </a:br>
            <a:r>
              <a:rPr lang="pt-BR" dirty="0"/>
              <a:t>B: 50</a:t>
            </a:r>
          </a:p>
        </p:txBody>
      </p:sp>
      <p:sp>
        <p:nvSpPr>
          <p:cNvPr id="6" name="Szöveg helye 2">
            <a:extLst>
              <a:ext uri="{FF2B5EF4-FFF2-40B4-BE49-F238E27FC236}">
                <a16:creationId xmlns:a16="http://schemas.microsoft.com/office/drawing/2014/main" id="{121DB994-CDA6-47A8-BB92-177373C631E5}"/>
              </a:ext>
            </a:extLst>
          </p:cNvPr>
          <p:cNvSpPr txBox="1">
            <a:spLocks/>
          </p:cNvSpPr>
          <p:nvPr userDrawn="1"/>
        </p:nvSpPr>
        <p:spPr>
          <a:xfrm>
            <a:off x="6096000" y="3429000"/>
            <a:ext cx="1344612" cy="1137920"/>
          </a:xfrm>
          <a:prstGeom prst="rect">
            <a:avLst/>
          </a:prstGeom>
          <a:solidFill>
            <a:schemeClr val="accent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hu-HU"/>
            </a:defPPr>
            <a:lvl1pPr marL="0" indent="0" algn="r"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457200" algn="l" defTabSz="914400" rtl="0" eaLnBrk="1" latinLnBrk="0" hangingPunct="1">
              <a:defRPr lang="hu-HU" sz="1800" kern="1200" dirty="0">
                <a:solidFill>
                  <a:schemeClr val="lt1"/>
                </a:solidFill>
                <a:latin typeface="+mn-lt"/>
                <a:ea typeface="+mn-ea"/>
                <a:cs typeface="+mn-cs"/>
              </a:defRPr>
            </a:lvl2pPr>
            <a:lvl3pPr marL="914400" algn="l" defTabSz="914400" rtl="0" eaLnBrk="1" latinLnBrk="0" hangingPunct="1">
              <a:defRPr lang="hu-HU" sz="1800" kern="1200" dirty="0">
                <a:solidFill>
                  <a:schemeClr val="lt1"/>
                </a:solidFill>
                <a:latin typeface="+mn-lt"/>
                <a:ea typeface="+mn-ea"/>
                <a:cs typeface="+mn-cs"/>
              </a:defRPr>
            </a:lvl3pPr>
            <a:lvl4pPr marL="1371600" algn="l" defTabSz="914400" rtl="0" eaLnBrk="1" latinLnBrk="0" hangingPunct="1">
              <a:defRPr lang="hu-HU" sz="1800" kern="1200" dirty="0">
                <a:solidFill>
                  <a:schemeClr val="lt1"/>
                </a:solidFill>
                <a:latin typeface="+mn-lt"/>
                <a:ea typeface="+mn-ea"/>
                <a:cs typeface="+mn-cs"/>
              </a:defRPr>
            </a:lvl4pPr>
            <a:lvl5pPr marL="1828800" algn="l" defTabSz="914400" rtl="0" eaLnBrk="1" latinLnBrk="0" hangingPunct="1">
              <a:defRPr lang="hu-HU" sz="1800" kern="1200" dirty="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algn="l"/>
            <a:r>
              <a:rPr lang="pt-BR" dirty="0"/>
              <a:t>#1B213E</a:t>
            </a:r>
            <a:br>
              <a:rPr lang="pt-BR" dirty="0"/>
            </a:br>
            <a:r>
              <a:rPr lang="pt-BR" dirty="0"/>
              <a:t>R: 27</a:t>
            </a:r>
            <a:br>
              <a:rPr lang="pt-BR" dirty="0"/>
            </a:br>
            <a:r>
              <a:rPr lang="pt-BR" dirty="0"/>
              <a:t>G: 33</a:t>
            </a:r>
            <a:br>
              <a:rPr lang="pt-BR" dirty="0"/>
            </a:br>
            <a:r>
              <a:rPr lang="pt-BR" dirty="0"/>
              <a:t>B: 62</a:t>
            </a:r>
          </a:p>
        </p:txBody>
      </p:sp>
      <p:sp>
        <p:nvSpPr>
          <p:cNvPr id="7" name="Szöveg helye 2">
            <a:extLst>
              <a:ext uri="{FF2B5EF4-FFF2-40B4-BE49-F238E27FC236}">
                <a16:creationId xmlns:a16="http://schemas.microsoft.com/office/drawing/2014/main" id="{CB49D1DA-6A33-4785-8908-5BE4C65AF478}"/>
              </a:ext>
            </a:extLst>
          </p:cNvPr>
          <p:cNvSpPr txBox="1">
            <a:spLocks/>
          </p:cNvSpPr>
          <p:nvPr userDrawn="1"/>
        </p:nvSpPr>
        <p:spPr>
          <a:xfrm>
            <a:off x="7438128" y="3429000"/>
            <a:ext cx="1344612" cy="1137920"/>
          </a:xfrm>
          <a:prstGeom prst="rect">
            <a:avLst/>
          </a:prstGeom>
          <a:solidFill>
            <a:schemeClr val="accent2"/>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#BF8F55</a:t>
            </a:r>
            <a:br>
              <a:rPr lang="pt-BR" dirty="0"/>
            </a:br>
            <a:r>
              <a:rPr lang="pt-BR" dirty="0"/>
              <a:t>R: 191</a:t>
            </a:r>
            <a:br>
              <a:rPr lang="pt-BR" dirty="0"/>
            </a:br>
            <a:r>
              <a:rPr lang="pt-BR" dirty="0"/>
              <a:t>G: 143</a:t>
            </a:r>
            <a:br>
              <a:rPr lang="pt-BR" dirty="0"/>
            </a:br>
            <a:r>
              <a:rPr lang="pt-BR" dirty="0"/>
              <a:t>B: 85</a:t>
            </a:r>
          </a:p>
        </p:txBody>
      </p:sp>
      <p:sp>
        <p:nvSpPr>
          <p:cNvPr id="9" name="Szöveg helye 2">
            <a:extLst>
              <a:ext uri="{FF2B5EF4-FFF2-40B4-BE49-F238E27FC236}">
                <a16:creationId xmlns:a16="http://schemas.microsoft.com/office/drawing/2014/main" id="{750490FB-A280-44F5-8E94-66E94C72FB58}"/>
              </a:ext>
            </a:extLst>
          </p:cNvPr>
          <p:cNvSpPr txBox="1">
            <a:spLocks/>
          </p:cNvSpPr>
          <p:nvPr userDrawn="1"/>
        </p:nvSpPr>
        <p:spPr>
          <a:xfrm>
            <a:off x="8778549" y="3429000"/>
            <a:ext cx="1344612" cy="1137920"/>
          </a:xfrm>
          <a:prstGeom prst="rect">
            <a:avLst/>
          </a:prstGeom>
          <a:solidFill>
            <a:schemeClr val="accent3"/>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#5C6873</a:t>
            </a:r>
            <a:br>
              <a:rPr lang="pt-BR" dirty="0"/>
            </a:br>
            <a:r>
              <a:rPr lang="pt-BR" dirty="0"/>
              <a:t>R: </a:t>
            </a:r>
            <a:r>
              <a:rPr lang="hu-HU" dirty="0"/>
              <a:t>92</a:t>
            </a:r>
            <a:br>
              <a:rPr lang="pt-BR" dirty="0"/>
            </a:br>
            <a:r>
              <a:rPr lang="pt-BR" dirty="0"/>
              <a:t>G: </a:t>
            </a:r>
            <a:r>
              <a:rPr lang="hu-HU" dirty="0"/>
              <a:t>104</a:t>
            </a:r>
            <a:br>
              <a:rPr lang="pt-BR" dirty="0"/>
            </a:br>
            <a:r>
              <a:rPr lang="pt-BR" dirty="0"/>
              <a:t>B: </a:t>
            </a:r>
            <a:r>
              <a:rPr lang="hu-HU" dirty="0"/>
              <a:t>115</a:t>
            </a:r>
            <a:endParaRPr lang="pt-BR" dirty="0"/>
          </a:p>
        </p:txBody>
      </p:sp>
      <p:sp>
        <p:nvSpPr>
          <p:cNvPr id="10" name="Szöveg helye 2">
            <a:extLst>
              <a:ext uri="{FF2B5EF4-FFF2-40B4-BE49-F238E27FC236}">
                <a16:creationId xmlns:a16="http://schemas.microsoft.com/office/drawing/2014/main" id="{E6D8E888-94DE-496B-9B5F-E2E30DF138AA}"/>
              </a:ext>
            </a:extLst>
          </p:cNvPr>
          <p:cNvSpPr txBox="1">
            <a:spLocks/>
          </p:cNvSpPr>
          <p:nvPr userDrawn="1"/>
        </p:nvSpPr>
        <p:spPr>
          <a:xfrm>
            <a:off x="7440612" y="4565447"/>
            <a:ext cx="1344612" cy="1137920"/>
          </a:xfrm>
          <a:prstGeom prst="rect">
            <a:avLst/>
          </a:prstGeom>
          <a:solidFill>
            <a:schemeClr val="accent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#0C8843</a:t>
            </a:r>
            <a:br>
              <a:rPr lang="pt-BR" dirty="0"/>
            </a:br>
            <a:r>
              <a:rPr lang="pt-BR" dirty="0"/>
              <a:t>R: </a:t>
            </a:r>
            <a:r>
              <a:rPr lang="hu-HU" dirty="0"/>
              <a:t>12</a:t>
            </a:r>
            <a:br>
              <a:rPr lang="pt-BR" dirty="0"/>
            </a:br>
            <a:r>
              <a:rPr lang="pt-BR" dirty="0"/>
              <a:t>G: </a:t>
            </a:r>
            <a:r>
              <a:rPr lang="hu-HU" dirty="0"/>
              <a:t>136</a:t>
            </a:r>
            <a:br>
              <a:rPr lang="pt-BR" dirty="0"/>
            </a:br>
            <a:r>
              <a:rPr lang="pt-BR" dirty="0"/>
              <a:t>B: </a:t>
            </a:r>
            <a:r>
              <a:rPr lang="hu-HU" dirty="0"/>
              <a:t>67</a:t>
            </a:r>
            <a:endParaRPr lang="pt-BR" dirty="0"/>
          </a:p>
        </p:txBody>
      </p:sp>
      <p:sp>
        <p:nvSpPr>
          <p:cNvPr id="11" name="Szöveg helye 2">
            <a:extLst>
              <a:ext uri="{FF2B5EF4-FFF2-40B4-BE49-F238E27FC236}">
                <a16:creationId xmlns:a16="http://schemas.microsoft.com/office/drawing/2014/main" id="{B19B29B5-4CA2-4270-9BCA-DEED4F63B835}"/>
              </a:ext>
            </a:extLst>
          </p:cNvPr>
          <p:cNvSpPr txBox="1">
            <a:spLocks/>
          </p:cNvSpPr>
          <p:nvPr userDrawn="1"/>
        </p:nvSpPr>
        <p:spPr>
          <a:xfrm>
            <a:off x="6096000" y="4566920"/>
            <a:ext cx="1344612" cy="1137920"/>
          </a:xfrm>
          <a:prstGeom prst="rect">
            <a:avLst/>
          </a:prstGeom>
          <a:solidFill>
            <a:schemeClr val="accent5"/>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smtClean="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#D22027</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a:t>
            </a:r>
            <a:r>
              <a:rPr lang="hu-HU" dirty="0">
                <a:latin typeface="Arial" panose="020B0604020202020204" pitchFamily="34" charset="0"/>
                <a:cs typeface="Arial" panose="020B0604020202020204" pitchFamily="34" charset="0"/>
              </a:rPr>
              <a:t>210</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a:t>
            </a:r>
            <a:r>
              <a:rPr lang="hu-HU" dirty="0">
                <a:latin typeface="Arial" panose="020B0604020202020204" pitchFamily="34" charset="0"/>
                <a:cs typeface="Arial" panose="020B0604020202020204" pitchFamily="34" charset="0"/>
              </a:rPr>
              <a:t>32</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a:t>
            </a:r>
            <a:r>
              <a:rPr lang="hu-HU" dirty="0">
                <a:latin typeface="Arial" panose="020B0604020202020204" pitchFamily="34" charset="0"/>
                <a:cs typeface="Arial" panose="020B0604020202020204" pitchFamily="34" charset="0"/>
              </a:rPr>
              <a:t>39</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5476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rvinus base colors">
    <p:spTree>
      <p:nvGrpSpPr>
        <p:cNvPr id="1" name=""/>
        <p:cNvGrpSpPr/>
        <p:nvPr/>
      </p:nvGrpSpPr>
      <p:grpSpPr>
        <a:xfrm>
          <a:off x="0" y="0"/>
          <a:ext cx="0" cy="0"/>
          <a:chOff x="0" y="0"/>
          <a:chExt cx="0" cy="0"/>
        </a:xfrm>
      </p:grpSpPr>
      <p:sp>
        <p:nvSpPr>
          <p:cNvPr id="4" name="Szöveg helye 29">
            <a:extLst>
              <a:ext uri="{FF2B5EF4-FFF2-40B4-BE49-F238E27FC236}">
                <a16:creationId xmlns:a16="http://schemas.microsoft.com/office/drawing/2014/main" id="{B3A51A6E-BA40-41E4-9035-49E0B32CB69A}"/>
              </a:ext>
            </a:extLst>
          </p:cNvPr>
          <p:cNvSpPr>
            <a:spLocks noGrp="1"/>
          </p:cNvSpPr>
          <p:nvPr>
            <p:ph type="body" sz="half" idx="2" hasCustomPrompt="1"/>
          </p:nvPr>
        </p:nvSpPr>
        <p:spPr>
          <a:xfrm>
            <a:off x="506920" y="3277891"/>
            <a:ext cx="4781551" cy="2844800"/>
          </a:xfrm>
          <a:prstGeom prst="rect">
            <a:avLst/>
          </a:prstGeom>
        </p:spPr>
        <p:txBody>
          <a:bodyPr lIns="0" tIns="0" rIns="0" bIns="0"/>
          <a:lstStyle>
            <a:lvl1pPr marL="0" indent="0">
              <a:lnSpc>
                <a:spcPct val="100000"/>
              </a:lnSpc>
              <a:spcBef>
                <a:spcPts val="0"/>
              </a:spcBef>
              <a:buFont typeface="Arial" panose="020B0604020202020204" pitchFamily="34" charset="0"/>
              <a:buNone/>
              <a:defRPr sz="1800">
                <a:solidFill>
                  <a:schemeClr val="accent1"/>
                </a:solidFill>
                <a:latin typeface="Arial "/>
              </a:defRPr>
            </a:lvl1pPr>
          </a:lstStyle>
          <a:p>
            <a:r>
              <a:rPr lang="hu-HU" dirty="0"/>
              <a:t>A Corvinus arculati rendszerében használható  színek listája </a:t>
            </a:r>
            <a:r>
              <a:rPr lang="hu-HU" dirty="0" err="1"/>
              <a:t>hexa</a:t>
            </a:r>
            <a:r>
              <a:rPr lang="hu-HU" dirty="0"/>
              <a:t> kódokkal.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hu-HU" sz="1800" dirty="0">
                <a:solidFill>
                  <a:srgbClr val="1B213E"/>
                </a:solidFill>
                <a:effectLst/>
                <a:latin typeface="Georgia" panose="02040502050405020303" pitchFamily="18" charset="0"/>
                <a:ea typeface="Calibri" panose="020F0502020204030204" pitchFamily="34" charset="0"/>
                <a:cs typeface="Calibri" panose="020F0502020204030204" pitchFamily="34" charset="0"/>
              </a:rPr>
              <a:t>A sablonban létrehozott Corvinus színsémán kívül ezekből a színekből lehet egyedit kiválasztani. A színpalettából kimaradt színeket pirossal megjelöltük, a megadott </a:t>
            </a:r>
            <a:r>
              <a:rPr lang="hu-HU" sz="1800" dirty="0" err="1">
                <a:solidFill>
                  <a:srgbClr val="1B213E"/>
                </a:solidFill>
                <a:effectLst/>
                <a:latin typeface="Georgia" panose="02040502050405020303" pitchFamily="18" charset="0"/>
                <a:ea typeface="Calibri" panose="020F0502020204030204" pitchFamily="34" charset="0"/>
                <a:cs typeface="Calibri" panose="020F0502020204030204" pitchFamily="34" charset="0"/>
              </a:rPr>
              <a:t>hexa</a:t>
            </a:r>
            <a:r>
              <a:rPr lang="hu-HU" sz="1800" dirty="0">
                <a:solidFill>
                  <a:srgbClr val="1B213E"/>
                </a:solidFill>
                <a:effectLst/>
                <a:latin typeface="Georgia" panose="02040502050405020303" pitchFamily="18" charset="0"/>
                <a:ea typeface="Calibri" panose="020F0502020204030204" pitchFamily="34" charset="0"/>
                <a:cs typeface="Calibri" panose="020F0502020204030204" pitchFamily="34" charset="0"/>
              </a:rPr>
              <a:t> kódokkal lehet egyedileg létrehozni a kívánt objektumnál. </a:t>
            </a:r>
          </a:p>
          <a:p>
            <a:pPr marL="0" indent="0"/>
            <a:endParaRPr lang="hu-HU" dirty="0"/>
          </a:p>
        </p:txBody>
      </p:sp>
      <p:sp>
        <p:nvSpPr>
          <p:cNvPr id="16" name="Title 1">
            <a:extLst>
              <a:ext uri="{FF2B5EF4-FFF2-40B4-BE49-F238E27FC236}">
                <a16:creationId xmlns:a16="http://schemas.microsoft.com/office/drawing/2014/main" id="{69B4926A-3EFF-4F82-820B-8307E7A1639C}"/>
              </a:ext>
            </a:extLst>
          </p:cNvPr>
          <p:cNvSpPr>
            <a:spLocks noGrp="1"/>
          </p:cNvSpPr>
          <p:nvPr>
            <p:ph type="ctrTitle" hasCustomPrompt="1"/>
          </p:nvPr>
        </p:nvSpPr>
        <p:spPr>
          <a:xfrm>
            <a:off x="531813" y="1583728"/>
            <a:ext cx="5292725" cy="1269010"/>
          </a:xfrm>
          <a:prstGeom prst="rect">
            <a:avLst/>
          </a:prstGeom>
        </p:spPr>
        <p:txBody>
          <a:bodyPr lIns="0" tIns="0" rIns="0" bIns="0" anchor="t" anchorCtr="0"/>
          <a:lstStyle>
            <a:lvl1pPr algn="l">
              <a:lnSpc>
                <a:spcPct val="100000"/>
              </a:lnSpc>
              <a:defRPr sz="3600" b="1">
                <a:solidFill>
                  <a:srgbClr val="1B213E"/>
                </a:solidFill>
                <a:latin typeface="Georgia" panose="02040502050405020303" pitchFamily="18" charset="0"/>
              </a:defRPr>
            </a:lvl1pPr>
          </a:lstStyle>
          <a:p>
            <a:r>
              <a:rPr lang="hu-HU" dirty="0"/>
              <a:t>Corvinus színséma további elemei</a:t>
            </a:r>
          </a:p>
        </p:txBody>
      </p:sp>
      <p:sp>
        <p:nvSpPr>
          <p:cNvPr id="6" name="Szöveg helye 2">
            <a:extLst>
              <a:ext uri="{FF2B5EF4-FFF2-40B4-BE49-F238E27FC236}">
                <a16:creationId xmlns:a16="http://schemas.microsoft.com/office/drawing/2014/main" id="{7136B0C2-B72A-4140-8543-7C8693A07CDC}"/>
              </a:ext>
            </a:extLst>
          </p:cNvPr>
          <p:cNvSpPr txBox="1">
            <a:spLocks/>
          </p:cNvSpPr>
          <p:nvPr userDrawn="1"/>
        </p:nvSpPr>
        <p:spPr>
          <a:xfrm>
            <a:off x="10230545" y="1014768"/>
            <a:ext cx="1344612" cy="1137920"/>
          </a:xfrm>
          <a:prstGeom prst="rect">
            <a:avLst/>
          </a:prstGeom>
          <a:solidFill>
            <a:srgbClr val="F5C832"/>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defPPr>
              <a:defRPr lang="hu-HU"/>
            </a:defPPr>
            <a:lvl1pPr marL="0" indent="0" algn="r"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457200" algn="l" defTabSz="914400" rtl="0" eaLnBrk="1" latinLnBrk="0" hangingPunct="1">
              <a:defRPr lang="hu-HU" sz="1800" kern="1200" dirty="0">
                <a:solidFill>
                  <a:schemeClr val="lt1"/>
                </a:solidFill>
                <a:latin typeface="+mn-lt"/>
                <a:ea typeface="+mn-ea"/>
                <a:cs typeface="+mn-cs"/>
              </a:defRPr>
            </a:lvl2pPr>
            <a:lvl3pPr marL="914400" algn="l" defTabSz="914400" rtl="0" eaLnBrk="1" latinLnBrk="0" hangingPunct="1">
              <a:defRPr lang="hu-HU" sz="1800" kern="1200" dirty="0">
                <a:solidFill>
                  <a:schemeClr val="lt1"/>
                </a:solidFill>
                <a:latin typeface="+mn-lt"/>
                <a:ea typeface="+mn-ea"/>
                <a:cs typeface="+mn-cs"/>
              </a:defRPr>
            </a:lvl3pPr>
            <a:lvl4pPr marL="1371600" algn="l" defTabSz="914400" rtl="0" eaLnBrk="1" latinLnBrk="0" hangingPunct="1">
              <a:defRPr lang="hu-HU" sz="1800" kern="1200" dirty="0">
                <a:solidFill>
                  <a:schemeClr val="lt1"/>
                </a:solidFill>
                <a:latin typeface="+mn-lt"/>
                <a:ea typeface="+mn-ea"/>
                <a:cs typeface="+mn-cs"/>
              </a:defRPr>
            </a:lvl4pPr>
            <a:lvl5pPr marL="1828800" algn="l" defTabSz="914400" rtl="0" eaLnBrk="1" latinLnBrk="0" hangingPunct="1">
              <a:defRPr lang="hu-HU" sz="1800" kern="1200" dirty="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algn="l"/>
            <a:r>
              <a:rPr lang="pt-BR" dirty="0"/>
              <a:t>#F5C832</a:t>
            </a:r>
            <a:br>
              <a:rPr lang="pt-BR" dirty="0"/>
            </a:br>
            <a:r>
              <a:rPr lang="pt-BR" dirty="0"/>
              <a:t>R: 245</a:t>
            </a:r>
            <a:br>
              <a:rPr lang="pt-BR" dirty="0"/>
            </a:br>
            <a:r>
              <a:rPr lang="pt-BR" dirty="0"/>
              <a:t>G: 200</a:t>
            </a:r>
            <a:br>
              <a:rPr lang="pt-BR" dirty="0"/>
            </a:br>
            <a:r>
              <a:rPr lang="pt-BR" dirty="0"/>
              <a:t>B: 50</a:t>
            </a:r>
          </a:p>
        </p:txBody>
      </p:sp>
      <p:sp>
        <p:nvSpPr>
          <p:cNvPr id="7" name="Szöveg helye 2">
            <a:extLst>
              <a:ext uri="{FF2B5EF4-FFF2-40B4-BE49-F238E27FC236}">
                <a16:creationId xmlns:a16="http://schemas.microsoft.com/office/drawing/2014/main" id="{C3C05A8B-591D-4BF8-8530-EF736E66B806}"/>
              </a:ext>
            </a:extLst>
          </p:cNvPr>
          <p:cNvSpPr txBox="1">
            <a:spLocks/>
          </p:cNvSpPr>
          <p:nvPr userDrawn="1"/>
        </p:nvSpPr>
        <p:spPr>
          <a:xfrm>
            <a:off x="7535605" y="2151498"/>
            <a:ext cx="1344612" cy="1137920"/>
          </a:xfrm>
          <a:prstGeom prst="rect">
            <a:avLst/>
          </a:prstGeom>
          <a:solidFill>
            <a:srgbClr val="855C24"/>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#855C24</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133</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92</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36</a:t>
            </a:r>
          </a:p>
        </p:txBody>
      </p:sp>
      <p:sp>
        <p:nvSpPr>
          <p:cNvPr id="8" name="Szöveg helye 2">
            <a:extLst>
              <a:ext uri="{FF2B5EF4-FFF2-40B4-BE49-F238E27FC236}">
                <a16:creationId xmlns:a16="http://schemas.microsoft.com/office/drawing/2014/main" id="{8C72A7B1-AD72-4763-BE51-E16E88BDABC1}"/>
              </a:ext>
            </a:extLst>
          </p:cNvPr>
          <p:cNvSpPr txBox="1">
            <a:spLocks/>
          </p:cNvSpPr>
          <p:nvPr userDrawn="1"/>
        </p:nvSpPr>
        <p:spPr>
          <a:xfrm>
            <a:off x="8880217" y="2151498"/>
            <a:ext cx="1344612" cy="1137920"/>
          </a:xfrm>
          <a:prstGeom prst="rect">
            <a:avLst/>
          </a:prstGeom>
          <a:solidFill>
            <a:srgbClr val="3D454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#3D454C</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61</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69</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76</a:t>
            </a:r>
          </a:p>
        </p:txBody>
      </p:sp>
      <p:sp>
        <p:nvSpPr>
          <p:cNvPr id="9" name="Szöveg helye 2">
            <a:extLst>
              <a:ext uri="{FF2B5EF4-FFF2-40B4-BE49-F238E27FC236}">
                <a16:creationId xmlns:a16="http://schemas.microsoft.com/office/drawing/2014/main" id="{9EDCF2CA-8D57-4A0B-BEFE-6228225DFCDC}"/>
              </a:ext>
            </a:extLst>
          </p:cNvPr>
          <p:cNvSpPr txBox="1">
            <a:spLocks/>
          </p:cNvSpPr>
          <p:nvPr userDrawn="1"/>
        </p:nvSpPr>
        <p:spPr>
          <a:xfrm>
            <a:off x="10234477" y="3290609"/>
            <a:ext cx="1344612" cy="1137920"/>
          </a:xfrm>
          <a:prstGeom prst="rect">
            <a:avLst/>
          </a:prstGeom>
          <a:solidFill>
            <a:srgbClr val="F9D97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#F9D97C</a:t>
            </a:r>
            <a:br>
              <a:rPr lang="pt-BR" dirty="0"/>
            </a:br>
            <a:r>
              <a:rPr lang="pt-BR" dirty="0"/>
              <a:t>R: 249</a:t>
            </a:r>
            <a:br>
              <a:rPr lang="pt-BR" dirty="0"/>
            </a:br>
            <a:r>
              <a:rPr lang="pt-BR" dirty="0"/>
              <a:t>G: 217</a:t>
            </a:r>
            <a:br>
              <a:rPr lang="pt-BR" dirty="0"/>
            </a:br>
            <a:r>
              <a:rPr lang="pt-BR" dirty="0"/>
              <a:t>B: 124</a:t>
            </a:r>
          </a:p>
        </p:txBody>
      </p:sp>
      <p:sp>
        <p:nvSpPr>
          <p:cNvPr id="10" name="Szöveg helye 2">
            <a:extLst>
              <a:ext uri="{FF2B5EF4-FFF2-40B4-BE49-F238E27FC236}">
                <a16:creationId xmlns:a16="http://schemas.microsoft.com/office/drawing/2014/main" id="{3FD0A3CF-1E5E-4A9F-AC01-BBD227A1920C}"/>
              </a:ext>
            </a:extLst>
          </p:cNvPr>
          <p:cNvSpPr txBox="1">
            <a:spLocks/>
          </p:cNvSpPr>
          <p:nvPr userDrawn="1"/>
        </p:nvSpPr>
        <p:spPr>
          <a:xfrm>
            <a:off x="10230545" y="4424675"/>
            <a:ext cx="1344612" cy="1137920"/>
          </a:xfrm>
          <a:prstGeom prst="rect">
            <a:avLst/>
          </a:prstGeom>
          <a:solidFill>
            <a:srgbClr val="FBE3A5"/>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#FBE3A5</a:t>
            </a:r>
            <a:br>
              <a:rPr lang="pt-BR" dirty="0"/>
            </a:br>
            <a:r>
              <a:rPr lang="pt-BR" dirty="0"/>
              <a:t>R: 251</a:t>
            </a:r>
            <a:br>
              <a:rPr lang="pt-BR" dirty="0"/>
            </a:br>
            <a:r>
              <a:rPr lang="pt-BR" dirty="0"/>
              <a:t>G: 227</a:t>
            </a:r>
            <a:br>
              <a:rPr lang="pt-BR" dirty="0"/>
            </a:br>
            <a:r>
              <a:rPr lang="pt-BR" dirty="0"/>
              <a:t>B: 165</a:t>
            </a:r>
          </a:p>
        </p:txBody>
      </p:sp>
      <p:sp>
        <p:nvSpPr>
          <p:cNvPr id="11" name="Szöveg helye 2">
            <a:extLst>
              <a:ext uri="{FF2B5EF4-FFF2-40B4-BE49-F238E27FC236}">
                <a16:creationId xmlns:a16="http://schemas.microsoft.com/office/drawing/2014/main" id="{52040448-97D2-4FC2-8799-DB979D5982A3}"/>
              </a:ext>
            </a:extLst>
          </p:cNvPr>
          <p:cNvSpPr txBox="1">
            <a:spLocks/>
          </p:cNvSpPr>
          <p:nvPr userDrawn="1"/>
        </p:nvSpPr>
        <p:spPr>
          <a:xfrm>
            <a:off x="6197668" y="3290609"/>
            <a:ext cx="1344612" cy="1137920"/>
          </a:xfrm>
          <a:prstGeom prst="rect">
            <a:avLst/>
          </a:prstGeom>
          <a:solidFill>
            <a:srgbClr val="10122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#101226</a:t>
            </a:r>
            <a:br>
              <a:rPr lang="pt-BR" dirty="0"/>
            </a:br>
            <a:r>
              <a:rPr lang="pt-BR" dirty="0"/>
              <a:t>R: 16</a:t>
            </a:r>
            <a:br>
              <a:rPr lang="pt-BR" dirty="0"/>
            </a:br>
            <a:r>
              <a:rPr lang="pt-BR" dirty="0"/>
              <a:t>G: 18</a:t>
            </a:r>
            <a:br>
              <a:rPr lang="pt-BR" dirty="0"/>
            </a:br>
            <a:r>
              <a:rPr lang="pt-BR" dirty="0"/>
              <a:t>B: 38</a:t>
            </a:r>
          </a:p>
        </p:txBody>
      </p:sp>
      <p:sp>
        <p:nvSpPr>
          <p:cNvPr id="12" name="Szöveg helye 2">
            <a:extLst>
              <a:ext uri="{FF2B5EF4-FFF2-40B4-BE49-F238E27FC236}">
                <a16:creationId xmlns:a16="http://schemas.microsoft.com/office/drawing/2014/main" id="{746BD614-3326-4BF2-ABE8-3A9777CA89E8}"/>
              </a:ext>
            </a:extLst>
          </p:cNvPr>
          <p:cNvSpPr txBox="1">
            <a:spLocks/>
          </p:cNvSpPr>
          <p:nvPr userDrawn="1"/>
        </p:nvSpPr>
        <p:spPr>
          <a:xfrm>
            <a:off x="6195818" y="2152687"/>
            <a:ext cx="1344612" cy="1137920"/>
          </a:xfrm>
          <a:prstGeom prst="rect">
            <a:avLst/>
          </a:prstGeom>
          <a:solidFill>
            <a:srgbClr val="100C08"/>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#100C08</a:t>
            </a:r>
            <a:br>
              <a:rPr lang="pt-BR" dirty="0"/>
            </a:br>
            <a:r>
              <a:rPr lang="pt-BR" dirty="0"/>
              <a:t>R: 16</a:t>
            </a:r>
            <a:br>
              <a:rPr lang="pt-BR" dirty="0"/>
            </a:br>
            <a:r>
              <a:rPr lang="pt-BR" dirty="0"/>
              <a:t>G: 12</a:t>
            </a:r>
            <a:br>
              <a:rPr lang="pt-BR" dirty="0"/>
            </a:br>
            <a:r>
              <a:rPr lang="pt-BR" dirty="0"/>
              <a:t>B: 8</a:t>
            </a:r>
          </a:p>
        </p:txBody>
      </p:sp>
      <p:sp>
        <p:nvSpPr>
          <p:cNvPr id="13" name="Szöveg helye 2">
            <a:extLst>
              <a:ext uri="{FF2B5EF4-FFF2-40B4-BE49-F238E27FC236}">
                <a16:creationId xmlns:a16="http://schemas.microsoft.com/office/drawing/2014/main" id="{C20FAFEC-F123-47B7-8E69-95BD0796AC44}"/>
              </a:ext>
            </a:extLst>
          </p:cNvPr>
          <p:cNvSpPr txBox="1">
            <a:spLocks/>
          </p:cNvSpPr>
          <p:nvPr userDrawn="1"/>
        </p:nvSpPr>
        <p:spPr>
          <a:xfrm>
            <a:off x="10224828" y="2152688"/>
            <a:ext cx="1344612" cy="1137920"/>
          </a:xfrm>
          <a:prstGeom prst="rect">
            <a:avLst/>
          </a:prstGeom>
          <a:solidFill>
            <a:srgbClr val="E0AA2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#E0AA26</a:t>
            </a:r>
            <a:br>
              <a:rPr lang="pt-BR" dirty="0"/>
            </a:br>
            <a:r>
              <a:rPr lang="pt-BR" dirty="0"/>
              <a:t>R: 224</a:t>
            </a:r>
            <a:br>
              <a:rPr lang="pt-BR" dirty="0"/>
            </a:br>
            <a:r>
              <a:rPr lang="pt-BR" dirty="0"/>
              <a:t>G: 170</a:t>
            </a:r>
            <a:br>
              <a:rPr lang="pt-BR" dirty="0"/>
            </a:br>
            <a:r>
              <a:rPr lang="pt-BR" dirty="0"/>
              <a:t>B: 38</a:t>
            </a:r>
          </a:p>
        </p:txBody>
      </p:sp>
      <p:sp>
        <p:nvSpPr>
          <p:cNvPr id="14" name="Szöveg helye 2">
            <a:extLst>
              <a:ext uri="{FF2B5EF4-FFF2-40B4-BE49-F238E27FC236}">
                <a16:creationId xmlns:a16="http://schemas.microsoft.com/office/drawing/2014/main" id="{EF3FFC4E-735C-44DE-A123-10C7CFAD1153}"/>
              </a:ext>
            </a:extLst>
          </p:cNvPr>
          <p:cNvSpPr txBox="1">
            <a:spLocks/>
          </p:cNvSpPr>
          <p:nvPr userDrawn="1"/>
        </p:nvSpPr>
        <p:spPr>
          <a:xfrm>
            <a:off x="6197668" y="1014768"/>
            <a:ext cx="1344612" cy="1137920"/>
          </a:xfrm>
          <a:prstGeom prst="rect">
            <a:avLst/>
          </a:prstGeom>
          <a:solidFill>
            <a:srgbClr val="1B213E"/>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hu-HU"/>
            </a:defPPr>
            <a:lvl1pPr marL="0" indent="0" algn="r"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457200" algn="l" defTabSz="914400" rtl="0" eaLnBrk="1" latinLnBrk="0" hangingPunct="1">
              <a:defRPr lang="hu-HU" sz="1800" kern="1200" dirty="0">
                <a:solidFill>
                  <a:schemeClr val="lt1"/>
                </a:solidFill>
                <a:latin typeface="+mn-lt"/>
                <a:ea typeface="+mn-ea"/>
                <a:cs typeface="+mn-cs"/>
              </a:defRPr>
            </a:lvl2pPr>
            <a:lvl3pPr marL="914400" algn="l" defTabSz="914400" rtl="0" eaLnBrk="1" latinLnBrk="0" hangingPunct="1">
              <a:defRPr lang="hu-HU" sz="1800" kern="1200" dirty="0">
                <a:solidFill>
                  <a:schemeClr val="lt1"/>
                </a:solidFill>
                <a:latin typeface="+mn-lt"/>
                <a:ea typeface="+mn-ea"/>
                <a:cs typeface="+mn-cs"/>
              </a:defRPr>
            </a:lvl3pPr>
            <a:lvl4pPr marL="1371600" algn="l" defTabSz="914400" rtl="0" eaLnBrk="1" latinLnBrk="0" hangingPunct="1">
              <a:defRPr lang="hu-HU" sz="1800" kern="1200" dirty="0">
                <a:solidFill>
                  <a:schemeClr val="lt1"/>
                </a:solidFill>
                <a:latin typeface="+mn-lt"/>
                <a:ea typeface="+mn-ea"/>
                <a:cs typeface="+mn-cs"/>
              </a:defRPr>
            </a:lvl4pPr>
            <a:lvl5pPr marL="1828800" algn="l" defTabSz="914400" rtl="0" eaLnBrk="1" latinLnBrk="0" hangingPunct="1">
              <a:defRPr lang="hu-HU" sz="1800" kern="1200" dirty="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algn="l"/>
            <a:r>
              <a:rPr lang="pt-BR" dirty="0"/>
              <a:t>#1B213E</a:t>
            </a:r>
            <a:br>
              <a:rPr lang="pt-BR" dirty="0"/>
            </a:br>
            <a:r>
              <a:rPr lang="pt-BR" dirty="0"/>
              <a:t>R: 27</a:t>
            </a:r>
            <a:br>
              <a:rPr lang="pt-BR" dirty="0"/>
            </a:br>
            <a:r>
              <a:rPr lang="pt-BR" dirty="0"/>
              <a:t>G: 33</a:t>
            </a:r>
            <a:br>
              <a:rPr lang="pt-BR" dirty="0"/>
            </a:br>
            <a:r>
              <a:rPr lang="pt-BR" dirty="0"/>
              <a:t>B: 62</a:t>
            </a:r>
          </a:p>
        </p:txBody>
      </p:sp>
      <p:sp>
        <p:nvSpPr>
          <p:cNvPr id="15" name="Szöveg helye 2">
            <a:extLst>
              <a:ext uri="{FF2B5EF4-FFF2-40B4-BE49-F238E27FC236}">
                <a16:creationId xmlns:a16="http://schemas.microsoft.com/office/drawing/2014/main" id="{49F8A52D-0610-4906-9283-402FE4271C56}"/>
              </a:ext>
            </a:extLst>
          </p:cNvPr>
          <p:cNvSpPr txBox="1">
            <a:spLocks/>
          </p:cNvSpPr>
          <p:nvPr userDrawn="1"/>
        </p:nvSpPr>
        <p:spPr>
          <a:xfrm>
            <a:off x="7539796" y="1014768"/>
            <a:ext cx="1344612" cy="1137920"/>
          </a:xfrm>
          <a:prstGeom prst="rect">
            <a:avLst/>
          </a:prstGeom>
          <a:solidFill>
            <a:srgbClr val="BF8F55"/>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#BF8F55</a:t>
            </a:r>
            <a:br>
              <a:rPr lang="pt-BR" dirty="0"/>
            </a:br>
            <a:r>
              <a:rPr lang="pt-BR" dirty="0"/>
              <a:t>R: 191</a:t>
            </a:r>
            <a:br>
              <a:rPr lang="pt-BR" dirty="0"/>
            </a:br>
            <a:r>
              <a:rPr lang="pt-BR" dirty="0"/>
              <a:t>G: 143</a:t>
            </a:r>
            <a:br>
              <a:rPr lang="pt-BR" dirty="0"/>
            </a:br>
            <a:r>
              <a:rPr lang="pt-BR" dirty="0"/>
              <a:t>B: 85</a:t>
            </a:r>
          </a:p>
        </p:txBody>
      </p:sp>
      <p:sp>
        <p:nvSpPr>
          <p:cNvPr id="17" name="Szöveg helye 2">
            <a:extLst>
              <a:ext uri="{FF2B5EF4-FFF2-40B4-BE49-F238E27FC236}">
                <a16:creationId xmlns:a16="http://schemas.microsoft.com/office/drawing/2014/main" id="{AFD5A0BA-A54D-41AA-80F3-9F591AD9B515}"/>
              </a:ext>
            </a:extLst>
          </p:cNvPr>
          <p:cNvSpPr txBox="1">
            <a:spLocks/>
          </p:cNvSpPr>
          <p:nvPr userDrawn="1"/>
        </p:nvSpPr>
        <p:spPr>
          <a:xfrm>
            <a:off x="8880217" y="1014768"/>
            <a:ext cx="1344612" cy="1137920"/>
          </a:xfrm>
          <a:prstGeom prst="rect">
            <a:avLst/>
          </a:prstGeom>
          <a:solidFill>
            <a:srgbClr val="5C6873"/>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t>#5C6873</a:t>
            </a:r>
            <a:br>
              <a:rPr lang="pt-BR" dirty="0"/>
            </a:br>
            <a:r>
              <a:rPr lang="pt-BR" dirty="0"/>
              <a:t>R: </a:t>
            </a:r>
            <a:r>
              <a:rPr lang="hu-HU" dirty="0"/>
              <a:t>92</a:t>
            </a:r>
            <a:br>
              <a:rPr lang="pt-BR" dirty="0"/>
            </a:br>
            <a:r>
              <a:rPr lang="pt-BR" dirty="0"/>
              <a:t>G: </a:t>
            </a:r>
            <a:r>
              <a:rPr lang="hu-HU" dirty="0"/>
              <a:t>104</a:t>
            </a:r>
            <a:br>
              <a:rPr lang="pt-BR" dirty="0"/>
            </a:br>
            <a:r>
              <a:rPr lang="pt-BR" dirty="0"/>
              <a:t>B: </a:t>
            </a:r>
            <a:r>
              <a:rPr lang="hu-HU" dirty="0"/>
              <a:t>115</a:t>
            </a:r>
            <a:endParaRPr lang="pt-BR" dirty="0"/>
          </a:p>
        </p:txBody>
      </p:sp>
      <p:sp>
        <p:nvSpPr>
          <p:cNvPr id="18" name="Szöveg helye 2">
            <a:extLst>
              <a:ext uri="{FF2B5EF4-FFF2-40B4-BE49-F238E27FC236}">
                <a16:creationId xmlns:a16="http://schemas.microsoft.com/office/drawing/2014/main" id="{D42A9EA3-65FB-4853-9975-FEDD96675CFD}"/>
              </a:ext>
            </a:extLst>
          </p:cNvPr>
          <p:cNvSpPr txBox="1">
            <a:spLocks/>
          </p:cNvSpPr>
          <p:nvPr userDrawn="1"/>
        </p:nvSpPr>
        <p:spPr>
          <a:xfrm>
            <a:off x="7539536" y="3290608"/>
            <a:ext cx="1344612" cy="1137920"/>
          </a:xfrm>
          <a:prstGeom prst="rect">
            <a:avLst/>
          </a:prstGeom>
          <a:solidFill>
            <a:srgbClr val="D1AF84"/>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da-DK" dirty="0">
                <a:latin typeface="Arial" panose="020B0604020202020204" pitchFamily="34" charset="0"/>
                <a:cs typeface="Arial" panose="020B0604020202020204" pitchFamily="34" charset="0"/>
              </a:rPr>
              <a:t>#D1AF84</a:t>
            </a:r>
            <a:br>
              <a:rPr lang="da-DK" dirty="0">
                <a:latin typeface="Arial" panose="020B0604020202020204" pitchFamily="34" charset="0"/>
                <a:cs typeface="Arial" panose="020B0604020202020204" pitchFamily="34" charset="0"/>
              </a:rPr>
            </a:br>
            <a:r>
              <a:rPr lang="da-DK" dirty="0">
                <a:latin typeface="Arial" panose="020B0604020202020204" pitchFamily="34" charset="0"/>
                <a:cs typeface="Arial" panose="020B0604020202020204" pitchFamily="34" charset="0"/>
              </a:rPr>
              <a:t>R: 209</a:t>
            </a:r>
            <a:br>
              <a:rPr lang="da-DK" dirty="0">
                <a:latin typeface="Arial" panose="020B0604020202020204" pitchFamily="34" charset="0"/>
                <a:cs typeface="Arial" panose="020B0604020202020204" pitchFamily="34" charset="0"/>
              </a:rPr>
            </a:br>
            <a:r>
              <a:rPr lang="da-DK" dirty="0">
                <a:latin typeface="Arial" panose="020B0604020202020204" pitchFamily="34" charset="0"/>
                <a:cs typeface="Arial" panose="020B0604020202020204" pitchFamily="34" charset="0"/>
              </a:rPr>
              <a:t>G: 175</a:t>
            </a:r>
            <a:br>
              <a:rPr lang="da-DK" dirty="0">
                <a:latin typeface="Arial" panose="020B0604020202020204" pitchFamily="34" charset="0"/>
                <a:cs typeface="Arial" panose="020B0604020202020204" pitchFamily="34" charset="0"/>
              </a:rPr>
            </a:br>
            <a:r>
              <a:rPr lang="da-DK" dirty="0">
                <a:latin typeface="Arial" panose="020B0604020202020204" pitchFamily="34" charset="0"/>
                <a:cs typeface="Arial" panose="020B0604020202020204" pitchFamily="34" charset="0"/>
              </a:rPr>
              <a:t>B: 132</a:t>
            </a:r>
          </a:p>
        </p:txBody>
      </p:sp>
      <p:sp>
        <p:nvSpPr>
          <p:cNvPr id="19" name="Szöveg helye 2">
            <a:extLst>
              <a:ext uri="{FF2B5EF4-FFF2-40B4-BE49-F238E27FC236}">
                <a16:creationId xmlns:a16="http://schemas.microsoft.com/office/drawing/2014/main" id="{B681D54D-016F-47EA-A7FF-C16036335F69}"/>
              </a:ext>
            </a:extLst>
          </p:cNvPr>
          <p:cNvSpPr txBox="1">
            <a:spLocks/>
          </p:cNvSpPr>
          <p:nvPr userDrawn="1"/>
        </p:nvSpPr>
        <p:spPr>
          <a:xfrm>
            <a:off x="8885936" y="3290608"/>
            <a:ext cx="1344612" cy="1137920"/>
          </a:xfrm>
          <a:prstGeom prst="rect">
            <a:avLst/>
          </a:prstGeom>
          <a:solidFill>
            <a:srgbClr val="898E97"/>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#898E97</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137</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142</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151</a:t>
            </a:r>
          </a:p>
        </p:txBody>
      </p:sp>
      <p:sp>
        <p:nvSpPr>
          <p:cNvPr id="20" name="Szöveg helye 2">
            <a:extLst>
              <a:ext uri="{FF2B5EF4-FFF2-40B4-BE49-F238E27FC236}">
                <a16:creationId xmlns:a16="http://schemas.microsoft.com/office/drawing/2014/main" id="{78C62BE3-8021-4D97-96E7-6B9FD4A7A744}"/>
              </a:ext>
            </a:extLst>
          </p:cNvPr>
          <p:cNvSpPr txBox="1">
            <a:spLocks/>
          </p:cNvSpPr>
          <p:nvPr userDrawn="1"/>
        </p:nvSpPr>
        <p:spPr>
          <a:xfrm>
            <a:off x="6197668" y="4428528"/>
            <a:ext cx="1344612" cy="1137920"/>
          </a:xfrm>
          <a:prstGeom prst="rect">
            <a:avLst/>
          </a:prstGeom>
          <a:solidFill>
            <a:srgbClr val="4D4B6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smtClean="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#4D4B66</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77</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75</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102</a:t>
            </a:r>
          </a:p>
        </p:txBody>
      </p:sp>
      <p:sp>
        <p:nvSpPr>
          <p:cNvPr id="21" name="Szöveg helye 2">
            <a:extLst>
              <a:ext uri="{FF2B5EF4-FFF2-40B4-BE49-F238E27FC236}">
                <a16:creationId xmlns:a16="http://schemas.microsoft.com/office/drawing/2014/main" id="{901AB510-4874-416A-B060-FE7F527AFF8B}"/>
              </a:ext>
            </a:extLst>
          </p:cNvPr>
          <p:cNvSpPr txBox="1">
            <a:spLocks/>
          </p:cNvSpPr>
          <p:nvPr userDrawn="1"/>
        </p:nvSpPr>
        <p:spPr>
          <a:xfrm>
            <a:off x="6197668" y="5566449"/>
            <a:ext cx="1344612" cy="1137920"/>
          </a:xfrm>
          <a:prstGeom prst="rect">
            <a:avLst/>
          </a:prstGeom>
          <a:solidFill>
            <a:srgbClr val="78748A"/>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smtClean="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#78748A</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120</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116</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138</a:t>
            </a:r>
          </a:p>
        </p:txBody>
      </p:sp>
      <p:sp>
        <p:nvSpPr>
          <p:cNvPr id="22" name="Szöveg helye 2">
            <a:extLst>
              <a:ext uri="{FF2B5EF4-FFF2-40B4-BE49-F238E27FC236}">
                <a16:creationId xmlns:a16="http://schemas.microsoft.com/office/drawing/2014/main" id="{28661039-A9C1-470F-95C5-51A3A9A319E9}"/>
              </a:ext>
            </a:extLst>
          </p:cNvPr>
          <p:cNvSpPr txBox="1">
            <a:spLocks/>
          </p:cNvSpPr>
          <p:nvPr userDrawn="1"/>
        </p:nvSpPr>
        <p:spPr>
          <a:xfrm>
            <a:off x="7539536" y="4428529"/>
            <a:ext cx="1344612" cy="1137920"/>
          </a:xfrm>
          <a:prstGeom prst="rect">
            <a:avLst/>
          </a:prstGeom>
          <a:solidFill>
            <a:srgbClr val="DEC5A6"/>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#DEC5A6</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222</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197</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166</a:t>
            </a:r>
          </a:p>
        </p:txBody>
      </p:sp>
      <p:sp>
        <p:nvSpPr>
          <p:cNvPr id="23" name="Szöveg helye 2">
            <a:extLst>
              <a:ext uri="{FF2B5EF4-FFF2-40B4-BE49-F238E27FC236}">
                <a16:creationId xmlns:a16="http://schemas.microsoft.com/office/drawing/2014/main" id="{D610F3FF-D6A4-4E0D-8E2B-CF8815FB9AFF}"/>
              </a:ext>
            </a:extLst>
          </p:cNvPr>
          <p:cNvSpPr txBox="1">
            <a:spLocks/>
          </p:cNvSpPr>
          <p:nvPr userDrawn="1"/>
        </p:nvSpPr>
        <p:spPr>
          <a:xfrm>
            <a:off x="8885936" y="4428529"/>
            <a:ext cx="1344612" cy="1137920"/>
          </a:xfrm>
          <a:prstGeom prst="rect">
            <a:avLst/>
          </a:prstGeom>
          <a:solidFill>
            <a:srgbClr val="A9ABB2"/>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228600" indent="0" algn="l" defTabSz="914400" rtl="0" eaLnBrk="1" latinLnBrk="0" hangingPunct="1">
              <a:lnSpc>
                <a:spcPct val="100000"/>
              </a:lnSpc>
              <a:spcBef>
                <a:spcPts val="0"/>
              </a:spcBef>
              <a:buFontTx/>
              <a:buNone/>
              <a:defRPr lang="hu-HU" sz="140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hu-HU" sz="1800" kern="1200" dirty="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252000"/>
            <a:r>
              <a:rPr lang="pt-BR" dirty="0">
                <a:latin typeface="Arial" panose="020B0604020202020204" pitchFamily="34" charset="0"/>
                <a:cs typeface="Arial" panose="020B0604020202020204" pitchFamily="34" charset="0"/>
              </a:rPr>
              <a:t>#A9ABB2</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R: 169</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G: 171</a:t>
            </a:r>
            <a:br>
              <a:rPr lang="pt-BR" dirty="0">
                <a:latin typeface="Arial" panose="020B0604020202020204" pitchFamily="34" charset="0"/>
                <a:cs typeface="Arial" panose="020B0604020202020204" pitchFamily="34" charset="0"/>
              </a:rPr>
            </a:br>
            <a:r>
              <a:rPr lang="pt-BR" dirty="0">
                <a:latin typeface="Arial" panose="020B0604020202020204" pitchFamily="34" charset="0"/>
                <a:cs typeface="Arial" panose="020B0604020202020204" pitchFamily="34" charset="0"/>
              </a:rPr>
              <a:t>B: 178</a:t>
            </a:r>
          </a:p>
        </p:txBody>
      </p:sp>
      <p:sp>
        <p:nvSpPr>
          <p:cNvPr id="27" name="Ellipszis 26">
            <a:extLst>
              <a:ext uri="{FF2B5EF4-FFF2-40B4-BE49-F238E27FC236}">
                <a16:creationId xmlns:a16="http://schemas.microsoft.com/office/drawing/2014/main" id="{3C4E6AF9-375B-4ED9-B39C-FA1793622028}"/>
              </a:ext>
            </a:extLst>
          </p:cNvPr>
          <p:cNvSpPr/>
          <p:nvPr/>
        </p:nvSpPr>
        <p:spPr>
          <a:xfrm>
            <a:off x="7163430" y="2949913"/>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9" name="Ellipszis 28">
            <a:extLst>
              <a:ext uri="{FF2B5EF4-FFF2-40B4-BE49-F238E27FC236}">
                <a16:creationId xmlns:a16="http://schemas.microsoft.com/office/drawing/2014/main" id="{769A7EA0-E55F-4D2B-930F-8A234D969371}"/>
              </a:ext>
            </a:extLst>
          </p:cNvPr>
          <p:cNvSpPr/>
          <p:nvPr/>
        </p:nvSpPr>
        <p:spPr>
          <a:xfrm>
            <a:off x="8413500" y="2973909"/>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0" name="Ellipszis 29">
            <a:extLst>
              <a:ext uri="{FF2B5EF4-FFF2-40B4-BE49-F238E27FC236}">
                <a16:creationId xmlns:a16="http://schemas.microsoft.com/office/drawing/2014/main" id="{8CD33F66-FF1F-4C6E-A5A3-0FEE60D3A028}"/>
              </a:ext>
            </a:extLst>
          </p:cNvPr>
          <p:cNvSpPr/>
          <p:nvPr/>
        </p:nvSpPr>
        <p:spPr>
          <a:xfrm>
            <a:off x="9845979" y="2949913"/>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2" name="Ellipszis 31">
            <a:extLst>
              <a:ext uri="{FF2B5EF4-FFF2-40B4-BE49-F238E27FC236}">
                <a16:creationId xmlns:a16="http://schemas.microsoft.com/office/drawing/2014/main" id="{91F9E0F7-B1E8-4A36-BABB-EE470353DA4B}"/>
              </a:ext>
            </a:extLst>
          </p:cNvPr>
          <p:cNvSpPr/>
          <p:nvPr/>
        </p:nvSpPr>
        <p:spPr>
          <a:xfrm>
            <a:off x="11201164" y="2973909"/>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0" name="Ellipszis 39">
            <a:extLst>
              <a:ext uri="{FF2B5EF4-FFF2-40B4-BE49-F238E27FC236}">
                <a16:creationId xmlns:a16="http://schemas.microsoft.com/office/drawing/2014/main" id="{5EDBF66B-705B-4621-B049-B5EB05B049A5}"/>
              </a:ext>
            </a:extLst>
          </p:cNvPr>
          <p:cNvSpPr/>
          <p:nvPr userDrawn="1"/>
        </p:nvSpPr>
        <p:spPr>
          <a:xfrm>
            <a:off x="7163430" y="4083017"/>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1" name="Ellipszis 40">
            <a:extLst>
              <a:ext uri="{FF2B5EF4-FFF2-40B4-BE49-F238E27FC236}">
                <a16:creationId xmlns:a16="http://schemas.microsoft.com/office/drawing/2014/main" id="{0B64D19B-A6BB-40C6-A773-2B0ADFC0F9A5}"/>
              </a:ext>
            </a:extLst>
          </p:cNvPr>
          <p:cNvSpPr/>
          <p:nvPr userDrawn="1"/>
        </p:nvSpPr>
        <p:spPr>
          <a:xfrm>
            <a:off x="8413500" y="4107013"/>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2" name="Ellipszis 41">
            <a:extLst>
              <a:ext uri="{FF2B5EF4-FFF2-40B4-BE49-F238E27FC236}">
                <a16:creationId xmlns:a16="http://schemas.microsoft.com/office/drawing/2014/main" id="{4A2A8BD0-FE39-4523-A246-408007AD8B32}"/>
              </a:ext>
            </a:extLst>
          </p:cNvPr>
          <p:cNvSpPr/>
          <p:nvPr userDrawn="1"/>
        </p:nvSpPr>
        <p:spPr>
          <a:xfrm>
            <a:off x="9845979" y="4083017"/>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3" name="Ellipszis 42">
            <a:extLst>
              <a:ext uri="{FF2B5EF4-FFF2-40B4-BE49-F238E27FC236}">
                <a16:creationId xmlns:a16="http://schemas.microsoft.com/office/drawing/2014/main" id="{48E2078D-F676-42C7-A76A-D44CEB556B68}"/>
              </a:ext>
            </a:extLst>
          </p:cNvPr>
          <p:cNvSpPr/>
          <p:nvPr userDrawn="1"/>
        </p:nvSpPr>
        <p:spPr>
          <a:xfrm>
            <a:off x="11201164" y="4107013"/>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4" name="Ellipszis 43">
            <a:extLst>
              <a:ext uri="{FF2B5EF4-FFF2-40B4-BE49-F238E27FC236}">
                <a16:creationId xmlns:a16="http://schemas.microsoft.com/office/drawing/2014/main" id="{54194446-B123-416E-8346-5F81E8874556}"/>
              </a:ext>
            </a:extLst>
          </p:cNvPr>
          <p:cNvSpPr/>
          <p:nvPr userDrawn="1"/>
        </p:nvSpPr>
        <p:spPr>
          <a:xfrm>
            <a:off x="7254854" y="5220936"/>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5" name="Ellipszis 44">
            <a:extLst>
              <a:ext uri="{FF2B5EF4-FFF2-40B4-BE49-F238E27FC236}">
                <a16:creationId xmlns:a16="http://schemas.microsoft.com/office/drawing/2014/main" id="{50765198-1BC1-471C-A4BE-DFCF3F22F254}"/>
              </a:ext>
            </a:extLst>
          </p:cNvPr>
          <p:cNvSpPr/>
          <p:nvPr userDrawn="1"/>
        </p:nvSpPr>
        <p:spPr>
          <a:xfrm>
            <a:off x="8504924" y="5244932"/>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Ellipszis 45">
            <a:extLst>
              <a:ext uri="{FF2B5EF4-FFF2-40B4-BE49-F238E27FC236}">
                <a16:creationId xmlns:a16="http://schemas.microsoft.com/office/drawing/2014/main" id="{D533EF4B-7BDD-487C-AF16-BFEB6E5FB8EF}"/>
              </a:ext>
            </a:extLst>
          </p:cNvPr>
          <p:cNvSpPr/>
          <p:nvPr userDrawn="1"/>
        </p:nvSpPr>
        <p:spPr>
          <a:xfrm>
            <a:off x="9937403" y="5220936"/>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Ellipszis 46">
            <a:extLst>
              <a:ext uri="{FF2B5EF4-FFF2-40B4-BE49-F238E27FC236}">
                <a16:creationId xmlns:a16="http://schemas.microsoft.com/office/drawing/2014/main" id="{AA6D6282-BA5E-43A9-A300-F73D20D15142}"/>
              </a:ext>
            </a:extLst>
          </p:cNvPr>
          <p:cNvSpPr/>
          <p:nvPr userDrawn="1"/>
        </p:nvSpPr>
        <p:spPr>
          <a:xfrm>
            <a:off x="11292588" y="5244932"/>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Ellipszis 47">
            <a:extLst>
              <a:ext uri="{FF2B5EF4-FFF2-40B4-BE49-F238E27FC236}">
                <a16:creationId xmlns:a16="http://schemas.microsoft.com/office/drawing/2014/main" id="{DDD38DAA-C185-4598-9B0C-4BFF3C60C9D3}"/>
              </a:ext>
            </a:extLst>
          </p:cNvPr>
          <p:cNvSpPr/>
          <p:nvPr userDrawn="1"/>
        </p:nvSpPr>
        <p:spPr>
          <a:xfrm>
            <a:off x="7236184" y="6355002"/>
            <a:ext cx="189084" cy="1890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346153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elements">
    <p:spTree>
      <p:nvGrpSpPr>
        <p:cNvPr id="1" name=""/>
        <p:cNvGrpSpPr/>
        <p:nvPr/>
      </p:nvGrpSpPr>
      <p:grpSpPr>
        <a:xfrm>
          <a:off x="0" y="0"/>
          <a:ext cx="0" cy="0"/>
          <a:chOff x="0" y="0"/>
          <a:chExt cx="0" cy="0"/>
        </a:xfrm>
      </p:grpSpPr>
      <p:pic>
        <p:nvPicPr>
          <p:cNvPr id="5" name="Ábra 4">
            <a:extLst>
              <a:ext uri="{FF2B5EF4-FFF2-40B4-BE49-F238E27FC236}">
                <a16:creationId xmlns:a16="http://schemas.microsoft.com/office/drawing/2014/main" id="{974488C6-1BF6-46F1-9432-34AC08BF85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49341" y="3301375"/>
            <a:ext cx="2839260" cy="2839261"/>
          </a:xfrm>
          <a:prstGeom prst="rect">
            <a:avLst/>
          </a:prstGeom>
        </p:spPr>
      </p:pic>
      <p:pic>
        <p:nvPicPr>
          <p:cNvPr id="7" name="Ábra 6">
            <a:extLst>
              <a:ext uri="{FF2B5EF4-FFF2-40B4-BE49-F238E27FC236}">
                <a16:creationId xmlns:a16="http://schemas.microsoft.com/office/drawing/2014/main" id="{25252A8F-1937-4613-8EFA-9D346E05C2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90952" y="1343871"/>
            <a:ext cx="1379721" cy="1619177"/>
          </a:xfrm>
          <a:prstGeom prst="rect">
            <a:avLst/>
          </a:prstGeom>
        </p:spPr>
      </p:pic>
      <p:pic>
        <p:nvPicPr>
          <p:cNvPr id="8" name="Ábra 7">
            <a:extLst>
              <a:ext uri="{FF2B5EF4-FFF2-40B4-BE49-F238E27FC236}">
                <a16:creationId xmlns:a16="http://schemas.microsoft.com/office/drawing/2014/main" id="{87E42343-1EC1-4912-B195-8897B8606F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69976" y="2870270"/>
            <a:ext cx="558730" cy="558730"/>
          </a:xfrm>
          <a:prstGeom prst="rect">
            <a:avLst/>
          </a:prstGeom>
        </p:spPr>
      </p:pic>
      <p:grpSp>
        <p:nvGrpSpPr>
          <p:cNvPr id="9" name="Csoportba foglalás 8">
            <a:extLst>
              <a:ext uri="{FF2B5EF4-FFF2-40B4-BE49-F238E27FC236}">
                <a16:creationId xmlns:a16="http://schemas.microsoft.com/office/drawing/2014/main" id="{CD5B022D-3CB7-4C29-9EB1-2944CD07FE6B}"/>
              </a:ext>
            </a:extLst>
          </p:cNvPr>
          <p:cNvGrpSpPr/>
          <p:nvPr/>
        </p:nvGrpSpPr>
        <p:grpSpPr>
          <a:xfrm>
            <a:off x="6102376" y="3586442"/>
            <a:ext cx="2269127" cy="2269128"/>
            <a:chOff x="5239584" y="2481262"/>
            <a:chExt cx="1895475" cy="1895475"/>
          </a:xfrm>
        </p:grpSpPr>
        <p:pic>
          <p:nvPicPr>
            <p:cNvPr id="10" name="Ábra 9">
              <a:extLst>
                <a:ext uri="{FF2B5EF4-FFF2-40B4-BE49-F238E27FC236}">
                  <a16:creationId xmlns:a16="http://schemas.microsoft.com/office/drawing/2014/main" id="{7FCD9CC9-B31A-430F-BF86-4F9F056CFB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39584" y="2481262"/>
              <a:ext cx="1895475" cy="1895475"/>
            </a:xfrm>
            <a:prstGeom prst="rect">
              <a:avLst/>
            </a:prstGeom>
          </p:spPr>
        </p:pic>
        <p:pic>
          <p:nvPicPr>
            <p:cNvPr id="11" name="Ábra 10">
              <a:extLst>
                <a:ext uri="{FF2B5EF4-FFF2-40B4-BE49-F238E27FC236}">
                  <a16:creationId xmlns:a16="http://schemas.microsoft.com/office/drawing/2014/main" id="{7F84FB8B-8B81-41A8-AB56-04098A1A09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68250" y="3209925"/>
              <a:ext cx="438150" cy="438150"/>
            </a:xfrm>
            <a:prstGeom prst="rect">
              <a:avLst/>
            </a:prstGeom>
          </p:spPr>
        </p:pic>
      </p:grpSp>
      <p:sp>
        <p:nvSpPr>
          <p:cNvPr id="13" name="Szöveg helye 29">
            <a:extLst>
              <a:ext uri="{FF2B5EF4-FFF2-40B4-BE49-F238E27FC236}">
                <a16:creationId xmlns:a16="http://schemas.microsoft.com/office/drawing/2014/main" id="{6863C8A6-7D07-4239-910C-77D3E79A0CBF}"/>
              </a:ext>
            </a:extLst>
          </p:cNvPr>
          <p:cNvSpPr>
            <a:spLocks noGrp="1"/>
          </p:cNvSpPr>
          <p:nvPr>
            <p:ph type="body" sz="half" idx="2" hasCustomPrompt="1"/>
          </p:nvPr>
        </p:nvSpPr>
        <p:spPr>
          <a:xfrm>
            <a:off x="570395" y="2619980"/>
            <a:ext cx="4781551" cy="3421062"/>
          </a:xfrm>
          <a:prstGeom prst="rect">
            <a:avLst/>
          </a:prstGeom>
        </p:spPr>
        <p:txBody>
          <a:bodyPr lIns="0" tIns="0" rIns="0" bIns="0"/>
          <a:lstStyle>
            <a:lvl1pPr marL="0" indent="0">
              <a:lnSpc>
                <a:spcPct val="100000"/>
              </a:lnSpc>
              <a:spcBef>
                <a:spcPts val="600"/>
              </a:spcBef>
              <a:buFontTx/>
              <a:buNone/>
              <a:defRPr sz="1800" b="0" i="0" baseline="0">
                <a:solidFill>
                  <a:schemeClr val="accent1"/>
                </a:solidFill>
                <a:latin typeface="Arial "/>
              </a:defRPr>
            </a:lvl1pPr>
          </a:lstStyle>
          <a:p>
            <a:r>
              <a:rPr lang="hu-HU" dirty="0"/>
              <a:t>Az itt található grafikai elemek szabadon felhasználhatók díszitő elemként.</a:t>
            </a:r>
          </a:p>
          <a:p>
            <a:r>
              <a:rPr lang="hu-HU" dirty="0"/>
              <a:t>A Corvinus színpalettájából átszínezhetők.</a:t>
            </a:r>
          </a:p>
          <a:p>
            <a:r>
              <a:rPr lang="hu-HU" dirty="0"/>
              <a:t>Fehérre színezve és képre ráhelyezve mutatós dia készíthető. </a:t>
            </a:r>
            <a:endParaRPr lang="en-US" dirty="0"/>
          </a:p>
        </p:txBody>
      </p:sp>
    </p:spTree>
    <p:extLst>
      <p:ext uri="{BB962C8B-B14F-4D97-AF65-F5344CB8AC3E}">
        <p14:creationId xmlns:p14="http://schemas.microsoft.com/office/powerpoint/2010/main" val="2987393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able pattern">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B0E2FA13-E2E8-477F-A01D-4CEE2C6AB77C}"/>
              </a:ext>
            </a:extLst>
          </p:cNvPr>
          <p:cNvSpPr txBox="1">
            <a:spLocks/>
          </p:cNvSpPr>
          <p:nvPr/>
        </p:nvSpPr>
        <p:spPr>
          <a:xfrm>
            <a:off x="1042988" y="2852738"/>
            <a:ext cx="3167062" cy="3421062"/>
          </a:xfrm>
          <a:prstGeom prst="rect">
            <a:avLst/>
          </a:prstGeom>
        </p:spPr>
        <p:txBody>
          <a:bodyPr lIns="0" tIns="0" rIns="0" bIns="0"/>
          <a:lstStyle>
            <a:lvl1pPr marL="0" indent="0" algn="l" defTabSz="914400" rtl="0" eaLnBrk="1" latinLnBrk="0" hangingPunct="1">
              <a:lnSpc>
                <a:spcPct val="100000"/>
              </a:lnSpc>
              <a:spcBef>
                <a:spcPts val="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hu-HU" dirty="0">
                <a:solidFill>
                  <a:schemeClr val="accent1"/>
                </a:solidFill>
              </a:rPr>
              <a:t>Ezen az oldalon egy táblázat mintát mutatunk be, amit lehet bővíteni, szűkíteni, átszínezni.</a:t>
            </a:r>
          </a:p>
          <a:p>
            <a:endParaRPr lang="hu-HU" dirty="0">
              <a:solidFill>
                <a:schemeClr val="accent1"/>
              </a:solidFill>
            </a:endParaRPr>
          </a:p>
          <a:p>
            <a:r>
              <a:rPr lang="hu-HU" dirty="0">
                <a:solidFill>
                  <a:schemeClr val="accent1"/>
                </a:solidFill>
              </a:rPr>
              <a:t>A </a:t>
            </a:r>
            <a:r>
              <a:rPr lang="hu-HU" dirty="0" err="1">
                <a:solidFill>
                  <a:schemeClr val="accent1"/>
                </a:solidFill>
              </a:rPr>
              <a:t>ppt</a:t>
            </a:r>
            <a:r>
              <a:rPr lang="hu-HU" dirty="0">
                <a:solidFill>
                  <a:schemeClr val="accent1"/>
                </a:solidFill>
              </a:rPr>
              <a:t>-be beépített táblázatok a </a:t>
            </a:r>
            <a:r>
              <a:rPr lang="en-US" dirty="0">
                <a:solidFill>
                  <a:schemeClr val="accent1"/>
                </a:solidFill>
              </a:rPr>
              <a:t>Corvinus </a:t>
            </a:r>
            <a:r>
              <a:rPr lang="en-US" dirty="0" err="1">
                <a:solidFill>
                  <a:schemeClr val="accent1"/>
                </a:solidFill>
              </a:rPr>
              <a:t>színséma</a:t>
            </a:r>
            <a:r>
              <a:rPr lang="en-US" dirty="0">
                <a:solidFill>
                  <a:schemeClr val="accent1"/>
                </a:solidFill>
              </a:rPr>
              <a:t> </a:t>
            </a:r>
            <a:r>
              <a:rPr lang="en-US" dirty="0" err="1">
                <a:solidFill>
                  <a:schemeClr val="accent1"/>
                </a:solidFill>
              </a:rPr>
              <a:t>szerint</a:t>
            </a:r>
            <a:r>
              <a:rPr lang="en-US" dirty="0">
                <a:solidFill>
                  <a:schemeClr val="accent1"/>
                </a:solidFill>
              </a:rPr>
              <a:t> </a:t>
            </a:r>
            <a:r>
              <a:rPr lang="en-US" dirty="0" err="1">
                <a:solidFill>
                  <a:schemeClr val="accent1"/>
                </a:solidFill>
              </a:rPr>
              <a:t>vesz</a:t>
            </a:r>
            <a:r>
              <a:rPr lang="en-US" dirty="0">
                <a:solidFill>
                  <a:schemeClr val="accent1"/>
                </a:solidFill>
              </a:rPr>
              <a:t> </a:t>
            </a:r>
            <a:r>
              <a:rPr lang="en-US" dirty="0" err="1">
                <a:solidFill>
                  <a:schemeClr val="accent1"/>
                </a:solidFill>
              </a:rPr>
              <a:t>fel</a:t>
            </a:r>
            <a:r>
              <a:rPr lang="en-US" dirty="0">
                <a:solidFill>
                  <a:schemeClr val="accent1"/>
                </a:solidFill>
              </a:rPr>
              <a:t> </a:t>
            </a:r>
            <a:r>
              <a:rPr lang="en-US" dirty="0" err="1">
                <a:solidFill>
                  <a:schemeClr val="accent1"/>
                </a:solidFill>
              </a:rPr>
              <a:t>árnyalatokat</a:t>
            </a:r>
            <a:r>
              <a:rPr lang="en-US" dirty="0">
                <a:solidFill>
                  <a:schemeClr val="accent1"/>
                </a:solidFill>
              </a:rPr>
              <a:t>.</a:t>
            </a:r>
            <a:endParaRPr lang="hu-HU" dirty="0">
              <a:solidFill>
                <a:schemeClr val="accent1"/>
              </a:solidFill>
            </a:endParaRPr>
          </a:p>
        </p:txBody>
      </p:sp>
      <p:sp>
        <p:nvSpPr>
          <p:cNvPr id="12" name="Title 1">
            <a:extLst>
              <a:ext uri="{FF2B5EF4-FFF2-40B4-BE49-F238E27FC236}">
                <a16:creationId xmlns:a16="http://schemas.microsoft.com/office/drawing/2014/main" id="{15828C34-E8A6-4A47-AFBC-17911EEF090D}"/>
              </a:ext>
            </a:extLst>
          </p:cNvPr>
          <p:cNvSpPr>
            <a:spLocks noGrp="1"/>
          </p:cNvSpPr>
          <p:nvPr>
            <p:ph type="ctrTitle" hasCustomPrompt="1"/>
          </p:nvPr>
        </p:nvSpPr>
        <p:spPr>
          <a:xfrm>
            <a:off x="531813" y="1583728"/>
            <a:ext cx="5292725" cy="1269010"/>
          </a:xfrm>
          <a:prstGeom prst="rect">
            <a:avLst/>
          </a:prstGeom>
        </p:spPr>
        <p:txBody>
          <a:bodyPr lIns="0" tIns="0" rIns="0" bIns="0" anchor="t" anchorCtr="0"/>
          <a:lstStyle>
            <a:lvl1pPr algn="l">
              <a:lnSpc>
                <a:spcPct val="100000"/>
              </a:lnSpc>
              <a:defRPr sz="3600" b="1">
                <a:solidFill>
                  <a:srgbClr val="1B213E"/>
                </a:solidFill>
                <a:latin typeface="Georgia" panose="02040502050405020303" pitchFamily="18" charset="0"/>
              </a:defRPr>
            </a:lvl1pPr>
          </a:lstStyle>
          <a:p>
            <a:r>
              <a:rPr lang="hu-HU" dirty="0"/>
              <a:t>Táblázat minta</a:t>
            </a:r>
          </a:p>
        </p:txBody>
      </p:sp>
      <p:graphicFrame>
        <p:nvGraphicFramePr>
          <p:cNvPr id="2" name="Táblázat 2">
            <a:extLst>
              <a:ext uri="{FF2B5EF4-FFF2-40B4-BE49-F238E27FC236}">
                <a16:creationId xmlns:a16="http://schemas.microsoft.com/office/drawing/2014/main" id="{8314924A-2DE0-4D01-ABDF-22AD7B031CDD}"/>
              </a:ext>
            </a:extLst>
          </p:cNvPr>
          <p:cNvGraphicFramePr>
            <a:graphicFrameLocks noGrp="1"/>
          </p:cNvGraphicFramePr>
          <p:nvPr>
            <p:extLst>
              <p:ext uri="{D42A27DB-BD31-4B8C-83A1-F6EECF244321}">
                <p14:modId xmlns:p14="http://schemas.microsoft.com/office/powerpoint/2010/main" val="4048627468"/>
              </p:ext>
            </p:extLst>
          </p:nvPr>
        </p:nvGraphicFramePr>
        <p:xfrm>
          <a:off x="4672013" y="3049232"/>
          <a:ext cx="6619878" cy="2225040"/>
        </p:xfrm>
        <a:graphic>
          <a:graphicData uri="http://schemas.openxmlformats.org/drawingml/2006/table">
            <a:tbl>
              <a:tblPr firstRow="1" bandRow="1">
                <a:tableStyleId>{5C22544A-7EE6-4342-B048-85BDC9FD1C3A}</a:tableStyleId>
              </a:tblPr>
              <a:tblGrid>
                <a:gridCol w="1103313">
                  <a:extLst>
                    <a:ext uri="{9D8B030D-6E8A-4147-A177-3AD203B41FA5}">
                      <a16:colId xmlns:a16="http://schemas.microsoft.com/office/drawing/2014/main" val="2201860919"/>
                    </a:ext>
                  </a:extLst>
                </a:gridCol>
                <a:gridCol w="1103313">
                  <a:extLst>
                    <a:ext uri="{9D8B030D-6E8A-4147-A177-3AD203B41FA5}">
                      <a16:colId xmlns:a16="http://schemas.microsoft.com/office/drawing/2014/main" val="2254881536"/>
                    </a:ext>
                  </a:extLst>
                </a:gridCol>
                <a:gridCol w="1103313">
                  <a:extLst>
                    <a:ext uri="{9D8B030D-6E8A-4147-A177-3AD203B41FA5}">
                      <a16:colId xmlns:a16="http://schemas.microsoft.com/office/drawing/2014/main" val="193268877"/>
                    </a:ext>
                  </a:extLst>
                </a:gridCol>
                <a:gridCol w="1103313">
                  <a:extLst>
                    <a:ext uri="{9D8B030D-6E8A-4147-A177-3AD203B41FA5}">
                      <a16:colId xmlns:a16="http://schemas.microsoft.com/office/drawing/2014/main" val="3955977677"/>
                    </a:ext>
                  </a:extLst>
                </a:gridCol>
                <a:gridCol w="1103313">
                  <a:extLst>
                    <a:ext uri="{9D8B030D-6E8A-4147-A177-3AD203B41FA5}">
                      <a16:colId xmlns:a16="http://schemas.microsoft.com/office/drawing/2014/main" val="1302196946"/>
                    </a:ext>
                  </a:extLst>
                </a:gridCol>
                <a:gridCol w="1103313">
                  <a:extLst>
                    <a:ext uri="{9D8B030D-6E8A-4147-A177-3AD203B41FA5}">
                      <a16:colId xmlns:a16="http://schemas.microsoft.com/office/drawing/2014/main" val="1715767022"/>
                    </a:ext>
                  </a:extLst>
                </a:gridCol>
              </a:tblGrid>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extLst>
                  <a:ext uri="{0D108BD9-81ED-4DB2-BD59-A6C34878D82A}">
                    <a16:rowId xmlns:a16="http://schemas.microsoft.com/office/drawing/2014/main" val="3835646203"/>
                  </a:ext>
                </a:extLst>
              </a:tr>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extLst>
                  <a:ext uri="{0D108BD9-81ED-4DB2-BD59-A6C34878D82A}">
                    <a16:rowId xmlns:a16="http://schemas.microsoft.com/office/drawing/2014/main" val="192168227"/>
                  </a:ext>
                </a:extLst>
              </a:tr>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extLst>
                  <a:ext uri="{0D108BD9-81ED-4DB2-BD59-A6C34878D82A}">
                    <a16:rowId xmlns:a16="http://schemas.microsoft.com/office/drawing/2014/main" val="1978610242"/>
                  </a:ext>
                </a:extLst>
              </a:tr>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extLst>
                  <a:ext uri="{0D108BD9-81ED-4DB2-BD59-A6C34878D82A}">
                    <a16:rowId xmlns:a16="http://schemas.microsoft.com/office/drawing/2014/main" val="3145524911"/>
                  </a:ext>
                </a:extLst>
              </a:tr>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extLst>
                  <a:ext uri="{0D108BD9-81ED-4DB2-BD59-A6C34878D82A}">
                    <a16:rowId xmlns:a16="http://schemas.microsoft.com/office/drawing/2014/main" val="2124488405"/>
                  </a:ext>
                </a:extLst>
              </a:tr>
              <a:tr h="370840">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a:p>
                  </a:txBody>
                  <a:tcPr/>
                </a:tc>
                <a:tc>
                  <a:txBody>
                    <a:bodyPr/>
                    <a:lstStyle/>
                    <a:p>
                      <a:endParaRPr lang="hu-HU" dirty="0"/>
                    </a:p>
                  </a:txBody>
                  <a:tcPr/>
                </a:tc>
                <a:extLst>
                  <a:ext uri="{0D108BD9-81ED-4DB2-BD59-A6C34878D82A}">
                    <a16:rowId xmlns:a16="http://schemas.microsoft.com/office/drawing/2014/main" val="3269519899"/>
                  </a:ext>
                </a:extLst>
              </a:tr>
            </a:tbl>
          </a:graphicData>
        </a:graphic>
      </p:graphicFrame>
    </p:spTree>
    <p:extLst>
      <p:ext uri="{BB962C8B-B14F-4D97-AF65-F5344CB8AC3E}">
        <p14:creationId xmlns:p14="http://schemas.microsoft.com/office/powerpoint/2010/main" val="1656316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content">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BC12F70C-DEAB-4161-816B-05AA0DC262E5}"/>
              </a:ext>
            </a:extLst>
          </p:cNvPr>
          <p:cNvSpPr>
            <a:spLocks noGrp="1"/>
          </p:cNvSpPr>
          <p:nvPr>
            <p:ph type="subTitle" idx="1" hasCustomPrompt="1"/>
          </p:nvPr>
        </p:nvSpPr>
        <p:spPr>
          <a:xfrm>
            <a:off x="468000" y="216000"/>
            <a:ext cx="10440000" cy="1008000"/>
          </a:xfrm>
          <a:prstGeom prst="rect">
            <a:avLst/>
          </a:prstGeom>
        </p:spPr>
        <p:txBody>
          <a:bodyPr lIns="0" tIns="0" rIns="0" bIns="0" anchor="t" anchorCtr="0">
            <a:normAutofit/>
          </a:bodyPr>
          <a:lstStyle>
            <a:lvl1pPr marL="0" indent="0" algn="l">
              <a:lnSpc>
                <a:spcPct val="100000"/>
              </a:lnSpc>
              <a:spcBef>
                <a:spcPts val="0"/>
              </a:spcBef>
              <a:buNone/>
              <a:defRPr sz="2800" b="1">
                <a:latin typeface="Georgia" panose="02040502050405020303"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endParaRPr lang="hu-HU" dirty="0"/>
          </a:p>
        </p:txBody>
      </p:sp>
      <p:sp>
        <p:nvSpPr>
          <p:cNvPr id="6" name="Tartalom helye 2">
            <a:extLst>
              <a:ext uri="{FF2B5EF4-FFF2-40B4-BE49-F238E27FC236}">
                <a16:creationId xmlns:a16="http://schemas.microsoft.com/office/drawing/2014/main" id="{2898A189-3D20-4F4D-A083-1E28FA59D18A}"/>
              </a:ext>
            </a:extLst>
          </p:cNvPr>
          <p:cNvSpPr>
            <a:spLocks noGrp="1"/>
          </p:cNvSpPr>
          <p:nvPr>
            <p:ph sz="quarter" idx="15"/>
          </p:nvPr>
        </p:nvSpPr>
        <p:spPr>
          <a:xfrm>
            <a:off x="468000" y="1438275"/>
            <a:ext cx="11358942" cy="4918075"/>
          </a:xfrm>
          <a:prstGeom prst="rect">
            <a:avLst/>
          </a:prstGeom>
        </p:spPr>
        <p:txBody>
          <a:bodyPr/>
          <a:lstStyle>
            <a:lvl1pPr marL="228600" indent="-228600">
              <a:buClr>
                <a:srgbClr val="F5C832"/>
              </a:buClr>
              <a:buFont typeface="Wingdings" panose="05000000000000000000" pitchFamily="2" charset="2"/>
              <a:buChar char="§"/>
              <a:defRPr sz="1800">
                <a:latin typeface="Arial" panose="020B0604020202020204" pitchFamily="34" charset="0"/>
                <a:cs typeface="Arial" panose="020B0604020202020204" pitchFamily="34" charset="0"/>
              </a:defRPr>
            </a:lvl1pPr>
            <a:lvl2pPr marL="685800" indent="-228600">
              <a:buClr>
                <a:srgbClr val="F5C832"/>
              </a:buClr>
              <a:buFont typeface="Wingdings" panose="05000000000000000000" pitchFamily="2" charset="2"/>
              <a:buChar char="§"/>
              <a:defRPr sz="1600">
                <a:latin typeface="Arial" panose="020B0604020202020204" pitchFamily="34" charset="0"/>
                <a:cs typeface="Arial" panose="020B0604020202020204" pitchFamily="34" charset="0"/>
              </a:defRPr>
            </a:lvl2pPr>
            <a:lvl3pPr marL="1143000" indent="-228600">
              <a:buClr>
                <a:srgbClr val="F5C832"/>
              </a:buClr>
              <a:buFont typeface="Wingdings" panose="05000000000000000000" pitchFamily="2" charset="2"/>
              <a:buChar char="§"/>
              <a:defRPr sz="1400">
                <a:latin typeface="Arial" panose="020B0604020202020204" pitchFamily="34" charset="0"/>
                <a:cs typeface="Arial" panose="020B0604020202020204" pitchFamily="34" charset="0"/>
              </a:defRPr>
            </a:lvl3pPr>
            <a:lvl4pPr marL="16002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20574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145715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tex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B5C9ED1-93FB-4E78-BFEE-EA8A879C0ED7}"/>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6" name="Tartalom helye 2">
            <a:extLst>
              <a:ext uri="{FF2B5EF4-FFF2-40B4-BE49-F238E27FC236}">
                <a16:creationId xmlns:a16="http://schemas.microsoft.com/office/drawing/2014/main" id="{3A47545A-9C82-48FE-888A-F1646D07DEB2}"/>
              </a:ext>
            </a:extLst>
          </p:cNvPr>
          <p:cNvSpPr>
            <a:spLocks noGrp="1"/>
          </p:cNvSpPr>
          <p:nvPr>
            <p:ph sz="quarter" idx="15"/>
          </p:nvPr>
        </p:nvSpPr>
        <p:spPr>
          <a:xfrm>
            <a:off x="472281" y="1438275"/>
            <a:ext cx="11354661" cy="4933949"/>
          </a:xfrm>
          <a:prstGeom prst="rect">
            <a:avLst/>
          </a:prstGeom>
        </p:spPr>
        <p:txBody>
          <a:bodyPr/>
          <a:lstStyle>
            <a:lvl1pPr marL="0" indent="0">
              <a:buClr>
                <a:schemeClr val="tx2"/>
              </a:buClr>
              <a:buFontTx/>
              <a:buNone/>
              <a:defRPr sz="1800"/>
            </a:lvl1pPr>
            <a:lvl2pPr marL="457200" indent="0">
              <a:buClr>
                <a:schemeClr val="tx2"/>
              </a:buClr>
              <a:buFontTx/>
              <a:buNone/>
              <a:defRPr/>
            </a:lvl2pPr>
            <a:lvl3pPr marL="914400" indent="0">
              <a:buClr>
                <a:schemeClr val="tx2"/>
              </a:buClr>
              <a:buFontTx/>
              <a:buNone/>
              <a:defRPr/>
            </a:lvl3pPr>
            <a:lvl4pPr marL="1371600" indent="0">
              <a:buClr>
                <a:schemeClr val="tx2"/>
              </a:buClr>
              <a:buFontTx/>
              <a:buNone/>
              <a:defRPr/>
            </a:lvl4pPr>
            <a:lvl5pPr marL="1828800" indent="0">
              <a:buClr>
                <a:schemeClr val="tx2"/>
              </a:buClr>
              <a:buFontTx/>
              <a:buNone/>
              <a:defRPr/>
            </a:lvl5pPr>
          </a:lstStyle>
          <a:p>
            <a:pPr lvl="0"/>
            <a:r>
              <a:rPr lang="en-US" dirty="0"/>
              <a:t>Click to edit Master text styles</a:t>
            </a:r>
          </a:p>
        </p:txBody>
      </p:sp>
    </p:spTree>
    <p:extLst>
      <p:ext uri="{BB962C8B-B14F-4D97-AF65-F5344CB8AC3E}">
        <p14:creationId xmlns:p14="http://schemas.microsoft.com/office/powerpoint/2010/main" val="2840205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 2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77C7DD-753C-4480-8A88-31DD72BB57F0}"/>
              </a:ext>
            </a:extLst>
          </p:cNvPr>
          <p:cNvSpPr>
            <a:spLocks noGrp="1"/>
          </p:cNvSpPr>
          <p:nvPr>
            <p:ph type="ctrTitle"/>
          </p:nvPr>
        </p:nvSpPr>
        <p:spPr>
          <a:xfrm>
            <a:off x="467998"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6" name="Tartalom helye 6">
            <a:extLst>
              <a:ext uri="{FF2B5EF4-FFF2-40B4-BE49-F238E27FC236}">
                <a16:creationId xmlns:a16="http://schemas.microsoft.com/office/drawing/2014/main" id="{A2AA9D71-7A9E-44F1-B04A-C78FC24F5494}"/>
              </a:ext>
            </a:extLst>
          </p:cNvPr>
          <p:cNvSpPr>
            <a:spLocks noGrp="1"/>
          </p:cNvSpPr>
          <p:nvPr>
            <p:ph sz="quarter" idx="12"/>
          </p:nvPr>
        </p:nvSpPr>
        <p:spPr>
          <a:xfrm>
            <a:off x="468431" y="1676450"/>
            <a:ext cx="5400000" cy="467995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7" name="Tartalom helye 6">
            <a:extLst>
              <a:ext uri="{FF2B5EF4-FFF2-40B4-BE49-F238E27FC236}">
                <a16:creationId xmlns:a16="http://schemas.microsoft.com/office/drawing/2014/main" id="{2F3731E7-1BE0-48B4-8CE8-7F278A987E1E}"/>
              </a:ext>
            </a:extLst>
          </p:cNvPr>
          <p:cNvSpPr>
            <a:spLocks noGrp="1"/>
          </p:cNvSpPr>
          <p:nvPr>
            <p:ph sz="quarter" idx="13"/>
          </p:nvPr>
        </p:nvSpPr>
        <p:spPr>
          <a:xfrm>
            <a:off x="6426511" y="1676450"/>
            <a:ext cx="5400000" cy="467995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340720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2 tex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78A6139-837B-486C-9F9D-FD026A144F4C}"/>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6" name="Tartalom helye 6">
            <a:extLst>
              <a:ext uri="{FF2B5EF4-FFF2-40B4-BE49-F238E27FC236}">
                <a16:creationId xmlns:a16="http://schemas.microsoft.com/office/drawing/2014/main" id="{DB9C19B2-BC3F-48F4-8715-BA3F9948FEBE}"/>
              </a:ext>
            </a:extLst>
          </p:cNvPr>
          <p:cNvSpPr>
            <a:spLocks noGrp="1"/>
          </p:cNvSpPr>
          <p:nvPr>
            <p:ph sz="quarter" idx="12"/>
          </p:nvPr>
        </p:nvSpPr>
        <p:spPr>
          <a:xfrm>
            <a:off x="468431" y="1676450"/>
            <a:ext cx="5400000" cy="4679950"/>
          </a:xfrm>
          <a:prstGeom prst="rect">
            <a:avLst/>
          </a:prstGeom>
        </p:spPr>
        <p:txBody>
          <a:bodyPr/>
          <a:lstStyle>
            <a:lvl1pPr marL="0" indent="0">
              <a:buFontTx/>
              <a:buNone/>
              <a:defRPr sz="1800"/>
            </a:lvl1pPr>
            <a:lvl2pPr marL="457200" indent="0">
              <a:buFontTx/>
              <a:buNone/>
              <a:defRPr sz="1600"/>
            </a:lvl2pPr>
            <a:lvl3pPr marL="914400" indent="0">
              <a:buFontTx/>
              <a:buNone/>
              <a:defRPr sz="1400"/>
            </a:lvl3pPr>
            <a:lvl4pPr marL="1371600" indent="0">
              <a:buFontTx/>
              <a:buNone/>
              <a:defRPr sz="1200"/>
            </a:lvl4pPr>
            <a:lvl5pPr marL="1828800" indent="0">
              <a:buFontTx/>
              <a:buNone/>
              <a:defRPr sz="1200"/>
            </a:lvl5pPr>
          </a:lstStyle>
          <a:p>
            <a:pPr marL="0" marR="0" lvl="0" indent="0" algn="l" defTabSz="914400" rtl="0" eaLnBrk="1" fontAlgn="auto" latinLnBrk="0" hangingPunct="1">
              <a:lnSpc>
                <a:spcPct val="90000"/>
              </a:lnSpc>
              <a:spcBef>
                <a:spcPts val="1000"/>
              </a:spcBef>
              <a:spcAft>
                <a:spcPts val="0"/>
              </a:spcAft>
              <a:buClr>
                <a:srgbClr val="F5C832"/>
              </a:buClr>
              <a:buSzTx/>
              <a:buFontTx/>
              <a:buNone/>
              <a:tabLst/>
              <a:defRPr/>
            </a:pPr>
            <a:r>
              <a:rPr lang="en-US" dirty="0"/>
              <a:t>Click to edit Master text styles</a:t>
            </a:r>
          </a:p>
        </p:txBody>
      </p:sp>
      <p:sp>
        <p:nvSpPr>
          <p:cNvPr id="7" name="Tartalom helye 6">
            <a:extLst>
              <a:ext uri="{FF2B5EF4-FFF2-40B4-BE49-F238E27FC236}">
                <a16:creationId xmlns:a16="http://schemas.microsoft.com/office/drawing/2014/main" id="{A02D566E-9CAB-4BD2-AE83-56E6840E8DEF}"/>
              </a:ext>
            </a:extLst>
          </p:cNvPr>
          <p:cNvSpPr>
            <a:spLocks noGrp="1"/>
          </p:cNvSpPr>
          <p:nvPr>
            <p:ph sz="quarter" idx="13"/>
          </p:nvPr>
        </p:nvSpPr>
        <p:spPr>
          <a:xfrm>
            <a:off x="6426942" y="1676450"/>
            <a:ext cx="5400000" cy="4679950"/>
          </a:xfrm>
          <a:prstGeom prst="rect">
            <a:avLst/>
          </a:prstGeom>
        </p:spPr>
        <p:txBody>
          <a:bodyPr/>
          <a:lstStyle>
            <a:lvl1pPr marL="0" indent="0">
              <a:buFontTx/>
              <a:buNone/>
              <a:defRPr sz="1800"/>
            </a:lvl1pPr>
            <a:lvl2pPr marL="457200" indent="0">
              <a:buFontTx/>
              <a:buNone/>
              <a:defRPr sz="1600"/>
            </a:lvl2pPr>
            <a:lvl3pPr marL="914400" indent="0">
              <a:buFontTx/>
              <a:buNone/>
              <a:defRPr sz="1400"/>
            </a:lvl3pPr>
            <a:lvl4pPr marL="1371600" indent="0">
              <a:buFontTx/>
              <a:buNone/>
              <a:defRPr sz="1200"/>
            </a:lvl4pPr>
            <a:lvl5pPr marL="1828800" indent="0">
              <a:buFontTx/>
              <a:buNone/>
              <a:defRPr sz="1200"/>
            </a:lvl5pPr>
          </a:lstStyle>
          <a:p>
            <a:pPr lvl="0"/>
            <a:r>
              <a:rPr lang="en-US" dirty="0"/>
              <a:t>Click to edit Master text styles</a:t>
            </a:r>
          </a:p>
        </p:txBody>
      </p:sp>
    </p:spTree>
    <p:extLst>
      <p:ext uri="{BB962C8B-B14F-4D97-AF65-F5344CB8AC3E}">
        <p14:creationId xmlns:p14="http://schemas.microsoft.com/office/powerpoint/2010/main" val="209998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 content + digram">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2E0A3E11-626E-4EB5-BFCF-1F3DB09F06D3}"/>
              </a:ext>
            </a:extLst>
          </p:cNvPr>
          <p:cNvSpPr>
            <a:spLocks noGrp="1"/>
          </p:cNvSpPr>
          <p:nvPr>
            <p:ph sz="quarter" idx="15"/>
          </p:nvPr>
        </p:nvSpPr>
        <p:spPr>
          <a:xfrm>
            <a:off x="468000" y="1438275"/>
            <a:ext cx="11358942" cy="2390775"/>
          </a:xfrm>
          <a:prstGeom prst="rect">
            <a:avLst/>
          </a:prstGeom>
        </p:spPr>
        <p:txBody>
          <a:bodyPr/>
          <a:lstStyle>
            <a:lvl1pPr marL="228600" indent="-228600">
              <a:buClr>
                <a:srgbClr val="F5C832"/>
              </a:buClr>
              <a:buFont typeface="Wingdings" panose="05000000000000000000" pitchFamily="2" charset="2"/>
              <a:buChar char="§"/>
              <a:defRPr sz="1800">
                <a:latin typeface="Arial" panose="020B0604020202020204" pitchFamily="34" charset="0"/>
                <a:cs typeface="Arial" panose="020B0604020202020204" pitchFamily="34" charset="0"/>
              </a:defRPr>
            </a:lvl1pPr>
            <a:lvl2pPr marL="685800" indent="-228600">
              <a:buClr>
                <a:srgbClr val="F5C832"/>
              </a:buClr>
              <a:buFont typeface="Wingdings" panose="05000000000000000000" pitchFamily="2" charset="2"/>
              <a:buChar char="§"/>
              <a:defRPr sz="1600">
                <a:latin typeface="Arial" panose="020B0604020202020204" pitchFamily="34" charset="0"/>
                <a:cs typeface="Arial" panose="020B0604020202020204" pitchFamily="34" charset="0"/>
              </a:defRPr>
            </a:lvl2pPr>
            <a:lvl3pPr marL="1143000" indent="-228600">
              <a:buClr>
                <a:srgbClr val="F5C832"/>
              </a:buClr>
              <a:buFont typeface="Wingdings" panose="05000000000000000000" pitchFamily="2" charset="2"/>
              <a:buChar char="§"/>
              <a:defRPr sz="1400">
                <a:latin typeface="Arial" panose="020B0604020202020204" pitchFamily="34" charset="0"/>
                <a:cs typeface="Arial" panose="020B0604020202020204" pitchFamily="34" charset="0"/>
              </a:defRPr>
            </a:lvl3pPr>
            <a:lvl4pPr marL="16002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20574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4" name="Subtitle 2">
            <a:extLst>
              <a:ext uri="{FF2B5EF4-FFF2-40B4-BE49-F238E27FC236}">
                <a16:creationId xmlns:a16="http://schemas.microsoft.com/office/drawing/2014/main" id="{2256A7D9-412D-44DA-80B0-6148D63D6A1B}"/>
              </a:ext>
            </a:extLst>
          </p:cNvPr>
          <p:cNvSpPr>
            <a:spLocks noGrp="1"/>
          </p:cNvSpPr>
          <p:nvPr>
            <p:ph type="subTitle" idx="1" hasCustomPrompt="1"/>
          </p:nvPr>
        </p:nvSpPr>
        <p:spPr>
          <a:xfrm>
            <a:off x="468000" y="216000"/>
            <a:ext cx="10440000" cy="1008000"/>
          </a:xfrm>
          <a:prstGeom prst="rect">
            <a:avLst/>
          </a:prstGeom>
        </p:spPr>
        <p:txBody>
          <a:bodyPr lIns="0" tIns="0" rIns="0" bIns="0" anchor="t" anchorCtr="0">
            <a:normAutofit/>
          </a:bodyPr>
          <a:lstStyle>
            <a:lvl1pPr marL="0" indent="0" algn="l">
              <a:lnSpc>
                <a:spcPct val="100000"/>
              </a:lnSpc>
              <a:spcBef>
                <a:spcPts val="0"/>
              </a:spcBef>
              <a:buNone/>
              <a:defRPr sz="2800" b="1">
                <a:latin typeface="Georgia" panose="02040502050405020303"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endParaRPr lang="hu-HU" dirty="0"/>
          </a:p>
        </p:txBody>
      </p:sp>
      <p:sp>
        <p:nvSpPr>
          <p:cNvPr id="6" name="Diagram helye 5">
            <a:extLst>
              <a:ext uri="{FF2B5EF4-FFF2-40B4-BE49-F238E27FC236}">
                <a16:creationId xmlns:a16="http://schemas.microsoft.com/office/drawing/2014/main" id="{A7BE49BF-D86D-47F9-B01A-F04DAE572539}"/>
              </a:ext>
            </a:extLst>
          </p:cNvPr>
          <p:cNvSpPr>
            <a:spLocks noGrp="1"/>
          </p:cNvSpPr>
          <p:nvPr>
            <p:ph type="chart" sz="quarter" idx="16" hasCustomPrompt="1"/>
          </p:nvPr>
        </p:nvSpPr>
        <p:spPr>
          <a:xfrm>
            <a:off x="468000" y="3960000"/>
            <a:ext cx="11397600" cy="2565400"/>
          </a:xfrm>
        </p:spPr>
        <p:txBody>
          <a:bodyPr/>
          <a:lstStyle>
            <a:lvl1pPr marL="0" indent="0">
              <a:buNone/>
              <a:defRPr/>
            </a:lvl1pPr>
          </a:lstStyle>
          <a:p>
            <a:pPr lvl="0"/>
            <a:r>
              <a:rPr lang="en-US" dirty="0"/>
              <a:t>Click to edit </a:t>
            </a:r>
            <a:r>
              <a:rPr lang="hu-HU" dirty="0"/>
              <a:t>diagram </a:t>
            </a:r>
            <a:r>
              <a:rPr lang="hu-HU" dirty="0" err="1"/>
              <a:t>icon</a:t>
            </a:r>
            <a:endParaRPr lang="en-US" dirty="0"/>
          </a:p>
        </p:txBody>
      </p:sp>
    </p:spTree>
    <p:extLst>
      <p:ext uri="{BB962C8B-B14F-4D97-AF65-F5344CB8AC3E}">
        <p14:creationId xmlns:p14="http://schemas.microsoft.com/office/powerpoint/2010/main" val="187642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content + table">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2E0A3E11-626E-4EB5-BFCF-1F3DB09F06D3}"/>
              </a:ext>
            </a:extLst>
          </p:cNvPr>
          <p:cNvSpPr>
            <a:spLocks noGrp="1"/>
          </p:cNvSpPr>
          <p:nvPr>
            <p:ph sz="quarter" idx="15"/>
          </p:nvPr>
        </p:nvSpPr>
        <p:spPr>
          <a:xfrm>
            <a:off x="468000" y="1438275"/>
            <a:ext cx="11397600" cy="2390775"/>
          </a:xfrm>
          <a:prstGeom prst="rect">
            <a:avLst/>
          </a:prstGeom>
        </p:spPr>
        <p:txBody>
          <a:bodyPr/>
          <a:lstStyle>
            <a:lvl1pPr marL="228600" indent="-228600">
              <a:buClr>
                <a:srgbClr val="F5C832"/>
              </a:buClr>
              <a:buFont typeface="Wingdings" panose="05000000000000000000" pitchFamily="2" charset="2"/>
              <a:buChar char="§"/>
              <a:defRPr sz="1800">
                <a:latin typeface="Arial" panose="020B0604020202020204" pitchFamily="34" charset="0"/>
                <a:cs typeface="Arial" panose="020B0604020202020204" pitchFamily="34" charset="0"/>
              </a:defRPr>
            </a:lvl1pPr>
            <a:lvl2pPr marL="685800" indent="-228600">
              <a:buClr>
                <a:srgbClr val="F5C832"/>
              </a:buClr>
              <a:buFont typeface="Wingdings" panose="05000000000000000000" pitchFamily="2" charset="2"/>
              <a:buChar char="§"/>
              <a:defRPr sz="1600">
                <a:latin typeface="Arial" panose="020B0604020202020204" pitchFamily="34" charset="0"/>
                <a:cs typeface="Arial" panose="020B0604020202020204" pitchFamily="34" charset="0"/>
              </a:defRPr>
            </a:lvl2pPr>
            <a:lvl3pPr marL="1143000" indent="-228600">
              <a:buClr>
                <a:srgbClr val="F5C832"/>
              </a:buClr>
              <a:buFont typeface="Wingdings" panose="05000000000000000000" pitchFamily="2" charset="2"/>
              <a:buChar char="§"/>
              <a:defRPr sz="1400">
                <a:latin typeface="Arial" panose="020B0604020202020204" pitchFamily="34" charset="0"/>
                <a:cs typeface="Arial" panose="020B0604020202020204" pitchFamily="34" charset="0"/>
              </a:defRPr>
            </a:lvl3pPr>
            <a:lvl4pPr marL="16002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4pPr>
            <a:lvl5pPr marL="2057400" indent="-228600">
              <a:buClr>
                <a:srgbClr val="F5C832"/>
              </a:buClr>
              <a:buFont typeface="Wingdings" panose="05000000000000000000" pitchFamily="2" charset="2"/>
              <a:buChar char="§"/>
              <a:defRPr sz="12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4" name="Subtitle 2">
            <a:extLst>
              <a:ext uri="{FF2B5EF4-FFF2-40B4-BE49-F238E27FC236}">
                <a16:creationId xmlns:a16="http://schemas.microsoft.com/office/drawing/2014/main" id="{2256A7D9-412D-44DA-80B0-6148D63D6A1B}"/>
              </a:ext>
            </a:extLst>
          </p:cNvPr>
          <p:cNvSpPr>
            <a:spLocks noGrp="1"/>
          </p:cNvSpPr>
          <p:nvPr>
            <p:ph type="subTitle" idx="1" hasCustomPrompt="1"/>
          </p:nvPr>
        </p:nvSpPr>
        <p:spPr>
          <a:xfrm>
            <a:off x="468000" y="216000"/>
            <a:ext cx="10440000" cy="1008000"/>
          </a:xfrm>
          <a:prstGeom prst="rect">
            <a:avLst/>
          </a:prstGeom>
        </p:spPr>
        <p:txBody>
          <a:bodyPr lIns="0" tIns="0" rIns="0" bIns="0" anchor="t" anchorCtr="0">
            <a:normAutofit/>
          </a:bodyPr>
          <a:lstStyle>
            <a:lvl1pPr marL="0" indent="0" algn="l">
              <a:lnSpc>
                <a:spcPct val="100000"/>
              </a:lnSpc>
              <a:spcBef>
                <a:spcPts val="0"/>
              </a:spcBef>
              <a:buNone/>
              <a:defRPr sz="2800" b="1">
                <a:latin typeface="Georgia" panose="02040502050405020303" pitchFamily="18"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endParaRPr lang="hu-HU" dirty="0"/>
          </a:p>
        </p:txBody>
      </p:sp>
      <p:sp>
        <p:nvSpPr>
          <p:cNvPr id="5" name="Táblázat helye 4">
            <a:extLst>
              <a:ext uri="{FF2B5EF4-FFF2-40B4-BE49-F238E27FC236}">
                <a16:creationId xmlns:a16="http://schemas.microsoft.com/office/drawing/2014/main" id="{2441E63B-D587-46FB-B92F-4DF3662A7CA9}"/>
              </a:ext>
            </a:extLst>
          </p:cNvPr>
          <p:cNvSpPr>
            <a:spLocks noGrp="1"/>
          </p:cNvSpPr>
          <p:nvPr>
            <p:ph type="tbl" sz="quarter" idx="16" hasCustomPrompt="1"/>
          </p:nvPr>
        </p:nvSpPr>
        <p:spPr>
          <a:xfrm>
            <a:off x="468000" y="3960000"/>
            <a:ext cx="11397600" cy="2457450"/>
          </a:xfrm>
        </p:spPr>
        <p:txBody>
          <a:bodyPr/>
          <a:lstStyle>
            <a:lvl1pPr marL="0" indent="0">
              <a:buNone/>
              <a:defRPr/>
            </a:lvl1pPr>
          </a:lstStyle>
          <a:p>
            <a:pPr lvl="0"/>
            <a:r>
              <a:rPr lang="en-US" noProof="0"/>
              <a:t>Click to edit table icon</a:t>
            </a:r>
          </a:p>
        </p:txBody>
      </p:sp>
    </p:spTree>
    <p:extLst>
      <p:ext uri="{BB962C8B-B14F-4D97-AF65-F5344CB8AC3E}">
        <p14:creationId xmlns:p14="http://schemas.microsoft.com/office/powerpoint/2010/main" val="58264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 2 conten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CAA563B-1007-4753-A9CD-57710D33D6BB}"/>
              </a:ext>
            </a:extLst>
          </p:cNvPr>
          <p:cNvSpPr>
            <a:spLocks noGrp="1"/>
          </p:cNvSpPr>
          <p:nvPr>
            <p:ph type="ctrTitle"/>
          </p:nvPr>
        </p:nvSpPr>
        <p:spPr>
          <a:xfrm>
            <a:off x="467999" y="216000"/>
            <a:ext cx="10440000" cy="1008000"/>
          </a:xfrm>
          <a:prstGeom prst="rect">
            <a:avLst/>
          </a:prstGeom>
        </p:spPr>
        <p:txBody>
          <a:bodyPr lIns="0" tIns="0" rIns="0" bIns="0" anchor="t" anchorCtr="0">
            <a:normAutofit/>
          </a:bodyPr>
          <a:lstStyle>
            <a:lvl1pPr algn="l">
              <a:lnSpc>
                <a:spcPct val="100000"/>
              </a:lnSpc>
              <a:defRPr sz="2800" b="1">
                <a:solidFill>
                  <a:srgbClr val="1B213E"/>
                </a:solidFill>
                <a:latin typeface="Georgia" panose="02040502050405020303" pitchFamily="18" charset="0"/>
              </a:defRPr>
            </a:lvl1pPr>
          </a:lstStyle>
          <a:p>
            <a:r>
              <a:rPr lang="en-US" noProof="0" dirty="0"/>
              <a:t>Click to edit Master title style</a:t>
            </a:r>
            <a:endParaRPr lang="hu-HU" dirty="0"/>
          </a:p>
        </p:txBody>
      </p:sp>
      <p:sp>
        <p:nvSpPr>
          <p:cNvPr id="7" name="Szöveg helye 3">
            <a:extLst>
              <a:ext uri="{FF2B5EF4-FFF2-40B4-BE49-F238E27FC236}">
                <a16:creationId xmlns:a16="http://schemas.microsoft.com/office/drawing/2014/main" id="{70525B92-1521-4408-948A-88D6B9C6B772}"/>
              </a:ext>
            </a:extLst>
          </p:cNvPr>
          <p:cNvSpPr>
            <a:spLocks noGrp="1"/>
          </p:cNvSpPr>
          <p:nvPr>
            <p:ph type="body" sz="quarter" idx="16" hasCustomPrompt="1"/>
          </p:nvPr>
        </p:nvSpPr>
        <p:spPr>
          <a:xfrm>
            <a:off x="472280" y="1542750"/>
            <a:ext cx="11349037" cy="571800"/>
          </a:xfrm>
          <a:prstGeom prst="rect">
            <a:avLst/>
          </a:prstGeom>
        </p:spPr>
        <p:txBody>
          <a:bodyPr anchor="ctr" anchorCtr="0"/>
          <a:lstStyle>
            <a:lvl1pPr marL="0" indent="0">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Subtitle styles</a:t>
            </a:r>
          </a:p>
        </p:txBody>
      </p:sp>
      <p:sp>
        <p:nvSpPr>
          <p:cNvPr id="10" name="Tartalom helye 6">
            <a:extLst>
              <a:ext uri="{FF2B5EF4-FFF2-40B4-BE49-F238E27FC236}">
                <a16:creationId xmlns:a16="http://schemas.microsoft.com/office/drawing/2014/main" id="{3B23D413-D334-4118-9EB2-208C0526509E}"/>
              </a:ext>
            </a:extLst>
          </p:cNvPr>
          <p:cNvSpPr>
            <a:spLocks noGrp="1"/>
          </p:cNvSpPr>
          <p:nvPr>
            <p:ph sz="quarter" idx="12"/>
          </p:nvPr>
        </p:nvSpPr>
        <p:spPr>
          <a:xfrm>
            <a:off x="468431" y="2361300"/>
            <a:ext cx="5400000" cy="399510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
        <p:nvSpPr>
          <p:cNvPr id="11" name="Tartalom helye 6">
            <a:extLst>
              <a:ext uri="{FF2B5EF4-FFF2-40B4-BE49-F238E27FC236}">
                <a16:creationId xmlns:a16="http://schemas.microsoft.com/office/drawing/2014/main" id="{3D1C0295-03ED-4A5C-86EF-1F00C752CDD2}"/>
              </a:ext>
            </a:extLst>
          </p:cNvPr>
          <p:cNvSpPr>
            <a:spLocks noGrp="1"/>
          </p:cNvSpPr>
          <p:nvPr>
            <p:ph sz="quarter" idx="17"/>
          </p:nvPr>
        </p:nvSpPr>
        <p:spPr>
          <a:xfrm>
            <a:off x="6426942" y="2361300"/>
            <a:ext cx="5400000" cy="3995100"/>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41699952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Cím helye 5">
            <a:extLst>
              <a:ext uri="{FF2B5EF4-FFF2-40B4-BE49-F238E27FC236}">
                <a16:creationId xmlns:a16="http://schemas.microsoft.com/office/drawing/2014/main" id="{66742DF6-F6D0-44ED-BE86-7CFF97F23F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noProof="0"/>
              <a:t>Click to edit Master title style</a:t>
            </a:r>
            <a:endParaRPr lang="hu-HU" dirty="0"/>
          </a:p>
        </p:txBody>
      </p:sp>
      <p:sp>
        <p:nvSpPr>
          <p:cNvPr id="7" name="Szöveg helye 6">
            <a:extLst>
              <a:ext uri="{FF2B5EF4-FFF2-40B4-BE49-F238E27FC236}">
                <a16:creationId xmlns:a16="http://schemas.microsoft.com/office/drawing/2014/main" id="{F5E78691-B463-45BC-A7F8-9D5BBC5F7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u-HU" dirty="0"/>
          </a:p>
        </p:txBody>
      </p:sp>
    </p:spTree>
    <p:extLst>
      <p:ext uri="{BB962C8B-B14F-4D97-AF65-F5344CB8AC3E}">
        <p14:creationId xmlns:p14="http://schemas.microsoft.com/office/powerpoint/2010/main" val="2646492040"/>
      </p:ext>
    </p:extLst>
  </p:cSld>
  <p:clrMap bg1="lt1" tx1="dk1" bg2="lt2" tx2="dk2" accent1="accent1" accent2="accent2" accent3="accent3" accent4="accent4" accent5="accent5" accent6="accent6" hlink="hlink" folHlink="folHlink"/>
  <p:sldLayoutIdLst>
    <p:sldLayoutId id="2147483698" r:id="rId1"/>
    <p:sldLayoutId id="2147483699" r:id="rId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4"/>
        </a:buClr>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chemeClr val="accent4"/>
        </a:buClr>
        <a:buFont typeface="Wingdings" panose="05000000000000000000" pitchFamily="2" charset="2"/>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chemeClr val="accent4"/>
        </a:buClr>
        <a:buFont typeface="Wingdings" panose="05000000000000000000" pitchFamily="2" charset="2"/>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Wingdings" panose="05000000000000000000" pitchFamily="2" charset="2"/>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657">
          <p15:clr>
            <a:srgbClr val="A4A3A4"/>
          </p15:clr>
        </p15:guide>
        <p15:guide id="4" pos="529">
          <p15:clr>
            <a:srgbClr val="A4A3A4"/>
          </p15:clr>
        </p15:guide>
        <p15:guide id="5" pos="347">
          <p15:clr>
            <a:srgbClr val="A4A3A4"/>
          </p15:clr>
        </p15:guide>
        <p15:guide id="6" orient="horz" pos="368">
          <p15:clr>
            <a:srgbClr val="A4A3A4"/>
          </p15:clr>
        </p15:guide>
        <p15:guide id="7" orient="horz" pos="714">
          <p15:clr>
            <a:srgbClr val="A4A3A4"/>
          </p15:clr>
        </p15:guide>
        <p15:guide id="8" pos="4988">
          <p15:clr>
            <a:srgbClr val="A4A3A4"/>
          </p15:clr>
        </p15:guide>
        <p15:guide id="9" pos="5328">
          <p15:clr>
            <a:srgbClr val="A4A3A4"/>
          </p15:clr>
        </p15:guide>
        <p15:guide id="10" pos="7322">
          <p15:clr>
            <a:srgbClr val="A4A3A4"/>
          </p15:clr>
        </p15:guide>
        <p15:guide id="11" pos="2993">
          <p15:clr>
            <a:srgbClr val="A4A3A4"/>
          </p15:clr>
        </p15:guide>
        <p15:guide id="12" pos="2652">
          <p15:clr>
            <a:srgbClr val="A4A3A4"/>
          </p15:clr>
        </p15:guide>
        <p15:guide id="13" orient="horz" pos="3952">
          <p15:clr>
            <a:srgbClr val="A4A3A4"/>
          </p15:clr>
        </p15:guide>
        <p15:guide id="14" orient="horz" pos="1797">
          <p15:clr>
            <a:srgbClr val="A4A3A4"/>
          </p15:clr>
        </p15:guide>
        <p15:guide id="15" orient="horz" pos="1434">
          <p15:clr>
            <a:srgbClr val="A4A3A4"/>
          </p15:clr>
        </p15:guide>
        <p15:guide id="16" orient="horz" pos="1077">
          <p15:clr>
            <a:srgbClr val="A4A3A4"/>
          </p15:clr>
        </p15:guide>
        <p15:guide id="17" pos="3669">
          <p15:clr>
            <a:srgbClr val="A4A3A4"/>
          </p15:clr>
        </p15:guide>
        <p15:guide id="18" pos="4010">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E4F2EDA-D901-4835-8C80-7FFCFE8FDE37}"/>
              </a:ext>
            </a:extLst>
          </p:cNvPr>
          <p:cNvSpPr txBox="1">
            <a:spLocks/>
          </p:cNvSpPr>
          <p:nvPr/>
        </p:nvSpPr>
        <p:spPr>
          <a:xfrm>
            <a:off x="11693728" y="6353969"/>
            <a:ext cx="412344" cy="423862"/>
          </a:xfrm>
          <a:prstGeom prst="rect">
            <a:avLst/>
          </a:prstGeom>
          <a:solidFill>
            <a:schemeClr val="bg1"/>
          </a:solidFill>
        </p:spPr>
        <p:txBody>
          <a:bodyPr lIns="0" tIns="0" rIns="0" bIns="0" anchor="ctr" anchorCtr="0"/>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fld id="{4CA5128C-8080-4D6C-ACC9-4612070BD095}" type="slidenum">
              <a:rPr lang="hu-HU" sz="1100" smtClean="0"/>
              <a:t>‹#›</a:t>
            </a:fld>
            <a:endParaRPr lang="hu-HU" sz="1100" dirty="0"/>
          </a:p>
        </p:txBody>
      </p:sp>
      <p:sp>
        <p:nvSpPr>
          <p:cNvPr id="5" name="Cím helye 1">
            <a:extLst>
              <a:ext uri="{FF2B5EF4-FFF2-40B4-BE49-F238E27FC236}">
                <a16:creationId xmlns:a16="http://schemas.microsoft.com/office/drawing/2014/main" id="{D32DE082-8A60-4100-B7CB-F39474DA9874}"/>
              </a:ext>
            </a:extLst>
          </p:cNvPr>
          <p:cNvSpPr>
            <a:spLocks noGrp="1"/>
          </p:cNvSpPr>
          <p:nvPr>
            <p:ph type="title"/>
          </p:nvPr>
        </p:nvSpPr>
        <p:spPr>
          <a:xfrm>
            <a:off x="838200" y="167620"/>
            <a:ext cx="10082842" cy="1325563"/>
          </a:xfrm>
          <a:prstGeom prst="rect">
            <a:avLst/>
          </a:prstGeom>
        </p:spPr>
        <p:txBody>
          <a:bodyPr vert="horz" lIns="91440" tIns="45720" rIns="91440" bIns="45720" rtlCol="0" anchor="t" anchorCtr="0">
            <a:normAutofit/>
          </a:bodyPr>
          <a:lstStyle/>
          <a:p>
            <a:r>
              <a:rPr lang="en-US" noProof="0" dirty="0"/>
              <a:t>Click to edit Master title style</a:t>
            </a:r>
            <a:endParaRPr lang="hu-HU" dirty="0"/>
          </a:p>
        </p:txBody>
      </p:sp>
      <p:sp>
        <p:nvSpPr>
          <p:cNvPr id="8" name="Szöveg helye 2">
            <a:extLst>
              <a:ext uri="{FF2B5EF4-FFF2-40B4-BE49-F238E27FC236}">
                <a16:creationId xmlns:a16="http://schemas.microsoft.com/office/drawing/2014/main" id="{09CFBA87-7CFA-49F5-84DE-05A76C399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pic>
        <p:nvPicPr>
          <p:cNvPr id="10" name="Kép 8">
            <a:extLst>
              <a:ext uri="{FF2B5EF4-FFF2-40B4-BE49-F238E27FC236}">
                <a16:creationId xmlns:a16="http://schemas.microsoft.com/office/drawing/2014/main" id="{565D4E91-BC19-4E9E-80F5-487DD00E08BE}"/>
              </a:ext>
            </a:extLst>
          </p:cNvPr>
          <p:cNvPicPr>
            <a:picLocks noChangeAspect="1"/>
          </p:cNvPicPr>
          <p:nvPr userDrawn="1"/>
        </p:nvPicPr>
        <p:blipFill>
          <a:blip r:embed="rId15"/>
          <a:stretch>
            <a:fillRect/>
          </a:stretch>
        </p:blipFill>
        <p:spPr>
          <a:xfrm>
            <a:off x="10925992" y="167620"/>
            <a:ext cx="1180080" cy="396000"/>
          </a:xfrm>
          <a:prstGeom prst="rect">
            <a:avLst/>
          </a:prstGeom>
        </p:spPr>
      </p:pic>
    </p:spTree>
    <p:extLst>
      <p:ext uri="{BB962C8B-B14F-4D97-AF65-F5344CB8AC3E}">
        <p14:creationId xmlns:p14="http://schemas.microsoft.com/office/powerpoint/2010/main" val="421169827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hf sldNum="0" hdr="0"/>
  <p:txStyles>
    <p:titleStyle>
      <a:lvl1pPr algn="l" defTabSz="914400" rtl="0" eaLnBrk="1" latinLnBrk="0" hangingPunct="1">
        <a:lnSpc>
          <a:spcPct val="90000"/>
        </a:lnSpc>
        <a:spcBef>
          <a:spcPct val="0"/>
        </a:spcBef>
        <a:buNone/>
        <a:defRPr sz="28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F5C832"/>
        </a:buClr>
        <a:buFont typeface="Wingdings" panose="05000000000000000000" pitchFamily="2" charset="2"/>
        <a:buChar char="§"/>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Clr>
          <a:srgbClr val="F5C832"/>
        </a:buClr>
        <a:buFont typeface="Wingdings" panose="05000000000000000000" pitchFamily="2" charset="2"/>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Clr>
          <a:srgbClr val="F5C832"/>
        </a:buClr>
        <a:buFont typeface="Wingdings" panose="05000000000000000000" pitchFamily="2" charset="2"/>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Clr>
          <a:srgbClr val="F5C832"/>
        </a:buClr>
        <a:buFont typeface="Wingdings" panose="05000000000000000000" pitchFamily="2" charset="2"/>
        <a:buChar char="§"/>
        <a:defRPr sz="16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Clr>
          <a:srgbClr val="F5C832"/>
        </a:buClr>
        <a:buFont typeface="Wingdings" panose="05000000000000000000" pitchFamily="2" charset="2"/>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657">
          <p15:clr>
            <a:srgbClr val="A4A3A4"/>
          </p15:clr>
        </p15:guide>
        <p15:guide id="4" pos="529">
          <p15:clr>
            <a:srgbClr val="A4A3A4"/>
          </p15:clr>
        </p15:guide>
        <p15:guide id="5" pos="347">
          <p15:clr>
            <a:srgbClr val="A4A3A4"/>
          </p15:clr>
        </p15:guide>
        <p15:guide id="6" orient="horz" pos="368">
          <p15:clr>
            <a:srgbClr val="A4A3A4"/>
          </p15:clr>
        </p15:guide>
        <p15:guide id="7" orient="horz" pos="714">
          <p15:clr>
            <a:srgbClr val="A4A3A4"/>
          </p15:clr>
        </p15:guide>
        <p15:guide id="8" pos="4988">
          <p15:clr>
            <a:srgbClr val="A4A3A4"/>
          </p15:clr>
        </p15:guide>
        <p15:guide id="9" pos="5328">
          <p15:clr>
            <a:srgbClr val="A4A3A4"/>
          </p15:clr>
        </p15:guide>
        <p15:guide id="10" pos="7322">
          <p15:clr>
            <a:srgbClr val="A4A3A4"/>
          </p15:clr>
        </p15:guide>
        <p15:guide id="11" pos="2993">
          <p15:clr>
            <a:srgbClr val="A4A3A4"/>
          </p15:clr>
        </p15:guide>
        <p15:guide id="12" pos="2652">
          <p15:clr>
            <a:srgbClr val="A4A3A4"/>
          </p15:clr>
        </p15:guide>
        <p15:guide id="13" orient="horz" pos="3952">
          <p15:clr>
            <a:srgbClr val="A4A3A4"/>
          </p15:clr>
        </p15:guide>
        <p15:guide id="14" orient="horz" pos="1797">
          <p15:clr>
            <a:srgbClr val="A4A3A4"/>
          </p15:clr>
        </p15:guide>
        <p15:guide id="15" orient="horz" pos="1434">
          <p15:clr>
            <a:srgbClr val="A4A3A4"/>
          </p15:clr>
        </p15:guide>
        <p15:guide id="16" orient="horz" pos="1077">
          <p15:clr>
            <a:srgbClr val="A4A3A4"/>
          </p15:clr>
        </p15:guide>
        <p15:guide id="17" pos="3669">
          <p15:clr>
            <a:srgbClr val="A4A3A4"/>
          </p15:clr>
        </p15:guide>
        <p15:guide id="18" pos="4010">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FC3CB45F-117B-466B-B5D1-428FF2F57857}"/>
              </a:ext>
            </a:extLst>
          </p:cNvPr>
          <p:cNvSpPr txBox="1">
            <a:spLocks/>
          </p:cNvSpPr>
          <p:nvPr/>
        </p:nvSpPr>
        <p:spPr>
          <a:xfrm>
            <a:off x="11693728" y="6353969"/>
            <a:ext cx="412344" cy="423862"/>
          </a:xfrm>
          <a:prstGeom prst="rect">
            <a:avLst/>
          </a:prstGeom>
          <a:solidFill>
            <a:schemeClr val="bg1"/>
          </a:solidFill>
        </p:spPr>
        <p:txBody>
          <a:bodyPr lIns="0" tIns="0" rIns="0" bIns="0" anchor="ctr" anchorCtr="0"/>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fld id="{5FF7219C-298C-485E-9732-5DCFA723F33A}" type="slidenum">
              <a:rPr lang="hu-HU" sz="1100" smtClean="0"/>
              <a:t>‹#›</a:t>
            </a:fld>
            <a:endParaRPr lang="hu-HU" sz="1100" dirty="0"/>
          </a:p>
        </p:txBody>
      </p:sp>
      <p:pic>
        <p:nvPicPr>
          <p:cNvPr id="5" name="Kép 8">
            <a:extLst>
              <a:ext uri="{FF2B5EF4-FFF2-40B4-BE49-F238E27FC236}">
                <a16:creationId xmlns:a16="http://schemas.microsoft.com/office/drawing/2014/main" id="{D4CA1A37-9EF9-4A98-9907-8993BBABD1EE}"/>
              </a:ext>
            </a:extLst>
          </p:cNvPr>
          <p:cNvPicPr>
            <a:picLocks noChangeAspect="1"/>
          </p:cNvPicPr>
          <p:nvPr userDrawn="1"/>
        </p:nvPicPr>
        <p:blipFill>
          <a:blip r:embed="rId4"/>
          <a:stretch>
            <a:fillRect/>
          </a:stretch>
        </p:blipFill>
        <p:spPr>
          <a:xfrm>
            <a:off x="10925992" y="167620"/>
            <a:ext cx="1180080" cy="396000"/>
          </a:xfrm>
          <a:prstGeom prst="rect">
            <a:avLst/>
          </a:prstGeom>
        </p:spPr>
      </p:pic>
    </p:spTree>
    <p:extLst>
      <p:ext uri="{BB962C8B-B14F-4D97-AF65-F5344CB8AC3E}">
        <p14:creationId xmlns:p14="http://schemas.microsoft.com/office/powerpoint/2010/main" val="562390471"/>
      </p:ext>
    </p:extLst>
  </p:cSld>
  <p:clrMap bg1="lt1" tx1="dk1" bg2="lt2" tx2="dk2" accent1="accent1" accent2="accent2" accent3="accent3" accent4="accent4" accent5="accent5" accent6="accent6" hlink="hlink" folHlink="folHlink"/>
  <p:sldLayoutIdLst>
    <p:sldLayoutId id="2147483747" r:id="rId1"/>
    <p:sldLayoutId id="2147483748" r:id="rId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657">
          <p15:clr>
            <a:srgbClr val="A4A3A4"/>
          </p15:clr>
        </p15:guide>
        <p15:guide id="4" pos="529">
          <p15:clr>
            <a:srgbClr val="A4A3A4"/>
          </p15:clr>
        </p15:guide>
        <p15:guide id="5" pos="347">
          <p15:clr>
            <a:srgbClr val="A4A3A4"/>
          </p15:clr>
        </p15:guide>
        <p15:guide id="6" orient="horz" pos="368">
          <p15:clr>
            <a:srgbClr val="A4A3A4"/>
          </p15:clr>
        </p15:guide>
        <p15:guide id="7" orient="horz" pos="714">
          <p15:clr>
            <a:srgbClr val="A4A3A4"/>
          </p15:clr>
        </p15:guide>
        <p15:guide id="8" pos="4988">
          <p15:clr>
            <a:srgbClr val="A4A3A4"/>
          </p15:clr>
        </p15:guide>
        <p15:guide id="9" pos="5328">
          <p15:clr>
            <a:srgbClr val="A4A3A4"/>
          </p15:clr>
        </p15:guide>
        <p15:guide id="10" pos="7322">
          <p15:clr>
            <a:srgbClr val="A4A3A4"/>
          </p15:clr>
        </p15:guide>
        <p15:guide id="11" pos="2993">
          <p15:clr>
            <a:srgbClr val="A4A3A4"/>
          </p15:clr>
        </p15:guide>
        <p15:guide id="12" pos="2652">
          <p15:clr>
            <a:srgbClr val="A4A3A4"/>
          </p15:clr>
        </p15:guide>
        <p15:guide id="13" orient="horz" pos="3952">
          <p15:clr>
            <a:srgbClr val="A4A3A4"/>
          </p15:clr>
        </p15:guide>
        <p15:guide id="14" orient="horz" pos="1797">
          <p15:clr>
            <a:srgbClr val="A4A3A4"/>
          </p15:clr>
        </p15:guide>
        <p15:guide id="15" orient="horz" pos="1434">
          <p15:clr>
            <a:srgbClr val="A4A3A4"/>
          </p15:clr>
        </p15:guide>
        <p15:guide id="16" orient="horz" pos="1077">
          <p15:clr>
            <a:srgbClr val="A4A3A4"/>
          </p15:clr>
        </p15:guide>
        <p15:guide id="17" pos="3669">
          <p15:clr>
            <a:srgbClr val="A4A3A4"/>
          </p15:clr>
        </p15:guide>
        <p15:guide id="18" pos="4010">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Dia számának helye 5">
            <a:extLst>
              <a:ext uri="{FF2B5EF4-FFF2-40B4-BE49-F238E27FC236}">
                <a16:creationId xmlns:a16="http://schemas.microsoft.com/office/drawing/2014/main" id="{09A78239-9534-4DFD-9BF8-F33BDADFB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EE57F-8A73-4B52-8F8E-22838C9BE6DC}" type="slidenum">
              <a:rPr lang="hu-HU" smtClean="0"/>
              <a:t>‹#›</a:t>
            </a:fld>
            <a:endParaRPr lang="hu-HU"/>
          </a:p>
        </p:txBody>
      </p:sp>
      <p:sp>
        <p:nvSpPr>
          <p:cNvPr id="7" name="Cím helye 1">
            <a:extLst>
              <a:ext uri="{FF2B5EF4-FFF2-40B4-BE49-F238E27FC236}">
                <a16:creationId xmlns:a16="http://schemas.microsoft.com/office/drawing/2014/main" id="{71A3BCAF-6857-42E0-B5DB-669957ADE73E}"/>
              </a:ext>
            </a:extLst>
          </p:cNvPr>
          <p:cNvSpPr>
            <a:spLocks noGrp="1"/>
          </p:cNvSpPr>
          <p:nvPr>
            <p:ph type="title"/>
          </p:nvPr>
        </p:nvSpPr>
        <p:spPr>
          <a:xfrm>
            <a:off x="838200" y="365125"/>
            <a:ext cx="10082842" cy="1325563"/>
          </a:xfrm>
          <a:prstGeom prst="rect">
            <a:avLst/>
          </a:prstGeom>
        </p:spPr>
        <p:txBody>
          <a:bodyPr vert="horz" lIns="91440" tIns="45720" rIns="91440" bIns="45720" rtlCol="0" anchor="ctr">
            <a:normAutofit/>
          </a:bodyPr>
          <a:lstStyle/>
          <a:p>
            <a:r>
              <a:rPr lang="en-US" noProof="0" dirty="0"/>
              <a:t>Click to edit Master title style</a:t>
            </a:r>
            <a:endParaRPr lang="hu-HU" dirty="0"/>
          </a:p>
        </p:txBody>
      </p:sp>
      <p:sp>
        <p:nvSpPr>
          <p:cNvPr id="8" name="Szöveg helye 2">
            <a:extLst>
              <a:ext uri="{FF2B5EF4-FFF2-40B4-BE49-F238E27FC236}">
                <a16:creationId xmlns:a16="http://schemas.microsoft.com/office/drawing/2014/main" id="{B589EAB6-7E3A-4BAC-A41B-F4932FE30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u-HU" dirty="0"/>
          </a:p>
        </p:txBody>
      </p:sp>
    </p:spTree>
    <p:extLst>
      <p:ext uri="{BB962C8B-B14F-4D97-AF65-F5344CB8AC3E}">
        <p14:creationId xmlns:p14="http://schemas.microsoft.com/office/powerpoint/2010/main" val="3077833488"/>
      </p:ext>
    </p:extLst>
  </p:cSld>
  <p:clrMap bg1="lt1" tx1="dk1" bg2="lt2" tx2="dk2" accent1="accent1" accent2="accent2" accent3="accent3" accent4="accent4" accent5="accent5" accent6="accent6" hlink="hlink" folHlink="folHlink"/>
  <p:sldLayoutIdLst>
    <p:sldLayoutId id="2147483752" r:id="rId1"/>
    <p:sldLayoutId id="21474837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F5C83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5C83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F5C83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F5C83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F5C83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594210"/>
      </p:ext>
    </p:extLst>
  </p:cSld>
  <p:clrMap bg1="lt1" tx1="dk1" bg2="lt2" tx2="dk2" accent1="accent1" accent2="accent2" accent3="accent3" accent4="accent4" accent5="accent5" accent6="accent6" hlink="hlink" folHlink="folHlink"/>
  <p:sldLayoutIdLst>
    <p:sldLayoutId id="2147483750" r:id="rId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657">
          <p15:clr>
            <a:srgbClr val="A4A3A4"/>
          </p15:clr>
        </p15:guide>
        <p15:guide id="4" pos="529">
          <p15:clr>
            <a:srgbClr val="A4A3A4"/>
          </p15:clr>
        </p15:guide>
        <p15:guide id="5" pos="347">
          <p15:clr>
            <a:srgbClr val="A4A3A4"/>
          </p15:clr>
        </p15:guide>
        <p15:guide id="6" orient="horz" pos="368">
          <p15:clr>
            <a:srgbClr val="A4A3A4"/>
          </p15:clr>
        </p15:guide>
        <p15:guide id="7" orient="horz" pos="714">
          <p15:clr>
            <a:srgbClr val="A4A3A4"/>
          </p15:clr>
        </p15:guide>
        <p15:guide id="8" pos="4988">
          <p15:clr>
            <a:srgbClr val="A4A3A4"/>
          </p15:clr>
        </p15:guide>
        <p15:guide id="9" pos="5328">
          <p15:clr>
            <a:srgbClr val="A4A3A4"/>
          </p15:clr>
        </p15:guide>
        <p15:guide id="10" pos="7322">
          <p15:clr>
            <a:srgbClr val="A4A3A4"/>
          </p15:clr>
        </p15:guide>
        <p15:guide id="11" pos="2993">
          <p15:clr>
            <a:srgbClr val="A4A3A4"/>
          </p15:clr>
        </p15:guide>
        <p15:guide id="12" pos="2652">
          <p15:clr>
            <a:srgbClr val="A4A3A4"/>
          </p15:clr>
        </p15:guide>
        <p15:guide id="13" orient="horz" pos="3952">
          <p15:clr>
            <a:srgbClr val="A4A3A4"/>
          </p15:clr>
        </p15:guide>
        <p15:guide id="14" orient="horz" pos="1797">
          <p15:clr>
            <a:srgbClr val="A4A3A4"/>
          </p15:clr>
        </p15:guide>
        <p15:guide id="15" orient="horz" pos="1434">
          <p15:clr>
            <a:srgbClr val="A4A3A4"/>
          </p15:clr>
        </p15:guide>
        <p15:guide id="16" orient="horz" pos="1077">
          <p15:clr>
            <a:srgbClr val="A4A3A4"/>
          </p15:clr>
        </p15:guide>
        <p15:guide id="17" pos="3669">
          <p15:clr>
            <a:srgbClr val="A4A3A4"/>
          </p15:clr>
        </p15:guide>
        <p15:guide id="18" pos="4010">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Kép 8">
            <a:extLst>
              <a:ext uri="{FF2B5EF4-FFF2-40B4-BE49-F238E27FC236}">
                <a16:creationId xmlns:a16="http://schemas.microsoft.com/office/drawing/2014/main" id="{7F4D4434-6C2A-4BE9-8899-BCEF40635B17}"/>
              </a:ext>
            </a:extLst>
          </p:cNvPr>
          <p:cNvPicPr>
            <a:picLocks noChangeAspect="1"/>
          </p:cNvPicPr>
          <p:nvPr userDrawn="1"/>
        </p:nvPicPr>
        <p:blipFill>
          <a:blip r:embed="rId6"/>
          <a:stretch>
            <a:fillRect/>
          </a:stretch>
        </p:blipFill>
        <p:spPr>
          <a:xfrm>
            <a:off x="10925992" y="167620"/>
            <a:ext cx="1180080" cy="396000"/>
          </a:xfrm>
          <a:prstGeom prst="rect">
            <a:avLst/>
          </a:prstGeom>
        </p:spPr>
      </p:pic>
    </p:spTree>
    <p:extLst>
      <p:ext uri="{BB962C8B-B14F-4D97-AF65-F5344CB8AC3E}">
        <p14:creationId xmlns:p14="http://schemas.microsoft.com/office/powerpoint/2010/main" val="11083525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657">
          <p15:clr>
            <a:srgbClr val="A4A3A4"/>
          </p15:clr>
        </p15:guide>
        <p15:guide id="4" pos="529">
          <p15:clr>
            <a:srgbClr val="A4A3A4"/>
          </p15:clr>
        </p15:guide>
        <p15:guide id="5" pos="347">
          <p15:clr>
            <a:srgbClr val="A4A3A4"/>
          </p15:clr>
        </p15:guide>
        <p15:guide id="6" orient="horz" pos="368">
          <p15:clr>
            <a:srgbClr val="A4A3A4"/>
          </p15:clr>
        </p15:guide>
        <p15:guide id="7" orient="horz" pos="714">
          <p15:clr>
            <a:srgbClr val="A4A3A4"/>
          </p15:clr>
        </p15:guide>
        <p15:guide id="8" pos="4988">
          <p15:clr>
            <a:srgbClr val="A4A3A4"/>
          </p15:clr>
        </p15:guide>
        <p15:guide id="9" pos="5328">
          <p15:clr>
            <a:srgbClr val="A4A3A4"/>
          </p15:clr>
        </p15:guide>
        <p15:guide id="10" pos="7322">
          <p15:clr>
            <a:srgbClr val="A4A3A4"/>
          </p15:clr>
        </p15:guide>
        <p15:guide id="11" pos="2993">
          <p15:clr>
            <a:srgbClr val="A4A3A4"/>
          </p15:clr>
        </p15:guide>
        <p15:guide id="12" pos="2652">
          <p15:clr>
            <a:srgbClr val="A4A3A4"/>
          </p15:clr>
        </p15:guide>
        <p15:guide id="13" orient="horz" pos="3952">
          <p15:clr>
            <a:srgbClr val="A4A3A4"/>
          </p15:clr>
        </p15:guide>
        <p15:guide id="14" orient="horz" pos="1797">
          <p15:clr>
            <a:srgbClr val="A4A3A4"/>
          </p15:clr>
        </p15:guide>
        <p15:guide id="15" orient="horz" pos="1434">
          <p15:clr>
            <a:srgbClr val="A4A3A4"/>
          </p15:clr>
        </p15:guide>
        <p15:guide id="16" orient="horz" pos="1077">
          <p15:clr>
            <a:srgbClr val="A4A3A4"/>
          </p15:clr>
        </p15:guide>
        <p15:guide id="17" pos="3669">
          <p15:clr>
            <a:srgbClr val="A4A3A4"/>
          </p15:clr>
        </p15:guide>
        <p15:guide id="18" pos="401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A2C286-7149-4CA2-951B-1B855E181BB0}"/>
              </a:ext>
            </a:extLst>
          </p:cNvPr>
          <p:cNvSpPr>
            <a:spLocks noGrp="1"/>
          </p:cNvSpPr>
          <p:nvPr>
            <p:ph type="ctrTitle"/>
          </p:nvPr>
        </p:nvSpPr>
        <p:spPr/>
        <p:txBody>
          <a:bodyPr>
            <a:normAutofit/>
          </a:bodyPr>
          <a:lstStyle/>
          <a:p>
            <a:r>
              <a:rPr lang="en-US" sz="4000" dirty="0"/>
              <a:t>Adolescent mental health and food insecurity as relative deprivation</a:t>
            </a:r>
          </a:p>
        </p:txBody>
      </p:sp>
      <p:sp>
        <p:nvSpPr>
          <p:cNvPr id="3" name="Alcím 2">
            <a:extLst>
              <a:ext uri="{FF2B5EF4-FFF2-40B4-BE49-F238E27FC236}">
                <a16:creationId xmlns:a16="http://schemas.microsoft.com/office/drawing/2014/main" id="{521F2E2B-0BFE-486C-9614-7FBD64F6B202}"/>
              </a:ext>
            </a:extLst>
          </p:cNvPr>
          <p:cNvSpPr>
            <a:spLocks noGrp="1"/>
          </p:cNvSpPr>
          <p:nvPr>
            <p:ph type="subTitle" idx="1"/>
          </p:nvPr>
        </p:nvSpPr>
        <p:spPr/>
        <p:txBody>
          <a:bodyPr/>
          <a:lstStyle/>
          <a:p>
            <a:r>
              <a:rPr lang="en-US" dirty="0"/>
              <a:t>- Evidence from PISA 2022</a:t>
            </a:r>
          </a:p>
        </p:txBody>
      </p:sp>
      <p:sp>
        <p:nvSpPr>
          <p:cNvPr id="4" name="Szöveg helye 3">
            <a:extLst>
              <a:ext uri="{FF2B5EF4-FFF2-40B4-BE49-F238E27FC236}">
                <a16:creationId xmlns:a16="http://schemas.microsoft.com/office/drawing/2014/main" id="{6C961C8D-37E1-4ED1-B034-F5291760ACD5}"/>
              </a:ext>
            </a:extLst>
          </p:cNvPr>
          <p:cNvSpPr>
            <a:spLocks noGrp="1"/>
          </p:cNvSpPr>
          <p:nvPr>
            <p:ph type="body" sz="quarter" idx="11"/>
          </p:nvPr>
        </p:nvSpPr>
        <p:spPr>
          <a:xfrm>
            <a:off x="981074" y="4751746"/>
            <a:ext cx="7389841" cy="1297361"/>
          </a:xfrm>
        </p:spPr>
        <p:txBody>
          <a:bodyPr>
            <a:normAutofit/>
          </a:bodyPr>
          <a:lstStyle/>
          <a:p>
            <a:r>
              <a:rPr lang="hu-HU" dirty="0"/>
              <a:t>Eszter Timár</a:t>
            </a:r>
          </a:p>
          <a:p>
            <a:r>
              <a:rPr lang="hu-HU" dirty="0" err="1"/>
              <a:t>eszter.timar@stud.uni-corvinus.hu</a:t>
            </a:r>
            <a:endParaRPr lang="hu-HU" dirty="0"/>
          </a:p>
          <a:p>
            <a:r>
              <a:rPr lang="hu-HU" dirty="0"/>
              <a:t>Corvinus University of Budapest</a:t>
            </a:r>
          </a:p>
        </p:txBody>
      </p:sp>
    </p:spTree>
    <p:extLst>
      <p:ext uri="{BB962C8B-B14F-4D97-AF65-F5344CB8AC3E}">
        <p14:creationId xmlns:p14="http://schemas.microsoft.com/office/powerpoint/2010/main" val="2387105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367C131-B0C3-C8C7-FF18-793CC4E8C085}"/>
              </a:ext>
            </a:extLst>
          </p:cNvPr>
          <p:cNvSpPr>
            <a:spLocks noGrp="1"/>
          </p:cNvSpPr>
          <p:nvPr>
            <p:ph sz="quarter" idx="15"/>
          </p:nvPr>
        </p:nvSpPr>
        <p:spPr>
          <a:xfrm>
            <a:off x="467999" y="1224000"/>
            <a:ext cx="11354661" cy="4933949"/>
          </a:xfrm>
        </p:spPr>
        <p:txBody>
          <a:bodyPr>
            <a:normAutofit/>
          </a:bodyPr>
          <a:lstStyle/>
          <a:p>
            <a:pPr marL="285750" indent="-285750">
              <a:buFont typeface="Arial" panose="020B0604020202020204" pitchFamily="34" charset="0"/>
              <a:buChar char="•"/>
            </a:pPr>
            <a:r>
              <a:rPr lang="en-US" sz="2400" dirty="0">
                <a:latin typeface="Georgia" panose="02040502050405020303" pitchFamily="18" charset="0"/>
              </a:rPr>
              <a:t>Food security variable does not capture intensity </a:t>
            </a:r>
          </a:p>
          <a:p>
            <a:pPr marL="285750" indent="-285750">
              <a:buFont typeface="Arial" panose="020B0604020202020204" pitchFamily="34" charset="0"/>
              <a:buChar char="•"/>
            </a:pPr>
            <a:r>
              <a:rPr lang="en-US" sz="2400" dirty="0">
                <a:latin typeface="Georgia" panose="02040502050405020303" pitchFamily="18" charset="0"/>
              </a:rPr>
              <a:t>Cannot construct a measure to capture the depth of relative deprivation (Elgar et al., 2021 construct a downward-looking </a:t>
            </a:r>
            <a:r>
              <a:rPr lang="en-US" sz="2400" dirty="0" err="1">
                <a:latin typeface="Georgia" panose="02040502050405020303" pitchFamily="18" charset="0"/>
              </a:rPr>
              <a:t>Yitzhaki</a:t>
            </a:r>
            <a:r>
              <a:rPr lang="en-US" sz="2400" dirty="0">
                <a:latin typeface="Georgia" panose="02040502050405020303" pitchFamily="18" charset="0"/>
              </a:rPr>
              <a:t>-index)</a:t>
            </a:r>
          </a:p>
          <a:p>
            <a:pPr marL="285750" indent="-285750">
              <a:buFont typeface="Arial" panose="020B0604020202020204" pitchFamily="34" charset="0"/>
              <a:buChar char="•"/>
            </a:pPr>
            <a:r>
              <a:rPr lang="en-US" sz="2400" dirty="0">
                <a:latin typeface="Georgia" panose="02040502050405020303" pitchFamily="18" charset="0"/>
              </a:rPr>
              <a:t>Low number of PISA countries administered the WBQ survey</a:t>
            </a:r>
          </a:p>
          <a:p>
            <a:pPr marL="285750" indent="-285750">
              <a:buFont typeface="Arial" panose="020B0604020202020204" pitchFamily="34" charset="0"/>
              <a:buChar char="•"/>
            </a:pPr>
            <a:r>
              <a:rPr lang="en-US" sz="2400" dirty="0">
                <a:latin typeface="Georgia" panose="02040502050405020303" pitchFamily="18" charset="0"/>
              </a:rPr>
              <a:t>Missing values: loss of 15% of observations </a:t>
            </a:r>
          </a:p>
          <a:p>
            <a:pPr marL="285750" indent="-285750">
              <a:buFont typeface="Arial" panose="020B0604020202020204" pitchFamily="34" charset="0"/>
              <a:buChar char="•"/>
            </a:pPr>
            <a:r>
              <a:rPr lang="en-US" sz="2400" dirty="0">
                <a:latin typeface="Georgia" panose="02040502050405020303" pitchFamily="18" charset="0"/>
              </a:rPr>
              <a:t>No data on policies that affect food insecurity and/or mental health (e.g., school meals, counselling)</a:t>
            </a:r>
          </a:p>
          <a:p>
            <a:endParaRPr lang="en-US" sz="2400" dirty="0">
              <a:latin typeface="Georgia" panose="02040502050405020303" pitchFamily="18" charset="0"/>
            </a:endParaRPr>
          </a:p>
        </p:txBody>
      </p:sp>
    </p:spTree>
    <p:extLst>
      <p:ext uri="{BB962C8B-B14F-4D97-AF65-F5344CB8AC3E}">
        <p14:creationId xmlns:p14="http://schemas.microsoft.com/office/powerpoint/2010/main" val="1250849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Descriptive statistics</a:t>
            </a:r>
          </a:p>
        </p:txBody>
      </p:sp>
      <p:graphicFrame>
        <p:nvGraphicFramePr>
          <p:cNvPr id="4" name="Table 3">
            <a:extLst>
              <a:ext uri="{FF2B5EF4-FFF2-40B4-BE49-F238E27FC236}">
                <a16:creationId xmlns:a16="http://schemas.microsoft.com/office/drawing/2014/main" id="{E7153806-62F8-986E-92B0-1AEB114C0C87}"/>
              </a:ext>
            </a:extLst>
          </p:cNvPr>
          <p:cNvGraphicFramePr>
            <a:graphicFrameLocks noGrp="1"/>
          </p:cNvGraphicFramePr>
          <p:nvPr>
            <p:extLst>
              <p:ext uri="{D42A27DB-BD31-4B8C-83A1-F6EECF244321}">
                <p14:modId xmlns:p14="http://schemas.microsoft.com/office/powerpoint/2010/main" val="253155445"/>
              </p:ext>
            </p:extLst>
          </p:nvPr>
        </p:nvGraphicFramePr>
        <p:xfrm>
          <a:off x="1861626" y="1224000"/>
          <a:ext cx="7652745" cy="3210133"/>
        </p:xfrm>
        <a:graphic>
          <a:graphicData uri="http://schemas.openxmlformats.org/drawingml/2006/table">
            <a:tbl>
              <a:tblPr firstRow="1" firstCol="1" bandRow="1">
                <a:tableStyleId>{5C22544A-7EE6-4342-B048-85BDC9FD1C3A}</a:tableStyleId>
              </a:tblPr>
              <a:tblGrid>
                <a:gridCol w="1908759">
                  <a:extLst>
                    <a:ext uri="{9D8B030D-6E8A-4147-A177-3AD203B41FA5}">
                      <a16:colId xmlns:a16="http://schemas.microsoft.com/office/drawing/2014/main" val="3919465316"/>
                    </a:ext>
                  </a:extLst>
                </a:gridCol>
                <a:gridCol w="2871993">
                  <a:extLst>
                    <a:ext uri="{9D8B030D-6E8A-4147-A177-3AD203B41FA5}">
                      <a16:colId xmlns:a16="http://schemas.microsoft.com/office/drawing/2014/main" val="3613334040"/>
                    </a:ext>
                  </a:extLst>
                </a:gridCol>
                <a:gridCol w="2871993">
                  <a:extLst>
                    <a:ext uri="{9D8B030D-6E8A-4147-A177-3AD203B41FA5}">
                      <a16:colId xmlns:a16="http://schemas.microsoft.com/office/drawing/2014/main" val="3636024175"/>
                    </a:ext>
                  </a:extLst>
                </a:gridCol>
              </a:tblGrid>
              <a:tr h="692926">
                <a:tc>
                  <a:txBody>
                    <a:bodyPr/>
                    <a:lstStyle/>
                    <a:p>
                      <a:pPr>
                        <a:spcBef>
                          <a:spcPts val="600"/>
                        </a:spcBef>
                      </a:pPr>
                      <a:r>
                        <a:rPr lang="en-US" sz="1800" kern="100" dirty="0">
                          <a:effectLst/>
                        </a:rPr>
                        <a:t> </a:t>
                      </a:r>
                      <a:endParaRPr lang="en-HU"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Experienced depression</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Experienced anxiety</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3325797"/>
                  </a:ext>
                </a:extLst>
              </a:tr>
              <a:tr h="713371">
                <a:tc>
                  <a:txBody>
                    <a:bodyPr/>
                    <a:lstStyle/>
                    <a:p>
                      <a:pPr>
                        <a:spcBef>
                          <a:spcPts val="600"/>
                        </a:spcBef>
                      </a:pPr>
                      <a:r>
                        <a:rPr lang="en-US" sz="1800" kern="100" dirty="0">
                          <a:effectLst/>
                        </a:rPr>
                        <a:t>Food insecure</a:t>
                      </a:r>
                      <a:endParaRPr lang="en-HU"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64.9%</a:t>
                      </a:r>
                      <a:endParaRPr lang="en-HU" sz="2000" kern="100" dirty="0">
                        <a:effectLst/>
                      </a:endParaRPr>
                    </a:p>
                    <a:p>
                      <a:pPr algn="ctr">
                        <a:spcBef>
                          <a:spcPts val="600"/>
                        </a:spcBef>
                      </a:pPr>
                      <a:r>
                        <a:rPr lang="en-US" sz="2000" kern="100" dirty="0">
                          <a:effectLst/>
                        </a:rPr>
                        <a:t>(0.002)</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68.62%</a:t>
                      </a:r>
                      <a:endParaRPr lang="en-HU" sz="2000" kern="100" dirty="0">
                        <a:effectLst/>
                      </a:endParaRPr>
                    </a:p>
                    <a:p>
                      <a:pPr algn="ctr">
                        <a:spcBef>
                          <a:spcPts val="600"/>
                        </a:spcBef>
                      </a:pPr>
                      <a:r>
                        <a:rPr lang="en-US" sz="2000" kern="100" dirty="0">
                          <a:effectLst/>
                        </a:rPr>
                        <a:t>(0.048)</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5880238"/>
                  </a:ext>
                </a:extLst>
              </a:tr>
              <a:tr h="756136">
                <a:tc>
                  <a:txBody>
                    <a:bodyPr/>
                    <a:lstStyle/>
                    <a:p>
                      <a:pPr>
                        <a:spcBef>
                          <a:spcPts val="600"/>
                        </a:spcBef>
                      </a:pPr>
                      <a:r>
                        <a:rPr lang="en-US" sz="1800" kern="100">
                          <a:effectLst/>
                        </a:rPr>
                        <a:t>Not food insecure</a:t>
                      </a:r>
                      <a:endParaRPr lang="en-HU"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48.52%</a:t>
                      </a:r>
                      <a:endParaRPr lang="en-HU" sz="2000" kern="100" dirty="0">
                        <a:effectLst/>
                      </a:endParaRPr>
                    </a:p>
                    <a:p>
                      <a:pPr algn="ctr">
                        <a:spcBef>
                          <a:spcPts val="600"/>
                        </a:spcBef>
                      </a:pPr>
                      <a:r>
                        <a:rPr lang="en-US" sz="2000" kern="100" dirty="0">
                          <a:effectLst/>
                        </a:rPr>
                        <a:t>(0.005)</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62.17%</a:t>
                      </a:r>
                      <a:endParaRPr lang="en-HU" sz="2000" kern="100" dirty="0">
                        <a:effectLst/>
                      </a:endParaRPr>
                    </a:p>
                    <a:p>
                      <a:pPr algn="ctr">
                        <a:spcBef>
                          <a:spcPts val="600"/>
                        </a:spcBef>
                      </a:pPr>
                      <a:r>
                        <a:rPr lang="en-US" sz="2000" kern="100" dirty="0">
                          <a:effectLst/>
                        </a:rPr>
                        <a:t>(0.018)</a:t>
                      </a:r>
                    </a:p>
                  </a:txBody>
                  <a:tcPr marL="68580" marR="68580" marT="0" marB="0"/>
                </a:tc>
                <a:extLst>
                  <a:ext uri="{0D108BD9-81ED-4DB2-BD59-A6C34878D82A}">
                    <a16:rowId xmlns:a16="http://schemas.microsoft.com/office/drawing/2014/main" val="4000600154"/>
                  </a:ext>
                </a:extLst>
              </a:tr>
              <a:tr h="491489">
                <a:tc>
                  <a:txBody>
                    <a:bodyPr/>
                    <a:lstStyle/>
                    <a:p>
                      <a:pPr>
                        <a:spcBef>
                          <a:spcPts val="600"/>
                        </a:spcBef>
                      </a:pPr>
                      <a:r>
                        <a:rPr lang="en-US" sz="1800" kern="100">
                          <a:effectLst/>
                        </a:rPr>
                        <a:t>Difference</a:t>
                      </a:r>
                      <a:endParaRPr lang="en-HU"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-16.37%</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-6.45%</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2011730"/>
                  </a:ext>
                </a:extLst>
              </a:tr>
              <a:tr h="556211">
                <a:tc>
                  <a:txBody>
                    <a:bodyPr/>
                    <a:lstStyle/>
                    <a:p>
                      <a:pPr>
                        <a:spcBef>
                          <a:spcPts val="600"/>
                        </a:spcBef>
                      </a:pPr>
                      <a:r>
                        <a:rPr lang="en-US" sz="1800" kern="100">
                          <a:effectLst/>
                        </a:rPr>
                        <a:t>t-statistic</a:t>
                      </a:r>
                      <a:endParaRPr lang="en-HU"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a:effectLst/>
                        </a:rPr>
                        <a:t>  -29.226***</a:t>
                      </a:r>
                      <a:endParaRPr lang="en-HU"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spcBef>
                          <a:spcPts val="600"/>
                        </a:spcBef>
                      </a:pPr>
                      <a:r>
                        <a:rPr lang="en-US" sz="2000" kern="100" dirty="0">
                          <a:effectLst/>
                        </a:rPr>
                        <a:t>  -12.194***</a:t>
                      </a:r>
                      <a:endParaRPr lang="en-HU"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8276753"/>
                  </a:ext>
                </a:extLst>
              </a:tr>
            </a:tbl>
          </a:graphicData>
        </a:graphic>
      </p:graphicFrame>
      <p:sp>
        <p:nvSpPr>
          <p:cNvPr id="5" name="Rectangle 1">
            <a:extLst>
              <a:ext uri="{FF2B5EF4-FFF2-40B4-BE49-F238E27FC236}">
                <a16:creationId xmlns:a16="http://schemas.microsoft.com/office/drawing/2014/main" id="{EBC0684F-3379-BFF5-1A90-60DF0FEC886A}"/>
              </a:ext>
            </a:extLst>
          </p:cNvPr>
          <p:cNvSpPr>
            <a:spLocks noChangeArrowheads="1"/>
          </p:cNvSpPr>
          <p:nvPr/>
        </p:nvSpPr>
        <p:spPr bwMode="auto">
          <a:xfrm>
            <a:off x="1861627" y="4593800"/>
            <a:ext cx="76527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HU"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Source: own calculations using PISA 2022. *p&lt;0.10; **p&lt;0.05; ***p&lt;0.001.</a:t>
            </a:r>
            <a:endParaRPr kumimoji="0" lang="en-US" altLang="en-HU" sz="2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CD0E45C5-4CFE-B43B-9B98-2577922A988D}"/>
              </a:ext>
            </a:extLst>
          </p:cNvPr>
          <p:cNvSpPr>
            <a:spLocks noGrp="1"/>
          </p:cNvSpPr>
          <p:nvPr>
            <p:ph sz="quarter" idx="15"/>
          </p:nvPr>
        </p:nvSpPr>
        <p:spPr>
          <a:xfrm>
            <a:off x="467999" y="5122799"/>
            <a:ext cx="11354661" cy="1035150"/>
          </a:xfrm>
        </p:spPr>
        <p:txBody>
          <a:bodyPr>
            <a:normAutofit/>
          </a:bodyPr>
          <a:lstStyle/>
          <a:p>
            <a:pPr marL="285750" indent="-285750">
              <a:buFont typeface="Arial" panose="020B0604020202020204" pitchFamily="34" charset="0"/>
              <a:buChar char="•"/>
            </a:pPr>
            <a:r>
              <a:rPr lang="en-US" sz="2400" dirty="0">
                <a:latin typeface="Georgia" panose="02040502050405020303" pitchFamily="18" charset="0"/>
              </a:rPr>
              <a:t>11.9% food insecure</a:t>
            </a:r>
          </a:p>
          <a:p>
            <a:pPr marL="285750" indent="-285750">
              <a:buFont typeface="Arial" panose="020B0604020202020204" pitchFamily="34" charset="0"/>
              <a:buChar char="•"/>
            </a:pPr>
            <a:r>
              <a:rPr lang="en-US" sz="2400" dirty="0">
                <a:latin typeface="Georgia" panose="02040502050405020303" pitchFamily="18" charset="0"/>
              </a:rPr>
              <a:t>Ranging from 2.7% in NL to 20.1% in Panama</a:t>
            </a:r>
          </a:p>
        </p:txBody>
      </p:sp>
    </p:spTree>
    <p:extLst>
      <p:ext uri="{BB962C8B-B14F-4D97-AF65-F5344CB8AC3E}">
        <p14:creationId xmlns:p14="http://schemas.microsoft.com/office/powerpoint/2010/main" val="404220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a:xfrm>
            <a:off x="467999" y="216000"/>
            <a:ext cx="10440000" cy="1008000"/>
          </a:xfrm>
        </p:spPr>
        <p:txBody>
          <a:bodyPr vert="horz" lIns="0" tIns="0" rIns="0" bIns="0" rtlCol="0" anchor="t" anchorCtr="0">
            <a:normAutofit/>
          </a:bodyPr>
          <a:lstStyle/>
          <a:p>
            <a:r>
              <a:rPr lang="en-US" dirty="0"/>
              <a:t>Results: </a:t>
            </a:r>
            <a:r>
              <a:rPr lang="en-US" sz="2800" kern="1200" dirty="0">
                <a:solidFill>
                  <a:schemeClr val="accent2"/>
                </a:solidFill>
                <a:ea typeface="+mn-ea"/>
                <a:cs typeface="+mn-cs"/>
              </a:rPr>
              <a:t>Depression</a:t>
            </a:r>
            <a:endParaRPr lang="en-US" dirty="0"/>
          </a:p>
        </p:txBody>
      </p:sp>
      <p:graphicFrame>
        <p:nvGraphicFramePr>
          <p:cNvPr id="12" name="Table 11">
            <a:extLst>
              <a:ext uri="{FF2B5EF4-FFF2-40B4-BE49-F238E27FC236}">
                <a16:creationId xmlns:a16="http://schemas.microsoft.com/office/drawing/2014/main" id="{571B06B4-ACC6-1B83-3776-4999B815F9F9}"/>
              </a:ext>
            </a:extLst>
          </p:cNvPr>
          <p:cNvGraphicFramePr>
            <a:graphicFrameLocks noGrp="1"/>
          </p:cNvGraphicFramePr>
          <p:nvPr>
            <p:extLst>
              <p:ext uri="{D42A27DB-BD31-4B8C-83A1-F6EECF244321}">
                <p14:modId xmlns:p14="http://schemas.microsoft.com/office/powerpoint/2010/main" val="2732343478"/>
              </p:ext>
            </p:extLst>
          </p:nvPr>
        </p:nvGraphicFramePr>
        <p:xfrm>
          <a:off x="1284001" y="720000"/>
          <a:ext cx="9109758" cy="5094423"/>
        </p:xfrm>
        <a:graphic>
          <a:graphicData uri="http://schemas.openxmlformats.org/drawingml/2006/table">
            <a:tbl>
              <a:tblPr firstRow="1" firstCol="1" bandRow="1"/>
              <a:tblGrid>
                <a:gridCol w="2760767">
                  <a:extLst>
                    <a:ext uri="{9D8B030D-6E8A-4147-A177-3AD203B41FA5}">
                      <a16:colId xmlns:a16="http://schemas.microsoft.com/office/drawing/2014/main" val="181848566"/>
                    </a:ext>
                  </a:extLst>
                </a:gridCol>
                <a:gridCol w="1718424">
                  <a:extLst>
                    <a:ext uri="{9D8B030D-6E8A-4147-A177-3AD203B41FA5}">
                      <a16:colId xmlns:a16="http://schemas.microsoft.com/office/drawing/2014/main" val="2933900536"/>
                    </a:ext>
                  </a:extLst>
                </a:gridCol>
                <a:gridCol w="1815703">
                  <a:extLst>
                    <a:ext uri="{9D8B030D-6E8A-4147-A177-3AD203B41FA5}">
                      <a16:colId xmlns:a16="http://schemas.microsoft.com/office/drawing/2014/main" val="1979355952"/>
                    </a:ext>
                  </a:extLst>
                </a:gridCol>
                <a:gridCol w="1407175">
                  <a:extLst>
                    <a:ext uri="{9D8B030D-6E8A-4147-A177-3AD203B41FA5}">
                      <a16:colId xmlns:a16="http://schemas.microsoft.com/office/drawing/2014/main" val="2426596053"/>
                    </a:ext>
                  </a:extLst>
                </a:gridCol>
                <a:gridCol w="1407689">
                  <a:extLst>
                    <a:ext uri="{9D8B030D-6E8A-4147-A177-3AD203B41FA5}">
                      <a16:colId xmlns:a16="http://schemas.microsoft.com/office/drawing/2014/main" val="807249699"/>
                    </a:ext>
                  </a:extLst>
                </a:gridCol>
              </a:tblGrid>
              <a:tr h="267526">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a:effectLst/>
                        <a:latin typeface="Arial" panose="020B060402020202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Depression</a:t>
                      </a:r>
                      <a:endParaRPr lang="en-US" sz="1400" b="0" i="0" u="none" strike="noStrike" dirty="0">
                        <a:effectLst/>
                        <a:latin typeface="Arial" panose="020B0604020202020204" pitchFamily="34" charset="0"/>
                      </a:endParaRPr>
                    </a:p>
                  </a:txBody>
                  <a:tcPr marL="87452" marR="87452" marT="43726" marB="43726">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060093260"/>
                  </a:ext>
                </a:extLst>
              </a:tr>
              <a:tr h="267526">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(1)</a:t>
                      </a:r>
                      <a:endParaRPr lang="en-US" sz="1400" b="0" i="0" u="none" strike="noStrike" dirty="0">
                        <a:effectLst/>
                        <a:latin typeface="Arial" panose="020B060402020202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1400" b="0" i="0" u="none" strike="noStrike" dirty="0">
                        <a:effectLst/>
                        <a:latin typeface="Arial" panose="020B0604020202020204" pitchFamily="34" charset="0"/>
                      </a:endParaRPr>
                    </a:p>
                  </a:txBody>
                  <a:tcPr marL="87452" marR="87452" marT="43726" marB="4372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1400" b="0" i="0" u="none" strike="noStrike" dirty="0">
                        <a:effectLst/>
                        <a:latin typeface="Arial" panose="020B0604020202020204" pitchFamily="34" charset="0"/>
                      </a:endParaRPr>
                    </a:p>
                  </a:txBody>
                  <a:tcPr marL="87452" marR="87452" marT="43726" marB="43726" anchor="ctr">
                    <a:lnL>
                      <a:noFill/>
                    </a:lnL>
                    <a:lnR>
                      <a:noFill/>
                    </a:lnR>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US" sz="1400" b="0" i="0" u="none" strike="noStrike" dirty="0">
                        <a:effectLst/>
                        <a:latin typeface="Arial" panose="020B0604020202020204" pitchFamily="34" charset="0"/>
                      </a:endParaRPr>
                    </a:p>
                  </a:txBody>
                  <a:tcPr marL="65589" marR="65589" marT="9110" marB="0" anchor="ctr">
                    <a:lnL>
                      <a:noFill/>
                    </a:lnL>
                    <a:lnR w="12700" cap="flat" cmpd="sng" algn="ctr">
                      <a:solidFill>
                        <a:srgbClr val="FFFFFF"/>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0908504"/>
                  </a:ext>
                </a:extLst>
              </a:tr>
              <a:tr h="525045">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Food insecurity</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0.190***</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(0.013)</a:t>
                      </a:r>
                      <a:endParaRPr lang="en-US" sz="1400" b="0" i="0" u="none" strike="noStrike" dirty="0">
                        <a:effectLst/>
                        <a:latin typeface="Arial" panose="020B060402020202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0.142***</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(0.008)</a:t>
                      </a:r>
                      <a:endParaRPr lang="en-US" sz="1400" b="0" i="0" u="none" strike="noStrike" dirty="0">
                        <a:effectLst/>
                        <a:latin typeface="Arial" panose="020B0604020202020204" pitchFamily="34" charset="0"/>
                      </a:endParaRPr>
                    </a:p>
                  </a:txBody>
                  <a:tcPr marL="87452" marR="87452" marT="43726" marB="43726"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0.139***</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(0.008)</a:t>
                      </a:r>
                      <a:endParaRPr lang="en-US" sz="1400" b="0" i="0" u="none" strike="noStrike" dirty="0">
                        <a:effectLst/>
                        <a:latin typeface="Arial" panose="020B0604020202020204" pitchFamily="34" charset="0"/>
                      </a:endParaRPr>
                    </a:p>
                  </a:txBody>
                  <a:tcPr marL="87452" marR="87452" marT="43726" marB="43726"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0.173***</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(0.013)</a:t>
                      </a:r>
                      <a:endParaRPr lang="en-US" sz="1400" b="0" i="0" u="none" strike="noStrike" dirty="0">
                        <a:effectLst/>
                        <a:latin typeface="Arial" panose="020B060402020202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17712632"/>
                  </a:ext>
                </a:extLst>
              </a:tr>
              <a:tr h="525045">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School-level food insecurity</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0.090*</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(0.036)</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0.132***</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(0.039)</a:t>
                      </a: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extLst>
                  <a:ext uri="{0D108BD9-81ED-4DB2-BD59-A6C34878D82A}">
                    <a16:rowId xmlns:a16="http://schemas.microsoft.com/office/drawing/2014/main" val="1478011496"/>
                  </a:ext>
                </a:extLst>
              </a:tr>
              <a:tr h="554549">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Cross-level interaction</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-0.213***</a:t>
                      </a:r>
                      <a:endParaRPr lang="en-US" sz="1400" b="0" i="0" u="none" strike="noStrike" dirty="0">
                        <a:effectLst/>
                        <a:latin typeface="Arial" panose="020B0604020202020204" pitchFamily="34" charset="0"/>
                      </a:endParaRPr>
                    </a:p>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(0.061)</a:t>
                      </a: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extLst>
                  <a:ext uri="{0D108BD9-81ED-4DB2-BD59-A6C34878D82A}">
                    <a16:rowId xmlns:a16="http://schemas.microsoft.com/office/drawing/2014/main" val="3405331750"/>
                  </a:ext>
                </a:extLst>
              </a:tr>
              <a:tr h="312152">
                <a:tc>
                  <a:txBody>
                    <a:bodyPr/>
                    <a:lstStyle/>
                    <a:p>
                      <a:pPr algn="l"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Medium SES</a:t>
                      </a:r>
                    </a:p>
                  </a:txBody>
                  <a:tcPr marL="65589" marR="65589" marT="9110" marB="0">
                    <a:lnL>
                      <a:noFill/>
                    </a:lnL>
                    <a:lnR>
                      <a:noFill/>
                    </a:lnR>
                    <a:lnT>
                      <a:noFill/>
                    </a:lnT>
                    <a:lnB>
                      <a:noFill/>
                    </a:lnB>
                    <a:noFill/>
                  </a:tcPr>
                </a:tc>
                <a:tc>
                  <a:txBody>
                    <a:bodyPr/>
                    <a:lstStyle/>
                    <a:p>
                      <a:pPr algn="ctr" fontAlgn="t">
                        <a:spcBef>
                          <a:spcPts val="600"/>
                        </a:spcBef>
                        <a:spcAft>
                          <a:spcPts val="0"/>
                        </a:spcAft>
                      </a:pP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-0.043**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-0.043**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-0.043**</a:t>
                      </a:r>
                    </a:p>
                  </a:txBody>
                  <a:tcPr marL="87452" marR="87452" marT="43726" marB="43726">
                    <a:lnL>
                      <a:noFill/>
                    </a:lnL>
                    <a:lnR>
                      <a:noFill/>
                    </a:lnR>
                    <a:lnT>
                      <a:noFill/>
                    </a:lnT>
                    <a:lnB>
                      <a:noFill/>
                    </a:lnB>
                    <a:noFill/>
                  </a:tcPr>
                </a:tc>
                <a:extLst>
                  <a:ext uri="{0D108BD9-81ED-4DB2-BD59-A6C34878D82A}">
                    <a16:rowId xmlns:a16="http://schemas.microsoft.com/office/drawing/2014/main" val="835489073"/>
                  </a:ext>
                </a:extLst>
              </a:tr>
              <a:tr h="319609">
                <a:tc>
                  <a:txBody>
                    <a:bodyPr/>
                    <a:lstStyle/>
                    <a:p>
                      <a:pPr algn="l" fontAlgn="t">
                        <a:spcBef>
                          <a:spcPts val="600"/>
                        </a:spcBef>
                        <a:spcAft>
                          <a:spcPts val="0"/>
                        </a:spcAft>
                      </a:pP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(0.13)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(0.13)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(0.13)</a:t>
                      </a:r>
                    </a:p>
                  </a:txBody>
                  <a:tcPr marL="87452" marR="87452" marT="43726" marB="43726">
                    <a:lnL>
                      <a:noFill/>
                    </a:lnL>
                    <a:lnR>
                      <a:noFill/>
                    </a:lnR>
                    <a:lnT>
                      <a:noFill/>
                    </a:lnT>
                    <a:lnB>
                      <a:noFill/>
                    </a:lnB>
                    <a:noFill/>
                  </a:tcPr>
                </a:tc>
                <a:extLst>
                  <a:ext uri="{0D108BD9-81ED-4DB2-BD59-A6C34878D82A}">
                    <a16:rowId xmlns:a16="http://schemas.microsoft.com/office/drawing/2014/main" val="2822558681"/>
                  </a:ext>
                </a:extLst>
              </a:tr>
              <a:tr h="312403">
                <a:tc>
                  <a:txBody>
                    <a:bodyPr/>
                    <a:lstStyle/>
                    <a:p>
                      <a:pPr algn="l"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High SES</a:t>
                      </a:r>
                    </a:p>
                  </a:txBody>
                  <a:tcPr marL="65589" marR="65589" marT="9110" marB="0">
                    <a:lnL>
                      <a:noFill/>
                    </a:lnL>
                    <a:lnR>
                      <a:noFill/>
                    </a:lnR>
                    <a:lnT>
                      <a:noFill/>
                    </a:lnT>
                    <a:lnB>
                      <a:noFill/>
                    </a:lnB>
                    <a:noFill/>
                  </a:tcPr>
                </a:tc>
                <a:tc>
                  <a:txBody>
                    <a:bodyPr/>
                    <a:lstStyle/>
                    <a:p>
                      <a:pPr algn="ctr" fontAlgn="t">
                        <a:spcBef>
                          <a:spcPts val="600"/>
                        </a:spcBef>
                        <a:spcAft>
                          <a:spcPts val="0"/>
                        </a:spcAft>
                      </a:pPr>
                      <a:endParaRPr lang="en-US" sz="1400" b="0" i="0" u="none" strike="noStrike" dirty="0">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-0.083***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-0.083***</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-0.083***</a:t>
                      </a:r>
                    </a:p>
                  </a:txBody>
                  <a:tcPr marL="87452" marR="87452" marT="43726" marB="43726">
                    <a:lnL>
                      <a:noFill/>
                    </a:lnL>
                    <a:lnR>
                      <a:noFill/>
                    </a:lnR>
                    <a:lnT>
                      <a:noFill/>
                    </a:lnT>
                    <a:lnB>
                      <a:noFill/>
                    </a:lnB>
                    <a:noFill/>
                  </a:tcPr>
                </a:tc>
                <a:extLst>
                  <a:ext uri="{0D108BD9-81ED-4DB2-BD59-A6C34878D82A}">
                    <a16:rowId xmlns:a16="http://schemas.microsoft.com/office/drawing/2014/main" val="3366437817"/>
                  </a:ext>
                </a:extLst>
              </a:tr>
              <a:tr h="309282">
                <a:tc>
                  <a:txBody>
                    <a:bodyPr/>
                    <a:lstStyle/>
                    <a:p>
                      <a:pPr algn="l" fontAlgn="t">
                        <a:spcBef>
                          <a:spcPts val="600"/>
                        </a:spcBef>
                        <a:spcAft>
                          <a:spcPts val="0"/>
                        </a:spcAft>
                      </a:pP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endParaRPr lang="en-US" sz="1400" b="0" i="0" u="none" strike="noStrike">
                        <a:effectLst/>
                        <a:latin typeface="Arial" panose="020B0604020202020204" pitchFamily="34" charset="0"/>
                      </a:endParaRPr>
                    </a:p>
                  </a:txBody>
                  <a:tcPr marL="65589" marR="65589" marT="9110" marB="0">
                    <a:lnL>
                      <a:noFill/>
                    </a:lnL>
                    <a:lnR>
                      <a:noFill/>
                    </a:lnR>
                    <a:lnT>
                      <a:noFill/>
                    </a:lnT>
                    <a:lnB>
                      <a:noFill/>
                    </a:lnB>
                    <a:noFill/>
                  </a:tcPr>
                </a:tc>
                <a:tc>
                  <a:txBody>
                    <a:bodyPr/>
                    <a:lstStyle/>
                    <a:p>
                      <a:pPr algn="ctr"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(0.12)</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(0.12)</a:t>
                      </a:r>
                    </a:p>
                  </a:txBody>
                  <a:tcPr marL="87452" marR="87452" marT="43726" marB="43726">
                    <a:lnL>
                      <a:noFill/>
                    </a:lnL>
                    <a:lnR>
                      <a:noFill/>
                    </a:lnR>
                    <a:lnT>
                      <a:noFill/>
                    </a:lnT>
                    <a:lnB>
                      <a:noFill/>
                    </a:lnB>
                    <a:noFill/>
                  </a:tcPr>
                </a:tc>
                <a:tc>
                  <a:txBody>
                    <a:bodyPr/>
                    <a:lstStyle/>
                    <a:p>
                      <a:pPr marL="0" marR="0" lvl="0" indent="0" algn="ctr" defTabSz="914400" rtl="0" eaLnBrk="1" fontAlgn="t" latinLnBrk="0" hangingPunct="1">
                        <a:lnSpc>
                          <a:spcPct val="100000"/>
                        </a:lnSpc>
                        <a:spcBef>
                          <a:spcPts val="600"/>
                        </a:spcBef>
                        <a:spcAft>
                          <a:spcPts val="0"/>
                        </a:spcAft>
                        <a:buClrTx/>
                        <a:buSzTx/>
                        <a:buFontTx/>
                        <a:buNone/>
                        <a:tabLst/>
                        <a:defRPr/>
                      </a:pPr>
                      <a:r>
                        <a:rPr lang="en-US" sz="1400" b="0" i="0" u="none" strike="noStrike" dirty="0">
                          <a:effectLst/>
                          <a:latin typeface="Calibri" panose="020F0502020204030204" pitchFamily="34" charset="0"/>
                          <a:cs typeface="Calibri" panose="020F0502020204030204" pitchFamily="34" charset="0"/>
                        </a:rPr>
                        <a:t>(0.12)</a:t>
                      </a:r>
                    </a:p>
                  </a:txBody>
                  <a:tcPr marL="65589" marR="65589" marT="9110" marB="0">
                    <a:lnL>
                      <a:noFill/>
                    </a:lnL>
                    <a:lnR>
                      <a:noFill/>
                    </a:lnR>
                    <a:lnT>
                      <a:noFill/>
                    </a:lnT>
                    <a:lnB>
                      <a:noFill/>
                    </a:lnB>
                    <a:noFill/>
                  </a:tcPr>
                </a:tc>
                <a:extLst>
                  <a:ext uri="{0D108BD9-81ED-4DB2-BD59-A6C34878D82A}">
                    <a16:rowId xmlns:a16="http://schemas.microsoft.com/office/drawing/2014/main" val="860586068"/>
                  </a:ext>
                </a:extLst>
              </a:tr>
              <a:tr h="267526">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Country FE</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a:noFill/>
                    </a:lnB>
                    <a:noFill/>
                  </a:tcPr>
                </a:tc>
                <a:extLst>
                  <a:ext uri="{0D108BD9-81ED-4DB2-BD59-A6C34878D82A}">
                    <a16:rowId xmlns:a16="http://schemas.microsoft.com/office/drawing/2014/main" val="2739700308"/>
                  </a:ext>
                </a:extLst>
              </a:tr>
              <a:tr h="267526">
                <a:tc>
                  <a:txBody>
                    <a:bodyPr/>
                    <a:lstStyle/>
                    <a:p>
                      <a:pPr marL="0" algn="l"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Controls</a:t>
                      </a: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a:noFill/>
                    </a:lnB>
                    <a:noFill/>
                  </a:tcPr>
                </a:tc>
                <a:extLst>
                  <a:ext uri="{0D108BD9-81ED-4DB2-BD59-A6C34878D82A}">
                    <a16:rowId xmlns:a16="http://schemas.microsoft.com/office/drawing/2014/main" val="1769162196"/>
                  </a:ext>
                </a:extLst>
              </a:tr>
              <a:tr h="267526">
                <a:tc>
                  <a:txBody>
                    <a:bodyPr/>
                    <a:lstStyle/>
                    <a:p>
                      <a:pPr algn="l" fontAlgn="ctr">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ICC</a:t>
                      </a:r>
                      <a:endParaRPr lang="en-US" sz="1400" b="0" i="0" u="none" strike="noStrike">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0.116</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0.124</a:t>
                      </a:r>
                      <a:endParaRPr lang="en-US" sz="1400" b="0" i="0" u="none" strike="noStrike" dirty="0">
                        <a:effectLst/>
                        <a:latin typeface="Arial" panose="020B060402020202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0.124</a:t>
                      </a:r>
                      <a:endParaRPr lang="en-US" sz="1400" dirty="0"/>
                    </a:p>
                  </a:txBody>
                  <a:tcPr marL="87452" marR="87452" marT="43726" marB="43726">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0.123</a:t>
                      </a:r>
                      <a:endParaRPr lang="en-US" sz="1400" dirty="0"/>
                    </a:p>
                  </a:txBody>
                  <a:tcPr marL="87452" marR="87452" marT="43726" marB="43726">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8651163"/>
                  </a:ext>
                </a:extLst>
              </a:tr>
              <a:tr h="267526">
                <a:tc>
                  <a:txBody>
                    <a:bodyPr/>
                    <a:lstStyle/>
                    <a:p>
                      <a:pPr algn="l"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N (obs.)</a:t>
                      </a:r>
                      <a:endParaRPr lang="en-US" sz="1400" b="0" i="0" u="none" strike="noStrike">
                        <a:effectLst/>
                        <a:latin typeface="Calibri" panose="020F0502020204030204" pitchFamily="34" charset="0"/>
                        <a:cs typeface="Calibri" panose="020F050202020403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68,885</a:t>
                      </a:r>
                      <a:endParaRPr lang="en-US" sz="1400" b="0" i="0" u="none" strike="noStrike">
                        <a:effectLst/>
                        <a:latin typeface="Arial" panose="020B060402020202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68,885</a:t>
                      </a:r>
                      <a:endParaRPr lang="en-US" sz="1400" b="0" i="0" u="none" strike="noStrike">
                        <a:effectLst/>
                        <a:latin typeface="Arial" panose="020B0604020202020204" pitchFamily="34" charset="0"/>
                      </a:endParaRPr>
                    </a:p>
                  </a:txBody>
                  <a:tcPr marL="87452" marR="87452" marT="43726" marB="43726">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68,885</a:t>
                      </a:r>
                      <a:endParaRPr lang="en-US" sz="1400" b="0" i="0" u="none" strike="noStrike" dirty="0">
                        <a:effectLst/>
                        <a:latin typeface="Arial" panose="020B0604020202020204" pitchFamily="34" charset="0"/>
                      </a:endParaRPr>
                    </a:p>
                  </a:txBody>
                  <a:tcPr marL="87452" marR="87452" marT="43726" marB="43726">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68,885</a:t>
                      </a:r>
                      <a:endParaRPr lang="en-US" sz="1400" b="0" i="0" u="none" strike="noStrike" dirty="0">
                        <a:effectLst/>
                        <a:latin typeface="Arial" panose="020B060402020202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9180641"/>
                  </a:ext>
                </a:extLst>
              </a:tr>
              <a:tr h="267526">
                <a:tc>
                  <a:txBody>
                    <a:bodyPr/>
                    <a:lstStyle/>
                    <a:p>
                      <a:pPr algn="l" fontAlgn="t">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N (schools)</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2,997</a:t>
                      </a:r>
                      <a:endParaRPr lang="en-US" sz="1400" b="0" i="0" u="none" strike="noStrike">
                        <a:effectLst/>
                        <a:latin typeface="Arial" panose="020B0604020202020204" pitchFamily="34" charset="0"/>
                      </a:endParaRPr>
                    </a:p>
                  </a:txBody>
                  <a:tcPr marL="65589" marR="65589" marT="911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2,997</a:t>
                      </a:r>
                      <a:endParaRPr lang="en-US" sz="1400" b="0" i="0" u="none" strike="noStrike">
                        <a:effectLst/>
                        <a:latin typeface="Arial" panose="020B0604020202020204" pitchFamily="34" charset="0"/>
                      </a:endParaRPr>
                    </a:p>
                  </a:txBody>
                  <a:tcPr marL="87452" marR="87452" marT="43726" marB="43726">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2,997</a:t>
                      </a:r>
                      <a:endParaRPr lang="en-US" sz="1400" b="0" i="0" u="none" strike="noStrike">
                        <a:effectLst/>
                        <a:latin typeface="Arial" panose="020B0604020202020204" pitchFamily="34" charset="0"/>
                      </a:endParaRPr>
                    </a:p>
                  </a:txBody>
                  <a:tcPr marL="87452" marR="87452" marT="43726" marB="43726">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400" b="0" i="0" u="none" strike="noStrike" kern="100" dirty="0">
                          <a:effectLst/>
                          <a:latin typeface="Calibri" panose="020F0502020204030204" pitchFamily="34" charset="0"/>
                          <a:ea typeface="Calibri" panose="020F0502020204030204" pitchFamily="34" charset="0"/>
                          <a:cs typeface="Calibri" panose="020F0502020204030204" pitchFamily="34" charset="0"/>
                        </a:rPr>
                        <a:t>2,997</a:t>
                      </a:r>
                      <a:endParaRPr lang="en-US" sz="1400" b="0" i="0" u="none" strike="noStrike" dirty="0">
                        <a:effectLst/>
                        <a:latin typeface="Arial" panose="020B0604020202020204" pitchFamily="34" charset="0"/>
                      </a:endParaRPr>
                    </a:p>
                  </a:txBody>
                  <a:tcPr marL="65589" marR="65589" marT="911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4836527"/>
                  </a:ext>
                </a:extLst>
              </a:tr>
            </a:tbl>
          </a:graphicData>
        </a:graphic>
      </p:graphicFrame>
      <p:sp>
        <p:nvSpPr>
          <p:cNvPr id="6" name="TextBox 5">
            <a:extLst>
              <a:ext uri="{FF2B5EF4-FFF2-40B4-BE49-F238E27FC236}">
                <a16:creationId xmlns:a16="http://schemas.microsoft.com/office/drawing/2014/main" id="{182E3EE7-A04E-ECF0-21C3-0A0FB8CF8D5A}"/>
              </a:ext>
            </a:extLst>
          </p:cNvPr>
          <p:cNvSpPr txBox="1"/>
          <p:nvPr/>
        </p:nvSpPr>
        <p:spPr>
          <a:xfrm>
            <a:off x="775666" y="5933609"/>
            <a:ext cx="11488052" cy="1400383"/>
          </a:xfrm>
          <a:prstGeom prst="rect">
            <a:avLst/>
          </a:prstGeom>
          <a:noFill/>
        </p:spPr>
        <p:txBody>
          <a:bodyPr wrap="square">
            <a:spAutoFit/>
          </a:bodyPr>
          <a:lstStyle/>
          <a:p>
            <a:pPr>
              <a:spcBef>
                <a:spcPts val="600"/>
              </a:spcBef>
            </a:pPr>
            <a:r>
              <a:rPr lang="en-US" sz="1400" i="1" kern="100" dirty="0">
                <a:effectLst/>
                <a:latin typeface="Calibri" panose="020F0502020204030204" pitchFamily="34" charset="0"/>
                <a:ea typeface="Calibri" panose="020F0502020204030204" pitchFamily="34" charset="0"/>
                <a:cs typeface="Calibri" panose="020F0502020204030204" pitchFamily="34" charset="0"/>
              </a:rPr>
              <a:t>Note: controls incl. sex, highest level of parental education, migration background of parents, number of siblings, subjective socioeconomic status, the location (village/town/city) and type (public/private) of the school. Full output reported in the annex.</a:t>
            </a:r>
            <a:endParaRPr lang="en-HU" sz="14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1400" i="1" kern="100" dirty="0">
                <a:effectLst/>
                <a:latin typeface="Calibri" panose="020F0502020204030204" pitchFamily="34" charset="0"/>
                <a:ea typeface="Calibri" panose="020F0502020204030204" pitchFamily="34" charset="0"/>
                <a:cs typeface="Calibri" panose="020F0502020204030204" pitchFamily="34" charset="0"/>
              </a:rPr>
              <a:t>*p&lt;0.10; **p&lt;0.05; ***p&lt;0.001.</a:t>
            </a:r>
            <a:endParaRPr lang="en-HU" sz="14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400" i="1" dirty="0">
                <a:effectLst/>
                <a:latin typeface="Calibri" panose="020F0502020204030204" pitchFamily="34" charset="0"/>
                <a:ea typeface="Calibri" panose="020F0502020204030204" pitchFamily="34" charset="0"/>
              </a:rPr>
            </a:br>
            <a:endParaRPr lang="en-US" sz="1400" dirty="0"/>
          </a:p>
        </p:txBody>
      </p:sp>
    </p:spTree>
    <p:extLst>
      <p:ext uri="{BB962C8B-B14F-4D97-AF65-F5344CB8AC3E}">
        <p14:creationId xmlns:p14="http://schemas.microsoft.com/office/powerpoint/2010/main" val="185210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a:xfrm>
            <a:off x="467999" y="216000"/>
            <a:ext cx="10440000" cy="1008000"/>
          </a:xfrm>
        </p:spPr>
        <p:txBody>
          <a:bodyPr vert="horz" lIns="0" tIns="0" rIns="0" bIns="0" rtlCol="0" anchor="t" anchorCtr="0">
            <a:normAutofit/>
          </a:bodyPr>
          <a:lstStyle/>
          <a:p>
            <a:r>
              <a:rPr lang="en-US" dirty="0"/>
              <a:t>Results: </a:t>
            </a:r>
            <a:r>
              <a:rPr lang="en-US" sz="2800" kern="1200" dirty="0">
                <a:solidFill>
                  <a:schemeClr val="accent2"/>
                </a:solidFill>
                <a:ea typeface="+mn-ea"/>
                <a:cs typeface="+mn-cs"/>
              </a:rPr>
              <a:t>Anxiety</a:t>
            </a:r>
            <a:br>
              <a:rPr lang="en-US" sz="2800" kern="1200" dirty="0">
                <a:solidFill>
                  <a:schemeClr val="accent2"/>
                </a:solidFill>
                <a:ea typeface="+mn-ea"/>
                <a:cs typeface="+mn-cs"/>
              </a:rPr>
            </a:br>
            <a:endParaRPr lang="en-US" dirty="0"/>
          </a:p>
        </p:txBody>
      </p:sp>
      <p:graphicFrame>
        <p:nvGraphicFramePr>
          <p:cNvPr id="12" name="Table 11">
            <a:extLst>
              <a:ext uri="{FF2B5EF4-FFF2-40B4-BE49-F238E27FC236}">
                <a16:creationId xmlns:a16="http://schemas.microsoft.com/office/drawing/2014/main" id="{571B06B4-ACC6-1B83-3776-4999B815F9F9}"/>
              </a:ext>
            </a:extLst>
          </p:cNvPr>
          <p:cNvGraphicFramePr>
            <a:graphicFrameLocks noGrp="1"/>
          </p:cNvGraphicFramePr>
          <p:nvPr>
            <p:extLst>
              <p:ext uri="{D42A27DB-BD31-4B8C-83A1-F6EECF244321}">
                <p14:modId xmlns:p14="http://schemas.microsoft.com/office/powerpoint/2010/main" val="2409572875"/>
              </p:ext>
            </p:extLst>
          </p:nvPr>
        </p:nvGraphicFramePr>
        <p:xfrm>
          <a:off x="1021975" y="720000"/>
          <a:ext cx="9563964" cy="5099565"/>
        </p:xfrm>
        <a:graphic>
          <a:graphicData uri="http://schemas.openxmlformats.org/drawingml/2006/table">
            <a:tbl>
              <a:tblPr firstRow="1" firstCol="1" bandRow="1"/>
              <a:tblGrid>
                <a:gridCol w="3230690">
                  <a:extLst>
                    <a:ext uri="{9D8B030D-6E8A-4147-A177-3AD203B41FA5}">
                      <a16:colId xmlns:a16="http://schemas.microsoft.com/office/drawing/2014/main" val="181848566"/>
                    </a:ext>
                  </a:extLst>
                </a:gridCol>
                <a:gridCol w="1415975">
                  <a:extLst>
                    <a:ext uri="{9D8B030D-6E8A-4147-A177-3AD203B41FA5}">
                      <a16:colId xmlns:a16="http://schemas.microsoft.com/office/drawing/2014/main" val="2933900536"/>
                    </a:ext>
                  </a:extLst>
                </a:gridCol>
                <a:gridCol w="1928135">
                  <a:extLst>
                    <a:ext uri="{9D8B030D-6E8A-4147-A177-3AD203B41FA5}">
                      <a16:colId xmlns:a16="http://schemas.microsoft.com/office/drawing/2014/main" val="1979355952"/>
                    </a:ext>
                  </a:extLst>
                </a:gridCol>
                <a:gridCol w="1494309">
                  <a:extLst>
                    <a:ext uri="{9D8B030D-6E8A-4147-A177-3AD203B41FA5}">
                      <a16:colId xmlns:a16="http://schemas.microsoft.com/office/drawing/2014/main" val="2426596053"/>
                    </a:ext>
                  </a:extLst>
                </a:gridCol>
                <a:gridCol w="1494855">
                  <a:extLst>
                    <a:ext uri="{9D8B030D-6E8A-4147-A177-3AD203B41FA5}">
                      <a16:colId xmlns:a16="http://schemas.microsoft.com/office/drawing/2014/main" val="807249699"/>
                    </a:ext>
                  </a:extLst>
                </a:gridCol>
              </a:tblGrid>
              <a:tr h="229731">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Anxiety</a:t>
                      </a:r>
                      <a:endParaRPr lang="en-US" sz="1400" b="0" i="0" u="none" strike="noStrike" dirty="0">
                        <a:effectLst/>
                        <a:latin typeface="Calibri" panose="020F0502020204030204" pitchFamily="34" charset="0"/>
                        <a:cs typeface="Calibri" panose="020F0502020204030204" pitchFamily="34" charset="0"/>
                      </a:endParaRPr>
                    </a:p>
                  </a:txBody>
                  <a:tcPr marL="87452" marR="87452" marT="43726" marB="43726">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FFFFFF"/>
                      </a:solidFill>
                      <a:prstDash val="solid"/>
                      <a:round/>
                      <a:headEnd type="none" w="med" len="med"/>
                      <a:tailEnd type="none" w="med" len="med"/>
                    </a:lnL>
                  </a:tcPr>
                </a:tc>
                <a:tc hMerge="1">
                  <a:txBody>
                    <a:bodyPr/>
                    <a:lstStyle/>
                    <a:p>
                      <a:endParaRPr lang="en-US"/>
                    </a:p>
                  </a:txBody>
                  <a:tcPr>
                    <a:lnL w="12700" cap="flat" cmpd="sng" algn="ctr">
                      <a:solidFill>
                        <a:srgbClr val="FFFFFF"/>
                      </a:solidFill>
                      <a:prstDash val="solid"/>
                      <a:round/>
                      <a:headEnd type="none" w="med" len="med"/>
                      <a:tailEnd type="none" w="med" len="med"/>
                    </a:lnL>
                  </a:tcPr>
                </a:tc>
                <a:extLst>
                  <a:ext uri="{0D108BD9-81ED-4DB2-BD59-A6C34878D82A}">
                    <a16:rowId xmlns:a16="http://schemas.microsoft.com/office/drawing/2014/main" val="2060093260"/>
                  </a:ext>
                </a:extLst>
              </a:tr>
              <a:tr h="229731">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Model:</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(5)</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US" sz="1400" b="0" i="0" u="none" strike="noStrike" dirty="0">
                        <a:effectLst/>
                        <a:latin typeface="Calibri" panose="020F0502020204030204" pitchFamily="34" charset="0"/>
                        <a:cs typeface="Calibri" panose="020F0502020204030204" pitchFamily="34" charset="0"/>
                      </a:endParaRPr>
                    </a:p>
                  </a:txBody>
                  <a:tcPr marL="87452" marR="87452" marT="43726" marB="4372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US" sz="1400" b="0" i="0" u="none" strike="noStrike" dirty="0">
                        <a:effectLst/>
                        <a:latin typeface="Calibri" panose="020F0502020204030204" pitchFamily="34" charset="0"/>
                        <a:cs typeface="Calibri" panose="020F0502020204030204" pitchFamily="34" charset="0"/>
                      </a:endParaRPr>
                    </a:p>
                  </a:txBody>
                  <a:tcPr marL="87452" marR="87452" marT="43726" marB="43726">
                    <a:lnL>
                      <a:noFill/>
                    </a:lnL>
                    <a:lnR>
                      <a:noFill/>
                    </a:lnR>
                    <a:lnB w="12700" cap="flat" cmpd="sng" algn="ctr">
                      <a:solidFill>
                        <a:srgbClr val="000000"/>
                      </a:solidFill>
                      <a:prstDash val="solid"/>
                      <a:round/>
                      <a:headEnd type="none" w="med" len="med"/>
                      <a:tailEnd type="none" w="med" len="med"/>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w="12700" cap="flat" cmpd="sng" algn="ctr">
                      <a:solidFill>
                        <a:srgbClr val="FFFFFF"/>
                      </a:solidFill>
                      <a:prstDash val="solid"/>
                      <a:round/>
                      <a:headEnd type="none" w="med" len="med"/>
                      <a:tailEnd type="none" w="med" len="med"/>
                    </a:lnR>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0908504"/>
                  </a:ext>
                </a:extLst>
              </a:tr>
              <a:tr h="624794">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Food insecurity</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0.119***</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(0.004)</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 </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0.079***</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(0.007)</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0.078***</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(0.007)</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0.066***</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(0.012)</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17712632"/>
                  </a:ext>
                </a:extLst>
              </a:tr>
              <a:tr h="642543">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School-level food insecurity</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 </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 </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0.023</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(0.040)</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0.004</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(0.043) </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1478011496"/>
                  </a:ext>
                </a:extLst>
              </a:tr>
              <a:tr h="401653">
                <a:tc>
                  <a:txBody>
                    <a:bodyPr/>
                    <a:lstStyle/>
                    <a:p>
                      <a:pPr algn="l" fontAlgn="t">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Cross-level interaction</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 </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 </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 </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0.078</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(0.058)</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3405331750"/>
                  </a:ext>
                </a:extLst>
              </a:tr>
              <a:tr h="342225">
                <a:tc>
                  <a:txBody>
                    <a:bodyPr/>
                    <a:lstStyle/>
                    <a:p>
                      <a:pPr algn="l"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Medium SES</a:t>
                      </a:r>
                    </a:p>
                  </a:txBody>
                  <a:tcPr marL="65589" marR="65589" marT="9110" marB="0">
                    <a:lnL>
                      <a:noFill/>
                    </a:lnL>
                    <a:lnR>
                      <a:noFill/>
                    </a:lnR>
                    <a:lnT>
                      <a:noFill/>
                    </a:lnT>
                    <a:lnB>
                      <a:noFill/>
                    </a:lnB>
                    <a:noFill/>
                  </a:tcPr>
                </a:tc>
                <a:tc>
                  <a:txBody>
                    <a:bodyPr/>
                    <a:lstStyle/>
                    <a:p>
                      <a:pPr algn="ctr">
                        <a:spcBef>
                          <a:spcPts val="600"/>
                        </a:spcBef>
                      </a:pP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-0.018 </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-0.018</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-0.018 </a:t>
                      </a:r>
                    </a:p>
                  </a:txBody>
                  <a:tcPr marL="68580" marR="68580" marT="0" marB="0">
                    <a:lnL>
                      <a:noFill/>
                    </a:lnL>
                    <a:lnR>
                      <a:noFill/>
                    </a:lnR>
                    <a:lnT>
                      <a:noFill/>
                    </a:lnT>
                    <a:lnB>
                      <a:noFill/>
                    </a:lnB>
                    <a:noFill/>
                  </a:tcPr>
                </a:tc>
                <a:extLst>
                  <a:ext uri="{0D108BD9-81ED-4DB2-BD59-A6C34878D82A}">
                    <a16:rowId xmlns:a16="http://schemas.microsoft.com/office/drawing/2014/main" val="3045451105"/>
                  </a:ext>
                </a:extLst>
              </a:tr>
              <a:tr h="416859">
                <a:tc>
                  <a:txBody>
                    <a:bodyPr/>
                    <a:lstStyle/>
                    <a:p>
                      <a:pPr algn="l" fontAlgn="t">
                        <a:spcBef>
                          <a:spcPts val="600"/>
                        </a:spcBef>
                        <a:spcAft>
                          <a:spcPts val="0"/>
                        </a:spcAft>
                      </a:pP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a:spcBef>
                          <a:spcPts val="600"/>
                        </a:spcBef>
                      </a:pP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extLst>
                  <a:ext uri="{0D108BD9-81ED-4DB2-BD59-A6C34878D82A}">
                    <a16:rowId xmlns:a16="http://schemas.microsoft.com/office/drawing/2014/main" val="2147925095"/>
                  </a:ext>
                </a:extLst>
              </a:tr>
              <a:tr h="291955">
                <a:tc>
                  <a:txBody>
                    <a:bodyPr/>
                    <a:lstStyle/>
                    <a:p>
                      <a:pPr algn="l" fontAlgn="t">
                        <a:spcBef>
                          <a:spcPts val="600"/>
                        </a:spcBef>
                        <a:spcAft>
                          <a:spcPts val="0"/>
                        </a:spcAft>
                      </a:pPr>
                      <a:r>
                        <a:rPr lang="en-US" sz="1400" b="0" i="0" u="none" strike="noStrike" dirty="0">
                          <a:effectLst/>
                          <a:latin typeface="Calibri" panose="020F0502020204030204" pitchFamily="34" charset="0"/>
                          <a:cs typeface="Calibri" panose="020F0502020204030204" pitchFamily="34" charset="0"/>
                        </a:rPr>
                        <a:t>High SES</a:t>
                      </a:r>
                    </a:p>
                  </a:txBody>
                  <a:tcPr marL="65589" marR="65589" marT="9110" marB="0">
                    <a:lnL>
                      <a:noFill/>
                    </a:lnL>
                    <a:lnR>
                      <a:noFill/>
                    </a:lnR>
                    <a:lnT>
                      <a:noFill/>
                    </a:lnT>
                    <a:lnB>
                      <a:noFill/>
                    </a:lnB>
                    <a:noFill/>
                  </a:tcPr>
                </a:tc>
                <a:tc>
                  <a:txBody>
                    <a:bodyPr/>
                    <a:lstStyle/>
                    <a:p>
                      <a:pPr algn="ctr">
                        <a:spcBef>
                          <a:spcPts val="600"/>
                        </a:spcBef>
                      </a:pP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-0.053***</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-0.053***</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-0.053***</a:t>
                      </a:r>
                    </a:p>
                  </a:txBody>
                  <a:tcPr marL="68580" marR="68580" marT="0" marB="0">
                    <a:lnL>
                      <a:noFill/>
                    </a:lnL>
                    <a:lnR>
                      <a:noFill/>
                    </a:lnR>
                    <a:lnT>
                      <a:noFill/>
                    </a:lnT>
                    <a:lnB>
                      <a:noFill/>
                    </a:lnB>
                    <a:noFill/>
                  </a:tcPr>
                </a:tc>
                <a:extLst>
                  <a:ext uri="{0D108BD9-81ED-4DB2-BD59-A6C34878D82A}">
                    <a16:rowId xmlns:a16="http://schemas.microsoft.com/office/drawing/2014/main" val="95902792"/>
                  </a:ext>
                </a:extLst>
              </a:tr>
              <a:tr h="239925">
                <a:tc>
                  <a:txBody>
                    <a:bodyPr/>
                    <a:lstStyle/>
                    <a:p>
                      <a:pPr algn="l" fontAlgn="t">
                        <a:spcBef>
                          <a:spcPts val="600"/>
                        </a:spcBef>
                        <a:spcAft>
                          <a:spcPts val="0"/>
                        </a:spcAft>
                      </a:pP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lnL>
                      <a:noFill/>
                    </a:lnL>
                    <a:lnR>
                      <a:noFill/>
                    </a:lnR>
                    <a:lnT>
                      <a:noFill/>
                    </a:lnT>
                    <a:lnB>
                      <a:noFill/>
                    </a:lnB>
                    <a:noFill/>
                  </a:tcPr>
                </a:tc>
                <a:tc>
                  <a:txBody>
                    <a:bodyPr/>
                    <a:lstStyle/>
                    <a:p>
                      <a:pPr algn="ctr">
                        <a:spcBef>
                          <a:spcPts val="600"/>
                        </a:spcBef>
                      </a:pP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tc>
                  <a:txBody>
                    <a:bodyPr/>
                    <a:lstStyle/>
                    <a:p>
                      <a:pPr algn="ctr">
                        <a:spcBef>
                          <a:spcPts val="600"/>
                        </a:spcBef>
                      </a:pPr>
                      <a:r>
                        <a:rPr lang="en-HU" sz="1400" kern="100" dirty="0">
                          <a:effectLst/>
                          <a:latin typeface="Calibri" panose="020F0502020204030204" pitchFamily="34" charset="0"/>
                          <a:ea typeface="Calibri" panose="020F0502020204030204" pitchFamily="34" charset="0"/>
                          <a:cs typeface="Calibri" panose="020F0502020204030204" pitchFamily="34" charset="0"/>
                        </a:rPr>
                        <a:t>(0.012)</a:t>
                      </a:r>
                    </a:p>
                  </a:txBody>
                  <a:tcPr marL="68580" marR="68580" marT="0" marB="0">
                    <a:lnL>
                      <a:noFill/>
                    </a:lnL>
                    <a:lnR>
                      <a:noFill/>
                    </a:lnR>
                    <a:lnT>
                      <a:noFill/>
                    </a:lnT>
                    <a:lnB>
                      <a:noFill/>
                    </a:lnB>
                    <a:noFill/>
                  </a:tcPr>
                </a:tc>
                <a:extLst>
                  <a:ext uri="{0D108BD9-81ED-4DB2-BD59-A6C34878D82A}">
                    <a16:rowId xmlns:a16="http://schemas.microsoft.com/office/drawing/2014/main" val="1295178703"/>
                  </a:ext>
                </a:extLst>
              </a:tr>
              <a:tr h="229731">
                <a:tc>
                  <a:txBody>
                    <a:bodyPr/>
                    <a:lstStyle/>
                    <a:p>
                      <a:pPr marL="0" algn="l"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Country FE</a:t>
                      </a:r>
                    </a:p>
                  </a:txBody>
                  <a:tcPr marL="65589" marR="65589" marT="9110" marB="0" anchor="ctr">
                    <a:lnL>
                      <a:noFill/>
                    </a:lnL>
                    <a:lnR>
                      <a:noFill/>
                    </a:lnR>
                    <a:lnT>
                      <a:noFill/>
                    </a:lnT>
                    <a:lnB>
                      <a:noFill/>
                    </a:lnB>
                    <a:noFill/>
                  </a:tcPr>
                </a:tc>
                <a:tc>
                  <a:txBody>
                    <a:bodyPr/>
                    <a:lstStyle/>
                    <a:p>
                      <a:pPr marL="0" algn="ctr"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No</a:t>
                      </a:r>
                    </a:p>
                  </a:txBody>
                  <a:tcPr marL="65589" marR="65589" marT="9110" marB="0" anchor="ctr">
                    <a:lnL>
                      <a:noFill/>
                    </a:lnL>
                    <a:lnR>
                      <a:noFill/>
                    </a:lnR>
                    <a:lnT>
                      <a:noFill/>
                    </a:lnT>
                    <a:lnB>
                      <a:noFill/>
                    </a:lnB>
                    <a:noFill/>
                  </a:tcPr>
                </a:tc>
                <a:tc>
                  <a:txBody>
                    <a:bodyPr/>
                    <a:lstStyle/>
                    <a:p>
                      <a:pPr marL="0" algn="ctr"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Yes</a:t>
                      </a:r>
                    </a:p>
                  </a:txBody>
                  <a:tcPr marL="87452" marR="87452" marT="43726" marB="43726">
                    <a:lnL>
                      <a:noFill/>
                    </a:lnL>
                    <a:lnR>
                      <a:noFill/>
                    </a:lnR>
                    <a:lnT>
                      <a:noFill/>
                    </a:lnT>
                    <a:lnB>
                      <a:noFill/>
                    </a:lnB>
                    <a:noFill/>
                  </a:tcPr>
                </a:tc>
                <a:tc>
                  <a:txBody>
                    <a:bodyPr/>
                    <a:lstStyle/>
                    <a:p>
                      <a:pPr marL="0" algn="ctr"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Yes</a:t>
                      </a:r>
                    </a:p>
                  </a:txBody>
                  <a:tcPr marL="87452" marR="87452" marT="43726" marB="43726">
                    <a:lnL>
                      <a:noFill/>
                    </a:lnL>
                    <a:lnR>
                      <a:noFill/>
                    </a:lnR>
                    <a:lnT>
                      <a:noFill/>
                    </a:lnT>
                    <a:lnB>
                      <a:noFill/>
                    </a:lnB>
                    <a:noFill/>
                  </a:tcPr>
                </a:tc>
                <a:tc>
                  <a:txBody>
                    <a:bodyPr/>
                    <a:lstStyle/>
                    <a:p>
                      <a:pPr marL="0" algn="ctr" defTabSz="914400" rtl="0" eaLnBrk="1" fontAlgn="ctr" latinLnBrk="0" hangingPunct="1">
                        <a:spcBef>
                          <a:spcPts val="600"/>
                        </a:spcBef>
                        <a:spcAft>
                          <a:spcPts val="0"/>
                        </a:spcAft>
                      </a:pPr>
                      <a:r>
                        <a:rPr lang="en-US" sz="1400" b="0" i="0" u="none" strike="noStrike" kern="100" dirty="0">
                          <a:solidFill>
                            <a:srgbClr val="000000"/>
                          </a:solidFill>
                          <a:effectLst/>
                          <a:latin typeface="Calibri" panose="020F0502020204030204" pitchFamily="34" charset="0"/>
                          <a:cs typeface="Calibri" panose="020F0502020204030204" pitchFamily="34" charset="0"/>
                        </a:rPr>
                        <a:t>Yes</a:t>
                      </a:r>
                    </a:p>
                  </a:txBody>
                  <a:tcPr marL="65589" marR="65589" marT="9110" marB="0" anchor="ctr">
                    <a:lnL>
                      <a:noFill/>
                    </a:lnL>
                    <a:lnR>
                      <a:noFill/>
                    </a:lnR>
                    <a:lnT>
                      <a:noFill/>
                    </a:lnT>
                    <a:lnB>
                      <a:noFill/>
                    </a:lnB>
                    <a:noFill/>
                  </a:tcPr>
                </a:tc>
                <a:extLst>
                  <a:ext uri="{0D108BD9-81ED-4DB2-BD59-A6C34878D82A}">
                    <a16:rowId xmlns:a16="http://schemas.microsoft.com/office/drawing/2014/main" val="1127845037"/>
                  </a:ext>
                </a:extLst>
              </a:tr>
              <a:tr h="229731">
                <a:tc>
                  <a:txBody>
                    <a:bodyPr/>
                    <a:lstStyle/>
                    <a:p>
                      <a:pPr algn="l"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Controls</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Calibri" panose="020F0502020204030204" pitchFamily="34" charset="0"/>
                        <a:cs typeface="Calibri" panose="020F050202020403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Calibri" panose="020F0502020204030204" pitchFamily="34" charset="0"/>
                        <a:cs typeface="Calibri" panose="020F0502020204030204" pitchFamily="34" charset="0"/>
                      </a:endParaRPr>
                    </a:p>
                  </a:txBody>
                  <a:tcPr marL="87452" marR="87452" marT="43726" marB="43726">
                    <a:lnL>
                      <a:noFill/>
                    </a:lnL>
                    <a:lnR>
                      <a:noFill/>
                    </a:lnR>
                    <a:lnT>
                      <a:noFill/>
                    </a:lnT>
                    <a:lnB>
                      <a:noFill/>
                    </a:lnB>
                    <a:noFill/>
                  </a:tcPr>
                </a:tc>
                <a:tc>
                  <a:txBody>
                    <a:bodyPr/>
                    <a:lstStyle/>
                    <a:p>
                      <a:pPr algn="ctr" fontAlgn="ctr">
                        <a:spcBef>
                          <a:spcPts val="600"/>
                        </a:spcBef>
                        <a:spcAft>
                          <a:spcPts val="0"/>
                        </a:spcAft>
                      </a:pPr>
                      <a:r>
                        <a:rPr lang="en-US" sz="1400" b="0" i="0" u="none" strike="noStrike"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Yes</a:t>
                      </a:r>
                      <a:endParaRPr lang="en-US" sz="1400" b="0" i="0" u="none" strike="noStrike" dirty="0">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a:noFill/>
                    </a:lnB>
                    <a:noFill/>
                  </a:tcPr>
                </a:tc>
                <a:extLst>
                  <a:ext uri="{0D108BD9-81ED-4DB2-BD59-A6C34878D82A}">
                    <a16:rowId xmlns:a16="http://schemas.microsoft.com/office/drawing/2014/main" val="2739700308"/>
                  </a:ext>
                </a:extLst>
              </a:tr>
              <a:tr h="183848">
                <a:tc>
                  <a:txBody>
                    <a:bodyPr/>
                    <a:lstStyle/>
                    <a:p>
                      <a:pPr algn="l" fontAlgn="ctr">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ICC</a:t>
                      </a:r>
                      <a:endParaRPr lang="en-US" sz="1400" b="0" i="0" u="none" strike="noStrike">
                        <a:effectLst/>
                        <a:latin typeface="Calibri" panose="020F0502020204030204" pitchFamily="34" charset="0"/>
                        <a:cs typeface="Calibri" panose="020F0502020204030204" pitchFamily="34" charset="0"/>
                      </a:endParaRPr>
                    </a:p>
                  </a:txBody>
                  <a:tcPr marL="65589" marR="65589" marT="911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0.144</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0.156</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0.156</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0.156</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8651163"/>
                  </a:ext>
                </a:extLst>
              </a:tr>
              <a:tr h="183848">
                <a:tc>
                  <a:txBody>
                    <a:bodyPr/>
                    <a:lstStyle/>
                    <a:p>
                      <a:pPr algn="l"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N (obs.)</a:t>
                      </a:r>
                      <a:endParaRPr lang="en-US" sz="1400" b="0" i="0" u="none" strike="noStrike">
                        <a:effectLst/>
                        <a:latin typeface="Calibri" panose="020F0502020204030204" pitchFamily="34" charset="0"/>
                        <a:cs typeface="Calibri" panose="020F0502020204030204" pitchFamily="34" charset="0"/>
                      </a:endParaRPr>
                    </a:p>
                  </a:txBody>
                  <a:tcPr marL="65589" marR="65589" marT="911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71,005</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71,005</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71,005</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71,005</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429180641"/>
                  </a:ext>
                </a:extLst>
              </a:tr>
              <a:tr h="183848">
                <a:tc>
                  <a:txBody>
                    <a:bodyPr/>
                    <a:lstStyle/>
                    <a:p>
                      <a:pPr algn="l" fontAlgn="t">
                        <a:spcBef>
                          <a:spcPts val="600"/>
                        </a:spcBef>
                        <a:spcAft>
                          <a:spcPts val="0"/>
                        </a:spcAft>
                      </a:pPr>
                      <a:r>
                        <a:rPr lang="en-US" sz="1400" b="0" i="0" u="none" strike="noStrike" kern="100">
                          <a:effectLst/>
                          <a:latin typeface="Calibri" panose="020F0502020204030204" pitchFamily="34" charset="0"/>
                          <a:ea typeface="Calibri" panose="020F0502020204030204" pitchFamily="34" charset="0"/>
                          <a:cs typeface="Calibri" panose="020F0502020204030204" pitchFamily="34" charset="0"/>
                        </a:rPr>
                        <a:t>N (schools)</a:t>
                      </a:r>
                      <a:endParaRPr lang="en-US" sz="1400" b="0" i="0" u="none" strike="noStrike">
                        <a:effectLst/>
                        <a:latin typeface="Calibri" panose="020F0502020204030204" pitchFamily="34" charset="0"/>
                        <a:cs typeface="Calibri" panose="020F0502020204030204" pitchFamily="34" charset="0"/>
                      </a:endParaRPr>
                    </a:p>
                  </a:txBody>
                  <a:tcPr marL="65589" marR="65589" marT="911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3,354</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3,354</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a:effectLst/>
                          <a:latin typeface="Calibri" panose="020F0502020204030204" pitchFamily="34" charset="0"/>
                          <a:ea typeface="Calibri" panose="020F0502020204030204" pitchFamily="34" charset="0"/>
                          <a:cs typeface="Calibri" panose="020F0502020204030204" pitchFamily="34" charset="0"/>
                        </a:rPr>
                        <a:t>3,354</a:t>
                      </a:r>
                      <a:endParaRPr lang="en-HU" sz="14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spcBef>
                          <a:spcPts val="600"/>
                        </a:spcBef>
                      </a:pPr>
                      <a:r>
                        <a:rPr lang="en-US" sz="1400" kern="100" dirty="0">
                          <a:effectLst/>
                          <a:latin typeface="Calibri" panose="020F0502020204030204" pitchFamily="34" charset="0"/>
                          <a:ea typeface="Calibri" panose="020F0502020204030204" pitchFamily="34" charset="0"/>
                          <a:cs typeface="Calibri" panose="020F0502020204030204" pitchFamily="34" charset="0"/>
                        </a:rPr>
                        <a:t>3,354</a:t>
                      </a:r>
                      <a:endParaRPr lang="en-HU"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4836527"/>
                  </a:ext>
                </a:extLst>
              </a:tr>
            </a:tbl>
          </a:graphicData>
        </a:graphic>
      </p:graphicFrame>
      <p:sp>
        <p:nvSpPr>
          <p:cNvPr id="3" name="TextBox 2">
            <a:extLst>
              <a:ext uri="{FF2B5EF4-FFF2-40B4-BE49-F238E27FC236}">
                <a16:creationId xmlns:a16="http://schemas.microsoft.com/office/drawing/2014/main" id="{F454A228-BA11-29A3-643F-395D9A5CAF9C}"/>
              </a:ext>
            </a:extLst>
          </p:cNvPr>
          <p:cNvSpPr txBox="1"/>
          <p:nvPr/>
        </p:nvSpPr>
        <p:spPr>
          <a:xfrm>
            <a:off x="775666" y="5933609"/>
            <a:ext cx="11488052" cy="1400383"/>
          </a:xfrm>
          <a:prstGeom prst="rect">
            <a:avLst/>
          </a:prstGeom>
          <a:noFill/>
        </p:spPr>
        <p:txBody>
          <a:bodyPr wrap="square">
            <a:spAutoFit/>
          </a:bodyPr>
          <a:lstStyle/>
          <a:p>
            <a:pPr>
              <a:spcBef>
                <a:spcPts val="600"/>
              </a:spcBef>
            </a:pPr>
            <a:r>
              <a:rPr lang="en-US" sz="1400" i="1" kern="100" dirty="0">
                <a:effectLst/>
                <a:latin typeface="Calibri" panose="020F0502020204030204" pitchFamily="34" charset="0"/>
                <a:ea typeface="Calibri" panose="020F0502020204030204" pitchFamily="34" charset="0"/>
                <a:cs typeface="Calibri" panose="020F0502020204030204" pitchFamily="34" charset="0"/>
              </a:rPr>
              <a:t>Note: controls incl. sex, highest level of parental education, migration background of parents, number of siblings, subjective socioeconomic status, the location (village/town/city) and type (public/private) of the school. Full output reported in the annex.</a:t>
            </a:r>
            <a:endParaRPr lang="en-HU" sz="1400" kern="1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1200"/>
              </a:spcAft>
            </a:pPr>
            <a:r>
              <a:rPr lang="en-US" sz="1400" i="1" kern="100" dirty="0">
                <a:effectLst/>
                <a:latin typeface="Calibri" panose="020F0502020204030204" pitchFamily="34" charset="0"/>
                <a:ea typeface="Calibri" panose="020F0502020204030204" pitchFamily="34" charset="0"/>
                <a:cs typeface="Calibri" panose="020F0502020204030204" pitchFamily="34" charset="0"/>
              </a:rPr>
              <a:t>*p&lt;0.10; **p&lt;0.05; ***p&lt;0.001.</a:t>
            </a:r>
            <a:endParaRPr lang="en-HU" sz="14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400" i="1" dirty="0">
                <a:effectLst/>
                <a:latin typeface="Calibri" panose="020F0502020204030204" pitchFamily="34" charset="0"/>
                <a:ea typeface="Calibri" panose="020F0502020204030204" pitchFamily="34" charset="0"/>
              </a:rPr>
            </a:br>
            <a:endParaRPr lang="en-US" sz="1400" dirty="0"/>
          </a:p>
        </p:txBody>
      </p:sp>
    </p:spTree>
    <p:extLst>
      <p:ext uri="{BB962C8B-B14F-4D97-AF65-F5344CB8AC3E}">
        <p14:creationId xmlns:p14="http://schemas.microsoft.com/office/powerpoint/2010/main" val="203008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a:xfrm>
            <a:off x="467999" y="216000"/>
            <a:ext cx="10440000" cy="1008000"/>
          </a:xfrm>
        </p:spPr>
        <p:txBody>
          <a:bodyPr vert="horz" lIns="0" tIns="0" rIns="0" bIns="0" rtlCol="0" anchor="t" anchorCtr="0">
            <a:normAutofit/>
          </a:bodyPr>
          <a:lstStyle/>
          <a:p>
            <a:r>
              <a:rPr lang="en-US" dirty="0"/>
              <a:t>Robustness tests</a:t>
            </a:r>
          </a:p>
        </p:txBody>
      </p:sp>
      <p:sp>
        <p:nvSpPr>
          <p:cNvPr id="4" name="Title 1">
            <a:extLst>
              <a:ext uri="{FF2B5EF4-FFF2-40B4-BE49-F238E27FC236}">
                <a16:creationId xmlns:a16="http://schemas.microsoft.com/office/drawing/2014/main" id="{695CFBC9-7488-91B8-5004-1FEF1E731E08}"/>
              </a:ext>
            </a:extLst>
          </p:cNvPr>
          <p:cNvSpPr txBox="1">
            <a:spLocks/>
          </p:cNvSpPr>
          <p:nvPr/>
        </p:nvSpPr>
        <p:spPr>
          <a:xfrm>
            <a:off x="421481" y="910044"/>
            <a:ext cx="11349037" cy="717050"/>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2800" b="1" kern="1200">
                <a:solidFill>
                  <a:srgbClr val="1B213E"/>
                </a:solidFill>
                <a:latin typeface="Georgia" panose="02040502050405020303" pitchFamily="18" charset="0"/>
                <a:ea typeface="+mj-ea"/>
                <a:cs typeface="+mj-cs"/>
              </a:defRPr>
            </a:lvl1pPr>
          </a:lstStyle>
          <a:p>
            <a:pPr>
              <a:lnSpc>
                <a:spcPct val="90000"/>
              </a:lnSpc>
              <a:spcBef>
                <a:spcPts val="1000"/>
              </a:spcBef>
              <a:buClr>
                <a:srgbClr val="F5C832"/>
              </a:buClr>
            </a:pPr>
            <a:r>
              <a:rPr lang="en-US" sz="1700" kern="1200" dirty="0">
                <a:solidFill>
                  <a:schemeClr val="accent2"/>
                </a:solidFill>
                <a:latin typeface="+mn-lt"/>
                <a:ea typeface="+mn-ea"/>
                <a:cs typeface="+mn-cs"/>
              </a:rPr>
              <a:t>Marginal Effects at the Mean</a:t>
            </a:r>
          </a:p>
          <a:p>
            <a:pPr>
              <a:lnSpc>
                <a:spcPct val="90000"/>
              </a:lnSpc>
              <a:spcBef>
                <a:spcPts val="1000"/>
              </a:spcBef>
              <a:buClr>
                <a:srgbClr val="F5C832"/>
              </a:buClr>
            </a:pPr>
            <a:r>
              <a:rPr lang="en-US" sz="1700" kern="1200" dirty="0">
                <a:solidFill>
                  <a:schemeClr val="accent1"/>
                </a:solidFill>
                <a:latin typeface="+mn-lt"/>
                <a:ea typeface="+mn-ea"/>
                <a:cs typeface="+mn-cs"/>
              </a:rPr>
              <a:t>Logistic regressions with clustered SE, sample split by group-level prevalence of food insecurity</a:t>
            </a:r>
          </a:p>
        </p:txBody>
      </p:sp>
      <p:graphicFrame>
        <p:nvGraphicFramePr>
          <p:cNvPr id="9" name="Content Placeholder 8">
            <a:extLst>
              <a:ext uri="{FF2B5EF4-FFF2-40B4-BE49-F238E27FC236}">
                <a16:creationId xmlns:a16="http://schemas.microsoft.com/office/drawing/2014/main" id="{B9AE6FE2-B56E-72BA-CAC1-4A3144B57D8B}"/>
              </a:ext>
            </a:extLst>
          </p:cNvPr>
          <p:cNvGraphicFramePr>
            <a:graphicFrameLocks noGrp="1"/>
          </p:cNvGraphicFramePr>
          <p:nvPr>
            <p:ph sz="quarter" idx="17"/>
            <p:extLst>
              <p:ext uri="{D42A27DB-BD31-4B8C-83A1-F6EECF244321}">
                <p14:modId xmlns:p14="http://schemas.microsoft.com/office/powerpoint/2010/main" val="2870662107"/>
              </p:ext>
            </p:extLst>
          </p:nvPr>
        </p:nvGraphicFramePr>
        <p:xfrm>
          <a:off x="1664309" y="1918044"/>
          <a:ext cx="8863379" cy="4287758"/>
        </p:xfrm>
        <a:graphic>
          <a:graphicData uri="http://schemas.openxmlformats.org/drawingml/2006/table">
            <a:tbl>
              <a:tblPr firstRow="1" firstCol="1" bandRow="1"/>
              <a:tblGrid>
                <a:gridCol w="1554776">
                  <a:extLst>
                    <a:ext uri="{9D8B030D-6E8A-4147-A177-3AD203B41FA5}">
                      <a16:colId xmlns:a16="http://schemas.microsoft.com/office/drawing/2014/main" val="2446503151"/>
                    </a:ext>
                  </a:extLst>
                </a:gridCol>
                <a:gridCol w="1921480">
                  <a:extLst>
                    <a:ext uri="{9D8B030D-6E8A-4147-A177-3AD203B41FA5}">
                      <a16:colId xmlns:a16="http://schemas.microsoft.com/office/drawing/2014/main" val="3491016867"/>
                    </a:ext>
                  </a:extLst>
                </a:gridCol>
                <a:gridCol w="1964704">
                  <a:extLst>
                    <a:ext uri="{9D8B030D-6E8A-4147-A177-3AD203B41FA5}">
                      <a16:colId xmlns:a16="http://schemas.microsoft.com/office/drawing/2014/main" val="1312091057"/>
                    </a:ext>
                  </a:extLst>
                </a:gridCol>
                <a:gridCol w="1805910">
                  <a:extLst>
                    <a:ext uri="{9D8B030D-6E8A-4147-A177-3AD203B41FA5}">
                      <a16:colId xmlns:a16="http://schemas.microsoft.com/office/drawing/2014/main" val="862646973"/>
                    </a:ext>
                  </a:extLst>
                </a:gridCol>
                <a:gridCol w="1616509">
                  <a:extLst>
                    <a:ext uri="{9D8B030D-6E8A-4147-A177-3AD203B41FA5}">
                      <a16:colId xmlns:a16="http://schemas.microsoft.com/office/drawing/2014/main" val="63682642"/>
                    </a:ext>
                  </a:extLst>
                </a:gridCol>
              </a:tblGrid>
              <a:tr h="474245">
                <a:tc>
                  <a:txBody>
                    <a:bodyPr/>
                    <a:lstStyle/>
                    <a:p>
                      <a:pPr algn="l"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 </a:t>
                      </a:r>
                      <a:endParaRPr lang="en-US" sz="2800" b="0" i="0" u="none" strike="noStrike">
                        <a:effectLst/>
                        <a:latin typeface="Arial" panose="020B0604020202020204" pitchFamily="34" charset="0"/>
                      </a:endParaRPr>
                    </a:p>
                  </a:txBody>
                  <a:tcPr marL="100433" marR="100433" marT="50216" marB="50216">
                    <a:lnL>
                      <a:noFill/>
                    </a:lnL>
                    <a:lnR>
                      <a:noFill/>
                    </a:lnR>
                    <a:lnT w="12700" cap="flat" cmpd="sng" algn="ctr">
                      <a:solidFill>
                        <a:srgbClr val="000000"/>
                      </a:solidFill>
                      <a:prstDash val="solid"/>
                      <a:round/>
                      <a:headEnd type="none" w="med" len="med"/>
                      <a:tailEnd type="none" w="med" len="med"/>
                    </a:lnT>
                    <a:lnB>
                      <a:noFill/>
                    </a:lnB>
                    <a:noFill/>
                  </a:tcPr>
                </a:tc>
                <a:tc gridSpan="2">
                  <a:txBody>
                    <a:bodyPr/>
                    <a:lstStyle/>
                    <a:p>
                      <a:pPr algn="ct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Depression</a:t>
                      </a:r>
                      <a:endParaRPr lang="en-US" dirty="0"/>
                    </a:p>
                  </a:txBody>
                  <a:tcPr marL="100433" marR="100433" marT="50216" marB="5021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mpd="sng">
                      <a:noFill/>
                      <a:prstDash val="solid"/>
                    </a:lnL>
                  </a:tcPr>
                </a:tc>
                <a:tc gridSpan="2">
                  <a:txBody>
                    <a:bodyPr/>
                    <a:lstStyle/>
                    <a:p>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Anxiety</a:t>
                      </a:r>
                      <a:endParaRPr lang="en-US" dirty="0"/>
                    </a:p>
                  </a:txBody>
                  <a:tcPr marL="100433" marR="100433" marT="50216" marB="5021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mpd="sng">
                      <a:noFill/>
                      <a:prstDash val="solid"/>
                    </a:lnL>
                  </a:tcPr>
                </a:tc>
                <a:extLst>
                  <a:ext uri="{0D108BD9-81ED-4DB2-BD59-A6C34878D82A}">
                    <a16:rowId xmlns:a16="http://schemas.microsoft.com/office/drawing/2014/main" val="1538131533"/>
                  </a:ext>
                </a:extLst>
              </a:tr>
              <a:tr h="1134275">
                <a:tc>
                  <a:txBody>
                    <a:bodyPr/>
                    <a:lstStyle/>
                    <a:p>
                      <a:pPr algn="l"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 </a:t>
                      </a:r>
                      <a:endParaRPr lang="en-US" sz="2800" b="0" i="0" u="none" strike="noStrike">
                        <a:effectLst/>
                        <a:latin typeface="Arial" panose="020B0604020202020204" pitchFamily="34" charset="0"/>
                      </a:endParaRPr>
                    </a:p>
                  </a:txBody>
                  <a:tcPr marL="75325" marR="75325" marT="10462"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Model (7)</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High prevalence</a:t>
                      </a:r>
                      <a:endParaRPr lang="en-US" sz="2800" b="0" i="0" u="none" strike="noStrike" dirty="0">
                        <a:effectLst/>
                        <a:latin typeface="Arial" panose="020B0604020202020204" pitchFamily="34" charset="0"/>
                      </a:endParaRPr>
                    </a:p>
                  </a:txBody>
                  <a:tcPr marL="100433" marR="100433" marT="50216" marB="5021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Model (8)</a:t>
                      </a:r>
                    </a:p>
                    <a:p>
                      <a:pPr marL="0" marR="0" lvl="0" indent="0" algn="ctr" defTabSz="914400" rtl="0" eaLnBrk="1" fontAlgn="t" latinLnBrk="0" hangingPunct="1">
                        <a:lnSpc>
                          <a:spcPct val="100000"/>
                        </a:lnSpc>
                        <a:spcBef>
                          <a:spcPts val="600"/>
                        </a:spcBef>
                        <a:spcAft>
                          <a:spcPts val="0"/>
                        </a:spcAft>
                        <a:buClrTx/>
                        <a:buSzTx/>
                        <a:buFontTx/>
                        <a:buNone/>
                        <a:tabLst/>
                        <a:defRPr/>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Low prevalence</a:t>
                      </a:r>
                      <a:endParaRPr lang="en-US" sz="2800" b="0" i="0" u="none" strike="noStrike" dirty="0">
                        <a:effectLst/>
                        <a:latin typeface="Arial" panose="020B0604020202020204" pitchFamily="34" charset="0"/>
                      </a:endParaRPr>
                    </a:p>
                  </a:txBody>
                  <a:tcPr marL="75325" marR="75325" marT="10462" marB="0">
                    <a:lnL>
                      <a:noFill/>
                    </a:lnL>
                    <a:lnR>
                      <a:noFill/>
                    </a:lnR>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Model (9) </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High prevalence</a:t>
                      </a:r>
                      <a:endParaRPr lang="en-US" sz="2800" b="0" i="0" u="none" strike="noStrike" dirty="0">
                        <a:effectLst/>
                        <a:latin typeface="Arial" panose="020B0604020202020204" pitchFamily="34" charset="0"/>
                      </a:endParaRPr>
                    </a:p>
                  </a:txBody>
                  <a:tcPr marL="100433" marR="100433" marT="50216" marB="50216">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Model (10) </a:t>
                      </a:r>
                      <a:endParaRPr lang="en-US" sz="2800" b="0" i="0" u="none" strike="noStrike" dirty="0">
                        <a:effectLst/>
                        <a:latin typeface="Arial" panose="020B0604020202020204" pitchFamily="34" charset="0"/>
                      </a:endParaRPr>
                    </a:p>
                    <a:p>
                      <a:pPr marL="0" marR="0" lvl="0" indent="0" algn="ctr" defTabSz="914400" rtl="0" eaLnBrk="1" fontAlgn="t" latinLnBrk="0" hangingPunct="1">
                        <a:lnSpc>
                          <a:spcPct val="100000"/>
                        </a:lnSpc>
                        <a:spcBef>
                          <a:spcPts val="600"/>
                        </a:spcBef>
                        <a:spcAft>
                          <a:spcPts val="0"/>
                        </a:spcAft>
                        <a:buClrTx/>
                        <a:buSzTx/>
                        <a:buFontTx/>
                        <a:buNone/>
                        <a:tabLst/>
                        <a:defRPr/>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Low prevalence</a:t>
                      </a:r>
                      <a:endParaRPr lang="en-US" sz="2800" b="0" i="0" u="none" strike="noStrike" dirty="0">
                        <a:effectLst/>
                        <a:latin typeface="Arial" panose="020B0604020202020204" pitchFamily="34" charset="0"/>
                      </a:endParaRPr>
                    </a:p>
                  </a:txBody>
                  <a:tcPr marL="75325" marR="75325" marT="10462" marB="0">
                    <a:lnL>
                      <a:noFill/>
                    </a:lnL>
                    <a:lnR>
                      <a:noFill/>
                    </a:lnR>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856542"/>
                  </a:ext>
                </a:extLst>
              </a:tr>
              <a:tr h="1256503">
                <a:tc>
                  <a:txBody>
                    <a:bodyPr/>
                    <a:lstStyle/>
                    <a:p>
                      <a:pPr algn="l"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Food insecurity</a:t>
                      </a:r>
                    </a:p>
                    <a:p>
                      <a:pPr algn="l" fontAlgn="t">
                        <a:spcBef>
                          <a:spcPts val="600"/>
                        </a:spcBef>
                        <a:spcAft>
                          <a:spcPts val="0"/>
                        </a:spcAft>
                      </a:pPr>
                      <a:r>
                        <a:rPr lang="en-US" sz="1600" b="0" i="0" u="none" strike="noStrike" kern="100" dirty="0">
                          <a:effectLst/>
                          <a:latin typeface="Calibri" panose="020F0502020204030204" pitchFamily="34" charset="0"/>
                          <a:cs typeface="Calibri" panose="020F0502020204030204" pitchFamily="34" charset="0"/>
                        </a:rPr>
                        <a:t>(individual)</a:t>
                      </a:r>
                      <a:endParaRPr lang="en-US" sz="2800" b="0" i="0" u="none" strike="noStrike" dirty="0">
                        <a:effectLst/>
                        <a:latin typeface="Arial" panose="020B0604020202020204" pitchFamily="34" charset="0"/>
                      </a:endParaRPr>
                    </a:p>
                  </a:txBody>
                  <a:tcPr marL="75325" marR="75325" marT="10462"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0.122***</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(0.003)</a:t>
                      </a:r>
                      <a:endParaRPr lang="en-US" sz="2800" b="0" i="0" u="none" strike="noStrike" dirty="0">
                        <a:effectLst/>
                        <a:latin typeface="Arial" panose="020B0604020202020204" pitchFamily="34" charset="0"/>
                      </a:endParaRPr>
                    </a:p>
                  </a:txBody>
                  <a:tcPr marL="100433" marR="100433" marT="50216" marB="50216">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0.226***</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(0.029)</a:t>
                      </a:r>
                      <a:endParaRPr lang="en-US" sz="2800" b="0" i="0" u="none" strike="noStrike" dirty="0">
                        <a:effectLst/>
                        <a:latin typeface="Arial" panose="020B0604020202020204" pitchFamily="34" charset="0"/>
                      </a:endParaRPr>
                    </a:p>
                  </a:txBody>
                  <a:tcPr marL="75325" marR="75325" marT="10462"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0.123***</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(0.028)</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 </a:t>
                      </a:r>
                      <a:endParaRPr lang="en-US" sz="2800" b="0" i="0" u="none" strike="noStrike" dirty="0">
                        <a:effectLst/>
                        <a:latin typeface="Arial" panose="020B0604020202020204" pitchFamily="34" charset="0"/>
                      </a:endParaRPr>
                    </a:p>
                  </a:txBody>
                  <a:tcPr marL="100433" marR="100433" marT="50216" marB="50216">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0.140***</a:t>
                      </a:r>
                      <a:endParaRPr lang="en-US" sz="2800" b="0" i="0" u="none" strike="noStrike" dirty="0">
                        <a:effectLst/>
                        <a:latin typeface="Arial" panose="020B0604020202020204" pitchFamily="34" charset="0"/>
                      </a:endParaRPr>
                    </a:p>
                    <a:p>
                      <a:pPr algn="ctr"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(0.022)</a:t>
                      </a:r>
                      <a:endParaRPr lang="en-US" sz="2800" b="0" i="0" u="none" strike="noStrike" dirty="0">
                        <a:effectLst/>
                        <a:latin typeface="Arial" panose="020B0604020202020204" pitchFamily="34" charset="0"/>
                      </a:endParaRPr>
                    </a:p>
                  </a:txBody>
                  <a:tcPr marL="75325" marR="75325" marT="10462"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67360921"/>
                  </a:ext>
                </a:extLst>
              </a:tr>
              <a:tr h="474245">
                <a:tc>
                  <a:txBody>
                    <a:bodyPr/>
                    <a:lstStyle/>
                    <a:p>
                      <a:pPr algn="l" fontAlgn="t">
                        <a:spcBef>
                          <a:spcPts val="600"/>
                        </a:spcBef>
                        <a:spcAft>
                          <a:spcPts val="0"/>
                        </a:spcAft>
                      </a:pPr>
                      <a:r>
                        <a:rPr lang="en-US" sz="1600" b="0" i="0" u="none" strike="noStrike" kern="100" dirty="0">
                          <a:effectLst/>
                          <a:latin typeface="Calibri" panose="020F0502020204030204" pitchFamily="34" charset="0"/>
                          <a:ea typeface="Calibri" panose="020F0502020204030204" pitchFamily="34" charset="0"/>
                          <a:cs typeface="Calibri" panose="020F0502020204030204" pitchFamily="34" charset="0"/>
                        </a:rPr>
                        <a:t>Controls</a:t>
                      </a:r>
                      <a:endParaRPr lang="en-US" sz="2800" b="0" i="0" u="none" strike="noStrike" dirty="0">
                        <a:effectLst/>
                        <a:latin typeface="Arial" panose="020B0604020202020204" pitchFamily="34" charset="0"/>
                      </a:endParaRPr>
                    </a:p>
                  </a:txBody>
                  <a:tcPr marL="75325" marR="75325" marT="10462" marB="0">
                    <a:lnL>
                      <a:noFill/>
                    </a:lnL>
                    <a:lnR>
                      <a:noFill/>
                    </a:lnR>
                    <a:lnT>
                      <a:noFill/>
                    </a:lnT>
                    <a:lnB>
                      <a:noFill/>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dirty="0">
                        <a:effectLst/>
                        <a:latin typeface="Arial" panose="020B0604020202020204" pitchFamily="34" charset="0"/>
                      </a:endParaRPr>
                    </a:p>
                  </a:txBody>
                  <a:tcPr marL="100433" marR="100433" marT="50216" marB="50216">
                    <a:lnL>
                      <a:noFill/>
                    </a:lnL>
                    <a:lnR>
                      <a:noFill/>
                    </a:lnR>
                    <a:lnT>
                      <a:noFill/>
                    </a:lnT>
                    <a:lnB>
                      <a:noFill/>
                    </a:lnB>
                    <a:noFill/>
                  </a:tcPr>
                </a:tc>
                <a:tc>
                  <a:txBody>
                    <a:bodyPr/>
                    <a:lstStyle/>
                    <a:p>
                      <a:pPr algn="ctr" fontAlgn="t">
                        <a:spcBef>
                          <a:spcPts val="600"/>
                        </a:spcBef>
                        <a:spcAft>
                          <a:spcPts val="0"/>
                        </a:spcAft>
                      </a:pPr>
                      <a:r>
                        <a:rPr lang="hu-HU"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hu-HU" sz="2800" b="0" i="0" u="none" strike="noStrike" dirty="0">
                        <a:effectLst/>
                        <a:latin typeface="Arial" panose="020B0604020202020204" pitchFamily="34" charset="0"/>
                      </a:endParaRPr>
                    </a:p>
                  </a:txBody>
                  <a:tcPr marL="75325" marR="75325" marT="10462" marB="0">
                    <a:lnL>
                      <a:noFill/>
                    </a:lnL>
                    <a:lnR>
                      <a:noFill/>
                    </a:lnR>
                    <a:lnT>
                      <a:noFill/>
                    </a:lnT>
                    <a:lnB>
                      <a:noFill/>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a:effectLst/>
                        <a:latin typeface="Arial" panose="020B0604020202020204" pitchFamily="34" charset="0"/>
                      </a:endParaRPr>
                    </a:p>
                  </a:txBody>
                  <a:tcPr marL="100433" marR="100433" marT="50216" marB="50216">
                    <a:lnL>
                      <a:noFill/>
                    </a:lnL>
                    <a:lnR>
                      <a:noFill/>
                    </a:lnR>
                    <a:lnT>
                      <a:noFill/>
                    </a:lnT>
                    <a:lnB>
                      <a:noFill/>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a:effectLst/>
                        <a:latin typeface="Arial" panose="020B0604020202020204" pitchFamily="34" charset="0"/>
                      </a:endParaRPr>
                    </a:p>
                  </a:txBody>
                  <a:tcPr marL="75325" marR="75325" marT="10462" marB="0">
                    <a:lnL>
                      <a:noFill/>
                    </a:lnL>
                    <a:lnR>
                      <a:noFill/>
                    </a:lnR>
                    <a:lnT>
                      <a:noFill/>
                    </a:lnT>
                    <a:lnB>
                      <a:noFill/>
                    </a:lnB>
                    <a:noFill/>
                  </a:tcPr>
                </a:tc>
                <a:extLst>
                  <a:ext uri="{0D108BD9-81ED-4DB2-BD59-A6C34878D82A}">
                    <a16:rowId xmlns:a16="http://schemas.microsoft.com/office/drawing/2014/main" val="3729122945"/>
                  </a:ext>
                </a:extLst>
              </a:tr>
              <a:tr h="474245">
                <a:tc>
                  <a:txBody>
                    <a:bodyPr/>
                    <a:lstStyle/>
                    <a:p>
                      <a:pPr algn="l"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Country FE</a:t>
                      </a:r>
                      <a:endParaRPr lang="en-US" sz="2800" b="0" i="0" u="none" strike="noStrike">
                        <a:effectLst/>
                        <a:latin typeface="Arial" panose="020B0604020202020204" pitchFamily="34" charset="0"/>
                      </a:endParaRPr>
                    </a:p>
                  </a:txBody>
                  <a:tcPr marL="75325" marR="75325" marT="10462"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a:effectLst/>
                        <a:latin typeface="Arial" panose="020B0604020202020204" pitchFamily="34" charset="0"/>
                      </a:endParaRPr>
                    </a:p>
                  </a:txBody>
                  <a:tcPr marL="100433" marR="100433" marT="50216" marB="50216">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dirty="0">
                        <a:effectLst/>
                        <a:latin typeface="Arial" panose="020B0604020202020204" pitchFamily="34" charset="0"/>
                      </a:endParaRPr>
                    </a:p>
                  </a:txBody>
                  <a:tcPr marL="75325" marR="75325" marT="10462"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dirty="0">
                        <a:effectLst/>
                        <a:latin typeface="Arial" panose="020B0604020202020204" pitchFamily="34" charset="0"/>
                      </a:endParaRPr>
                    </a:p>
                  </a:txBody>
                  <a:tcPr marL="100433" marR="100433" marT="50216" marB="50216">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Yes</a:t>
                      </a:r>
                      <a:endParaRPr lang="en-US" sz="2800" b="0" i="0" u="none" strike="noStrike" dirty="0">
                        <a:effectLst/>
                        <a:latin typeface="Arial" panose="020B0604020202020204" pitchFamily="34" charset="0"/>
                      </a:endParaRPr>
                    </a:p>
                  </a:txBody>
                  <a:tcPr marL="75325" marR="75325" marT="10462"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8220677"/>
                  </a:ext>
                </a:extLst>
              </a:tr>
              <a:tr h="474245">
                <a:tc>
                  <a:txBody>
                    <a:bodyPr/>
                    <a:lstStyle/>
                    <a:p>
                      <a:pPr algn="l"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N</a:t>
                      </a:r>
                      <a:endParaRPr lang="en-US" sz="2800" b="0" i="0" u="none" strike="noStrike" dirty="0">
                        <a:effectLst/>
                        <a:latin typeface="Arial" panose="020B0604020202020204" pitchFamily="34" charset="0"/>
                      </a:endParaRPr>
                    </a:p>
                  </a:txBody>
                  <a:tcPr marL="75325" marR="75325" marT="1046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cs typeface="Calibri" panose="020F0502020204030204" pitchFamily="34" charset="0"/>
                        </a:rPr>
                        <a:t>10,972</a:t>
                      </a:r>
                      <a:endParaRPr lang="en-US" sz="2800" b="0" i="0" u="none" strike="noStrike" dirty="0">
                        <a:effectLst/>
                        <a:latin typeface="Arial" panose="020B0604020202020204" pitchFamily="34" charset="0"/>
                      </a:endParaRPr>
                    </a:p>
                  </a:txBody>
                  <a:tcPr marL="100433" marR="100433" marT="50216" marB="5021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ea typeface="Calibri" panose="020F0502020204030204" pitchFamily="34" charset="0"/>
                          <a:cs typeface="Calibri" panose="020F0502020204030204" pitchFamily="34" charset="0"/>
                        </a:rPr>
                        <a:t>32,766</a:t>
                      </a:r>
                      <a:endParaRPr lang="en-US" sz="2800" b="0" i="0" u="none" strike="noStrike" dirty="0">
                        <a:effectLst/>
                        <a:latin typeface="Arial" panose="020B0604020202020204" pitchFamily="34" charset="0"/>
                      </a:endParaRPr>
                    </a:p>
                  </a:txBody>
                  <a:tcPr marL="75325" marR="75325" marT="1046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a:effectLst/>
                          <a:latin typeface="Calibri" panose="020F0502020204030204" pitchFamily="34" charset="0"/>
                          <a:cs typeface="Calibri" panose="020F0502020204030204" pitchFamily="34" charset="0"/>
                        </a:rPr>
                        <a:t>11,791</a:t>
                      </a:r>
                      <a:endParaRPr lang="en-US" sz="2800" b="0" i="0" u="none" strike="noStrike" dirty="0">
                        <a:effectLst/>
                        <a:latin typeface="Arial" panose="020B0604020202020204" pitchFamily="34" charset="0"/>
                      </a:endParaRPr>
                    </a:p>
                  </a:txBody>
                  <a:tcPr marL="100433" marR="100433" marT="50216" marB="50216"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spcBef>
                          <a:spcPts val="600"/>
                        </a:spcBef>
                        <a:spcAft>
                          <a:spcPts val="0"/>
                        </a:spcAft>
                      </a:pPr>
                      <a:r>
                        <a:rPr lang="en-US" sz="1600" b="0" i="0" u="none" strike="noStrike" kern="100" dirty="0">
                          <a:effectLst/>
                          <a:latin typeface="Calibri" panose="020F0502020204030204" pitchFamily="34" charset="0"/>
                          <a:cs typeface="Calibri" panose="020F0502020204030204" pitchFamily="34" charset="0"/>
                        </a:rPr>
                        <a:t>33,426</a:t>
                      </a:r>
                      <a:endParaRPr lang="en-US" sz="2800" b="0" i="0" u="none" strike="noStrike" dirty="0">
                        <a:effectLst/>
                        <a:latin typeface="Arial" panose="020B0604020202020204" pitchFamily="34" charset="0"/>
                      </a:endParaRPr>
                    </a:p>
                  </a:txBody>
                  <a:tcPr marL="75325" marR="75325" marT="10462"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1482639"/>
                  </a:ext>
                </a:extLst>
              </a:tr>
            </a:tbl>
          </a:graphicData>
        </a:graphic>
      </p:graphicFrame>
    </p:spTree>
    <p:extLst>
      <p:ext uri="{BB962C8B-B14F-4D97-AF65-F5344CB8AC3E}">
        <p14:creationId xmlns:p14="http://schemas.microsoft.com/office/powerpoint/2010/main" val="364704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a:xfrm>
            <a:off x="467999" y="350470"/>
            <a:ext cx="10440000" cy="1008000"/>
          </a:xfrm>
        </p:spPr>
        <p:txBody>
          <a:bodyPr/>
          <a:lstStyle/>
          <a:p>
            <a:r>
              <a:rPr lang="en-US" dirty="0"/>
              <a:t>Discussion and conclusions</a:t>
            </a:r>
          </a:p>
        </p:txBody>
      </p:sp>
      <p:sp>
        <p:nvSpPr>
          <p:cNvPr id="3" name="Content Placeholder 2">
            <a:extLst>
              <a:ext uri="{FF2B5EF4-FFF2-40B4-BE49-F238E27FC236}">
                <a16:creationId xmlns:a16="http://schemas.microsoft.com/office/drawing/2014/main" id="{F367C131-B0C3-C8C7-FF18-793CC4E8C085}"/>
              </a:ext>
            </a:extLst>
          </p:cNvPr>
          <p:cNvSpPr>
            <a:spLocks noGrp="1"/>
          </p:cNvSpPr>
          <p:nvPr>
            <p:ph sz="quarter" idx="15"/>
          </p:nvPr>
        </p:nvSpPr>
        <p:spPr>
          <a:xfrm>
            <a:off x="467999" y="1224000"/>
            <a:ext cx="10572036" cy="5009349"/>
          </a:xfrm>
        </p:spPr>
        <p:txBody>
          <a:bodyPr>
            <a:normAutofit/>
          </a:bodyPr>
          <a:lstStyle/>
          <a:p>
            <a:pPr marL="342900" indent="-342900">
              <a:buFont typeface="Arial" panose="020B0604020202020204" pitchFamily="34" charset="0"/>
              <a:buChar char="•"/>
            </a:pPr>
            <a:r>
              <a:rPr lang="en-US" sz="2400" dirty="0">
                <a:latin typeface="Georgia" panose="02040502050405020303" pitchFamily="18" charset="0"/>
              </a:rPr>
              <a:t>Among adolescents, food security is associated with poor mental health</a:t>
            </a:r>
          </a:p>
          <a:p>
            <a:pPr marL="342900" indent="-342900">
              <a:buFont typeface="Arial" panose="020B0604020202020204" pitchFamily="34" charset="0"/>
              <a:buChar char="•"/>
            </a:pPr>
            <a:r>
              <a:rPr lang="en-US" sz="2400" dirty="0">
                <a:latin typeface="Georgia" panose="02040502050405020303" pitchFamily="18" charset="0"/>
              </a:rPr>
              <a:t>Association runs independently from poverty </a:t>
            </a:r>
            <a:r>
              <a:rPr lang="en-US" sz="2400" dirty="0">
                <a:latin typeface="Georgia" panose="02040502050405020303" pitchFamily="18" charset="0"/>
                <a:sym typeface="Wingdings" pitchFamily="2" charset="2"/>
              </a:rPr>
              <a:t> support </a:t>
            </a:r>
            <a:r>
              <a:rPr lang="en-US" sz="2400" dirty="0" err="1">
                <a:latin typeface="Georgia" panose="02040502050405020303" pitchFamily="18" charset="0"/>
                <a:sym typeface="Wingdings" pitchFamily="2" charset="2"/>
              </a:rPr>
              <a:t>Jessiman</a:t>
            </a:r>
            <a:r>
              <a:rPr lang="en-US" sz="2400" dirty="0">
                <a:latin typeface="Georgia" panose="02040502050405020303" pitchFamily="18" charset="0"/>
                <a:sym typeface="Wingdings" pitchFamily="2" charset="2"/>
              </a:rPr>
              <a:t>-Perreault and McIntyre’s (2017) proposition of psychological stressors</a:t>
            </a:r>
          </a:p>
          <a:p>
            <a:pPr marL="342900" indent="-342900">
              <a:buFont typeface="Arial" panose="020B0604020202020204" pitchFamily="34" charset="0"/>
              <a:buChar char="•"/>
            </a:pPr>
            <a:r>
              <a:rPr lang="en-US" sz="2400" dirty="0">
                <a:latin typeface="Georgia" panose="02040502050405020303" pitchFamily="18" charset="0"/>
                <a:sym typeface="Wingdings" pitchFamily="2" charset="2"/>
              </a:rPr>
              <a:t>Evidence of significant peer effects of food insecurity on depression (but not anxiety) </a:t>
            </a:r>
          </a:p>
          <a:p>
            <a:pPr marL="342900" indent="-342900">
              <a:buFont typeface="Arial" panose="020B0604020202020204" pitchFamily="34" charset="0"/>
              <a:buChar char="•"/>
            </a:pPr>
            <a:r>
              <a:rPr lang="en-US" sz="2400" dirty="0">
                <a:latin typeface="Georgia" panose="02040502050405020303" pitchFamily="18" charset="0"/>
                <a:sym typeface="Wingdings" pitchFamily="2" charset="2"/>
              </a:rPr>
              <a:t>Consistent with proposition by Elgar et al. (2021) on food insecurity as a form of relative deprivation</a:t>
            </a:r>
          </a:p>
        </p:txBody>
      </p:sp>
    </p:spTree>
    <p:extLst>
      <p:ext uri="{BB962C8B-B14F-4D97-AF65-F5344CB8AC3E}">
        <p14:creationId xmlns:p14="http://schemas.microsoft.com/office/powerpoint/2010/main" val="289800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a:xfrm>
            <a:off x="467999" y="370059"/>
            <a:ext cx="10440000" cy="1008000"/>
          </a:xfrm>
        </p:spPr>
        <p:txBody>
          <a:bodyPr/>
          <a:lstStyle/>
          <a:p>
            <a:r>
              <a:rPr lang="en-US" dirty="0"/>
              <a:t>Implications for research and policy</a:t>
            </a:r>
          </a:p>
        </p:txBody>
      </p:sp>
      <p:sp>
        <p:nvSpPr>
          <p:cNvPr id="5" name="TextBox 4">
            <a:extLst>
              <a:ext uri="{FF2B5EF4-FFF2-40B4-BE49-F238E27FC236}">
                <a16:creationId xmlns:a16="http://schemas.microsoft.com/office/drawing/2014/main" id="{53A22A5C-9A5A-BDF5-71AB-8E8476BDF181}"/>
              </a:ext>
            </a:extLst>
          </p:cNvPr>
          <p:cNvSpPr txBox="1"/>
          <p:nvPr/>
        </p:nvSpPr>
        <p:spPr>
          <a:xfrm>
            <a:off x="346975" y="1224000"/>
            <a:ext cx="10908213" cy="4759941"/>
          </a:xfrm>
          <a:prstGeom prst="rect">
            <a:avLst/>
          </a:prstGeom>
        </p:spPr>
        <p:txBody>
          <a:bodyPr vert="horz" lIns="91440" tIns="45720" rIns="91440" bIns="45720" rtlCol="0">
            <a:normAutofit/>
          </a:bodyPr>
          <a:lstStyle>
            <a:lvl1pPr marL="285750" indent="-285750">
              <a:lnSpc>
                <a:spcPct val="90000"/>
              </a:lnSpc>
              <a:spcBef>
                <a:spcPts val="1000"/>
              </a:spcBef>
              <a:buClr>
                <a:schemeClr val="tx2"/>
              </a:buClr>
              <a:buFontTx/>
              <a:buChar char="-"/>
              <a:defRPr>
                <a:solidFill>
                  <a:schemeClr val="accent1"/>
                </a:solidFill>
                <a:latin typeface="Georgia" panose="02040502050405020303" pitchFamily="18" charset="0"/>
              </a:defRPr>
            </a:lvl1pPr>
            <a:lvl2pPr indent="0">
              <a:lnSpc>
                <a:spcPct val="90000"/>
              </a:lnSpc>
              <a:spcBef>
                <a:spcPts val="500"/>
              </a:spcBef>
              <a:buClr>
                <a:schemeClr val="tx2"/>
              </a:buClr>
              <a:buFontTx/>
              <a:buNone/>
              <a:defRPr sz="2000">
                <a:solidFill>
                  <a:schemeClr val="accent1"/>
                </a:solidFill>
              </a:defRPr>
            </a:lvl2pPr>
            <a:lvl3pPr indent="0">
              <a:lnSpc>
                <a:spcPct val="90000"/>
              </a:lnSpc>
              <a:spcBef>
                <a:spcPts val="500"/>
              </a:spcBef>
              <a:buClr>
                <a:schemeClr val="tx2"/>
              </a:buClr>
              <a:buFontTx/>
              <a:buNone/>
              <a:defRPr>
                <a:solidFill>
                  <a:schemeClr val="accent1"/>
                </a:solidFill>
              </a:defRPr>
            </a:lvl3pPr>
            <a:lvl4pPr indent="0">
              <a:lnSpc>
                <a:spcPct val="90000"/>
              </a:lnSpc>
              <a:spcBef>
                <a:spcPts val="500"/>
              </a:spcBef>
              <a:buClr>
                <a:schemeClr val="tx2"/>
              </a:buClr>
              <a:buFontTx/>
              <a:buNone/>
              <a:defRPr sz="1600">
                <a:solidFill>
                  <a:schemeClr val="accent1"/>
                </a:solidFill>
              </a:defRPr>
            </a:lvl4pPr>
            <a:lvl5pPr indent="0">
              <a:lnSpc>
                <a:spcPct val="90000"/>
              </a:lnSpc>
              <a:spcBef>
                <a:spcPts val="500"/>
              </a:spcBef>
              <a:buClr>
                <a:schemeClr val="tx2"/>
              </a:buClr>
              <a:buFontTx/>
              <a:buNone/>
              <a:defRPr sz="1600">
                <a:solidFill>
                  <a:schemeClr val="accent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Arial" panose="020B0604020202020204" pitchFamily="34" charset="0"/>
              <a:buChar char="•"/>
            </a:pPr>
            <a:r>
              <a:rPr lang="en-US" sz="2400" dirty="0"/>
              <a:t>Food insecurity remains a problem for adolescents in affluent nations</a:t>
            </a:r>
          </a:p>
          <a:p>
            <a:pPr>
              <a:buFont typeface="Arial" panose="020B0604020202020204" pitchFamily="34" charset="0"/>
              <a:buChar char="•"/>
            </a:pPr>
            <a:r>
              <a:rPr lang="en-US" sz="2400" dirty="0"/>
              <a:t>Deserves attention even in contexts where its overall prevalence is low</a:t>
            </a:r>
          </a:p>
          <a:p>
            <a:pPr>
              <a:buFont typeface="Arial" panose="020B0604020202020204" pitchFamily="34" charset="0"/>
              <a:buChar char="•"/>
            </a:pPr>
            <a:r>
              <a:rPr lang="en-US" sz="2400" dirty="0">
                <a:sym typeface="Wingdings" pitchFamily="2" charset="2"/>
              </a:rPr>
              <a:t>”Leaving no one behind”</a:t>
            </a:r>
          </a:p>
          <a:p>
            <a:pPr>
              <a:buFont typeface="Arial" panose="020B0604020202020204" pitchFamily="34" charset="0"/>
              <a:buChar char="•"/>
            </a:pPr>
            <a:r>
              <a:rPr lang="en-US" sz="2400" dirty="0">
                <a:sym typeface="Wingdings" pitchFamily="2" charset="2"/>
              </a:rPr>
              <a:t>Policies to combat food insecurity (e.g., school meals) are also policies that promote mental health</a:t>
            </a:r>
          </a:p>
          <a:p>
            <a:pPr>
              <a:buFont typeface="Arial" panose="020B0604020202020204" pitchFamily="34" charset="0"/>
              <a:buChar char="•"/>
            </a:pPr>
            <a:r>
              <a:rPr lang="en-US" sz="2400" dirty="0"/>
              <a:t>Check heterogeneity of peer- and relative deprivation effects across contexts</a:t>
            </a:r>
          </a:p>
        </p:txBody>
      </p:sp>
    </p:spTree>
    <p:extLst>
      <p:ext uri="{BB962C8B-B14F-4D97-AF65-F5344CB8AC3E}">
        <p14:creationId xmlns:p14="http://schemas.microsoft.com/office/powerpoint/2010/main" val="111794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a:extLst>
              <a:ext uri="{FF2B5EF4-FFF2-40B4-BE49-F238E27FC236}">
                <a16:creationId xmlns:a16="http://schemas.microsoft.com/office/drawing/2014/main" id="{EDCE8CB2-202C-4BD9-A632-B45A4A6C20C0}"/>
              </a:ext>
            </a:extLst>
          </p:cNvPr>
          <p:cNvSpPr>
            <a:spLocks noGrp="1"/>
          </p:cNvSpPr>
          <p:nvPr>
            <p:ph type="body" sz="half" idx="2"/>
          </p:nvPr>
        </p:nvSpPr>
        <p:spPr/>
        <p:txBody>
          <a:bodyPr/>
          <a:lstStyle/>
          <a:p>
            <a:r>
              <a:rPr lang="hu-HU" dirty="0" err="1"/>
              <a:t>eszter.timar@stud.uni-corvinus.hu</a:t>
            </a:r>
            <a:endParaRPr lang="hu-HU" dirty="0"/>
          </a:p>
        </p:txBody>
      </p:sp>
    </p:spTree>
    <p:extLst>
      <p:ext uri="{BB962C8B-B14F-4D97-AF65-F5344CB8AC3E}">
        <p14:creationId xmlns:p14="http://schemas.microsoft.com/office/powerpoint/2010/main" val="2019799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Robustness tests</a:t>
            </a:r>
          </a:p>
        </p:txBody>
      </p:sp>
      <p:pic>
        <p:nvPicPr>
          <p:cNvPr id="5" name="Content Placeholder 4" descr="A blue line with black text&#10;&#10;Description automatically generated">
            <a:extLst>
              <a:ext uri="{FF2B5EF4-FFF2-40B4-BE49-F238E27FC236}">
                <a16:creationId xmlns:a16="http://schemas.microsoft.com/office/drawing/2014/main" id="{6D5E13F1-C550-CB4F-DCA5-A020CD96DA06}"/>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241752" y="2232000"/>
            <a:ext cx="5854247" cy="3512548"/>
          </a:xfrm>
        </p:spPr>
      </p:pic>
      <p:sp>
        <p:nvSpPr>
          <p:cNvPr id="6" name="Title 1">
            <a:extLst>
              <a:ext uri="{FF2B5EF4-FFF2-40B4-BE49-F238E27FC236}">
                <a16:creationId xmlns:a16="http://schemas.microsoft.com/office/drawing/2014/main" id="{4499D88D-1933-05F2-0795-2A60E1D8BC34}"/>
              </a:ext>
            </a:extLst>
          </p:cNvPr>
          <p:cNvSpPr txBox="1">
            <a:spLocks/>
          </p:cNvSpPr>
          <p:nvPr/>
        </p:nvSpPr>
        <p:spPr>
          <a:xfrm>
            <a:off x="585288" y="881078"/>
            <a:ext cx="11021423" cy="685844"/>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b="1" kern="1200">
                <a:solidFill>
                  <a:srgbClr val="1B213E"/>
                </a:solidFill>
                <a:latin typeface="Georgia" panose="02040502050405020303" pitchFamily="18" charset="0"/>
                <a:ea typeface="+mj-ea"/>
                <a:cs typeface="+mj-cs"/>
              </a:defRPr>
            </a:lvl1pPr>
          </a:lstStyle>
          <a:p>
            <a:pPr algn="ctr"/>
            <a:r>
              <a:rPr lang="en-US" sz="1600" dirty="0">
                <a:solidFill>
                  <a:schemeClr val="accent2"/>
                </a:solidFill>
              </a:rPr>
              <a:t>Marginal effects of food insecurity on mental health, conditional on group-level prevalence of food insecurity (= ‘relative deprivation effects’)</a:t>
            </a:r>
          </a:p>
        </p:txBody>
      </p:sp>
      <p:sp>
        <p:nvSpPr>
          <p:cNvPr id="7" name="TextBox 6">
            <a:extLst>
              <a:ext uri="{FF2B5EF4-FFF2-40B4-BE49-F238E27FC236}">
                <a16:creationId xmlns:a16="http://schemas.microsoft.com/office/drawing/2014/main" id="{916FD126-BFAC-DF09-6CBA-5F36BA35CCCC}"/>
              </a:ext>
            </a:extLst>
          </p:cNvPr>
          <p:cNvSpPr txBox="1"/>
          <p:nvPr/>
        </p:nvSpPr>
        <p:spPr>
          <a:xfrm>
            <a:off x="344250" y="5900376"/>
            <a:ext cx="11499407" cy="553998"/>
          </a:xfrm>
          <a:prstGeom prst="rect">
            <a:avLst/>
          </a:prstGeom>
        </p:spPr>
        <p:txBody>
          <a:bodyPr wrap="square" lIns="0" tIns="0" rIns="0" bIns="0" rtlCol="0" anchor="b" anchorCtr="0">
            <a:spAutoFit/>
          </a:bodyPr>
          <a:lstStyle/>
          <a:p>
            <a:pPr algn="l"/>
            <a:r>
              <a:rPr lang="en-US" dirty="0">
                <a:solidFill>
                  <a:schemeClr val="accent3"/>
                </a:solidFill>
                <a:latin typeface="Georgia" panose="02040502050405020303" pitchFamily="18" charset="0"/>
              </a:rPr>
              <a:t>Obtained using multi-level logistic regression models with socio—demographic controls, school-level random effects and country fixed effects</a:t>
            </a:r>
          </a:p>
        </p:txBody>
      </p:sp>
      <p:sp>
        <p:nvSpPr>
          <p:cNvPr id="8" name="Title 1">
            <a:extLst>
              <a:ext uri="{FF2B5EF4-FFF2-40B4-BE49-F238E27FC236}">
                <a16:creationId xmlns:a16="http://schemas.microsoft.com/office/drawing/2014/main" id="{0CF79569-E5F8-AF12-5EDD-6DA703D844E8}"/>
              </a:ext>
            </a:extLst>
          </p:cNvPr>
          <p:cNvSpPr txBox="1">
            <a:spLocks/>
          </p:cNvSpPr>
          <p:nvPr/>
        </p:nvSpPr>
        <p:spPr>
          <a:xfrm>
            <a:off x="1730554" y="1742204"/>
            <a:ext cx="2393138" cy="489796"/>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b="1" kern="1200">
                <a:solidFill>
                  <a:srgbClr val="1B213E"/>
                </a:solidFill>
                <a:latin typeface="Georgia" panose="02040502050405020303" pitchFamily="18" charset="0"/>
                <a:ea typeface="+mj-ea"/>
                <a:cs typeface="+mj-cs"/>
              </a:defRPr>
            </a:lvl1pPr>
          </a:lstStyle>
          <a:p>
            <a:pPr algn="ctr"/>
            <a:r>
              <a:rPr lang="en-US" sz="1600" dirty="0">
                <a:solidFill>
                  <a:schemeClr val="accent2"/>
                </a:solidFill>
              </a:rPr>
              <a:t>Depression</a:t>
            </a:r>
          </a:p>
        </p:txBody>
      </p:sp>
      <p:sp>
        <p:nvSpPr>
          <p:cNvPr id="9" name="Title 1">
            <a:extLst>
              <a:ext uri="{FF2B5EF4-FFF2-40B4-BE49-F238E27FC236}">
                <a16:creationId xmlns:a16="http://schemas.microsoft.com/office/drawing/2014/main" id="{F39E64AE-2603-214E-6657-4D543F581022}"/>
              </a:ext>
            </a:extLst>
          </p:cNvPr>
          <p:cNvSpPr txBox="1">
            <a:spLocks/>
          </p:cNvSpPr>
          <p:nvPr/>
        </p:nvSpPr>
        <p:spPr>
          <a:xfrm>
            <a:off x="7389232" y="1785354"/>
            <a:ext cx="2393138" cy="489796"/>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b="1" kern="1200">
                <a:solidFill>
                  <a:srgbClr val="1B213E"/>
                </a:solidFill>
                <a:latin typeface="Georgia" panose="02040502050405020303" pitchFamily="18" charset="0"/>
                <a:ea typeface="+mj-ea"/>
                <a:cs typeface="+mj-cs"/>
              </a:defRPr>
            </a:lvl1pPr>
          </a:lstStyle>
          <a:p>
            <a:pPr algn="ctr"/>
            <a:r>
              <a:rPr lang="en-US" sz="1600" dirty="0">
                <a:solidFill>
                  <a:schemeClr val="accent2"/>
                </a:solidFill>
              </a:rPr>
              <a:t>Anxiety</a:t>
            </a:r>
          </a:p>
        </p:txBody>
      </p:sp>
      <p:pic>
        <p:nvPicPr>
          <p:cNvPr id="13" name="Picture 12">
            <a:extLst>
              <a:ext uri="{FF2B5EF4-FFF2-40B4-BE49-F238E27FC236}">
                <a16:creationId xmlns:a16="http://schemas.microsoft.com/office/drawing/2014/main" id="{E7B50198-8DCC-D3D9-C330-BDA289D8952E}"/>
              </a:ext>
            </a:extLst>
          </p:cNvPr>
          <p:cNvPicPr>
            <a:picLocks noChangeAspect="1"/>
          </p:cNvPicPr>
          <p:nvPr/>
        </p:nvPicPr>
        <p:blipFill>
          <a:blip r:embed="rId4"/>
          <a:stretch>
            <a:fillRect/>
          </a:stretch>
        </p:blipFill>
        <p:spPr>
          <a:xfrm>
            <a:off x="5989410" y="2232000"/>
            <a:ext cx="5854247" cy="3512548"/>
          </a:xfrm>
          <a:prstGeom prst="rect">
            <a:avLst/>
          </a:prstGeom>
        </p:spPr>
      </p:pic>
    </p:spTree>
    <p:extLst>
      <p:ext uri="{BB962C8B-B14F-4D97-AF65-F5344CB8AC3E}">
        <p14:creationId xmlns:p14="http://schemas.microsoft.com/office/powerpoint/2010/main" val="33130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26F8-C5E0-7CB5-7837-8CF281DAB953}"/>
              </a:ext>
            </a:extLst>
          </p:cNvPr>
          <p:cNvSpPr>
            <a:spLocks noGrp="1"/>
          </p:cNvSpPr>
          <p:nvPr>
            <p:ph type="ctrTitle"/>
          </p:nvPr>
        </p:nvSpPr>
        <p:spPr/>
        <p:txBody>
          <a:bodyPr/>
          <a:lstStyle/>
          <a:p>
            <a:r>
              <a:rPr lang="en-US" dirty="0"/>
              <a:t>Outline</a:t>
            </a:r>
          </a:p>
        </p:txBody>
      </p:sp>
      <p:sp>
        <p:nvSpPr>
          <p:cNvPr id="3" name="Content Placeholder 2">
            <a:extLst>
              <a:ext uri="{FF2B5EF4-FFF2-40B4-BE49-F238E27FC236}">
                <a16:creationId xmlns:a16="http://schemas.microsoft.com/office/drawing/2014/main" id="{03E1635E-FE02-78F0-D5B0-AF8250972043}"/>
              </a:ext>
            </a:extLst>
          </p:cNvPr>
          <p:cNvSpPr>
            <a:spLocks noGrp="1"/>
          </p:cNvSpPr>
          <p:nvPr>
            <p:ph sz="quarter" idx="15"/>
          </p:nvPr>
        </p:nvSpPr>
        <p:spPr/>
        <p:txBody>
          <a:bodyPr/>
          <a:lstStyle/>
          <a:p>
            <a:r>
              <a:rPr lang="en-US" dirty="0"/>
              <a:t>Background and theory</a:t>
            </a:r>
          </a:p>
          <a:p>
            <a:r>
              <a:rPr lang="en-US" dirty="0"/>
              <a:t>Data and methodology</a:t>
            </a:r>
          </a:p>
          <a:p>
            <a:r>
              <a:rPr lang="en-US" dirty="0"/>
              <a:t>Results</a:t>
            </a:r>
          </a:p>
          <a:p>
            <a:r>
              <a:rPr lang="en-US" dirty="0"/>
              <a:t>Discussion and implications</a:t>
            </a:r>
          </a:p>
        </p:txBody>
      </p:sp>
    </p:spTree>
    <p:extLst>
      <p:ext uri="{BB962C8B-B14F-4D97-AF65-F5344CB8AC3E}">
        <p14:creationId xmlns:p14="http://schemas.microsoft.com/office/powerpoint/2010/main" val="134863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36CC-1403-D6A7-7059-79D57B0E9449}"/>
              </a:ext>
            </a:extLst>
          </p:cNvPr>
          <p:cNvSpPr>
            <a:spLocks noGrp="1"/>
          </p:cNvSpPr>
          <p:nvPr>
            <p:ph type="ctr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50939A9-977F-0185-7FE6-C380C00D44D8}"/>
              </a:ext>
            </a:extLst>
          </p:cNvPr>
          <p:cNvSpPr>
            <a:spLocks noGrp="1"/>
          </p:cNvSpPr>
          <p:nvPr>
            <p:ph sz="quarter" idx="15"/>
          </p:nvPr>
        </p:nvSpPr>
        <p:spPr>
          <a:xfrm>
            <a:off x="467999" y="2523546"/>
            <a:ext cx="10892405" cy="3977368"/>
          </a:xfrm>
        </p:spPr>
        <p:txBody>
          <a:bodyPr>
            <a:normAutofit/>
          </a:bodyPr>
          <a:lstStyle/>
          <a:p>
            <a:pPr marL="285750" indent="-285750">
              <a:lnSpc>
                <a:spcPct val="150000"/>
              </a:lnSpc>
              <a:buFont typeface="Arial" panose="020B0604020202020204" pitchFamily="34" charset="0"/>
              <a:buChar char="•"/>
            </a:pPr>
            <a:r>
              <a:rPr lang="en-GB" sz="2000" dirty="0">
                <a:latin typeface="+mj-lt"/>
              </a:rPr>
              <a:t>Persists globally, affects 8-20% of the population in HICS (Pollard &amp; Booth, 2019)</a:t>
            </a:r>
          </a:p>
          <a:p>
            <a:pPr marL="285750" indent="-285750">
              <a:lnSpc>
                <a:spcPct val="150000"/>
              </a:lnSpc>
              <a:buFont typeface="Arial" panose="020B0604020202020204" pitchFamily="34" charset="0"/>
              <a:buChar char="•"/>
            </a:pPr>
            <a:r>
              <a:rPr lang="en-GB" sz="2000" dirty="0">
                <a:latin typeface="+mj-lt"/>
              </a:rPr>
              <a:t>Much evidence on food and physical health</a:t>
            </a:r>
          </a:p>
          <a:p>
            <a:pPr marL="285750" indent="-285750">
              <a:lnSpc>
                <a:spcPct val="150000"/>
              </a:lnSpc>
              <a:buFont typeface="Arial" panose="020B0604020202020204" pitchFamily="34" charset="0"/>
              <a:buChar char="•"/>
            </a:pPr>
            <a:r>
              <a:rPr lang="en-GB" sz="2000" dirty="0">
                <a:latin typeface="+mj-lt"/>
              </a:rPr>
              <a:t>Some emerging evidence on food and mental well-being</a:t>
            </a:r>
          </a:p>
          <a:p>
            <a:pPr marL="285750" indent="-285750">
              <a:lnSpc>
                <a:spcPct val="150000"/>
              </a:lnSpc>
              <a:buFont typeface="Arial" panose="020B0604020202020204" pitchFamily="34" charset="0"/>
              <a:buChar char="•"/>
            </a:pPr>
            <a:r>
              <a:rPr lang="en-GB" sz="2000" dirty="0">
                <a:latin typeface="+mj-lt"/>
              </a:rPr>
              <a:t>Food insecurity affects mental health </a:t>
            </a:r>
            <a:r>
              <a:rPr lang="en-GB" sz="2000" u="sng" dirty="0">
                <a:latin typeface="+mj-lt"/>
              </a:rPr>
              <a:t>independently of poverty and hunger </a:t>
            </a:r>
            <a:r>
              <a:rPr lang="en-GB" sz="2000" dirty="0">
                <a:latin typeface="+mj-lt"/>
              </a:rPr>
              <a:t>through psychological and social stressors (</a:t>
            </a:r>
            <a:r>
              <a:rPr lang="en-GB" sz="2000" dirty="0" err="1">
                <a:latin typeface="+mj-lt"/>
              </a:rPr>
              <a:t>Jessiman-Perrealt</a:t>
            </a:r>
            <a:r>
              <a:rPr lang="en-GB" sz="2000" dirty="0">
                <a:latin typeface="+mj-lt"/>
              </a:rPr>
              <a:t> &amp; McIntyre, 2017)</a:t>
            </a:r>
          </a:p>
          <a:p>
            <a:pPr marL="285750" indent="-285750">
              <a:lnSpc>
                <a:spcPct val="150000"/>
              </a:lnSpc>
              <a:buFont typeface="Arial" panose="020B0604020202020204" pitchFamily="34" charset="0"/>
              <a:buChar char="•"/>
            </a:pPr>
            <a:r>
              <a:rPr lang="en-GB" sz="2000" dirty="0">
                <a:effectLst/>
                <a:latin typeface="+mj-lt"/>
              </a:rPr>
              <a:t>Gap: single countries and narrow groups </a:t>
            </a:r>
            <a:r>
              <a:rPr lang="en-GB" sz="2000" dirty="0">
                <a:latin typeface="+mj-lt"/>
              </a:rPr>
              <a:t>(with HIV/AIDS (</a:t>
            </a:r>
            <a:r>
              <a:rPr lang="en-GB" sz="2000" dirty="0" err="1">
                <a:latin typeface="+mj-lt"/>
              </a:rPr>
              <a:t>Ayano</a:t>
            </a:r>
            <a:r>
              <a:rPr lang="en-GB" sz="2000" dirty="0">
                <a:latin typeface="+mj-lt"/>
              </a:rPr>
              <a:t> et al., 2020), pregnant women (</a:t>
            </a:r>
            <a:r>
              <a:rPr lang="en-GB" sz="2000" dirty="0" err="1">
                <a:latin typeface="+mj-lt"/>
              </a:rPr>
              <a:t>Mokona</a:t>
            </a:r>
            <a:r>
              <a:rPr lang="en-GB" sz="2000" dirty="0">
                <a:latin typeface="+mj-lt"/>
              </a:rPr>
              <a:t> et al., 2020) or only adults (</a:t>
            </a:r>
            <a:r>
              <a:rPr lang="en-GB" sz="2000" dirty="0" err="1">
                <a:latin typeface="+mj-lt"/>
              </a:rPr>
              <a:t>Frongillo</a:t>
            </a:r>
            <a:r>
              <a:rPr lang="en-GB" sz="2000" dirty="0">
                <a:latin typeface="+mj-lt"/>
              </a:rPr>
              <a:t> et al., 2017; Elgar et al., 2021)</a:t>
            </a:r>
          </a:p>
          <a:p>
            <a:pPr marL="285750" indent="-285750">
              <a:lnSpc>
                <a:spcPct val="150000"/>
              </a:lnSpc>
              <a:buFont typeface="Arial" panose="020B0604020202020204" pitchFamily="34" charset="0"/>
              <a:buChar char="•"/>
            </a:pPr>
            <a:endParaRPr lang="en-GB" sz="2000" dirty="0">
              <a:latin typeface="+mj-lt"/>
            </a:endParaRPr>
          </a:p>
          <a:p>
            <a:pPr marL="742950" lvl="1" indent="-285750">
              <a:lnSpc>
                <a:spcPct val="150000"/>
              </a:lnSpc>
              <a:buFont typeface="Arial" panose="020B0604020202020204" pitchFamily="34" charset="0"/>
              <a:buChar char="•"/>
            </a:pPr>
            <a:endParaRPr lang="en-GB" sz="2400" dirty="0">
              <a:effectLst/>
              <a:latin typeface="+mj-lt"/>
            </a:endParaRPr>
          </a:p>
          <a:p>
            <a:pPr marL="285750" indent="-285750">
              <a:lnSpc>
                <a:spcPct val="150000"/>
              </a:lnSpc>
              <a:buFont typeface="Arial" panose="020B0604020202020204" pitchFamily="34" charset="0"/>
              <a:buChar char="•"/>
            </a:pPr>
            <a:endParaRPr lang="en-US" sz="2000" dirty="0">
              <a:latin typeface="+mj-lt"/>
            </a:endParaRPr>
          </a:p>
        </p:txBody>
      </p:sp>
      <p:sp>
        <p:nvSpPr>
          <p:cNvPr id="5" name="TextBox 4">
            <a:extLst>
              <a:ext uri="{FF2B5EF4-FFF2-40B4-BE49-F238E27FC236}">
                <a16:creationId xmlns:a16="http://schemas.microsoft.com/office/drawing/2014/main" id="{2030A056-5B91-1F3C-2FF4-8D8748D76162}"/>
              </a:ext>
            </a:extLst>
          </p:cNvPr>
          <p:cNvSpPr txBox="1"/>
          <p:nvPr/>
        </p:nvSpPr>
        <p:spPr>
          <a:xfrm>
            <a:off x="876000" y="1224000"/>
            <a:ext cx="10439999" cy="959622"/>
          </a:xfrm>
          <a:prstGeom prst="rect">
            <a:avLst/>
          </a:prstGeom>
          <a:noFill/>
        </p:spPr>
        <p:txBody>
          <a:bodyPr wrap="square">
            <a:spAutoFit/>
          </a:bodyPr>
          <a:lstStyle/>
          <a:p>
            <a:pPr algn="ctr">
              <a:lnSpc>
                <a:spcPct val="150000"/>
              </a:lnSpc>
            </a:pPr>
            <a:r>
              <a:rPr lang="en-US" sz="2000" b="1" dirty="0">
                <a:effectLst/>
                <a:latin typeface="+mj-lt"/>
              </a:rPr>
              <a:t>Food insecurity = lack of </a:t>
            </a:r>
            <a:r>
              <a:rPr lang="en-GB" sz="2000" b="1" dirty="0">
                <a:effectLst/>
                <a:latin typeface="+mj-lt"/>
              </a:rPr>
              <a:t>consistent access to sufficient, safe, and nutritious food to meet their dietary needs and preferences</a:t>
            </a:r>
          </a:p>
        </p:txBody>
      </p:sp>
    </p:spTree>
    <p:extLst>
      <p:ext uri="{BB962C8B-B14F-4D97-AF65-F5344CB8AC3E}">
        <p14:creationId xmlns:p14="http://schemas.microsoft.com/office/powerpoint/2010/main" val="205137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36CC-1403-D6A7-7059-79D57B0E9449}"/>
              </a:ext>
            </a:extLst>
          </p:cNvPr>
          <p:cNvSpPr>
            <a:spLocks noGrp="1"/>
          </p:cNvSpPr>
          <p:nvPr>
            <p:ph type="ctrTitle"/>
          </p:nvPr>
        </p:nvSpPr>
        <p:spPr/>
        <p:txBody>
          <a:bodyPr/>
          <a:lstStyle/>
          <a:p>
            <a:r>
              <a:rPr lang="en-US" dirty="0"/>
              <a:t>Background: relative deprivation theory</a:t>
            </a:r>
          </a:p>
        </p:txBody>
      </p:sp>
      <p:sp>
        <p:nvSpPr>
          <p:cNvPr id="7" name="Double Brace 6">
            <a:extLst>
              <a:ext uri="{FF2B5EF4-FFF2-40B4-BE49-F238E27FC236}">
                <a16:creationId xmlns:a16="http://schemas.microsoft.com/office/drawing/2014/main" id="{43545CEA-AE56-1A29-0437-889C2E55D3C6}"/>
              </a:ext>
            </a:extLst>
          </p:cNvPr>
          <p:cNvSpPr/>
          <p:nvPr/>
        </p:nvSpPr>
        <p:spPr>
          <a:xfrm>
            <a:off x="707483" y="1224000"/>
            <a:ext cx="4812784" cy="2999658"/>
          </a:xfrm>
          <a:prstGeom prst="bracePair">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solidFill>
                  <a:schemeClr val="accent2"/>
                </a:solidFill>
                <a:latin typeface="Georgia" panose="02040502050405020303" pitchFamily="18" charset="0"/>
              </a:rPr>
              <a:t>Absolute deprivation</a:t>
            </a:r>
          </a:p>
          <a:p>
            <a:pPr algn="ctr"/>
            <a:endParaRPr lang="en-US" b="1" dirty="0">
              <a:solidFill>
                <a:schemeClr val="accent2"/>
              </a:solidFill>
              <a:latin typeface="Georgia" panose="02040502050405020303" pitchFamily="18" charset="0"/>
            </a:endParaRPr>
          </a:p>
          <a:p>
            <a:pPr algn="ctr"/>
            <a:r>
              <a:rPr lang="en-US" dirty="0">
                <a:solidFill>
                  <a:schemeClr val="accent1"/>
                </a:solidFill>
                <a:latin typeface="Georgia" panose="02040502050405020303" pitchFamily="18" charset="0"/>
              </a:rPr>
              <a:t>The inability to afford one’s basic physical needs, such as sufficient food </a:t>
            </a:r>
          </a:p>
        </p:txBody>
      </p:sp>
      <p:sp>
        <p:nvSpPr>
          <p:cNvPr id="8" name="Double Brace 7">
            <a:extLst>
              <a:ext uri="{FF2B5EF4-FFF2-40B4-BE49-F238E27FC236}">
                <a16:creationId xmlns:a16="http://schemas.microsoft.com/office/drawing/2014/main" id="{1264179B-8A7D-65EE-FDEC-64CD6E9E6B09}"/>
              </a:ext>
            </a:extLst>
          </p:cNvPr>
          <p:cNvSpPr/>
          <p:nvPr/>
        </p:nvSpPr>
        <p:spPr>
          <a:xfrm>
            <a:off x="5734756" y="1224000"/>
            <a:ext cx="5173243" cy="2999658"/>
          </a:xfrm>
          <a:prstGeom prst="bracePair">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solidFill>
                  <a:schemeClr val="accent2"/>
                </a:solidFill>
                <a:latin typeface="Georgia" panose="02040502050405020303" pitchFamily="18" charset="0"/>
              </a:rPr>
              <a:t>Relative deprivation</a:t>
            </a:r>
          </a:p>
          <a:p>
            <a:pPr algn="ctr"/>
            <a:endParaRPr lang="en-US" b="1" dirty="0">
              <a:solidFill>
                <a:schemeClr val="accent2"/>
              </a:solidFill>
              <a:latin typeface="Georgia" panose="02040502050405020303" pitchFamily="18" charset="0"/>
            </a:endParaRPr>
          </a:p>
          <a:p>
            <a:pPr algn="ctr"/>
            <a:r>
              <a:rPr lang="en-US" dirty="0">
                <a:solidFill>
                  <a:schemeClr val="accent1"/>
                </a:solidFill>
                <a:latin typeface="Georgia" panose="02040502050405020303" pitchFamily="18" charset="0"/>
              </a:rPr>
              <a:t>A social phenomenon - the inability to afford goods and services and participate in social activities deemed adequate in one’s reference group</a:t>
            </a:r>
          </a:p>
          <a:p>
            <a:pPr algn="ctr"/>
            <a:r>
              <a:rPr lang="en-US" dirty="0">
                <a:solidFill>
                  <a:schemeClr val="accent1"/>
                </a:solidFill>
                <a:latin typeface="Georgia" panose="02040502050405020303" pitchFamily="18" charset="0"/>
              </a:rPr>
              <a:t>(Townsend, 1971; </a:t>
            </a:r>
            <a:r>
              <a:rPr lang="en-US" dirty="0" err="1">
                <a:solidFill>
                  <a:schemeClr val="accent1"/>
                </a:solidFill>
                <a:latin typeface="Georgia" panose="02040502050405020303" pitchFamily="18" charset="0"/>
              </a:rPr>
              <a:t>Bourgignon</a:t>
            </a:r>
            <a:r>
              <a:rPr lang="en-US" dirty="0">
                <a:solidFill>
                  <a:schemeClr val="accent1"/>
                </a:solidFill>
                <a:latin typeface="Georgia" panose="02040502050405020303" pitchFamily="18" charset="0"/>
              </a:rPr>
              <a:t>, 1999; Sen, 1983; </a:t>
            </a:r>
            <a:r>
              <a:rPr lang="en-US" dirty="0" err="1">
                <a:solidFill>
                  <a:schemeClr val="accent1"/>
                </a:solidFill>
                <a:latin typeface="Georgia" panose="02040502050405020303" pitchFamily="18" charset="0"/>
              </a:rPr>
              <a:t>Ravallion</a:t>
            </a:r>
            <a:r>
              <a:rPr lang="en-US" dirty="0">
                <a:solidFill>
                  <a:schemeClr val="accent1"/>
                </a:solidFill>
                <a:latin typeface="Georgia" panose="02040502050405020303" pitchFamily="18" charset="0"/>
              </a:rPr>
              <a:t>, 1992)</a:t>
            </a:r>
          </a:p>
        </p:txBody>
      </p:sp>
      <p:sp>
        <p:nvSpPr>
          <p:cNvPr id="10" name="TextBox 9">
            <a:extLst>
              <a:ext uri="{FF2B5EF4-FFF2-40B4-BE49-F238E27FC236}">
                <a16:creationId xmlns:a16="http://schemas.microsoft.com/office/drawing/2014/main" id="{3B9D80FD-5C5C-7314-DB3B-F5A241B4CF6D}"/>
              </a:ext>
            </a:extLst>
          </p:cNvPr>
          <p:cNvSpPr txBox="1"/>
          <p:nvPr/>
        </p:nvSpPr>
        <p:spPr>
          <a:xfrm>
            <a:off x="707483" y="4989817"/>
            <a:ext cx="11158752" cy="1288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mj-lt"/>
              </a:rPr>
              <a:t>Elgar et al. (2021) argues that food fulfils an important social role and finds empirical evidence that the effects of food security on mental health are more pronounced where it is less common</a:t>
            </a:r>
          </a:p>
          <a:p>
            <a:pPr marL="285750" indent="-285750">
              <a:lnSpc>
                <a:spcPct val="150000"/>
              </a:lnSpc>
              <a:buFont typeface="Arial" panose="020B0604020202020204" pitchFamily="34" charset="0"/>
              <a:buChar char="•"/>
            </a:pPr>
            <a:r>
              <a:rPr lang="en-GB" dirty="0">
                <a:latin typeface="+mj-lt"/>
              </a:rPr>
              <a:t>But only looking at country-level prevalence of food insecurity among adults</a:t>
            </a:r>
          </a:p>
        </p:txBody>
      </p:sp>
    </p:spTree>
    <p:extLst>
      <p:ext uri="{BB962C8B-B14F-4D97-AF65-F5344CB8AC3E}">
        <p14:creationId xmlns:p14="http://schemas.microsoft.com/office/powerpoint/2010/main" val="336089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36CC-1403-D6A7-7059-79D57B0E9449}"/>
              </a:ext>
            </a:extLst>
          </p:cNvPr>
          <p:cNvSpPr>
            <a:spLocks noGrp="1"/>
          </p:cNvSpPr>
          <p:nvPr>
            <p:ph type="ctrTitle"/>
          </p:nvPr>
        </p:nvSpPr>
        <p:spPr/>
        <p:txBody>
          <a:bodyPr/>
          <a:lstStyle/>
          <a:p>
            <a:r>
              <a:rPr lang="en-US" dirty="0"/>
              <a:t>Background</a:t>
            </a:r>
          </a:p>
        </p:txBody>
      </p:sp>
      <p:sp>
        <p:nvSpPr>
          <p:cNvPr id="4" name="TextBox 3">
            <a:extLst>
              <a:ext uri="{FF2B5EF4-FFF2-40B4-BE49-F238E27FC236}">
                <a16:creationId xmlns:a16="http://schemas.microsoft.com/office/drawing/2014/main" id="{BDEABB08-54E9-09EC-B0F1-B5401FEA3CF1}"/>
              </a:ext>
            </a:extLst>
          </p:cNvPr>
          <p:cNvSpPr txBox="1"/>
          <p:nvPr/>
        </p:nvSpPr>
        <p:spPr>
          <a:xfrm>
            <a:off x="2661410" y="1923026"/>
            <a:ext cx="6869173" cy="984885"/>
          </a:xfrm>
          <a:prstGeom prst="rect">
            <a:avLst/>
          </a:prstGeom>
        </p:spPr>
        <p:txBody>
          <a:bodyPr wrap="square" lIns="0" tIns="0" rIns="0" bIns="0" rtlCol="0" anchor="b" anchorCtr="0">
            <a:spAutoFit/>
          </a:bodyPr>
          <a:lstStyle/>
          <a:p>
            <a:pPr algn="ctr"/>
            <a:r>
              <a:rPr lang="en-US" sz="3200" b="1" dirty="0">
                <a:solidFill>
                  <a:schemeClr val="accent1"/>
                </a:solidFill>
                <a:latin typeface="Georgia" panose="02040502050405020303" pitchFamily="18" charset="0"/>
                <a:ea typeface="+mj-ea"/>
                <a:cs typeface="+mj-cs"/>
              </a:rPr>
              <a:t>Over USD</a:t>
            </a:r>
            <a:r>
              <a:rPr lang="en-US" sz="3200" b="1" dirty="0">
                <a:solidFill>
                  <a:schemeClr val="accent1"/>
                </a:solidFill>
                <a:latin typeface="Georgia" panose="02040502050405020303" pitchFamily="18" charset="0"/>
              </a:rPr>
              <a:t> </a:t>
            </a:r>
            <a:r>
              <a:rPr lang="en-US" sz="3200" b="1" dirty="0">
                <a:solidFill>
                  <a:schemeClr val="accent1"/>
                </a:solidFill>
                <a:latin typeface="Georgia" panose="02040502050405020303" pitchFamily="18" charset="0"/>
                <a:ea typeface="+mj-ea"/>
                <a:cs typeface="+mj-cs"/>
              </a:rPr>
              <a:t>35.3</a:t>
            </a:r>
            <a:r>
              <a:rPr lang="en-US" sz="3200" b="1" dirty="0">
                <a:solidFill>
                  <a:schemeClr val="accent1"/>
                </a:solidFill>
                <a:latin typeface="Georgia" panose="02040502050405020303" pitchFamily="18" charset="0"/>
              </a:rPr>
              <a:t> </a:t>
            </a:r>
            <a:r>
              <a:rPr lang="en-US" sz="3200" b="1" dirty="0">
                <a:solidFill>
                  <a:schemeClr val="accent1"/>
                </a:solidFill>
                <a:latin typeface="Georgia" panose="02040502050405020303" pitchFamily="18" charset="0"/>
                <a:ea typeface="+mj-ea"/>
                <a:cs typeface="+mj-cs"/>
              </a:rPr>
              <a:t>billion</a:t>
            </a:r>
            <a:r>
              <a:rPr lang="en-US" sz="3200" b="1" dirty="0">
                <a:solidFill>
                  <a:schemeClr val="accent1"/>
                </a:solidFill>
                <a:latin typeface="Georgia" panose="02040502050405020303" pitchFamily="18" charset="0"/>
              </a:rPr>
              <a:t> spent on school meals in 2021 globally</a:t>
            </a:r>
            <a:r>
              <a:rPr lang="en-US" sz="3200" b="1" baseline="30000" dirty="0">
                <a:solidFill>
                  <a:schemeClr val="accent1"/>
                </a:solidFill>
                <a:latin typeface="Georgia" panose="02040502050405020303" pitchFamily="18" charset="0"/>
              </a:rPr>
              <a:t>1</a:t>
            </a:r>
            <a:endParaRPr lang="en-US" sz="3200" b="1" dirty="0">
              <a:solidFill>
                <a:schemeClr val="accent1"/>
              </a:solidFill>
              <a:latin typeface="Georgia" panose="02040502050405020303" pitchFamily="18" charset="0"/>
            </a:endParaRPr>
          </a:p>
        </p:txBody>
      </p:sp>
      <p:sp>
        <p:nvSpPr>
          <p:cNvPr id="5" name="TextBox 4">
            <a:extLst>
              <a:ext uri="{FF2B5EF4-FFF2-40B4-BE49-F238E27FC236}">
                <a16:creationId xmlns:a16="http://schemas.microsoft.com/office/drawing/2014/main" id="{2DEFEC91-F391-06D2-8265-ABCCFDB8319F}"/>
              </a:ext>
            </a:extLst>
          </p:cNvPr>
          <p:cNvSpPr txBox="1"/>
          <p:nvPr/>
        </p:nvSpPr>
        <p:spPr>
          <a:xfrm>
            <a:off x="467999" y="6365001"/>
            <a:ext cx="7413889" cy="276999"/>
          </a:xfrm>
          <a:prstGeom prst="rect">
            <a:avLst/>
          </a:prstGeom>
        </p:spPr>
        <p:txBody>
          <a:bodyPr wrap="none" lIns="0" tIns="0" rIns="0" bIns="0" rtlCol="0" anchor="b" anchorCtr="0">
            <a:spAutoFit/>
          </a:bodyPr>
          <a:lstStyle/>
          <a:p>
            <a:pPr algn="l"/>
            <a:r>
              <a:rPr lang="en-US" dirty="0">
                <a:solidFill>
                  <a:schemeClr val="accent1"/>
                </a:solidFill>
                <a:latin typeface="Georgia" panose="02040502050405020303" pitchFamily="18" charset="0"/>
              </a:rPr>
              <a:t>1: own calculations based on the Global Survey of School Meals Programs</a:t>
            </a:r>
          </a:p>
        </p:txBody>
      </p:sp>
      <p:sp>
        <p:nvSpPr>
          <p:cNvPr id="7" name="TextBox 6">
            <a:extLst>
              <a:ext uri="{FF2B5EF4-FFF2-40B4-BE49-F238E27FC236}">
                <a16:creationId xmlns:a16="http://schemas.microsoft.com/office/drawing/2014/main" id="{AC7AF765-CEFA-612F-6D49-C0567665B958}"/>
              </a:ext>
            </a:extLst>
          </p:cNvPr>
          <p:cNvSpPr txBox="1"/>
          <p:nvPr/>
        </p:nvSpPr>
        <p:spPr>
          <a:xfrm>
            <a:off x="875997" y="3220684"/>
            <a:ext cx="10440000" cy="1846659"/>
          </a:xfrm>
          <a:prstGeom prst="rect">
            <a:avLst/>
          </a:prstGeom>
        </p:spPr>
        <p:txBody>
          <a:bodyPr wrap="square" lIns="0" tIns="0" rIns="0" bIns="0" rtlCol="0" anchor="b" anchorCtr="0">
            <a:spAutoFit/>
          </a:bodyPr>
          <a:lstStyle/>
          <a:p>
            <a:pPr marL="342900" indent="-342900" algn="ctr">
              <a:buFont typeface="Arial" panose="020B0604020202020204" pitchFamily="34" charset="0"/>
              <a:buChar char="•"/>
            </a:pPr>
            <a:endParaRPr lang="en-US" sz="2400" dirty="0">
              <a:solidFill>
                <a:schemeClr val="accent1"/>
              </a:solidFill>
              <a:latin typeface="Georgia" panose="02040502050405020303" pitchFamily="18" charset="0"/>
              <a:ea typeface="+mj-ea"/>
              <a:cs typeface="+mj-cs"/>
            </a:endParaRPr>
          </a:p>
          <a:p>
            <a:pPr marL="342900" indent="-342900" algn="ctr">
              <a:buFont typeface="Arial" panose="020B0604020202020204" pitchFamily="34" charset="0"/>
              <a:buChar char="•"/>
            </a:pPr>
            <a:r>
              <a:rPr lang="en-US" sz="2400" dirty="0">
                <a:solidFill>
                  <a:schemeClr val="accent1"/>
                </a:solidFill>
                <a:latin typeface="Georgia" panose="02040502050405020303" pitchFamily="18" charset="0"/>
                <a:ea typeface="+mj-ea"/>
                <a:cs typeface="+mj-cs"/>
              </a:rPr>
              <a:t>Positive ROR achieved through physical health, improved learning, and local economy multipliers (</a:t>
            </a:r>
            <a:r>
              <a:rPr lang="en-US" sz="2400" dirty="0" err="1">
                <a:solidFill>
                  <a:schemeClr val="accent1"/>
                </a:solidFill>
                <a:latin typeface="Georgia" panose="02040502050405020303" pitchFamily="18" charset="0"/>
                <a:ea typeface="+mj-ea"/>
                <a:cs typeface="+mj-cs"/>
              </a:rPr>
              <a:t>Verguet</a:t>
            </a:r>
            <a:r>
              <a:rPr lang="en-US" sz="2400" dirty="0">
                <a:solidFill>
                  <a:schemeClr val="accent1"/>
                </a:solidFill>
                <a:latin typeface="Georgia" panose="02040502050405020303" pitchFamily="18" charset="0"/>
                <a:ea typeface="+mj-ea"/>
                <a:cs typeface="+mj-cs"/>
              </a:rPr>
              <a:t> et al., 2020) </a:t>
            </a:r>
          </a:p>
          <a:p>
            <a:pPr marL="342900" indent="-342900" algn="ctr">
              <a:buFont typeface="Arial" panose="020B0604020202020204" pitchFamily="34" charset="0"/>
              <a:buChar char="•"/>
            </a:pPr>
            <a:r>
              <a:rPr lang="en-US" sz="2400" dirty="0">
                <a:solidFill>
                  <a:schemeClr val="accent1"/>
                </a:solidFill>
                <a:latin typeface="Georgia" panose="02040502050405020303" pitchFamily="18" charset="0"/>
                <a:ea typeface="+mj-ea"/>
                <a:cs typeface="+mj-cs"/>
              </a:rPr>
              <a:t>Returns underestimated?</a:t>
            </a:r>
          </a:p>
          <a:p>
            <a:pPr algn="ctr"/>
            <a:endParaRPr lang="en-US" sz="2400" dirty="0">
              <a:solidFill>
                <a:schemeClr val="accent1"/>
              </a:solidFill>
              <a:latin typeface="Georgia" panose="02040502050405020303" pitchFamily="18" charset="0"/>
              <a:ea typeface="+mj-ea"/>
              <a:cs typeface="+mj-cs"/>
            </a:endParaRPr>
          </a:p>
        </p:txBody>
      </p:sp>
    </p:spTree>
    <p:extLst>
      <p:ext uri="{BB962C8B-B14F-4D97-AF65-F5344CB8AC3E}">
        <p14:creationId xmlns:p14="http://schemas.microsoft.com/office/powerpoint/2010/main" val="343760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2E85-DFEF-A090-BFC9-B5428617C786}"/>
              </a:ext>
            </a:extLst>
          </p:cNvPr>
          <p:cNvSpPr>
            <a:spLocks noGrp="1"/>
          </p:cNvSpPr>
          <p:nvPr>
            <p:ph type="ctrTitle"/>
          </p:nvPr>
        </p:nvSpPr>
        <p:spPr/>
        <p:txBody>
          <a:bodyPr/>
          <a:lstStyle/>
          <a:p>
            <a:r>
              <a:rPr lang="en-US" dirty="0"/>
              <a:t>Contributions</a:t>
            </a:r>
          </a:p>
        </p:txBody>
      </p:sp>
      <p:sp>
        <p:nvSpPr>
          <p:cNvPr id="4" name="TextBox 3">
            <a:extLst>
              <a:ext uri="{FF2B5EF4-FFF2-40B4-BE49-F238E27FC236}">
                <a16:creationId xmlns:a16="http://schemas.microsoft.com/office/drawing/2014/main" id="{75DE1D1F-AA9A-AF1E-9167-4BADC270C645}"/>
              </a:ext>
            </a:extLst>
          </p:cNvPr>
          <p:cNvSpPr txBox="1"/>
          <p:nvPr/>
        </p:nvSpPr>
        <p:spPr>
          <a:xfrm>
            <a:off x="1333522" y="1686484"/>
            <a:ext cx="8708953" cy="738664"/>
          </a:xfrm>
          <a:prstGeom prst="rect">
            <a:avLst/>
          </a:prstGeom>
        </p:spPr>
        <p:txBody>
          <a:bodyPr wrap="square" lIns="0" tIns="0" rIns="0" bIns="0" rtlCol="0" anchor="b" anchorCtr="0">
            <a:spAutoFit/>
          </a:bodyPr>
          <a:lstStyle/>
          <a:p>
            <a:pPr marL="457200" indent="-457200" algn="ctr">
              <a:buAutoNum type="arabicPeriod"/>
            </a:pPr>
            <a:r>
              <a:rPr lang="en-US" sz="2400" b="1" dirty="0">
                <a:solidFill>
                  <a:schemeClr val="accent1"/>
                </a:solidFill>
                <a:latin typeface="Georgia" panose="02040502050405020303" pitchFamily="18" charset="0"/>
                <a:ea typeface="+mj-ea"/>
                <a:cs typeface="+mj-cs"/>
              </a:rPr>
              <a:t>Contribute to the scarce evidence base on food insecurity and mental health </a:t>
            </a:r>
            <a:r>
              <a:rPr lang="en-US" sz="2400" dirty="0">
                <a:solidFill>
                  <a:schemeClr val="accent1"/>
                </a:solidFill>
                <a:latin typeface="Georgia" panose="02040502050405020303" pitchFamily="18" charset="0"/>
                <a:ea typeface="+mj-ea"/>
                <a:cs typeface="+mj-cs"/>
              </a:rPr>
              <a:t>(children and adolescents)</a:t>
            </a:r>
          </a:p>
        </p:txBody>
      </p:sp>
      <p:sp>
        <p:nvSpPr>
          <p:cNvPr id="5" name="TextBox 4">
            <a:extLst>
              <a:ext uri="{FF2B5EF4-FFF2-40B4-BE49-F238E27FC236}">
                <a16:creationId xmlns:a16="http://schemas.microsoft.com/office/drawing/2014/main" id="{DC9BBCB6-2E5A-2E81-2562-1CE777A87CB8}"/>
              </a:ext>
            </a:extLst>
          </p:cNvPr>
          <p:cNvSpPr txBox="1"/>
          <p:nvPr/>
        </p:nvSpPr>
        <p:spPr>
          <a:xfrm>
            <a:off x="1741523" y="2795012"/>
            <a:ext cx="8708953" cy="3323987"/>
          </a:xfrm>
          <a:prstGeom prst="rect">
            <a:avLst/>
          </a:prstGeom>
        </p:spPr>
        <p:txBody>
          <a:bodyPr wrap="square" lIns="0" tIns="0" rIns="0" bIns="0" rtlCol="0" anchor="b" anchorCtr="0">
            <a:spAutoFit/>
          </a:bodyPr>
          <a:lstStyle/>
          <a:p>
            <a:pPr marL="457200" indent="-457200" algn="ctr">
              <a:buFont typeface="+mj-lt"/>
              <a:buAutoNum type="arabicPeriod" startAt="2"/>
            </a:pPr>
            <a:r>
              <a:rPr lang="en-US" sz="2400" b="1" dirty="0">
                <a:solidFill>
                  <a:schemeClr val="accent1"/>
                </a:solidFill>
                <a:latin typeface="Georgia" panose="02040502050405020303" pitchFamily="18" charset="0"/>
                <a:ea typeface="+mj-ea"/>
                <a:cs typeface="+mj-cs"/>
              </a:rPr>
              <a:t>Pursue the theory of food insecurity as relative deprivation by including </a:t>
            </a:r>
            <a:r>
              <a:rPr lang="en-US" sz="2400" b="1" dirty="0">
                <a:solidFill>
                  <a:schemeClr val="accent2"/>
                </a:solidFill>
                <a:latin typeface="Georgia" panose="02040502050405020303" pitchFamily="18" charset="0"/>
                <a:ea typeface="+mj-ea"/>
                <a:cs typeface="+mj-cs"/>
              </a:rPr>
              <a:t>immediate</a:t>
            </a:r>
            <a:r>
              <a:rPr lang="en-US" sz="2400" b="1" dirty="0">
                <a:solidFill>
                  <a:schemeClr val="accent1"/>
                </a:solidFill>
                <a:latin typeface="Georgia" panose="02040502050405020303" pitchFamily="18" charset="0"/>
                <a:ea typeface="+mj-ea"/>
                <a:cs typeface="+mj-cs"/>
              </a:rPr>
              <a:t> reference groups and two hypothetical </a:t>
            </a:r>
            <a:r>
              <a:rPr lang="en-US" sz="2400" b="1" dirty="0">
                <a:solidFill>
                  <a:schemeClr val="accent2"/>
                </a:solidFill>
                <a:latin typeface="Georgia" panose="02040502050405020303" pitchFamily="18" charset="0"/>
                <a:ea typeface="+mj-ea"/>
                <a:cs typeface="+mj-cs"/>
              </a:rPr>
              <a:t>pathways</a:t>
            </a:r>
            <a:r>
              <a:rPr lang="en-US" sz="2400" b="1" dirty="0">
                <a:solidFill>
                  <a:schemeClr val="accent1"/>
                </a:solidFill>
                <a:latin typeface="Georgia" panose="02040502050405020303" pitchFamily="18" charset="0"/>
                <a:ea typeface="+mj-ea"/>
                <a:cs typeface="+mj-cs"/>
              </a:rPr>
              <a:t>:</a:t>
            </a:r>
          </a:p>
          <a:p>
            <a:pPr algn="ctr"/>
            <a:endParaRPr lang="en-US" sz="2400" b="1" dirty="0">
              <a:solidFill>
                <a:schemeClr val="accent1"/>
              </a:solidFill>
              <a:latin typeface="Georgia" panose="02040502050405020303" pitchFamily="18" charset="0"/>
              <a:ea typeface="+mj-ea"/>
              <a:cs typeface="+mj-cs"/>
            </a:endParaRPr>
          </a:p>
          <a:p>
            <a:pPr algn="ctr"/>
            <a:r>
              <a:rPr lang="en-US" sz="2400" b="1" dirty="0">
                <a:solidFill>
                  <a:schemeClr val="accent1"/>
                </a:solidFill>
                <a:latin typeface="Georgia" panose="02040502050405020303" pitchFamily="18" charset="0"/>
                <a:ea typeface="+mj-ea"/>
                <a:cs typeface="+mj-cs"/>
              </a:rPr>
              <a:t>2.a.</a:t>
            </a:r>
            <a:r>
              <a:rPr lang="en-US" sz="2400" b="1" dirty="0">
                <a:solidFill>
                  <a:schemeClr val="accent2"/>
                </a:solidFill>
                <a:latin typeface="Georgia" panose="02040502050405020303" pitchFamily="18" charset="0"/>
                <a:ea typeface="+mj-ea"/>
                <a:cs typeface="+mj-cs"/>
              </a:rPr>
              <a:t> ‘Peer effects’ </a:t>
            </a:r>
            <a:r>
              <a:rPr lang="en-US" sz="2400" dirty="0">
                <a:solidFill>
                  <a:schemeClr val="accent1"/>
                </a:solidFill>
                <a:latin typeface="Georgia" panose="02040502050405020303" pitchFamily="18" charset="0"/>
                <a:ea typeface="+mj-ea"/>
                <a:cs typeface="+mj-cs"/>
              </a:rPr>
              <a:t>(association of mental health with prevalence of food insecurity in the reference groups)</a:t>
            </a:r>
          </a:p>
          <a:p>
            <a:pPr algn="ctr"/>
            <a:endParaRPr lang="en-US" sz="2400" dirty="0">
              <a:solidFill>
                <a:schemeClr val="accent1"/>
              </a:solidFill>
              <a:latin typeface="Georgia" panose="02040502050405020303" pitchFamily="18" charset="0"/>
              <a:ea typeface="+mj-ea"/>
              <a:cs typeface="+mj-cs"/>
            </a:endParaRPr>
          </a:p>
          <a:p>
            <a:pPr algn="ctr"/>
            <a:r>
              <a:rPr lang="en-US" sz="2400" b="1" dirty="0">
                <a:solidFill>
                  <a:schemeClr val="accent1"/>
                </a:solidFill>
                <a:latin typeface="Georgia" panose="02040502050405020303" pitchFamily="18" charset="0"/>
                <a:ea typeface="+mj-ea"/>
                <a:cs typeface="+mj-cs"/>
              </a:rPr>
              <a:t>2.b.</a:t>
            </a:r>
            <a:r>
              <a:rPr lang="en-US" sz="2400" b="1" dirty="0">
                <a:solidFill>
                  <a:schemeClr val="accent2"/>
                </a:solidFill>
                <a:latin typeface="Georgia" panose="02040502050405020303" pitchFamily="18" charset="0"/>
                <a:ea typeface="+mj-ea"/>
                <a:cs typeface="+mj-cs"/>
              </a:rPr>
              <a:t> ‘Relative deprivation effects’ </a:t>
            </a:r>
            <a:r>
              <a:rPr lang="en-US" sz="2400" dirty="0">
                <a:solidFill>
                  <a:schemeClr val="accent1"/>
                </a:solidFill>
                <a:latin typeface="Georgia" panose="02040502050405020303" pitchFamily="18" charset="0"/>
                <a:ea typeface="+mj-ea"/>
                <a:cs typeface="+mj-cs"/>
              </a:rPr>
              <a:t>(interaction between individual and contextual food insecurity)</a:t>
            </a:r>
            <a:endParaRPr lang="en-US" sz="2400"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52445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Data</a:t>
            </a:r>
          </a:p>
        </p:txBody>
      </p:sp>
      <p:sp>
        <p:nvSpPr>
          <p:cNvPr id="3" name="Content Placeholder 2">
            <a:extLst>
              <a:ext uri="{FF2B5EF4-FFF2-40B4-BE49-F238E27FC236}">
                <a16:creationId xmlns:a16="http://schemas.microsoft.com/office/drawing/2014/main" id="{F367C131-B0C3-C8C7-FF18-793CC4E8C085}"/>
              </a:ext>
            </a:extLst>
          </p:cNvPr>
          <p:cNvSpPr>
            <a:spLocks noGrp="1"/>
          </p:cNvSpPr>
          <p:nvPr>
            <p:ph sz="quarter" idx="15"/>
          </p:nvPr>
        </p:nvSpPr>
        <p:spPr>
          <a:xfrm>
            <a:off x="467999" y="962026"/>
            <a:ext cx="10168625" cy="5133974"/>
          </a:xfrm>
        </p:spPr>
        <p:txBody>
          <a:bodyPr>
            <a:normAutofit/>
          </a:bodyPr>
          <a:lstStyle/>
          <a:p>
            <a:pPr marL="342900" indent="-342900">
              <a:buFont typeface="Arial" panose="020B0604020202020204" pitchFamily="34" charset="0"/>
              <a:buChar char="•"/>
            </a:pPr>
            <a:r>
              <a:rPr lang="en-US" sz="2400" dirty="0">
                <a:latin typeface="Georgia" panose="02040502050405020303" pitchFamily="18" charset="0"/>
              </a:rPr>
              <a:t>OECD’s </a:t>
            </a:r>
            <a:r>
              <a:rPr lang="en-US" sz="2400" dirty="0" err="1">
                <a:latin typeface="Georgia" panose="02040502050405020303" pitchFamily="18" charset="0"/>
              </a:rPr>
              <a:t>Programme</a:t>
            </a:r>
            <a:r>
              <a:rPr lang="en-US" sz="2400" dirty="0">
                <a:latin typeface="Georgia" panose="02040502050405020303" pitchFamily="18" charset="0"/>
              </a:rPr>
              <a:t> for International Student Assessment (PISA) </a:t>
            </a:r>
          </a:p>
          <a:p>
            <a:pPr marL="342900" indent="-342900">
              <a:buFont typeface="Arial" panose="020B0604020202020204" pitchFamily="34" charset="0"/>
              <a:buChar char="•"/>
            </a:pPr>
            <a:r>
              <a:rPr lang="en-US" sz="2400" dirty="0">
                <a:latin typeface="Georgia" panose="02040502050405020303" pitchFamily="18" charset="0"/>
              </a:rPr>
              <a:t>Collected in 2022 </a:t>
            </a:r>
          </a:p>
          <a:p>
            <a:pPr marL="342900" indent="-342900">
              <a:buFont typeface="Arial" panose="020B0604020202020204" pitchFamily="34" charset="0"/>
              <a:buChar char="•"/>
            </a:pPr>
            <a:r>
              <a:rPr lang="en-US" sz="2400" dirty="0">
                <a:latin typeface="Georgia" panose="02040502050405020303" pitchFamily="18" charset="0"/>
              </a:rPr>
              <a:t>12 countries (SWB Questionnaire): Brazil, Hong Kong, Hungary, Ireland, Macao, Mexico, Netherlands, New Zealand, Panama, Saudi Arabia, Slovenia, UAE</a:t>
            </a:r>
          </a:p>
          <a:p>
            <a:pPr marL="342900" indent="-342900">
              <a:buFont typeface="Arial" panose="020B0604020202020204" pitchFamily="34" charset="0"/>
              <a:buChar char="•"/>
            </a:pPr>
            <a:r>
              <a:rPr lang="en-US" sz="2400" dirty="0">
                <a:latin typeface="Georgia" panose="02040502050405020303" pitchFamily="18" charset="0"/>
              </a:rPr>
              <a:t>98,435 observations representing 5,295,666 15-year-old students </a:t>
            </a:r>
          </a:p>
          <a:p>
            <a:pPr marL="342900" indent="-342900">
              <a:buFont typeface="Arial" panose="020B0604020202020204" pitchFamily="34" charset="0"/>
              <a:buChar char="•"/>
            </a:pPr>
            <a:r>
              <a:rPr lang="en-US" sz="2400" dirty="0">
                <a:latin typeface="Georgia" panose="02040502050405020303" pitchFamily="18" charset="0"/>
              </a:rPr>
              <a:t>Hierarchical structure: students nested in schools</a:t>
            </a:r>
          </a:p>
        </p:txBody>
      </p:sp>
    </p:spTree>
    <p:extLst>
      <p:ext uri="{BB962C8B-B14F-4D97-AF65-F5344CB8AC3E}">
        <p14:creationId xmlns:p14="http://schemas.microsoft.com/office/powerpoint/2010/main" val="50730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Key variables</a:t>
            </a:r>
          </a:p>
        </p:txBody>
      </p:sp>
      <p:sp>
        <p:nvSpPr>
          <p:cNvPr id="4" name="Double Bracket 3">
            <a:extLst>
              <a:ext uri="{FF2B5EF4-FFF2-40B4-BE49-F238E27FC236}">
                <a16:creationId xmlns:a16="http://schemas.microsoft.com/office/drawing/2014/main" id="{41F411E3-0618-CEB8-7842-0CCBCC767869}"/>
              </a:ext>
            </a:extLst>
          </p:cNvPr>
          <p:cNvSpPr/>
          <p:nvPr/>
        </p:nvSpPr>
        <p:spPr>
          <a:xfrm>
            <a:off x="1906742" y="957578"/>
            <a:ext cx="3519713" cy="1985988"/>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en-US" b="1" dirty="0">
                <a:latin typeface="Georgia" panose="02040502050405020303" pitchFamily="18" charset="0"/>
              </a:rPr>
              <a:t>Depression</a:t>
            </a:r>
          </a:p>
          <a:p>
            <a:pPr algn="ctr"/>
            <a:r>
              <a:rPr lang="en-US" dirty="0">
                <a:latin typeface="Georgia" panose="02040502050405020303" pitchFamily="18" charset="0"/>
              </a:rPr>
              <a:t>Binary variable capturing whether the respondent has experienced depression in the past 6 months</a:t>
            </a:r>
          </a:p>
        </p:txBody>
      </p:sp>
      <p:sp>
        <p:nvSpPr>
          <p:cNvPr id="5" name="Double Bracket 4">
            <a:extLst>
              <a:ext uri="{FF2B5EF4-FFF2-40B4-BE49-F238E27FC236}">
                <a16:creationId xmlns:a16="http://schemas.microsoft.com/office/drawing/2014/main" id="{75DB3EDB-8B90-598C-DF1A-3B91F0F94E14}"/>
              </a:ext>
            </a:extLst>
          </p:cNvPr>
          <p:cNvSpPr/>
          <p:nvPr/>
        </p:nvSpPr>
        <p:spPr>
          <a:xfrm>
            <a:off x="6407370" y="957579"/>
            <a:ext cx="3519713" cy="1985987"/>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en-US" b="1" dirty="0">
                <a:latin typeface="Georgia" panose="02040502050405020303" pitchFamily="18" charset="0"/>
              </a:rPr>
              <a:t>Anxiety</a:t>
            </a:r>
          </a:p>
          <a:p>
            <a:pPr algn="ctr"/>
            <a:r>
              <a:rPr lang="en-US" dirty="0">
                <a:latin typeface="Georgia" panose="02040502050405020303" pitchFamily="18" charset="0"/>
              </a:rPr>
              <a:t>Binary variable capturing whether the respondent has experienced anxiety in the past 6 months</a:t>
            </a:r>
          </a:p>
        </p:txBody>
      </p:sp>
      <p:sp>
        <p:nvSpPr>
          <p:cNvPr id="6" name="Double Bracket 5">
            <a:extLst>
              <a:ext uri="{FF2B5EF4-FFF2-40B4-BE49-F238E27FC236}">
                <a16:creationId xmlns:a16="http://schemas.microsoft.com/office/drawing/2014/main" id="{67016EB6-BCA4-1CF7-295C-AFCDDBA1B812}"/>
              </a:ext>
            </a:extLst>
          </p:cNvPr>
          <p:cNvSpPr/>
          <p:nvPr/>
        </p:nvSpPr>
        <p:spPr>
          <a:xfrm>
            <a:off x="440267" y="3429000"/>
            <a:ext cx="3519713" cy="1850571"/>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en-US" b="1" dirty="0">
                <a:latin typeface="Georgia" panose="02040502050405020303" pitchFamily="18" charset="0"/>
              </a:rPr>
              <a:t>Food insecurity (individual)</a:t>
            </a:r>
          </a:p>
          <a:p>
            <a:pPr algn="ctr"/>
            <a:r>
              <a:rPr lang="en-US" dirty="0">
                <a:latin typeface="Georgia" panose="02040502050405020303" pitchFamily="18" charset="0"/>
              </a:rPr>
              <a:t>Binary variable capturing whether the respondent has gone hungry in the past 6 months due to a lack of food</a:t>
            </a:r>
          </a:p>
        </p:txBody>
      </p:sp>
      <p:sp>
        <p:nvSpPr>
          <p:cNvPr id="7" name="Double Bracket 6">
            <a:extLst>
              <a:ext uri="{FF2B5EF4-FFF2-40B4-BE49-F238E27FC236}">
                <a16:creationId xmlns:a16="http://schemas.microsoft.com/office/drawing/2014/main" id="{A5E25894-19BE-84CC-32D7-2B50F7DCCCF5}"/>
              </a:ext>
            </a:extLst>
          </p:cNvPr>
          <p:cNvSpPr/>
          <p:nvPr/>
        </p:nvSpPr>
        <p:spPr>
          <a:xfrm>
            <a:off x="4302048" y="3428999"/>
            <a:ext cx="3519713" cy="1850571"/>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en-US" b="1" dirty="0">
                <a:latin typeface="Georgia" panose="02040502050405020303" pitchFamily="18" charset="0"/>
              </a:rPr>
              <a:t>Food insecurity (group)</a:t>
            </a:r>
          </a:p>
          <a:p>
            <a:pPr algn="ctr"/>
            <a:r>
              <a:rPr lang="en-US" dirty="0">
                <a:latin typeface="Georgia" panose="02040502050405020303" pitchFamily="18" charset="0"/>
              </a:rPr>
              <a:t>% of students in the school who have experienced food insecurity</a:t>
            </a:r>
          </a:p>
        </p:txBody>
      </p:sp>
      <p:sp>
        <p:nvSpPr>
          <p:cNvPr id="8" name="Double Bracket 7">
            <a:extLst>
              <a:ext uri="{FF2B5EF4-FFF2-40B4-BE49-F238E27FC236}">
                <a16:creationId xmlns:a16="http://schemas.microsoft.com/office/drawing/2014/main" id="{F6C75AC5-30BB-2306-1199-0584B8D2485C}"/>
              </a:ext>
            </a:extLst>
          </p:cNvPr>
          <p:cNvSpPr/>
          <p:nvPr/>
        </p:nvSpPr>
        <p:spPr>
          <a:xfrm>
            <a:off x="8163829" y="3428998"/>
            <a:ext cx="3519713" cy="1850571"/>
          </a:xfrm>
          <a:prstGeom prst="bracketPair">
            <a:avLst/>
          </a:prstGeom>
        </p:spPr>
        <p:style>
          <a:lnRef idx="1">
            <a:schemeClr val="accent2"/>
          </a:lnRef>
          <a:fillRef idx="0">
            <a:schemeClr val="accent2"/>
          </a:fillRef>
          <a:effectRef idx="0">
            <a:schemeClr val="accent2"/>
          </a:effectRef>
          <a:fontRef idx="minor">
            <a:schemeClr val="tx1"/>
          </a:fontRef>
        </p:style>
        <p:txBody>
          <a:bodyPr rtlCol="0" anchor="ctr"/>
          <a:lstStyle/>
          <a:p>
            <a:pPr algn="ctr"/>
            <a:r>
              <a:rPr lang="en-US" b="1" dirty="0">
                <a:latin typeface="Georgia" panose="02040502050405020303" pitchFamily="18" charset="0"/>
              </a:rPr>
              <a:t>Cross-level interaction term</a:t>
            </a:r>
          </a:p>
          <a:p>
            <a:pPr algn="ctr"/>
            <a:r>
              <a:rPr lang="en-US" dirty="0">
                <a:latin typeface="Georgia" panose="02040502050405020303" pitchFamily="18" charset="0"/>
              </a:rPr>
              <a:t>Individual food insecurity * group-level food insecurity</a:t>
            </a:r>
          </a:p>
        </p:txBody>
      </p:sp>
      <p:sp>
        <p:nvSpPr>
          <p:cNvPr id="11" name="Content Placeholder 2">
            <a:extLst>
              <a:ext uri="{FF2B5EF4-FFF2-40B4-BE49-F238E27FC236}">
                <a16:creationId xmlns:a16="http://schemas.microsoft.com/office/drawing/2014/main" id="{9C7FAD7E-3FA5-CD15-A615-21AF05DC58B3}"/>
              </a:ext>
            </a:extLst>
          </p:cNvPr>
          <p:cNvSpPr>
            <a:spLocks noGrp="1"/>
          </p:cNvSpPr>
          <p:nvPr>
            <p:ph sz="quarter" idx="15"/>
          </p:nvPr>
        </p:nvSpPr>
        <p:spPr>
          <a:xfrm>
            <a:off x="610099" y="5694564"/>
            <a:ext cx="11073443" cy="947436"/>
          </a:xfrm>
        </p:spPr>
        <p:txBody>
          <a:bodyPr>
            <a:normAutofit/>
          </a:bodyPr>
          <a:lstStyle/>
          <a:p>
            <a:r>
              <a:rPr lang="en-US" sz="2400" dirty="0">
                <a:latin typeface="Georgia" panose="02040502050405020303" pitchFamily="18" charset="0"/>
              </a:rPr>
              <a:t>+ controls known to be associated with mental health and food insecurity (socio-demographics, SES etc.)</a:t>
            </a:r>
          </a:p>
        </p:txBody>
      </p:sp>
    </p:spTree>
    <p:extLst>
      <p:ext uri="{BB962C8B-B14F-4D97-AF65-F5344CB8AC3E}">
        <p14:creationId xmlns:p14="http://schemas.microsoft.com/office/powerpoint/2010/main" val="381955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4015-31C8-EB3A-71D3-C9859865703F}"/>
              </a:ext>
            </a:extLst>
          </p:cNvPr>
          <p:cNvSpPr>
            <a:spLocks noGrp="1"/>
          </p:cNvSpPr>
          <p:nvPr>
            <p:ph type="ctrTitle"/>
          </p:nvPr>
        </p:nvSpPr>
        <p:spPr/>
        <p:txBody>
          <a:bodyPr/>
          <a:lstStyle/>
          <a:p>
            <a:r>
              <a:rPr lang="en-US" dirty="0"/>
              <a:t>Analytical approach</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C761E14-08C2-1DEE-C5F0-4CC92C8CC6C3}"/>
                  </a:ext>
                </a:extLst>
              </p:cNvPr>
              <p:cNvSpPr txBox="1"/>
              <p:nvPr/>
            </p:nvSpPr>
            <p:spPr>
              <a:xfrm>
                <a:off x="467999" y="1867504"/>
                <a:ext cx="11371028" cy="430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836967"/>
                              </a:solidFill>
                              <a:latin typeface="Cambria Math" panose="02040503050406030204" pitchFamily="18" charset="0"/>
                            </a:rPr>
                          </m:ctrlPr>
                        </m:sSubPr>
                        <m:e>
                          <m:r>
                            <a:rPr lang="hu-HU" sz="2000" b="0" i="1" smtClean="0">
                              <a:solidFill>
                                <a:srgbClr val="836967"/>
                              </a:solidFill>
                              <a:latin typeface="Cambria Math" panose="02040503050406030204" pitchFamily="18" charset="0"/>
                            </a:rPr>
                            <m:t>𝑃𝑅</m:t>
                          </m:r>
                          <m:r>
                            <a:rPr lang="hu-HU" sz="2000" b="0" i="1" smtClean="0">
                              <a:solidFill>
                                <a:srgbClr val="836967"/>
                              </a:solidFill>
                              <a:latin typeface="Cambria Math" panose="02040503050406030204" pitchFamily="18" charset="0"/>
                            </a:rPr>
                            <m:t>( </m:t>
                          </m:r>
                          <m:r>
                            <a:rPr lang="en-US" sz="2000" i="1">
                              <a:latin typeface="Cambria Math" panose="02040503050406030204" pitchFamily="18" charset="0"/>
                            </a:rPr>
                            <m:t>𝑌</m:t>
                          </m:r>
                          <m:r>
                            <a:rPr lang="hu-HU" sz="2000" b="0" i="1" smtClean="0">
                              <a:latin typeface="Cambria Math" panose="02040503050406030204" pitchFamily="18" charset="0"/>
                            </a:rPr>
                            <m:t>)</m:t>
                          </m:r>
                        </m:e>
                        <m:sub>
                          <m:r>
                            <a:rPr lang="en-US" sz="2000" i="1">
                              <a:latin typeface="Cambria Math" panose="02040503050406030204" pitchFamily="18" charset="0"/>
                            </a:rPr>
                            <m:t>𝑖</m:t>
                          </m:r>
                        </m:sub>
                      </m:sSub>
                      <m:r>
                        <a:rPr lang="en-US" sz="2000" i="0">
                          <a:latin typeface="Cambria Math" panose="02040503050406030204" pitchFamily="18" charset="0"/>
                        </a:rPr>
                        <m:t>= </m:t>
                      </m:r>
                      <m:r>
                        <m:rPr>
                          <m:sty m:val="p"/>
                        </m:rPr>
                        <a:rPr lang="el-GR" sz="2000" i="1" smtClean="0">
                          <a:latin typeface="Cambria Math" panose="02040503050406030204" pitchFamily="18" charset="0"/>
                          <a:ea typeface="Cambria Math" panose="02040503050406030204" pitchFamily="18" charset="0"/>
                        </a:rPr>
                        <m:t>α</m:t>
                      </m:r>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1</m:t>
                          </m:r>
                        </m:sub>
                      </m:sSub>
                      <m:sSub>
                        <m:sSubPr>
                          <m:ctrlPr>
                            <a:rPr lang="en-US" sz="2000" i="1" smtClean="0">
                              <a:latin typeface="Cambria Math" panose="02040503050406030204" pitchFamily="18" charset="0"/>
                            </a:rPr>
                          </m:ctrlPr>
                        </m:sSubPr>
                        <m:e>
                          <m:r>
                            <a:rPr lang="hu-HU" sz="2000" b="0" i="1" smtClean="0">
                              <a:latin typeface="Cambria Math" panose="02040503050406030204" pitchFamily="18" charset="0"/>
                            </a:rPr>
                            <m:t>𝑓𝑜𝑜𝑑</m:t>
                          </m:r>
                        </m:e>
                        <m:sub>
                          <m:r>
                            <a:rPr lang="hu-HU" sz="2000" b="0" i="1" smtClean="0">
                              <a:latin typeface="Cambria Math" panose="02040503050406030204" pitchFamily="18" charset="0"/>
                            </a:rPr>
                            <m:t>𝑖𝑗</m:t>
                          </m:r>
                        </m:sub>
                      </m:sSub>
                      <m:r>
                        <a:rPr lang="en-US" sz="2000" i="0">
                          <a:latin typeface="Cambria Math" panose="02040503050406030204" pitchFamily="18" charset="0"/>
                        </a:rPr>
                        <m:t> +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2 </m:t>
                          </m:r>
                        </m:sub>
                      </m:sSub>
                      <m:sSub>
                        <m:sSubPr>
                          <m:ctrlPr>
                            <a:rPr lang="en-US" sz="2000" i="1" smtClean="0">
                              <a:latin typeface="Cambria Math" panose="02040503050406030204" pitchFamily="18" charset="0"/>
                            </a:rPr>
                          </m:ctrlPr>
                        </m:sSubPr>
                        <m:e>
                          <m:r>
                            <a:rPr lang="hu-HU" sz="2000" b="0" i="1" smtClean="0">
                              <a:latin typeface="Cambria Math" panose="02040503050406030204" pitchFamily="18" charset="0"/>
                            </a:rPr>
                            <m:t>𝑔𝑟𝑜𝑢𝑝</m:t>
                          </m:r>
                          <m:r>
                            <a:rPr lang="hu-HU" sz="2000" b="0" i="1" smtClean="0">
                              <a:latin typeface="Cambria Math" panose="02040503050406030204" pitchFamily="18" charset="0"/>
                            </a:rPr>
                            <m:t> </m:t>
                          </m:r>
                          <m:r>
                            <a:rPr lang="hu-HU" sz="2000" b="0" i="1" smtClean="0">
                              <a:latin typeface="Cambria Math" panose="02040503050406030204" pitchFamily="18" charset="0"/>
                            </a:rPr>
                            <m:t>𝑓𝑜𝑜𝑑</m:t>
                          </m:r>
                        </m:e>
                        <m:sub>
                          <m:r>
                            <a:rPr lang="hu-HU" sz="2000" b="0" i="1" smtClean="0">
                              <a:latin typeface="Cambria Math" panose="02040503050406030204" pitchFamily="18" charset="0"/>
                            </a:rPr>
                            <m:t>𝑖</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3</m:t>
                          </m:r>
                        </m:sub>
                      </m:sSub>
                      <m:sSub>
                        <m:sSubPr>
                          <m:ctrlPr>
                            <a:rPr lang="en-US" sz="2000" i="1" smtClean="0">
                              <a:latin typeface="Cambria Math" panose="02040503050406030204" pitchFamily="18" charset="0"/>
                            </a:rPr>
                          </m:ctrlPr>
                        </m:sSubPr>
                        <m:e>
                          <m:r>
                            <a:rPr lang="hu-HU" sz="2000" b="0" i="1" smtClean="0">
                              <a:latin typeface="Cambria Math" panose="02040503050406030204" pitchFamily="18" charset="0"/>
                            </a:rPr>
                            <m:t>𝑖𝑛𝑡𝑒𝑟𝑎𝑐𝑡𝑖𝑜𝑛</m:t>
                          </m:r>
                        </m:e>
                        <m:sub>
                          <m:r>
                            <a:rPr lang="hu-HU" sz="2000" b="0" i="1" smtClean="0">
                              <a:latin typeface="Cambria Math" panose="02040503050406030204" pitchFamily="18" charset="0"/>
                            </a:rPr>
                            <m:t>𝑖</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4</m:t>
                          </m:r>
                        </m:sub>
                      </m:sSub>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𝛾</m:t>
                          </m:r>
                        </m:e>
                        <m:sub>
                          <m:r>
                            <a:rPr lang="hu-HU" sz="2000" b="0" i="1" smtClean="0">
                              <a:latin typeface="Cambria Math" panose="02040503050406030204" pitchFamily="18" charset="0"/>
                            </a:rPr>
                            <m:t>𝑖</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5</m:t>
                          </m:r>
                        </m:sub>
                      </m:sSub>
                      <m:sSub>
                        <m:sSubPr>
                          <m:ctrlPr>
                            <a:rPr lang="en-US" sz="2000" i="1">
                              <a:solidFill>
                                <a:srgbClr val="836967"/>
                              </a:solidFill>
                              <a:latin typeface="Cambria Math" panose="02040503050406030204" pitchFamily="18" charset="0"/>
                            </a:rPr>
                          </m:ctrlPr>
                        </m:sSubPr>
                        <m:e>
                          <m:r>
                            <m:rPr>
                              <m:sty m:val="p"/>
                            </m:rPr>
                            <a:rPr lang="hu-HU" sz="2000" b="0" i="0" smtClean="0">
                              <a:solidFill>
                                <a:schemeClr val="accent1"/>
                              </a:solidFill>
                              <a:latin typeface="Cambria Math" panose="02040503050406030204" pitchFamily="18" charset="0"/>
                            </a:rPr>
                            <m:t>country</m:t>
                          </m:r>
                          <m:r>
                            <a:rPr lang="en-US" sz="2000" i="0">
                              <a:latin typeface="Cambria Math" panose="02040503050406030204" pitchFamily="18" charset="0"/>
                            </a:rPr>
                            <m:t>+</m:t>
                          </m:r>
                          <m:r>
                            <a:rPr lang="en-US" sz="2000" i="1">
                              <a:latin typeface="Cambria Math" panose="02040503050406030204" pitchFamily="18" charset="0"/>
                            </a:rPr>
                            <m:t>𝑢</m:t>
                          </m:r>
                        </m:e>
                        <m:sub>
                          <m:r>
                            <a:rPr lang="en-US" sz="2000" i="0">
                              <a:latin typeface="Cambria Math" panose="02040503050406030204" pitchFamily="18" charset="0"/>
                            </a:rPr>
                            <m:t>0</m:t>
                          </m:r>
                        </m:sub>
                      </m:sSub>
                    </m:oMath>
                  </m:oMathPara>
                </a14:m>
                <a:endParaRPr lang="en-US" sz="2000" dirty="0"/>
              </a:p>
            </p:txBody>
          </p:sp>
        </mc:Choice>
        <mc:Fallback xmlns="">
          <p:sp>
            <p:nvSpPr>
              <p:cNvPr id="5" name="TextBox 4">
                <a:extLst>
                  <a:ext uri="{FF2B5EF4-FFF2-40B4-BE49-F238E27FC236}">
                    <a16:creationId xmlns:a16="http://schemas.microsoft.com/office/drawing/2014/main" id="{7C761E14-08C2-1DEE-C5F0-4CC92C8CC6C3}"/>
                  </a:ext>
                </a:extLst>
              </p:cNvPr>
              <p:cNvSpPr txBox="1">
                <a:spLocks noRot="1" noChangeAspect="1" noMove="1" noResize="1" noEditPoints="1" noAdjustHandles="1" noChangeArrowheads="1" noChangeShapeType="1" noTextEdit="1"/>
              </p:cNvSpPr>
              <p:nvPr/>
            </p:nvSpPr>
            <p:spPr>
              <a:xfrm>
                <a:off x="467999" y="1867504"/>
                <a:ext cx="11371028" cy="430374"/>
              </a:xfrm>
              <a:prstGeom prst="rect">
                <a:avLst/>
              </a:prstGeom>
              <a:blipFill>
                <a:blip r:embed="rId2"/>
                <a:stretch>
                  <a:fillRect b="-1142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0E6868-6252-EB43-6504-DE50A57AFC12}"/>
              </a:ext>
            </a:extLst>
          </p:cNvPr>
          <p:cNvSpPr txBox="1"/>
          <p:nvPr/>
        </p:nvSpPr>
        <p:spPr>
          <a:xfrm>
            <a:off x="1284001" y="1310567"/>
            <a:ext cx="9393946" cy="307777"/>
          </a:xfrm>
          <a:prstGeom prst="rect">
            <a:avLst/>
          </a:prstGeom>
        </p:spPr>
        <p:txBody>
          <a:bodyPr wrap="square" lIns="0" tIns="0" rIns="0" bIns="0" rtlCol="0" anchor="b" anchorCtr="0">
            <a:spAutoFit/>
          </a:bodyPr>
          <a:lstStyle/>
          <a:p>
            <a:pPr algn="l"/>
            <a:r>
              <a:rPr lang="en-US" sz="2000" dirty="0">
                <a:latin typeface="Georgia" panose="02040502050405020303" pitchFamily="18" charset="0"/>
              </a:rPr>
              <a:t>Linear probability models (multilevel, using Stata’s </a:t>
            </a:r>
            <a:r>
              <a:rPr lang="en-US" sz="2000" i="1" dirty="0" err="1">
                <a:latin typeface="Georgia" panose="02040502050405020303" pitchFamily="18" charset="0"/>
              </a:rPr>
              <a:t>xtmixed</a:t>
            </a:r>
            <a:r>
              <a:rPr lang="en-US" sz="2000" dirty="0">
                <a:latin typeface="Georgia" panose="02040502050405020303" pitchFamily="18" charset="0"/>
              </a:rPr>
              <a:t> command)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6DA33EE-3179-A4CA-1A98-AFC28A3A01B1}"/>
                  </a:ext>
                </a:extLst>
              </p:cNvPr>
              <p:cNvSpPr txBox="1"/>
              <p:nvPr/>
            </p:nvSpPr>
            <p:spPr>
              <a:xfrm>
                <a:off x="1399027" y="2508295"/>
                <a:ext cx="9278920" cy="3175613"/>
              </a:xfrm>
              <a:prstGeom prst="rect">
                <a:avLst/>
              </a:prstGeom>
            </p:spPr>
            <p:txBody>
              <a:bodyPr wrap="square" lIns="0" tIns="0" rIns="0" bIns="0" rtlCol="0" anchor="b" anchorCtr="0">
                <a:spAutoFit/>
              </a:bodyPr>
              <a:lstStyle/>
              <a:p>
                <a:pPr>
                  <a:lnSpc>
                    <a:spcPct val="150000"/>
                  </a:lnSpc>
                </a:pPr>
                <a:r>
                  <a:rPr lang="en-US" sz="2000" dirty="0">
                    <a:latin typeface="Georgia" panose="02040502050405020303" pitchFamily="18" charset="0"/>
                  </a:rPr>
                  <a:t>where: </a:t>
                </a:r>
              </a:p>
              <a:p>
                <a:pPr marL="285750" indent="-285750">
                  <a:lnSpc>
                    <a:spcPct val="150000"/>
                  </a:lnSpc>
                  <a:buFont typeface="Arial" panose="020B0604020202020204" pitchFamily="34" charset="0"/>
                  <a:buChar char="•"/>
                </a:pPr>
                <a:r>
                  <a:rPr lang="en-US" sz="2000" dirty="0">
                    <a:latin typeface="Georgia" panose="02040502050405020303" pitchFamily="18" charset="0"/>
                  </a:rPr>
                  <a:t>PR(Y</a:t>
                </a:r>
                <a:r>
                  <a:rPr lang="en-US" sz="2000" baseline="-25000" dirty="0">
                    <a:latin typeface="Georgia" panose="02040502050405020303" pitchFamily="18" charset="0"/>
                  </a:rPr>
                  <a:t>i</a:t>
                </a:r>
                <a:r>
                  <a:rPr lang="en-US" sz="2000" dirty="0">
                    <a:latin typeface="Georgia" panose="02040502050405020303" pitchFamily="18" charset="0"/>
                  </a:rPr>
                  <a:t>) is the probability of individual </a:t>
                </a:r>
                <a:r>
                  <a:rPr lang="en-US" sz="2000" dirty="0" err="1">
                    <a:latin typeface="Georgia" panose="02040502050405020303" pitchFamily="18" charset="0"/>
                  </a:rPr>
                  <a:t>i</a:t>
                </a:r>
                <a:r>
                  <a:rPr lang="en-US" sz="2000" dirty="0">
                    <a:latin typeface="Georgia" panose="02040502050405020303" pitchFamily="18" charset="0"/>
                  </a:rPr>
                  <a:t> experiencing mental health symptoms,</a:t>
                </a:r>
              </a:p>
              <a:p>
                <a:pPr marL="285750" indent="-285750">
                  <a:lnSpc>
                    <a:spcPct val="150000"/>
                  </a:lnSpc>
                  <a:buFont typeface="Arial" panose="020B0604020202020204" pitchFamily="34" charset="0"/>
                  <a:buChar char="•"/>
                </a:pPr>
                <a:r>
                  <a:rPr lang="en-US" sz="2000" dirty="0">
                    <a:latin typeface="Georgia" panose="02040502050405020303" pitchFamily="18" charset="0"/>
                  </a:rPr>
                  <a:t>  </a:t>
                </a:r>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i="0">
                            <a:latin typeface="Cambria Math" panose="02040503050406030204" pitchFamily="18" charset="0"/>
                          </a:rPr>
                          <m:t>1</m:t>
                        </m:r>
                        <m:r>
                          <a:rPr lang="en-US" sz="2000" i="1">
                            <a:latin typeface="Cambria Math" panose="02040503050406030204" pitchFamily="18" charset="0"/>
                          </a:rPr>
                          <m:t>𝑖</m:t>
                        </m:r>
                      </m:sub>
                    </m:sSub>
                    <m:r>
                      <a:rPr lang="en-US" sz="2000" i="1">
                        <a:latin typeface="Cambria Math" panose="02040503050406030204" pitchFamily="18" charset="0"/>
                      </a:rPr>
                      <m:t>𝑓𝑜𝑜𝑑</m:t>
                    </m:r>
                  </m:oMath>
                </a14:m>
                <a:r>
                  <a:rPr lang="en-US" sz="2000" dirty="0">
                    <a:latin typeface="Georgia" panose="02040502050405020303" pitchFamily="18" charset="0"/>
                  </a:rPr>
                  <a:t> is the effect of individual food insecurity (random effect),</a:t>
                </a:r>
              </a:p>
              <a:p>
                <a:pPr marL="285750" indent="-285750">
                  <a:lnSpc>
                    <a:spcPct val="150000"/>
                  </a:lnSpc>
                  <a:buFont typeface="Arial" panose="020B0604020202020204" pitchFamily="34" charset="0"/>
                  <a:buChar char="•"/>
                </a:pPr>
                <a:r>
                  <a:rPr lang="en-US" sz="2000" dirty="0">
                    <a:latin typeface="Georgia" panose="02040502050405020303" pitchFamily="18" charset="0"/>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a:latin typeface="Cambria Math" panose="02040503050406030204" pitchFamily="18" charset="0"/>
                          </a:rPr>
                          <m:t>2 </m:t>
                        </m:r>
                      </m:sub>
                    </m:sSub>
                    <m:r>
                      <a:rPr lang="en-US" sz="2000" i="1">
                        <a:latin typeface="Cambria Math" panose="02040503050406030204" pitchFamily="18" charset="0"/>
                      </a:rPr>
                      <m:t>𝑔𝑟𝑜𝑢𝑝</m:t>
                    </m:r>
                    <m:r>
                      <a:rPr lang="en-US" sz="2000">
                        <a:latin typeface="Cambria Math" panose="02040503050406030204" pitchFamily="18" charset="0"/>
                      </a:rPr>
                      <m:t> </m:t>
                    </m:r>
                    <m:r>
                      <a:rPr lang="en-US" sz="2000" i="1">
                        <a:latin typeface="Cambria Math" panose="02040503050406030204" pitchFamily="18" charset="0"/>
                      </a:rPr>
                      <m:t>𝑓𝑜𝑜𝑑</m:t>
                    </m:r>
                  </m:oMath>
                </a14:m>
                <a:r>
                  <a:rPr lang="en-US" sz="2000" dirty="0">
                    <a:latin typeface="Georgia" panose="02040502050405020303" pitchFamily="18" charset="0"/>
                  </a:rPr>
                  <a:t> the coefficient of group-level food insecurity,</a:t>
                </a:r>
              </a:p>
              <a:p>
                <a:pPr marL="285750" indent="-285750">
                  <a:lnSpc>
                    <a:spcPct val="150000"/>
                  </a:lnSpc>
                  <a:buFont typeface="Arial" panose="020B0604020202020204" pitchFamily="34" charset="0"/>
                  <a:buChar char="•"/>
                </a:pPr>
                <a:r>
                  <a:rPr lang="en-US" sz="2000" dirty="0">
                    <a:latin typeface="Georgia" panose="02040502050405020303" pitchFamily="18" charset="0"/>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a:latin typeface="Cambria Math" panose="02040503050406030204" pitchFamily="18" charset="0"/>
                          </a:rPr>
                          <m:t>3</m:t>
                        </m:r>
                      </m:sub>
                    </m:sSub>
                    <m:r>
                      <a:rPr lang="hu-HU" sz="2000" b="0" i="1" smtClean="0">
                        <a:latin typeface="Cambria Math" panose="02040503050406030204" pitchFamily="18" charset="0"/>
                      </a:rPr>
                      <m:t>𝑖𝑛𝑡𝑒𝑟𝑎𝑐𝑡𝑖𝑜𝑛</m:t>
                    </m:r>
                    <m:r>
                      <a:rPr lang="hu-HU" sz="2000" b="0" i="1" smtClean="0">
                        <a:latin typeface="Cambria Math" panose="02040503050406030204" pitchFamily="18" charset="0"/>
                      </a:rPr>
                      <m:t> </m:t>
                    </m:r>
                  </m:oMath>
                </a14:m>
                <a:r>
                  <a:rPr lang="en-US" sz="2000" dirty="0">
                    <a:latin typeface="Georgia" panose="02040502050405020303" pitchFamily="18" charset="0"/>
                  </a:rPr>
                  <a:t>is their interaction,</a:t>
                </a:r>
              </a:p>
              <a:p>
                <a:pPr marL="285750" indent="-285750">
                  <a:lnSpc>
                    <a:spcPct val="150000"/>
                  </a:lnSpc>
                  <a:buFont typeface="Arial" panose="020B0604020202020204" pitchFamily="34" charset="0"/>
                  <a:buChar char="•"/>
                </a:pPr>
                <a:r>
                  <a:rPr lang="en-US" sz="2000" dirty="0">
                    <a:latin typeface="Georgia" panose="02040502050405020303" pitchFamily="18" charset="0"/>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a:latin typeface="Cambria Math" panose="02040503050406030204" pitchFamily="18" charset="0"/>
                          </a:rPr>
                          <m:t>4</m:t>
                        </m:r>
                      </m:sub>
                    </m:sSub>
                    <m:r>
                      <a:rPr lang="en-US" sz="2000" i="1">
                        <a:latin typeface="Cambria Math" panose="02040503050406030204" pitchFamily="18" charset="0"/>
                      </a:rPr>
                      <m:t>𝛾</m:t>
                    </m:r>
                  </m:oMath>
                </a14:m>
                <a:r>
                  <a:rPr lang="en-US" sz="2000" dirty="0">
                    <a:latin typeface="Georgia" panose="02040502050405020303" pitchFamily="18" charset="0"/>
                  </a:rPr>
                  <a:t> is a vector of socio-demographic controls,</a:t>
                </a:r>
              </a:p>
              <a:p>
                <a:pPr marL="285750" indent="-285750">
                  <a:lnSpc>
                    <a:spcPct val="150000"/>
                  </a:lnSpc>
                  <a:buFont typeface="Arial" panose="020B0604020202020204" pitchFamily="34" charset="0"/>
                  <a:buChar char="•"/>
                </a:pPr>
                <a:r>
                  <a:rPr lang="en-US" sz="2000" dirty="0">
                    <a:latin typeface="Georgia" panose="02040502050405020303" pitchFamily="18" charset="0"/>
                  </a:rPr>
                  <a:t>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𝛽</m:t>
                        </m:r>
                      </m:e>
                      <m:sub>
                        <m:r>
                          <a:rPr lang="en-US" sz="2000">
                            <a:latin typeface="Cambria Math" panose="02040503050406030204" pitchFamily="18" charset="0"/>
                          </a:rPr>
                          <m:t>5</m:t>
                        </m:r>
                      </m:sub>
                    </m:sSub>
                    <m:r>
                      <a:rPr lang="hu-HU" sz="2000" b="0" i="1" smtClean="0">
                        <a:latin typeface="Cambria Math" panose="02040503050406030204" pitchFamily="18" charset="0"/>
                      </a:rPr>
                      <m:t>𝑐𝑜𝑢𝑛𝑡𝑟𝑦</m:t>
                    </m:r>
                    <m:r>
                      <a:rPr lang="hu-HU" sz="2000" b="0" i="1" smtClean="0">
                        <a:latin typeface="Cambria Math" panose="02040503050406030204" pitchFamily="18" charset="0"/>
                        <a:ea typeface="Cambria Math" panose="02040503050406030204" pitchFamily="18" charset="0"/>
                      </a:rPr>
                      <m:t> </m:t>
                    </m:r>
                  </m:oMath>
                </a14:m>
                <a:r>
                  <a:rPr lang="en-US" sz="2000" dirty="0">
                    <a:latin typeface="Georgia" panose="02040502050405020303" pitchFamily="18" charset="0"/>
                  </a:rPr>
                  <a:t>denotes country fixed effects,  </a:t>
                </a:r>
                <a14:m>
                  <m:oMath xmlns:m="http://schemas.openxmlformats.org/officeDocument/2006/math">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𝑢</m:t>
                        </m:r>
                      </m:e>
                      <m:sub>
                        <m:r>
                          <a:rPr lang="en-US" sz="2000">
                            <a:latin typeface="Cambria Math" panose="02040503050406030204" pitchFamily="18" charset="0"/>
                          </a:rPr>
                          <m:t>0</m:t>
                        </m:r>
                      </m:sub>
                    </m:sSub>
                    <m:r>
                      <a:rPr lang="hu-HU" sz="2000" b="0" i="1" smtClean="0">
                        <a:latin typeface="Cambria Math" panose="02040503050406030204" pitchFamily="18" charset="0"/>
                      </a:rPr>
                      <m:t> </m:t>
                    </m:r>
                  </m:oMath>
                </a14:m>
                <a:r>
                  <a:rPr lang="en-US" sz="2000" dirty="0">
                    <a:latin typeface="Georgia" panose="02040502050405020303" pitchFamily="18" charset="0"/>
                  </a:rPr>
                  <a:t>is the error term</a:t>
                </a:r>
              </a:p>
            </p:txBody>
          </p:sp>
        </mc:Choice>
        <mc:Fallback xmlns="">
          <p:sp>
            <p:nvSpPr>
              <p:cNvPr id="9" name="TextBox 8">
                <a:extLst>
                  <a:ext uri="{FF2B5EF4-FFF2-40B4-BE49-F238E27FC236}">
                    <a16:creationId xmlns:a16="http://schemas.microsoft.com/office/drawing/2014/main" id="{E6DA33EE-3179-A4CA-1A98-AFC28A3A01B1}"/>
                  </a:ext>
                </a:extLst>
              </p:cNvPr>
              <p:cNvSpPr txBox="1">
                <a:spLocks noRot="1" noChangeAspect="1" noMove="1" noResize="1" noEditPoints="1" noAdjustHandles="1" noChangeArrowheads="1" noChangeShapeType="1" noTextEdit="1"/>
              </p:cNvSpPr>
              <p:nvPr/>
            </p:nvSpPr>
            <p:spPr>
              <a:xfrm>
                <a:off x="1399027" y="2508295"/>
                <a:ext cx="9278920" cy="3175613"/>
              </a:xfrm>
              <a:prstGeom prst="rect">
                <a:avLst/>
              </a:prstGeom>
              <a:blipFill>
                <a:blip r:embed="rId3"/>
                <a:stretch>
                  <a:fillRect l="-1639" b="-5179"/>
                </a:stretch>
              </a:blipFill>
            </p:spPr>
            <p:txBody>
              <a:bodyPr/>
              <a:lstStyle/>
              <a:p>
                <a:r>
                  <a:rPr lang="en-US">
                    <a:noFill/>
                  </a:rPr>
                  <a:t> </a:t>
                </a:r>
              </a:p>
            </p:txBody>
          </p:sp>
        </mc:Fallback>
      </mc:AlternateContent>
    </p:spTree>
    <p:extLst>
      <p:ext uri="{BB962C8B-B14F-4D97-AF65-F5344CB8AC3E}">
        <p14:creationId xmlns:p14="http://schemas.microsoft.com/office/powerpoint/2010/main" val="2694429539"/>
      </p:ext>
    </p:extLst>
  </p:cSld>
  <p:clrMapOvr>
    <a:masterClrMapping/>
  </p:clrMapOvr>
</p:sld>
</file>

<file path=ppt/theme/theme1.xml><?xml version="1.0" encoding="utf-8"?>
<a:theme xmlns:a="http://schemas.openxmlformats.org/drawingml/2006/main" name="Title slide">
  <a:themeElements>
    <a:clrScheme name="Corvinus New3">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Corvinus betűtípus sém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b" anchorCtr="0"/>
      <a:lstStyle>
        <a:defPPr algn="l">
          <a:defRPr smtClean="0"/>
        </a:defPPr>
      </a:lstStyle>
    </a:txDef>
  </a:objectDefaults>
  <a:extraClrSchemeLst/>
  <a:extLst>
    <a:ext uri="{05A4C25C-085E-4340-85A3-A5531E510DB2}">
      <thm15:themeFamily xmlns:thm15="http://schemas.microsoft.com/office/thememl/2012/main" name="Corvinus_eng" id="{7FE88C59-574B-44A4-B10C-A291E1A042CA}" vid="{D8EE96A8-42F9-4417-86C0-0E426C341AE1}"/>
    </a:ext>
  </a:extLst>
</a:theme>
</file>

<file path=ppt/theme/theme2.xml><?xml version="1.0" encoding="utf-8"?>
<a:theme xmlns:a="http://schemas.openxmlformats.org/drawingml/2006/main" name="Corvinus base dia">
  <a:themeElements>
    <a:clrScheme name="Corvinus New3">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Corvinus betűtípus sém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b" anchorCtr="0"/>
      <a:lstStyle>
        <a:defPPr algn="l">
          <a:defRPr smtClean="0"/>
        </a:defPPr>
      </a:lstStyle>
    </a:txDef>
  </a:objectDefaults>
  <a:extraClrSchemeLst/>
  <a:extLst>
    <a:ext uri="{05A4C25C-085E-4340-85A3-A5531E510DB2}">
      <thm15:themeFamily xmlns:thm15="http://schemas.microsoft.com/office/thememl/2012/main" name="Corvinus_eng" id="{7FE88C59-574B-44A4-B10C-A291E1A042CA}" vid="{41FFBDF2-19AA-4D88-9C94-633483EA1837}"/>
    </a:ext>
  </a:extLst>
</a:theme>
</file>

<file path=ppt/theme/theme3.xml><?xml version="1.0" encoding="utf-8"?>
<a:theme xmlns:a="http://schemas.openxmlformats.org/drawingml/2006/main" name="1_Corvinus táblázat dia">
  <a:themeElements>
    <a:clrScheme name="Corvinus New3">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Corvinus betűtípus sém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b" anchorCtr="0"/>
      <a:lstStyle>
        <a:defPPr algn="l">
          <a:defRPr smtClean="0"/>
        </a:defPPr>
      </a:lstStyle>
    </a:txDef>
  </a:objectDefaults>
  <a:extraClrSchemeLst/>
  <a:extLst>
    <a:ext uri="{05A4C25C-085E-4340-85A3-A5531E510DB2}">
      <thm15:themeFamily xmlns:thm15="http://schemas.microsoft.com/office/thememl/2012/main" name="Corvinus_eng" id="{7FE88C59-574B-44A4-B10C-A291E1A042CA}" vid="{121E4260-8522-439B-90E7-57B2C628AE46}"/>
    </a:ext>
  </a:extLst>
</a:theme>
</file>

<file path=ppt/theme/theme4.xml><?xml version="1.0" encoding="utf-8"?>
<a:theme xmlns:a="http://schemas.openxmlformats.org/drawingml/2006/main" name="Blank slide">
  <a:themeElements>
    <a:clrScheme name="Corvinus New3">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vinus_eng" id="{7FE88C59-574B-44A4-B10C-A291E1A042CA}" vid="{10AF5ECA-0CF5-499F-B225-C0F6DC811E1A}"/>
    </a:ext>
  </a:extLst>
</a:theme>
</file>

<file path=ppt/theme/theme5.xml><?xml version="1.0" encoding="utf-8"?>
<a:theme xmlns:a="http://schemas.openxmlformats.org/drawingml/2006/main" name="Thank you for your attention">
  <a:themeElements>
    <a:clrScheme name="Corvinus New3">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Corvinus betűtípus sém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b" anchorCtr="0"/>
      <a:lstStyle>
        <a:defPPr algn="l">
          <a:defRPr smtClean="0"/>
        </a:defPPr>
      </a:lstStyle>
    </a:txDef>
  </a:objectDefaults>
  <a:extraClrSchemeLst/>
  <a:extLst>
    <a:ext uri="{05A4C25C-085E-4340-85A3-A5531E510DB2}">
      <thm15:themeFamily xmlns:thm15="http://schemas.microsoft.com/office/thememl/2012/main" name="Corvinus_eng" id="{7FE88C59-574B-44A4-B10C-A291E1A042CA}" vid="{940B5F81-70D3-4DE0-8999-14D2CA07D1C3}"/>
    </a:ext>
  </a:extLst>
</a:theme>
</file>

<file path=ppt/theme/theme6.xml><?xml version="1.0" encoding="utf-8"?>
<a:theme xmlns:a="http://schemas.openxmlformats.org/drawingml/2006/main" name="Excipients">
  <a:themeElements>
    <a:clrScheme name="Corvinus New">
      <a:dk1>
        <a:srgbClr val="000000"/>
      </a:dk1>
      <a:lt1>
        <a:sysClr val="window" lastClr="FFFFFF"/>
      </a:lt1>
      <a:dk2>
        <a:srgbClr val="855C24"/>
      </a:dk2>
      <a:lt2>
        <a:srgbClr val="DEC5A6"/>
      </a:lt2>
      <a:accent1>
        <a:srgbClr val="1B213E"/>
      </a:accent1>
      <a:accent2>
        <a:srgbClr val="BF8F55"/>
      </a:accent2>
      <a:accent3>
        <a:srgbClr val="5C6873"/>
      </a:accent3>
      <a:accent4>
        <a:srgbClr val="F5C832"/>
      </a:accent4>
      <a:accent5>
        <a:srgbClr val="D22027"/>
      </a:accent5>
      <a:accent6>
        <a:srgbClr val="0C8843"/>
      </a:accent6>
      <a:hlink>
        <a:srgbClr val="0563C1"/>
      </a:hlink>
      <a:folHlink>
        <a:srgbClr val="954F72"/>
      </a:folHlink>
    </a:clrScheme>
    <a:fontScheme name="Corvinus betűtípus sém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b" anchorCtr="0"/>
      <a:lstStyle>
        <a:defPPr algn="l">
          <a:defRPr smtClean="0"/>
        </a:defPPr>
      </a:lstStyle>
    </a:txDef>
  </a:objectDefaults>
  <a:extraClrSchemeLst/>
  <a:extLst>
    <a:ext uri="{05A4C25C-085E-4340-85A3-A5531E510DB2}">
      <thm15:themeFamily xmlns:thm15="http://schemas.microsoft.com/office/thememl/2012/main" name="Corvinus_eng" id="{7FE88C59-574B-44A4-B10C-A291E1A042CA}" vid="{BCA5E3C8-49F6-42B9-976C-F32B80B63032}"/>
    </a:ext>
  </a:extLst>
</a:theme>
</file>

<file path=ppt/theme/theme7.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5e4c54d7-08c8-4600-8e22-197c4b5ed5ec" xsi:nil="true"/>
    <lcf76f155ced4ddcb4097134ff3c332f xmlns="5e4c54d7-08c8-4600-8e22-197c4b5ed5ec">
      <Terms xmlns="http://schemas.microsoft.com/office/infopath/2007/PartnerControls"/>
    </lcf76f155ced4ddcb4097134ff3c332f>
    <TaxCatchAll xmlns="a9264108-d536-449d-b662-418c76f5db8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um" ma:contentTypeID="0x0101008B76E66AA2519645ADDFC918B32F6C60" ma:contentTypeVersion="23" ma:contentTypeDescription="Új dokumentum létrehozása." ma:contentTypeScope="" ma:versionID="daf9ede8ac81d780ca8cd62a0e05bd5c">
  <xsd:schema xmlns:xsd="http://www.w3.org/2001/XMLSchema" xmlns:xs="http://www.w3.org/2001/XMLSchema" xmlns:p="http://schemas.microsoft.com/office/2006/metadata/properties" xmlns:ns2="5e4c54d7-08c8-4600-8e22-197c4b5ed5ec" xmlns:ns3="a9264108-d536-449d-b662-418c76f5db85" targetNamespace="http://schemas.microsoft.com/office/2006/metadata/properties" ma:root="true" ma:fieldsID="6de38f390cbece607dbb9b15724da361" ns2:_="" ns3:_="">
    <xsd:import namespace="5e4c54d7-08c8-4600-8e22-197c4b5ed5ec"/>
    <xsd:import namespace="a9264108-d536-449d-b662-418c76f5db8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ServiceAutoKeyPoints" minOccurs="0"/>
                <xsd:element ref="ns2:MediaServiceKeyPoints" minOccurs="0"/>
                <xsd:element ref="ns2:MediaLengthInSeconds"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c54d7-08c8-4600-8e22-197c4b5ed5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Flow_SignoffStatus" ma:index="21" nillable="true" ma:displayName="Láttamozási állapot" ma:internalName="L_x00e1_ttamoz_x00e1_si_x0020__x00e1_llapot">
      <xsd:simpleType>
        <xsd:restriction base="dms:Text"/>
      </xsd:simpleType>
    </xsd:element>
    <xsd:element name="lcf76f155ced4ddcb4097134ff3c332f" ma:index="23" nillable="true" ma:taxonomy="true" ma:internalName="lcf76f155ced4ddcb4097134ff3c332f" ma:taxonomyFieldName="MediaServiceImageTags" ma:displayName="Képcímkék" ma:readOnly="false" ma:fieldId="{5cf76f15-5ced-4ddc-b409-7134ff3c332f}" ma:taxonomyMulti="true" ma:sspId="304f63b5-a726-4f3c-93ae-55ac1a4664b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9264108-d536-449d-b662-418c76f5db85" elementFormDefault="qualified">
    <xsd:import namespace="http://schemas.microsoft.com/office/2006/documentManagement/types"/>
    <xsd:import namespace="http://schemas.microsoft.com/office/infopath/2007/PartnerControls"/>
    <xsd:element name="SharedWithUsers" ma:index="16"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Megosztva részletekkel" ma:internalName="SharedWithDetails" ma:readOnly="true">
      <xsd:simpleType>
        <xsd:restriction base="dms:Note">
          <xsd:maxLength value="255"/>
        </xsd:restriction>
      </xsd:simpleType>
    </xsd:element>
    <xsd:element name="TaxCatchAll" ma:index="24" nillable="true" ma:displayName="Taxonomy Catch All Column" ma:hidden="true" ma:list="{80c48b0e-ba77-458f-9dee-68276afcbb96}" ma:internalName="TaxCatchAll" ma:showField="CatchAllData" ma:web="a9264108-d536-449d-b662-418c76f5db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2397EF-9F97-472C-83DF-5B5EB50464EC}">
  <ds:schemaRefs>
    <ds:schemaRef ds:uri="http://schemas.microsoft.com/sharepoint/v3/contenttype/forms"/>
  </ds:schemaRefs>
</ds:datastoreItem>
</file>

<file path=customXml/itemProps2.xml><?xml version="1.0" encoding="utf-8"?>
<ds:datastoreItem xmlns:ds="http://schemas.openxmlformats.org/officeDocument/2006/customXml" ds:itemID="{543F4E7C-4652-4FEA-ABC7-00F95C4CAB8C}">
  <ds:schemaRefs>
    <ds:schemaRef ds:uri="http://schemas.microsoft.com/office/2006/metadata/properties"/>
    <ds:schemaRef ds:uri="http://schemas.microsoft.com/office/infopath/2007/PartnerControls"/>
    <ds:schemaRef ds:uri="5e4c54d7-08c8-4600-8e22-197c4b5ed5ec"/>
    <ds:schemaRef ds:uri="a9264108-d536-449d-b662-418c76f5db85"/>
  </ds:schemaRefs>
</ds:datastoreItem>
</file>

<file path=customXml/itemProps3.xml><?xml version="1.0" encoding="utf-8"?>
<ds:datastoreItem xmlns:ds="http://schemas.openxmlformats.org/officeDocument/2006/customXml" ds:itemID="{041CD138-9F6C-4889-9F57-39B9A1ABE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c54d7-08c8-4600-8e22-197c4b5ed5ec"/>
    <ds:schemaRef ds:uri="a9264108-d536-449d-b662-418c76f5db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Title slide</Template>
  <TotalTime>2240</TotalTime>
  <Words>1666</Words>
  <Application>Microsoft Macintosh PowerPoint</Application>
  <PresentationFormat>Widescreen</PresentationFormat>
  <Paragraphs>323</Paragraphs>
  <Slides>18</Slides>
  <Notes>7</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18</vt:i4>
      </vt:variant>
    </vt:vector>
  </HeadingPairs>
  <TitlesOfParts>
    <vt:vector size="32" baseType="lpstr">
      <vt:lpstr>Arial</vt:lpstr>
      <vt:lpstr>Arial </vt:lpstr>
      <vt:lpstr>Calibri</vt:lpstr>
      <vt:lpstr>Calibri Light</vt:lpstr>
      <vt:lpstr>Cambria Math</vt:lpstr>
      <vt:lpstr>Georgia</vt:lpstr>
      <vt:lpstr>Muli</vt:lpstr>
      <vt:lpstr>Wingdings</vt:lpstr>
      <vt:lpstr>Title slide</vt:lpstr>
      <vt:lpstr>Corvinus base dia</vt:lpstr>
      <vt:lpstr>1_Corvinus táblázat dia</vt:lpstr>
      <vt:lpstr>Blank slide</vt:lpstr>
      <vt:lpstr>Thank you for your attention</vt:lpstr>
      <vt:lpstr>Excipients</vt:lpstr>
      <vt:lpstr>Adolescent mental health and food insecurity as relative deprivation</vt:lpstr>
      <vt:lpstr>Outline</vt:lpstr>
      <vt:lpstr>Background</vt:lpstr>
      <vt:lpstr>Background: relative deprivation theory</vt:lpstr>
      <vt:lpstr>Background</vt:lpstr>
      <vt:lpstr>Contributions</vt:lpstr>
      <vt:lpstr>Data</vt:lpstr>
      <vt:lpstr>Key variables</vt:lpstr>
      <vt:lpstr>Analytical approach</vt:lpstr>
      <vt:lpstr>Limitations</vt:lpstr>
      <vt:lpstr>Descriptive statistics</vt:lpstr>
      <vt:lpstr>Results: Depression</vt:lpstr>
      <vt:lpstr>Results: Anxiety </vt:lpstr>
      <vt:lpstr>Robustness tests</vt:lpstr>
      <vt:lpstr>Discussion and conclusions</vt:lpstr>
      <vt:lpstr>Implications for research and policy</vt:lpstr>
      <vt:lpstr>PowerPoint Presentation</vt:lpstr>
      <vt:lpstr>Robustness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Eszter Timar</dc:creator>
  <cp:lastModifiedBy>Eszter Timar</cp:lastModifiedBy>
  <cp:revision>19</cp:revision>
  <dcterms:created xsi:type="dcterms:W3CDTF">2024-04-09T07:33:12Z</dcterms:created>
  <dcterms:modified xsi:type="dcterms:W3CDTF">2024-04-19T12:53:58Z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0x0101008B76E66AA2519645ADDFC918B32F6C60</vt:lpwstr>
  </property>
</Properties>
</file>