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1" r:id="rId4"/>
    <p:sldId id="266" r:id="rId5"/>
    <p:sldId id="257" r:id="rId6"/>
    <p:sldId id="262" r:id="rId7"/>
    <p:sldId id="268" r:id="rId8"/>
    <p:sldId id="267" r:id="rId9"/>
    <p:sldId id="263" r:id="rId10"/>
    <p:sldId id="264" r:id="rId11"/>
    <p:sldId id="270" r:id="rId12"/>
    <p:sldId id="269" r:id="rId13"/>
    <p:sldId id="265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124DA-72B7-A54B-BCEA-3D3F1AC041A4}" type="datetimeFigureOut">
              <a:rPr lang="it-IT" smtClean="0"/>
              <a:t>27/05/19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80791-B00C-374A-B6B6-04E8E8A526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370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B637BD-7134-EB48-A2BD-DEF867001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2E9671-A478-EB47-9285-C15F654FF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5AFBFF-FC75-FE49-A222-E2F4C962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10FA-DBBA-7F4E-B1EB-5D055218E129}" type="datetime4">
              <a:rPr lang="it-IT" smtClean="0"/>
              <a:t>27 maggio 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151BE7-201A-644F-A722-FCE9C87A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9796FB-95CC-2841-8DFE-E97805DB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72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9A3CB2-BEF0-C34E-920F-EFD3D9C4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CE502F-2C5C-5F45-B4AF-8C00FC312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D71BF8-5307-AA49-AEDE-F4C9BCE8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DCC6-F59B-F041-A7E1-2E466F1A0FC4}" type="datetime4">
              <a:rPr lang="it-IT" smtClean="0"/>
              <a:t>27 maggio 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8C026D-B443-1848-BB12-BB5B871E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F9D8DE-DE1F-A546-A9AF-0A24D88E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728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499B92F-2F05-284E-B97E-896B468C7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413DC40-7095-A24D-AEEF-DDA6B5120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F9CBD4-8E3C-C64B-BB34-11FD7B60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FEF7-E6B0-344D-AADC-4DA705062D04}" type="datetime4">
              <a:rPr lang="it-IT" smtClean="0"/>
              <a:t>27 maggio 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10F4FF-42A0-BF4E-BEDB-9770DF88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C58847-3CD3-9846-A48F-52D446C8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856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7EAD8F-5D23-9C4E-9492-79BD833E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181632-5D91-654E-B7D5-D44F63AA2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B388E1-15D5-994E-B441-F0EF173E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41D-E985-2340-A188-8AC1BDCB46D7}" type="datetime4">
              <a:rPr lang="it-IT" smtClean="0"/>
              <a:t>27 maggio 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BA0A0A-57B8-0B46-BFFF-24879D01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7D1316-0A11-C045-99B4-7F973B9C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048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4204F9-0416-1647-AD1B-49681A31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3852FC-1DEE-B94B-9497-8BE079A23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61FBF1-1064-8740-B37A-0570A988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A782-6862-C94D-9BB7-7E22FB1B46E0}" type="datetime4">
              <a:rPr lang="it-IT" smtClean="0"/>
              <a:t>27 maggio 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77FD25-2E2B-E542-BA44-4E3141A6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E1F6EA-C925-3946-B690-590A5812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74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DD10D5-75A5-1445-AC66-224FE4D9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18F0E1-1790-E946-86EB-6A44934AA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302BAC0-D938-CF4B-B6AE-65979E127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6064536-ED16-2849-96B6-CD9E39D3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7CC4-4040-3C4B-8F99-4706DD48B90B}" type="datetime4">
              <a:rPr lang="it-IT" smtClean="0"/>
              <a:t>27 maggio 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D21904-DDE1-ED4F-AFBF-5F19284F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Statistical Learning (mod. B)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FC0AF2-455A-C540-B3CF-0D327071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18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30A50E-F8EF-9E4B-87AB-B98D3CEE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4C6D381-AD59-AD40-BF82-C5062292D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EBFB06-6F5D-054B-B216-FC7E86D5C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323C734-F89E-0F47-BCEA-C2A65E4CE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AAB8390-4E28-8744-A2F3-E89561A5F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6B2521A-B853-2448-9CC3-F49DE531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A124-ECC5-5744-BAC7-28B88D3C8F9B}" type="datetime4">
              <a:rPr lang="it-IT" smtClean="0"/>
              <a:t>27 maggio 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C6CA746-7FE6-F14F-90F9-F7E14B68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Statistical Learning (mod. B)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4C8031-FCEC-5044-8A0E-5BCE81F8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538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C1953C-26CC-5346-802F-95DD5A66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A50181B-80DD-2343-8C7C-30EBC9A6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1EB7-7DDB-004A-8EFD-A974753C51FE}" type="datetime4">
              <a:rPr lang="it-IT" smtClean="0"/>
              <a:t>27 maggio 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179D17F-09C8-004A-97B8-08AB3EE5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Statistical Learning (mod. B)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D8CE44-8B82-A84A-A92F-2CD8DEE4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683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29EDD04-7596-2D40-A467-E2E738B3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6DCA-0D25-3842-99D9-0EDAA1C0059B}" type="datetime4">
              <a:rPr lang="it-IT" smtClean="0"/>
              <a:t>27 maggio 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1A1842-B0EA-F940-91C6-F28BD86A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Statistical Learning (mod. B)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FFE977-23E5-BD41-B66F-C3F0253F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90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0A121B-39A6-A343-9DF3-7E7A96FC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FDA13-29A9-7748-BA2D-CA414FEB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DD811D-EA27-7240-9EFE-B0B0F406A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89A755-FFA1-9D49-BD77-1019C772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E45A-FDB8-FF4E-91D3-A8F279BB25AB}" type="datetime4">
              <a:rPr lang="it-IT" smtClean="0"/>
              <a:t>27 maggio 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900C224-A69E-1E4D-9EC7-AE2B14D1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Statistical Learning (mod. B)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A35EB1-B772-0C47-98EB-76F7A3C8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75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4D2F34-347B-834A-9968-A3FF076E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457BFD9-6D23-4A42-831D-AD5422EB2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314A44-E224-C947-B6E3-0871678D4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11B1401-274C-4848-A7D6-67778CD1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1AB2-E083-E040-A79B-A04FAABB0AAB}" type="datetime4">
              <a:rPr lang="it-IT" smtClean="0"/>
              <a:t>27 maggio 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91A6A7-7149-FD44-9C04-2B8E8AEE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Statistical Learning (mod. B)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B7E793-0C5D-0844-A8D6-02FFA6AB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147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E1417E2-22F6-AE48-AC22-FDF48391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F5E77E-BA35-A141-BE6F-74E55A6BB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AA1440-9D0B-DD42-92BD-C5658CF52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96493-FC8A-8A43-8231-2C3CA9F92BA4}" type="datetime4">
              <a:rPr lang="it-IT" smtClean="0"/>
              <a:t>27 maggio 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95B647-CA2A-504B-9452-E6C49ECCD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B5A7AE-DF5A-4240-B7D4-35547C4AE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8E049-D76D-BA45-8401-D3912C3F51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24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C4465E-4045-8F47-B3D4-CECC95092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211" y="2297199"/>
            <a:ext cx="9683578" cy="1729946"/>
          </a:xfrm>
        </p:spPr>
        <p:txBody>
          <a:bodyPr>
            <a:normAutofit/>
          </a:bodyPr>
          <a:lstStyle/>
          <a:p>
            <a:r>
              <a:rPr lang="it-IT" dirty="0">
                <a:latin typeface="Myriad Pro" panose="020B0503030403020204" pitchFamily="34" charset="0"/>
                <a:ea typeface="Cambria Math" panose="02040503050406030204" pitchFamily="18" charset="0"/>
                <a:cs typeface="Apple Chancery" panose="03020702040506060504" pitchFamily="66" charset="-79"/>
              </a:rPr>
              <a:t>House </a:t>
            </a:r>
            <a:r>
              <a:rPr lang="it-IT" dirty="0" err="1">
                <a:latin typeface="Myriad Pro" panose="020B0503030403020204" pitchFamily="34" charset="0"/>
                <a:ea typeface="Cambria Math" panose="02040503050406030204" pitchFamily="18" charset="0"/>
                <a:cs typeface="Apple Chancery" panose="03020702040506060504" pitchFamily="66" charset="-79"/>
              </a:rPr>
              <a:t>price</a:t>
            </a:r>
            <a:r>
              <a:rPr lang="it-IT" dirty="0">
                <a:latin typeface="Myriad Pro" panose="020B0503030403020204" pitchFamily="34" charset="0"/>
                <a:ea typeface="Cambria Math" panose="02040503050406030204" pitchFamily="18" charset="0"/>
                <a:cs typeface="Apple Chancery" panose="03020702040506060504" pitchFamily="66" charset="-79"/>
              </a:rPr>
              <a:t> </a:t>
            </a:r>
            <a:r>
              <a:rPr lang="it-IT" dirty="0" err="1">
                <a:latin typeface="Myriad Pro" panose="020B0503030403020204" pitchFamily="34" charset="0"/>
                <a:ea typeface="Cambria Math" panose="02040503050406030204" pitchFamily="18" charset="0"/>
                <a:cs typeface="Apple Chancery" panose="03020702040506060504" pitchFamily="66" charset="-79"/>
              </a:rPr>
              <a:t>prediction</a:t>
            </a:r>
            <a:r>
              <a:rPr lang="it-IT" dirty="0">
                <a:latin typeface="Myriad Pro" panose="020B0503030403020204" pitchFamily="34" charset="0"/>
                <a:ea typeface="Cambria Math" panose="02040503050406030204" pitchFamily="18" charset="0"/>
                <a:cs typeface="Apple Chancery" panose="03020702040506060504" pitchFamily="66" charset="-79"/>
              </a:rPr>
              <a:t> </a:t>
            </a:r>
            <a:br>
              <a:rPr lang="it-IT" dirty="0">
                <a:latin typeface="Myriad Pro" panose="020B0503030403020204" pitchFamily="34" charset="0"/>
                <a:ea typeface="Cambria Math" panose="02040503050406030204" pitchFamily="18" charset="0"/>
                <a:cs typeface="Apple Chancery" panose="03020702040506060504" pitchFamily="66" charset="-79"/>
              </a:rPr>
            </a:br>
            <a:r>
              <a:rPr lang="it-IT" sz="3500" dirty="0">
                <a:latin typeface="Myriad Pro" panose="020B0503030403020204" pitchFamily="34" charset="0"/>
                <a:ea typeface="Cambria Math" panose="02040503050406030204" pitchFamily="18" charset="0"/>
                <a:cs typeface="Apple Chancery" panose="03020702040506060504" pitchFamily="66" charset="-79"/>
              </a:rPr>
              <a:t>(King County, Washington, USA)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1B63D43-0B72-4043-9751-593C8966B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6833" y="6085746"/>
            <a:ext cx="5099222" cy="426264"/>
          </a:xfrm>
        </p:spPr>
        <p:txBody>
          <a:bodyPr/>
          <a:lstStyle/>
          <a:p>
            <a:r>
              <a:rPr lang="it-IT" dirty="0">
                <a:latin typeface="Myriad Pro" panose="020B0503030403020204" pitchFamily="34" charset="0"/>
              </a:rPr>
              <a:t>Martino De Nardi, Damiano </a:t>
            </a:r>
            <a:r>
              <a:rPr lang="it-IT" dirty="0" err="1">
                <a:latin typeface="Myriad Pro" panose="020B0503030403020204" pitchFamily="34" charset="0"/>
              </a:rPr>
              <a:t>Clementel</a:t>
            </a:r>
            <a:endParaRPr lang="it-IT" dirty="0">
              <a:latin typeface="Myriad Pro" panose="020B0503030403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3E0A09D-3605-7D40-8A7D-C5880FFC9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37" y="5864310"/>
            <a:ext cx="33401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2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149C98-09C8-BE43-90B3-BA29F3FB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8DB0-9843-B347-A33E-49A9A86EE094}" type="datetime4">
              <a:rPr lang="it-IT" smtClean="0">
                <a:latin typeface="Myriad Pro" panose="020B0503030403020204" pitchFamily="34" charset="0"/>
              </a:rPr>
              <a:t>27 maggio 2019</a:t>
            </a:fld>
            <a:endParaRPr lang="it-IT" dirty="0">
              <a:latin typeface="Myriad Pro" panose="020B0503030403020204" pitchFamily="34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31F621-CE36-9743-BFB7-0349C997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latin typeface="Myriad Pro" panose="020B0503030403020204" pitchFamily="34" charset="0"/>
              </a:rPr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56023B-0338-6F40-9EE7-0CDEBAA6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>
                <a:latin typeface="Myriad Pro" panose="020B0503030403020204" pitchFamily="34" charset="0"/>
              </a:rPr>
              <a:t>10</a:t>
            </a:fld>
            <a:endParaRPr lang="it-IT">
              <a:latin typeface="Myriad Pro" panose="020B0503030403020204" pitchFamily="34" charset="0"/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A51A58B3-E52F-E94F-A381-28C1E66E58AC}"/>
              </a:ext>
            </a:extLst>
          </p:cNvPr>
          <p:cNvSpPr txBox="1">
            <a:spLocks/>
          </p:cNvSpPr>
          <p:nvPr/>
        </p:nvSpPr>
        <p:spPr>
          <a:xfrm>
            <a:off x="693056" y="2681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Myriad Pro" panose="020B0503030403020204" pitchFamily="34" charset="0"/>
              </a:rPr>
              <a:t>EDA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494E8AC-FDBE-C04B-8E3A-AEDA38883FA5}"/>
              </a:ext>
            </a:extLst>
          </p:cNvPr>
          <p:cNvSpPr txBox="1"/>
          <p:nvPr/>
        </p:nvSpPr>
        <p:spPr>
          <a:xfrm>
            <a:off x="693056" y="1389732"/>
            <a:ext cx="9360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Myriad Pro" panose="020B0503030403020204" pitchFamily="34" charset="0"/>
              </a:rPr>
              <a:t>This</a:t>
            </a:r>
            <a:r>
              <a:rPr lang="it-IT" dirty="0">
                <a:latin typeface="Myriad Pro" panose="020B0503030403020204" pitchFamily="34" charset="0"/>
              </a:rPr>
              <a:t> part </a:t>
            </a:r>
            <a:r>
              <a:rPr lang="it-IT" dirty="0" err="1">
                <a:latin typeface="Myriad Pro" panose="020B0503030403020204" pitchFamily="34" charset="0"/>
              </a:rPr>
              <a:t>is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aimed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at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exploring</a:t>
            </a:r>
            <a:r>
              <a:rPr lang="it-IT" dirty="0">
                <a:latin typeface="Myriad Pro" panose="020B0503030403020204" pitchFamily="34" charset="0"/>
              </a:rPr>
              <a:t> the data </a:t>
            </a:r>
            <a:r>
              <a:rPr lang="it-IT" dirty="0" err="1">
                <a:latin typeface="Myriad Pro" panose="020B0503030403020204" pitchFamily="34" charset="0"/>
              </a:rPr>
              <a:t>trying</a:t>
            </a:r>
            <a:r>
              <a:rPr lang="it-IT" dirty="0">
                <a:latin typeface="Myriad Pro" panose="020B0503030403020204" pitchFamily="34" charset="0"/>
              </a:rPr>
              <a:t> to </a:t>
            </a:r>
            <a:r>
              <a:rPr lang="it-IT" dirty="0" err="1">
                <a:latin typeface="Myriad Pro" panose="020B0503030403020204" pitchFamily="34" charset="0"/>
              </a:rPr>
              <a:t>summarize</a:t>
            </a:r>
            <a:r>
              <a:rPr lang="it-IT" dirty="0">
                <a:latin typeface="Myriad Pro" panose="020B0503030403020204" pitchFamily="34" charset="0"/>
              </a:rPr>
              <a:t> the </a:t>
            </a:r>
            <a:r>
              <a:rPr lang="it-IT" dirty="0" err="1">
                <a:latin typeface="Myriad Pro" panose="020B0503030403020204" pitchFamily="34" charset="0"/>
              </a:rPr>
              <a:t>main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characteristics</a:t>
            </a:r>
            <a:r>
              <a:rPr lang="it-IT" dirty="0">
                <a:latin typeface="Myriad Pro" panose="020B0503030403020204" pitchFamily="34" charset="0"/>
              </a:rPr>
              <a:t>, </a:t>
            </a:r>
            <a:r>
              <a:rPr lang="it-IT" dirty="0" err="1">
                <a:latin typeface="Myriad Pro" panose="020B0503030403020204" pitchFamily="34" charset="0"/>
              </a:rPr>
              <a:t>also</a:t>
            </a:r>
            <a:r>
              <a:rPr lang="it-IT" dirty="0">
                <a:latin typeface="Myriad Pro" panose="020B0503030403020204" pitchFamily="34" charset="0"/>
              </a:rPr>
              <a:t> with </a:t>
            </a:r>
            <a:r>
              <a:rPr lang="it-IT" dirty="0" err="1">
                <a:latin typeface="Myriad Pro" panose="020B0503030403020204" pitchFamily="34" charset="0"/>
              </a:rPr>
              <a:t>visual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methods</a:t>
            </a:r>
            <a:r>
              <a:rPr lang="it-IT" dirty="0">
                <a:latin typeface="Myriad Pro" panose="020B0503030403020204" pitchFamily="34" charset="0"/>
              </a:rPr>
              <a:t>. First of </a:t>
            </a:r>
            <a:r>
              <a:rPr lang="it-IT" dirty="0" err="1">
                <a:latin typeface="Myriad Pro" panose="020B0503030403020204" pitchFamily="34" charset="0"/>
              </a:rPr>
              <a:t>all</a:t>
            </a:r>
            <a:r>
              <a:rPr lang="it-IT" dirty="0">
                <a:latin typeface="Myriad Pro" panose="020B0503030403020204" pitchFamily="34" charset="0"/>
              </a:rPr>
              <a:t>, </a:t>
            </a:r>
            <a:r>
              <a:rPr lang="it-IT" dirty="0" err="1">
                <a:latin typeface="Myriad Pro" panose="020B0503030403020204" pitchFamily="34" charset="0"/>
              </a:rPr>
              <a:t>we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ask</a:t>
            </a:r>
            <a:r>
              <a:rPr lang="it-IT" dirty="0">
                <a:latin typeface="Myriad Pro" panose="020B0503030403020204" pitchFamily="34" charset="0"/>
              </a:rPr>
              <a:t> for a </a:t>
            </a:r>
            <a:r>
              <a:rPr lang="it-IT" dirty="0" err="1">
                <a:latin typeface="Myriad Pro" panose="020B0503030403020204" pitchFamily="34" charset="0"/>
              </a:rPr>
              <a:t>summary</a:t>
            </a:r>
            <a:r>
              <a:rPr lang="it-IT" dirty="0">
                <a:latin typeface="Myriad Pro" panose="020B0503030403020204" pitchFamily="34" charset="0"/>
              </a:rPr>
              <a:t> of the data </a:t>
            </a:r>
            <a:r>
              <a:rPr lang="it-IT" dirty="0" err="1">
                <a:latin typeface="Myriad Pro" panose="020B0503030403020204" pitchFamily="34" charset="0"/>
              </a:rPr>
              <a:t>we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have</a:t>
            </a:r>
            <a:r>
              <a:rPr lang="it-IT" dirty="0">
                <a:latin typeface="Myriad Pro" panose="020B0503030403020204" pitchFamily="34" charset="0"/>
              </a:rPr>
              <a:t> so far.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42A764F-DB0A-114A-84D1-32290E1B5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40" y="2334022"/>
            <a:ext cx="9594631" cy="372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149C98-09C8-BE43-90B3-BA29F3FB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8DB0-9843-B347-A33E-49A9A86EE094}" type="datetime4">
              <a:rPr lang="it-IT" smtClean="0">
                <a:latin typeface="Myriad Pro" panose="020B0503030403020204" pitchFamily="34" charset="0"/>
              </a:rPr>
              <a:t>27 maggio 2019</a:t>
            </a:fld>
            <a:endParaRPr lang="it-IT" dirty="0">
              <a:latin typeface="Myriad Pro" panose="020B0503030403020204" pitchFamily="34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31F621-CE36-9743-BFB7-0349C997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latin typeface="Myriad Pro" panose="020B0503030403020204" pitchFamily="34" charset="0"/>
              </a:rPr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56023B-0338-6F40-9EE7-0CDEBAA6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>
                <a:latin typeface="Myriad Pro" panose="020B0503030403020204" pitchFamily="34" charset="0"/>
              </a:rPr>
              <a:t>11</a:t>
            </a:fld>
            <a:endParaRPr lang="it-IT">
              <a:latin typeface="Myriad Pro" panose="020B0503030403020204" pitchFamily="34" charset="0"/>
            </a:endParaRPr>
          </a:p>
        </p:txBody>
      </p:sp>
      <p:sp>
        <p:nvSpPr>
          <p:cNvPr id="10" name="Titolo 6">
            <a:extLst>
              <a:ext uri="{FF2B5EF4-FFF2-40B4-BE49-F238E27FC236}">
                <a16:creationId xmlns:a16="http://schemas.microsoft.com/office/drawing/2014/main" id="{3D845B6E-4B98-E640-95C6-7C3DC8FF13BD}"/>
              </a:ext>
            </a:extLst>
          </p:cNvPr>
          <p:cNvSpPr txBox="1">
            <a:spLocks/>
          </p:cNvSpPr>
          <p:nvPr/>
        </p:nvSpPr>
        <p:spPr>
          <a:xfrm>
            <a:off x="580901" y="476479"/>
            <a:ext cx="5515099" cy="834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1" dirty="0" err="1">
                <a:latin typeface="Myriad Pro" panose="020B0503030403020204" pitchFamily="34" charset="0"/>
              </a:rPr>
              <a:t>price</a:t>
            </a:r>
            <a:endParaRPr lang="it-IT" sz="2000" b="1" dirty="0">
              <a:latin typeface="Myriad Pro" panose="020B0503030403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A401EB6-6139-DE4A-856A-3E234573BAEF}"/>
              </a:ext>
            </a:extLst>
          </p:cNvPr>
          <p:cNvSpPr txBox="1"/>
          <p:nvPr/>
        </p:nvSpPr>
        <p:spPr>
          <a:xfrm>
            <a:off x="580901" y="1310762"/>
            <a:ext cx="9360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Myriad Pro" panose="020B0503030403020204" pitchFamily="34" charset="0"/>
              </a:rPr>
              <a:t>The </a:t>
            </a:r>
            <a:r>
              <a:rPr lang="it-IT" dirty="0" err="1">
                <a:latin typeface="Myriad Pro" panose="020B0503030403020204" pitchFamily="34" charset="0"/>
              </a:rPr>
              <a:t>values</a:t>
            </a:r>
            <a:r>
              <a:rPr lang="it-IT" dirty="0">
                <a:latin typeface="Myriad Pro" panose="020B0503030403020204" pitchFamily="34" charset="0"/>
              </a:rPr>
              <a:t> of </a:t>
            </a:r>
            <a:r>
              <a:rPr lang="it-IT" dirty="0" err="1">
                <a:latin typeface="Myriad Pro" panose="020B0503030403020204" pitchFamily="34" charset="0"/>
              </a:rPr>
              <a:t>price</a:t>
            </a:r>
            <a:r>
              <a:rPr lang="it-IT" dirty="0">
                <a:latin typeface="Myriad Pro" panose="020B0503030403020204" pitchFamily="34" charset="0"/>
              </a:rPr>
              <a:t> go from 75K $ to 7.7mln $, </a:t>
            </a:r>
            <a:r>
              <a:rPr lang="it-IT" dirty="0" err="1">
                <a:latin typeface="Myriad Pro" panose="020B0503030403020204" pitchFamily="34" charset="0"/>
              </a:rPr>
              <a:t>which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is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completely</a:t>
            </a:r>
            <a:r>
              <a:rPr lang="it-IT" dirty="0">
                <a:latin typeface="Myriad Pro" panose="020B0503030403020204" pitchFamily="34" charset="0"/>
              </a:rPr>
              <a:t> a </a:t>
            </a:r>
            <a:r>
              <a:rPr lang="it-IT" dirty="0" err="1">
                <a:latin typeface="Myriad Pro" panose="020B0503030403020204" pitchFamily="34" charset="0"/>
              </a:rPr>
              <a:t>different</a:t>
            </a:r>
            <a:r>
              <a:rPr lang="it-IT" dirty="0">
                <a:latin typeface="Myriad Pro" panose="020B0503030403020204" pitchFamily="34" charset="0"/>
              </a:rPr>
              <a:t> market with </a:t>
            </a:r>
            <a:r>
              <a:rPr lang="it-IT" dirty="0" err="1">
                <a:latin typeface="Myriad Pro" panose="020B0503030403020204" pitchFamily="34" charset="0"/>
              </a:rPr>
              <a:t>other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components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that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determine</a:t>
            </a:r>
            <a:r>
              <a:rPr lang="it-IT" dirty="0">
                <a:latin typeface="Myriad Pro" panose="020B0503030403020204" pitchFamily="34" charset="0"/>
              </a:rPr>
              <a:t> the </a:t>
            </a:r>
            <a:r>
              <a:rPr lang="it-IT" dirty="0" err="1">
                <a:latin typeface="Myriad Pro" panose="020B0503030403020204" pitchFamily="34" charset="0"/>
              </a:rPr>
              <a:t>final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price</a:t>
            </a:r>
            <a:r>
              <a:rPr lang="it-IT" dirty="0">
                <a:latin typeface="Myriad Pro" panose="020B0503030403020204" pitchFamily="34" charset="0"/>
              </a:rPr>
              <a:t>. </a:t>
            </a:r>
            <a:r>
              <a:rPr lang="it-IT" dirty="0" err="1">
                <a:latin typeface="Myriad Pro" panose="020B0503030403020204" pitchFamily="34" charset="0"/>
              </a:rPr>
              <a:t>We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want</a:t>
            </a:r>
            <a:r>
              <a:rPr lang="it-IT" dirty="0">
                <a:latin typeface="Myriad Pro" panose="020B0503030403020204" pitchFamily="34" charset="0"/>
              </a:rPr>
              <a:t> to delete </a:t>
            </a:r>
            <a:r>
              <a:rPr lang="it-IT" dirty="0" err="1">
                <a:latin typeface="Myriad Pro" panose="020B0503030403020204" pitchFamily="34" charset="0"/>
              </a:rPr>
              <a:t>outliers</a:t>
            </a:r>
            <a:r>
              <a:rPr lang="it-IT" dirty="0">
                <a:latin typeface="Myriad Pro" panose="020B0503030403020204" pitchFamily="34" charset="0"/>
              </a:rPr>
              <a:t> (</a:t>
            </a:r>
            <a:r>
              <a:rPr lang="it-IT" dirty="0" err="1">
                <a:latin typeface="Myriad Pro" panose="020B0503030403020204" pitchFamily="34" charset="0"/>
              </a:rPr>
              <a:t>less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than</a:t>
            </a:r>
            <a:r>
              <a:rPr lang="it-IT" dirty="0">
                <a:latin typeface="Myriad Pro" panose="020B0503030403020204" pitchFamily="34" charset="0"/>
              </a:rPr>
              <a:t> 5% of the data), </a:t>
            </a:r>
            <a:r>
              <a:rPr lang="it-IT" dirty="0" err="1">
                <a:latin typeface="Myriad Pro" panose="020B0503030403020204" pitchFamily="34" charset="0"/>
              </a:rPr>
              <a:t>working</a:t>
            </a:r>
            <a:r>
              <a:rPr lang="it-IT" dirty="0">
                <a:latin typeface="Myriad Pro" panose="020B0503030403020204" pitchFamily="34" charset="0"/>
              </a:rPr>
              <a:t> with </a:t>
            </a:r>
            <a:r>
              <a:rPr lang="it-IT" dirty="0" err="1">
                <a:latin typeface="Myriad Pro" panose="020B0503030403020204" pitchFamily="34" charset="0"/>
              </a:rPr>
              <a:t>instances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belonging</a:t>
            </a:r>
            <a:r>
              <a:rPr lang="it-IT" dirty="0">
                <a:latin typeface="Myriad Pro" panose="020B0503030403020204" pitchFamily="34" charset="0"/>
              </a:rPr>
              <a:t> to the </a:t>
            </a:r>
            <a:r>
              <a:rPr lang="it-IT" dirty="0" err="1">
                <a:latin typeface="Myriad Pro" panose="020B0503030403020204" pitchFamily="34" charset="0"/>
              </a:rPr>
              <a:t>same</a:t>
            </a:r>
            <a:r>
              <a:rPr lang="it-IT" dirty="0">
                <a:latin typeface="Myriad Pro" panose="020B0503030403020204" pitchFamily="34" charset="0"/>
              </a:rPr>
              <a:t> market.</a:t>
            </a:r>
          </a:p>
          <a:p>
            <a:endParaRPr lang="it-IT" dirty="0">
              <a:latin typeface="Myriad Pro" panose="020B0503030403020204" pitchFamily="34" charset="0"/>
            </a:endParaRPr>
          </a:p>
          <a:p>
            <a:r>
              <a:rPr lang="it-IT" dirty="0" err="1">
                <a:latin typeface="Myriad Pro" panose="020B0503030403020204" pitchFamily="34" charset="0"/>
              </a:rPr>
              <a:t>Then</a:t>
            </a:r>
            <a:r>
              <a:rPr lang="it-IT" dirty="0">
                <a:latin typeface="Myriad Pro" panose="020B0503030403020204" pitchFamily="34" charset="0"/>
              </a:rPr>
              <a:t>, from the plot </a:t>
            </a:r>
            <a:r>
              <a:rPr lang="it-IT" dirty="0" err="1">
                <a:latin typeface="Myriad Pro" panose="020B0503030403020204" pitchFamily="34" charset="0"/>
              </a:rPr>
              <a:t>we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notice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that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i="1" dirty="0" err="1">
                <a:latin typeface="Myriad Pro" panose="020B0503030403020204" pitchFamily="34" charset="0"/>
              </a:rPr>
              <a:t>price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distribution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is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really</a:t>
            </a:r>
            <a:r>
              <a:rPr lang="it-IT" dirty="0">
                <a:latin typeface="Myriad Pro" panose="020B0503030403020204" pitchFamily="34" charset="0"/>
              </a:rPr>
              <a:t> right-</a:t>
            </a:r>
            <a:r>
              <a:rPr lang="it-IT" dirty="0" err="1">
                <a:latin typeface="Myriad Pro" panose="020B0503030403020204" pitchFamily="34" charset="0"/>
              </a:rPr>
              <a:t>skewed</a:t>
            </a:r>
            <a:r>
              <a:rPr lang="it-IT" dirty="0">
                <a:latin typeface="Myriad Pro" panose="020B0503030403020204" pitchFamily="34" charset="0"/>
              </a:rPr>
              <a:t>, so </a:t>
            </a:r>
            <a:r>
              <a:rPr lang="it-IT" dirty="0" err="1">
                <a:latin typeface="Myriad Pro" panose="020B0503030403020204" pitchFamily="34" charset="0"/>
              </a:rPr>
              <a:t>we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apply</a:t>
            </a:r>
            <a:r>
              <a:rPr lang="it-IT" dirty="0">
                <a:latin typeface="Myriad Pro" panose="020B0503030403020204" pitchFamily="34" charset="0"/>
              </a:rPr>
              <a:t> a log </a:t>
            </a:r>
            <a:r>
              <a:rPr lang="it-IT" dirty="0" err="1">
                <a:latin typeface="Myriad Pro" panose="020B0503030403020204" pitchFamily="34" charset="0"/>
              </a:rPr>
              <a:t>transform</a:t>
            </a:r>
            <a:r>
              <a:rPr lang="it-IT" dirty="0">
                <a:latin typeface="Myriad Pro" panose="020B0503030403020204" pitchFamily="34" charset="0"/>
              </a:rPr>
              <a:t> to </a:t>
            </a:r>
            <a:r>
              <a:rPr lang="it-IT" dirty="0" err="1">
                <a:latin typeface="Myriad Pro" panose="020B0503030403020204" pitchFamily="34" charset="0"/>
              </a:rPr>
              <a:t>get</a:t>
            </a:r>
            <a:r>
              <a:rPr lang="it-IT" dirty="0">
                <a:latin typeface="Myriad Pro" panose="020B0503030403020204" pitchFamily="34" charset="0"/>
              </a:rPr>
              <a:t> a </a:t>
            </a:r>
            <a:r>
              <a:rPr lang="it-IT" dirty="0" err="1">
                <a:latin typeface="Myriad Pro" panose="020B0503030403020204" pitchFamily="34" charset="0"/>
              </a:rPr>
              <a:t>Normal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distribution</a:t>
            </a:r>
            <a:r>
              <a:rPr lang="it-IT" dirty="0">
                <a:latin typeface="Myriad Pro" panose="020B0503030403020204" pitchFamily="34" charset="0"/>
              </a:rPr>
              <a:t> of the target </a:t>
            </a:r>
            <a:r>
              <a:rPr lang="it-IT" dirty="0" err="1">
                <a:latin typeface="Myriad Pro" panose="020B0503030403020204" pitchFamily="34" charset="0"/>
              </a:rPr>
              <a:t>value</a:t>
            </a:r>
            <a:r>
              <a:rPr lang="it-IT" dirty="0">
                <a:latin typeface="Myriad Pro" panose="020B0503030403020204" pitchFamily="34" charset="0"/>
              </a:rPr>
              <a:t>.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263F4B9-401B-1142-ACFC-8508350A78E2}"/>
              </a:ext>
            </a:extLst>
          </p:cNvPr>
          <p:cNvSpPr txBox="1"/>
          <p:nvPr/>
        </p:nvSpPr>
        <p:spPr>
          <a:xfrm>
            <a:off x="733301" y="3586251"/>
            <a:ext cx="936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Myriad Pro" panose="020B0503030403020204" pitchFamily="34" charset="0"/>
              </a:rPr>
              <a:t>Hist</a:t>
            </a:r>
            <a:r>
              <a:rPr lang="it-IT" dirty="0">
                <a:latin typeface="Myriad Pro" panose="020B0503030403020204" pitchFamily="34" charset="0"/>
              </a:rPr>
              <a:t> prima </a:t>
            </a:r>
            <a:r>
              <a:rPr lang="it-IT" dirty="0">
                <a:latin typeface="Myriad Pro" panose="020B0503030403020204" pitchFamily="34" charset="0"/>
                <a:sym typeface="Wingdings" pitchFamily="2" charset="2"/>
              </a:rPr>
              <a:t> </a:t>
            </a:r>
            <a:r>
              <a:rPr lang="it-IT" dirty="0" err="1">
                <a:latin typeface="Myriad Pro" panose="020B0503030403020204" pitchFamily="34" charset="0"/>
                <a:sym typeface="Wingdings" pitchFamily="2" charset="2"/>
              </a:rPr>
              <a:t>hist</a:t>
            </a:r>
            <a:r>
              <a:rPr lang="it-IT" dirty="0">
                <a:latin typeface="Myriad Pro" panose="020B0503030403020204" pitchFamily="34" charset="0"/>
                <a:sym typeface="Wingdings" pitchFamily="2" charset="2"/>
              </a:rPr>
              <a:t> dopo</a:t>
            </a:r>
            <a:endParaRPr lang="it-IT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556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90B06B-C6A6-6245-9143-06C5372C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41D-E985-2340-A188-8AC1BDCB46D7}" type="datetime4">
              <a:rPr lang="it-IT" smtClean="0"/>
              <a:t>27 maggio 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679532-4C92-9545-9770-C7091CBB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EBB71D-ACB3-0E48-8AD5-69067EB5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/>
              <a:t>12</a:t>
            </a:fld>
            <a:endParaRPr lang="it-IT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282078DF-EB9E-B740-A845-0069F7647ACD}"/>
              </a:ext>
            </a:extLst>
          </p:cNvPr>
          <p:cNvSpPr txBox="1">
            <a:spLocks/>
          </p:cNvSpPr>
          <p:nvPr/>
        </p:nvSpPr>
        <p:spPr>
          <a:xfrm>
            <a:off x="580901" y="476479"/>
            <a:ext cx="5515099" cy="834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1" dirty="0" err="1">
                <a:latin typeface="Myriad Pro" panose="020B0503030403020204" pitchFamily="34" charset="0"/>
              </a:rPr>
              <a:t>Sqft_lot</a:t>
            </a:r>
            <a:r>
              <a:rPr lang="it-IT" sz="2000" b="1" dirty="0">
                <a:latin typeface="Myriad Pro" panose="020B0503030403020204" pitchFamily="34" charset="0"/>
              </a:rPr>
              <a:t> / sqft_lot15</a:t>
            </a:r>
          </a:p>
        </p:txBody>
      </p:sp>
    </p:spTree>
    <p:extLst>
      <p:ext uri="{BB962C8B-B14F-4D97-AF65-F5344CB8AC3E}">
        <p14:creationId xmlns:p14="http://schemas.microsoft.com/office/powerpoint/2010/main" val="1060221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149C98-09C8-BE43-90B3-BA29F3FB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8DB0-9843-B347-A33E-49A9A86EE094}" type="datetime4">
              <a:rPr lang="it-IT" smtClean="0">
                <a:latin typeface="Myriad Pro" panose="020B0503030403020204" pitchFamily="34" charset="0"/>
              </a:rPr>
              <a:t>27 maggio 2019</a:t>
            </a:fld>
            <a:endParaRPr lang="it-IT" dirty="0">
              <a:latin typeface="Myriad Pro" panose="020B0503030403020204" pitchFamily="34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31F621-CE36-9743-BFB7-0349C997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latin typeface="Myriad Pro" panose="020B0503030403020204" pitchFamily="34" charset="0"/>
              </a:rPr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56023B-0338-6F40-9EE7-0CDEBAA6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>
                <a:latin typeface="Myriad Pro" panose="020B0503030403020204" pitchFamily="34" charset="0"/>
              </a:rPr>
              <a:t>13</a:t>
            </a:fld>
            <a:endParaRPr lang="it-IT">
              <a:latin typeface="Myriad Pro" panose="020B0503030403020204" pitchFamily="34" charset="0"/>
            </a:endParaRPr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81DC6FD5-50BF-4742-9F29-80B51476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857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FB740D-9675-704C-A803-611D8A52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6" y="3976556"/>
            <a:ext cx="10515600" cy="1325563"/>
          </a:xfrm>
        </p:spPr>
        <p:txBody>
          <a:bodyPr/>
          <a:lstStyle/>
          <a:p>
            <a:r>
              <a:rPr lang="it-IT" dirty="0" err="1">
                <a:latin typeface="Myriad Pro" panose="020B0503030403020204" pitchFamily="34" charset="0"/>
              </a:rPr>
              <a:t>Goals</a:t>
            </a:r>
            <a:endParaRPr lang="it-IT" dirty="0">
              <a:latin typeface="Myriad Pro" panose="020B0503030403020204" pitchFamily="34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149C98-09C8-BE43-90B3-BA29F3FB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8DB0-9843-B347-A33E-49A9A86EE094}" type="datetime4">
              <a:rPr lang="it-IT" smtClean="0">
                <a:latin typeface="Myriad Pro" panose="020B0503030403020204" pitchFamily="34" charset="0"/>
              </a:rPr>
              <a:t>27 maggio 2019</a:t>
            </a:fld>
            <a:endParaRPr lang="it-IT" dirty="0">
              <a:latin typeface="Myriad Pro" panose="020B0503030403020204" pitchFamily="34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31F621-CE36-9743-BFB7-0349C997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latin typeface="Myriad Pro" panose="020B0503030403020204" pitchFamily="34" charset="0"/>
              </a:rPr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56023B-0338-6F40-9EE7-0CDEBAA6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>
                <a:latin typeface="Myriad Pro" panose="020B0503030403020204" pitchFamily="34" charset="0"/>
              </a:rPr>
              <a:t>2</a:t>
            </a:fld>
            <a:endParaRPr lang="it-IT">
              <a:latin typeface="Myriad Pro" panose="020B0503030403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7309EAA-A9E8-A045-983E-08B4158E5246}"/>
              </a:ext>
            </a:extLst>
          </p:cNvPr>
          <p:cNvSpPr txBox="1"/>
          <p:nvPr/>
        </p:nvSpPr>
        <p:spPr>
          <a:xfrm>
            <a:off x="693056" y="930980"/>
            <a:ext cx="825862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900" dirty="0">
              <a:latin typeface="Myriad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900" dirty="0">
                <a:latin typeface="Myriad Pro" panose="020B0503030403020204" pitchFamily="34" charset="0"/>
              </a:rPr>
              <a:t>Data </a:t>
            </a:r>
            <a:r>
              <a:rPr lang="it-IT" sz="2900" dirty="0" err="1">
                <a:latin typeface="Myriad Pro" panose="020B0503030403020204" pitchFamily="34" charset="0"/>
              </a:rPr>
              <a:t>cleaning</a:t>
            </a:r>
            <a:r>
              <a:rPr lang="it-IT" sz="2900" dirty="0">
                <a:latin typeface="Myriad Pro" panose="020B0503030403020204" pitchFamily="34" charset="0"/>
              </a:rPr>
              <a:t>/</a:t>
            </a:r>
            <a:r>
              <a:rPr lang="it-IT" sz="2900" dirty="0" err="1">
                <a:latin typeface="Myriad Pro" panose="020B0503030403020204" pitchFamily="34" charset="0"/>
              </a:rPr>
              <a:t>filtering</a:t>
            </a:r>
            <a:endParaRPr lang="it-IT" sz="2900" dirty="0">
              <a:latin typeface="Myriad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900" dirty="0">
                <a:latin typeface="Myriad Pro" panose="020B0503030403020204" pitchFamily="34" charset="0"/>
              </a:rPr>
              <a:t>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900" dirty="0">
                <a:latin typeface="Myriad Pro" panose="020B0503030403020204" pitchFamily="34" charset="0"/>
              </a:rPr>
              <a:t>Model(</a:t>
            </a:r>
            <a:r>
              <a:rPr lang="it-IT" sz="2900" dirty="0" err="1">
                <a:latin typeface="Myriad Pro" panose="020B0503030403020204" pitchFamily="34" charset="0"/>
              </a:rPr>
              <a:t>s</a:t>
            </a:r>
            <a:r>
              <a:rPr lang="it-IT" sz="2900" dirty="0">
                <a:latin typeface="Myriad Pro" panose="020B0503030403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900" dirty="0" err="1">
                <a:latin typeface="Myriad Pro" panose="020B0503030403020204" pitchFamily="34" charset="0"/>
              </a:rPr>
              <a:t>Interpretation</a:t>
            </a:r>
            <a:endParaRPr lang="it-IT" sz="2900" dirty="0">
              <a:latin typeface="Myriad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900" dirty="0">
                <a:latin typeface="Myriad Pro" panose="020B0503030403020204" pitchFamily="34" charset="0"/>
              </a:rPr>
              <a:t>Technical </a:t>
            </a:r>
            <a:r>
              <a:rPr lang="it-IT" sz="2900" dirty="0" err="1">
                <a:latin typeface="Myriad Pro" panose="020B0503030403020204" pitchFamily="34" charset="0"/>
              </a:rPr>
              <a:t>explanation</a:t>
            </a:r>
            <a:endParaRPr lang="it-IT" sz="2900" dirty="0">
              <a:latin typeface="Myriad Pro" panose="020B0503030403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CE140F7-3123-FC40-93DD-7311558AC401}"/>
              </a:ext>
            </a:extLst>
          </p:cNvPr>
          <p:cNvSpPr txBox="1"/>
          <p:nvPr/>
        </p:nvSpPr>
        <p:spPr>
          <a:xfrm>
            <a:off x="693056" y="5138195"/>
            <a:ext cx="1090385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900" dirty="0" err="1">
                <a:latin typeface="Myriad Pro" panose="020B0503030403020204" pitchFamily="34" charset="0"/>
              </a:rPr>
              <a:t>Find</a:t>
            </a:r>
            <a:r>
              <a:rPr lang="it-IT" sz="2900" dirty="0">
                <a:latin typeface="Myriad Pro" panose="020B0503030403020204" pitchFamily="34" charset="0"/>
              </a:rPr>
              <a:t> the </a:t>
            </a:r>
            <a:r>
              <a:rPr lang="it-IT" sz="2900" dirty="0" err="1">
                <a:latin typeface="Myriad Pro" panose="020B0503030403020204" pitchFamily="34" charset="0"/>
              </a:rPr>
              <a:t>most</a:t>
            </a:r>
            <a:r>
              <a:rPr lang="it-IT" sz="2900" dirty="0">
                <a:latin typeface="Myriad Pro" panose="020B0503030403020204" pitchFamily="34" charset="0"/>
              </a:rPr>
              <a:t> </a:t>
            </a:r>
            <a:r>
              <a:rPr lang="it-IT" sz="2900" dirty="0" err="1">
                <a:latin typeface="Myriad Pro" panose="020B0503030403020204" pitchFamily="34" charset="0"/>
              </a:rPr>
              <a:t>important</a:t>
            </a:r>
            <a:r>
              <a:rPr lang="it-IT" sz="2900" dirty="0">
                <a:latin typeface="Myriad Pro" panose="020B0503030403020204" pitchFamily="34" charset="0"/>
              </a:rPr>
              <a:t> </a:t>
            </a:r>
            <a:r>
              <a:rPr lang="it-IT" sz="2900" dirty="0" err="1">
                <a:latin typeface="Myriad Pro" panose="020B0503030403020204" pitchFamily="34" charset="0"/>
              </a:rPr>
              <a:t>features</a:t>
            </a:r>
            <a:r>
              <a:rPr lang="it-IT" sz="2900" dirty="0">
                <a:latin typeface="Myriad Pro" panose="020B0503030403020204" pitchFamily="34" charset="0"/>
              </a:rPr>
              <a:t> to </a:t>
            </a:r>
            <a:r>
              <a:rPr lang="it-IT" sz="2900" dirty="0" err="1">
                <a:latin typeface="Myriad Pro" panose="020B0503030403020204" pitchFamily="34" charset="0"/>
              </a:rPr>
              <a:t>determine</a:t>
            </a:r>
            <a:r>
              <a:rPr lang="it-IT" sz="2900" dirty="0">
                <a:latin typeface="Myriad Pro" panose="020B0503030403020204" pitchFamily="34" charset="0"/>
              </a:rPr>
              <a:t> </a:t>
            </a:r>
            <a:r>
              <a:rPr lang="it-IT" sz="2900" dirty="0" err="1">
                <a:latin typeface="Myriad Pro" panose="020B0503030403020204" pitchFamily="34" charset="0"/>
              </a:rPr>
              <a:t>house</a:t>
            </a:r>
            <a:r>
              <a:rPr lang="it-IT" sz="2900" dirty="0">
                <a:latin typeface="Myriad Pro" panose="020B0503030403020204" pitchFamily="34" charset="0"/>
              </a:rPr>
              <a:t> </a:t>
            </a:r>
            <a:r>
              <a:rPr lang="it-IT" sz="2900" dirty="0" err="1">
                <a:latin typeface="Myriad Pro" panose="020B0503030403020204" pitchFamily="34" charset="0"/>
              </a:rPr>
              <a:t>prices</a:t>
            </a:r>
            <a:endParaRPr lang="it-IT" sz="2900" dirty="0">
              <a:latin typeface="Myriad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900" dirty="0" err="1">
                <a:latin typeface="Myriad Pro" panose="020B0503030403020204" pitchFamily="34" charset="0"/>
              </a:rPr>
              <a:t>Find</a:t>
            </a:r>
            <a:r>
              <a:rPr lang="it-IT" sz="2900" dirty="0">
                <a:latin typeface="Myriad Pro" panose="020B0503030403020204" pitchFamily="34" charset="0"/>
              </a:rPr>
              <a:t> the best model to </a:t>
            </a:r>
            <a:r>
              <a:rPr lang="it-IT" sz="2900" dirty="0" err="1">
                <a:latin typeface="Myriad Pro" panose="020B0503030403020204" pitchFamily="34" charset="0"/>
              </a:rPr>
              <a:t>predict</a:t>
            </a:r>
            <a:r>
              <a:rPr lang="it-IT" sz="2900" dirty="0">
                <a:latin typeface="Myriad Pro" panose="020B0503030403020204" pitchFamily="34" charset="0"/>
              </a:rPr>
              <a:t> new data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53CAEABE-77CC-B84E-92EB-7D83B7C95DB0}"/>
              </a:ext>
            </a:extLst>
          </p:cNvPr>
          <p:cNvSpPr txBox="1">
            <a:spLocks/>
          </p:cNvSpPr>
          <p:nvPr/>
        </p:nvSpPr>
        <p:spPr>
          <a:xfrm>
            <a:off x="693056" y="2681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>
                <a:latin typeface="Myriad Pro" panose="020B0503030403020204" pitchFamily="34" charset="0"/>
              </a:rPr>
              <a:t>Lineup</a:t>
            </a:r>
            <a:endParaRPr lang="it-IT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86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FB740D-9675-704C-A803-611D8A52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52"/>
            <a:ext cx="2118756" cy="858033"/>
          </a:xfrm>
        </p:spPr>
        <p:txBody>
          <a:bodyPr/>
          <a:lstStyle/>
          <a:p>
            <a:r>
              <a:rPr lang="it-IT" dirty="0" err="1">
                <a:latin typeface="Myriad Pro" panose="020B0503030403020204" pitchFamily="34" charset="0"/>
              </a:rPr>
              <a:t>Dataset</a:t>
            </a:r>
            <a:endParaRPr lang="it-IT" dirty="0">
              <a:latin typeface="Myriad Pro" panose="020B0503030403020204" pitchFamily="34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149C98-09C8-BE43-90B3-BA29F3FB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8DB0-9843-B347-A33E-49A9A86EE094}" type="datetime4">
              <a:rPr lang="it-IT" smtClean="0">
                <a:latin typeface="Myriad Pro" panose="020B0503030403020204" pitchFamily="34" charset="0"/>
              </a:rPr>
              <a:t>27 maggio 2019</a:t>
            </a:fld>
            <a:endParaRPr lang="it-IT" dirty="0">
              <a:latin typeface="Myriad Pro" panose="020B0503030403020204" pitchFamily="34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31F621-CE36-9743-BFB7-0349C997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latin typeface="Myriad Pro" panose="020B0503030403020204" pitchFamily="34" charset="0"/>
              </a:rPr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56023B-0338-6F40-9EE7-0CDEBAA6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>
                <a:latin typeface="Myriad Pro" panose="020B0503030403020204" pitchFamily="34" charset="0"/>
              </a:rPr>
              <a:t>3</a:t>
            </a:fld>
            <a:endParaRPr lang="it-IT">
              <a:latin typeface="Myriad Pro" panose="020B0503030403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8CC9C2-D188-944D-830A-CE4CDE0E2551}"/>
              </a:ext>
            </a:extLst>
          </p:cNvPr>
          <p:cNvSpPr txBox="1"/>
          <p:nvPr/>
        </p:nvSpPr>
        <p:spPr>
          <a:xfrm>
            <a:off x="1256311" y="1425038"/>
            <a:ext cx="936023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House sale </a:t>
            </a:r>
            <a:r>
              <a:rPr lang="it-IT" sz="2200" dirty="0" err="1"/>
              <a:t>prices</a:t>
            </a:r>
            <a:r>
              <a:rPr lang="it-IT" sz="2200" dirty="0"/>
              <a:t> in K</a:t>
            </a:r>
            <a:r>
              <a:rPr lang="it-IT" sz="2200" dirty="0">
                <a:latin typeface="Myriad Pro" panose="020B0503030403020204" pitchFamily="34" charset="0"/>
                <a:ea typeface="Cambria Math" panose="02040503050406030204" pitchFamily="18" charset="0"/>
                <a:cs typeface="Apple Chancery" panose="03020702040506060504" pitchFamily="66" charset="-79"/>
              </a:rPr>
              <a:t>ing County, Washington (USA)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 err="1"/>
              <a:t>Houses</a:t>
            </a:r>
            <a:r>
              <a:rPr lang="it-IT" sz="2200" dirty="0"/>
              <a:t> </a:t>
            </a:r>
            <a:r>
              <a:rPr lang="it-IT" sz="2200" dirty="0" err="1"/>
              <a:t>sold</a:t>
            </a:r>
            <a:r>
              <a:rPr lang="it-IT" sz="2200" dirty="0"/>
              <a:t> </a:t>
            </a:r>
            <a:r>
              <a:rPr lang="it-IT" sz="2200" dirty="0" err="1"/>
              <a:t>between</a:t>
            </a:r>
            <a:r>
              <a:rPr lang="it-IT" sz="2200" dirty="0"/>
              <a:t> </a:t>
            </a:r>
            <a:r>
              <a:rPr lang="it-IT" sz="2200" dirty="0" err="1"/>
              <a:t>May</a:t>
            </a:r>
            <a:r>
              <a:rPr lang="it-IT" sz="2200" dirty="0"/>
              <a:t>, 2014 and </a:t>
            </a:r>
            <a:r>
              <a:rPr lang="it-IT" sz="2200" dirty="0" err="1"/>
              <a:t>May</a:t>
            </a:r>
            <a:r>
              <a:rPr lang="it-IT" sz="2200" dirty="0"/>
              <a:t>,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21613 </a:t>
            </a:r>
            <a:r>
              <a:rPr lang="it-IT" sz="2200" dirty="0" err="1"/>
              <a:t>observations</a:t>
            </a:r>
            <a:r>
              <a:rPr lang="it-IT" sz="2200" dirty="0"/>
              <a:t> x 20 </a:t>
            </a:r>
            <a:r>
              <a:rPr lang="it-IT" sz="2200" dirty="0" err="1"/>
              <a:t>features</a:t>
            </a:r>
            <a:r>
              <a:rPr lang="it-IT" sz="2200" dirty="0"/>
              <a:t> (+ target </a:t>
            </a:r>
            <a:r>
              <a:rPr lang="it-IT" sz="2200" dirty="0" err="1"/>
              <a:t>price</a:t>
            </a:r>
            <a:r>
              <a:rPr lang="it-IT" sz="2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8B5620BE-FC21-054A-917B-1268EBCF5139}"/>
              </a:ext>
            </a:extLst>
          </p:cNvPr>
          <p:cNvSpPr txBox="1">
            <a:spLocks/>
          </p:cNvSpPr>
          <p:nvPr/>
        </p:nvSpPr>
        <p:spPr>
          <a:xfrm>
            <a:off x="838200" y="2697998"/>
            <a:ext cx="4612574" cy="745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900" dirty="0" err="1">
                <a:latin typeface="Myriad Pro" panose="020B0503030403020204" pitchFamily="34" charset="0"/>
              </a:rPr>
              <a:t>Feature</a:t>
            </a:r>
            <a:r>
              <a:rPr lang="it-IT" sz="2900" dirty="0">
                <a:latin typeface="Myriad Pro" panose="020B0503030403020204" pitchFamily="34" charset="0"/>
              </a:rPr>
              <a:t> </a:t>
            </a:r>
            <a:r>
              <a:rPr lang="it-IT" sz="2900" dirty="0" err="1">
                <a:latin typeface="Myriad Pro" panose="020B0503030403020204" pitchFamily="34" charset="0"/>
              </a:rPr>
              <a:t>description</a:t>
            </a:r>
            <a:endParaRPr lang="it-IT" sz="2900" dirty="0">
              <a:latin typeface="Myriad Pro" panose="020B0503030403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BC96764-5BAB-2C4E-81FC-0C47D3F1CCA4}"/>
              </a:ext>
            </a:extLst>
          </p:cNvPr>
          <p:cNvSpPr txBox="1"/>
          <p:nvPr/>
        </p:nvSpPr>
        <p:spPr>
          <a:xfrm>
            <a:off x="1256311" y="3379480"/>
            <a:ext cx="93602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200" dirty="0"/>
              <a:t>id: 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200" dirty="0"/>
              <a:t>Date: </a:t>
            </a:r>
            <a:r>
              <a:rPr lang="it-IT" dirty="0"/>
              <a:t>d</a:t>
            </a:r>
            <a:r>
              <a:rPr lang="it-IT" dirty="0">
                <a:latin typeface="Myriad Pro" panose="020B0503030403020204" pitchFamily="34" charset="0"/>
              </a:rPr>
              <a:t>ate </a:t>
            </a:r>
            <a:r>
              <a:rPr lang="it-IT" dirty="0" err="1">
                <a:latin typeface="Myriad Pro" panose="020B0503030403020204" pitchFamily="34" charset="0"/>
              </a:rPr>
              <a:t>house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was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sold</a:t>
            </a:r>
            <a:endParaRPr lang="it-IT" dirty="0">
              <a:latin typeface="Myriad Pro" panose="020B0503030403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200" dirty="0" err="1"/>
              <a:t>price</a:t>
            </a:r>
            <a:r>
              <a:rPr lang="it-IT" sz="22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200" dirty="0" err="1"/>
              <a:t>bedrooms</a:t>
            </a:r>
            <a:r>
              <a:rPr lang="it-IT" sz="22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200" dirty="0" err="1"/>
              <a:t>bathrooms</a:t>
            </a:r>
            <a:r>
              <a:rPr lang="it-IT" sz="22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200" dirty="0" err="1"/>
              <a:t>sqft_living</a:t>
            </a:r>
            <a:r>
              <a:rPr lang="it-IT" sz="22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200" dirty="0" err="1"/>
              <a:t>Sqft_lot</a:t>
            </a:r>
            <a:r>
              <a:rPr lang="it-IT" sz="22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200" dirty="0" err="1"/>
              <a:t>Floors</a:t>
            </a:r>
            <a:r>
              <a:rPr lang="it-IT" sz="2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31357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59FD79-AFE0-D042-8754-BF4E621D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41D-E985-2340-A188-8AC1BDCB46D7}" type="datetime4">
              <a:rPr lang="it-IT" smtClean="0"/>
              <a:t>27 maggio 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7579DB-C044-BC46-85D3-424BD1DD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AAC848-F6EF-3643-86F4-EAC03231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/>
              <a:t>4</a:t>
            </a:fld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11038B1-08BC-414D-9BD6-3B6FAC5DA29A}"/>
              </a:ext>
            </a:extLst>
          </p:cNvPr>
          <p:cNvSpPr txBox="1"/>
          <p:nvPr/>
        </p:nvSpPr>
        <p:spPr>
          <a:xfrm>
            <a:off x="1185059" y="1042372"/>
            <a:ext cx="936023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it-IT" sz="2200" dirty="0" err="1"/>
              <a:t>waterfront</a:t>
            </a:r>
            <a:r>
              <a:rPr lang="it-IT" sz="2200" dirty="0"/>
              <a:t>: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it-IT" sz="2200" dirty="0" err="1"/>
              <a:t>view</a:t>
            </a:r>
            <a:r>
              <a:rPr lang="it-IT" sz="2200" dirty="0"/>
              <a:t>: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it-IT" sz="2200" dirty="0" err="1"/>
              <a:t>condition</a:t>
            </a:r>
            <a:r>
              <a:rPr lang="it-IT" sz="2200" dirty="0"/>
              <a:t>: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it-IT" sz="2200" dirty="0"/>
              <a:t>grade: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it-IT" sz="2200" dirty="0" err="1"/>
              <a:t>sqft_above</a:t>
            </a:r>
            <a:r>
              <a:rPr lang="it-IT" sz="2200" dirty="0"/>
              <a:t>: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it-IT" sz="2200" dirty="0" err="1"/>
              <a:t>sqft_basement</a:t>
            </a:r>
            <a:r>
              <a:rPr lang="it-IT" sz="2200" dirty="0"/>
              <a:t>: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it-IT" sz="2200" dirty="0" err="1"/>
              <a:t>yr_built</a:t>
            </a:r>
            <a:r>
              <a:rPr lang="it-IT" sz="2200" dirty="0"/>
              <a:t>: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it-IT" sz="2200" dirty="0" err="1"/>
              <a:t>yr_renovated</a:t>
            </a:r>
            <a:r>
              <a:rPr lang="it-IT" sz="2200" dirty="0"/>
              <a:t>: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it-IT" sz="2200" dirty="0" err="1"/>
              <a:t>zipcode</a:t>
            </a:r>
            <a:r>
              <a:rPr lang="it-IT" sz="2200" dirty="0"/>
              <a:t>: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it-IT" sz="2200" dirty="0" err="1"/>
              <a:t>lat</a:t>
            </a:r>
            <a:r>
              <a:rPr lang="it-IT" sz="2200" dirty="0"/>
              <a:t>: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it-IT" sz="2200" dirty="0"/>
              <a:t>long: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it-IT" sz="2200" dirty="0"/>
              <a:t>sqft_living15: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it-IT" sz="2200" dirty="0"/>
              <a:t>sqft_lot15:</a:t>
            </a:r>
          </a:p>
        </p:txBody>
      </p:sp>
    </p:spTree>
    <p:extLst>
      <p:ext uri="{BB962C8B-B14F-4D97-AF65-F5344CB8AC3E}">
        <p14:creationId xmlns:p14="http://schemas.microsoft.com/office/powerpoint/2010/main" val="182639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FB740D-9675-704C-A803-611D8A52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645" y="445343"/>
            <a:ext cx="4980709" cy="1036164"/>
          </a:xfrm>
        </p:spPr>
        <p:txBody>
          <a:bodyPr>
            <a:normAutofit/>
          </a:bodyPr>
          <a:lstStyle/>
          <a:p>
            <a:pPr algn="ctr"/>
            <a:r>
              <a:rPr lang="it-IT" sz="3500" dirty="0" err="1">
                <a:latin typeface="Myriad Pro" panose="020B0503030403020204" pitchFamily="34" charset="0"/>
              </a:rPr>
              <a:t>Geographic</a:t>
            </a:r>
            <a:r>
              <a:rPr lang="it-IT" sz="3500" dirty="0">
                <a:latin typeface="Myriad Pro" panose="020B0503030403020204" pitchFamily="34" charset="0"/>
              </a:rPr>
              <a:t> location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149C98-09C8-BE43-90B3-BA29F3FB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8DB0-9843-B347-A33E-49A9A86EE094}" type="datetime4">
              <a:rPr lang="it-IT" smtClean="0">
                <a:latin typeface="Myriad Pro" panose="020B0503030403020204" pitchFamily="34" charset="0"/>
              </a:rPr>
              <a:t>27 maggio 2019</a:t>
            </a:fld>
            <a:endParaRPr lang="it-IT" dirty="0">
              <a:latin typeface="Myriad Pro" panose="020B0503030403020204" pitchFamily="34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31F621-CE36-9743-BFB7-0349C997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latin typeface="Myriad Pro" panose="020B0503030403020204" pitchFamily="34" charset="0"/>
              </a:rPr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56023B-0338-6F40-9EE7-0CDEBAA6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>
                <a:latin typeface="Myriad Pro" panose="020B0503030403020204" pitchFamily="34" charset="0"/>
              </a:rPr>
              <a:t>5</a:t>
            </a:fld>
            <a:endParaRPr lang="it-IT">
              <a:latin typeface="Myriad Pro" panose="020B0503030403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2BBF1B9-DBE0-5449-BFC6-B1CD4902E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0" y="1712686"/>
            <a:ext cx="5560006" cy="418130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DA9A894-62B3-6541-AFD4-0C86B2A05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229" y="1348666"/>
            <a:ext cx="6498771" cy="488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3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149C98-09C8-BE43-90B3-BA29F3FB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8DB0-9843-B347-A33E-49A9A86EE094}" type="datetime4">
              <a:rPr lang="it-IT" smtClean="0">
                <a:latin typeface="Myriad Pro" panose="020B0503030403020204" pitchFamily="34" charset="0"/>
              </a:rPr>
              <a:t>27 maggio 2019</a:t>
            </a:fld>
            <a:endParaRPr lang="it-IT" dirty="0">
              <a:latin typeface="Myriad Pro" panose="020B0503030403020204" pitchFamily="34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31F621-CE36-9743-BFB7-0349C997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latin typeface="Myriad Pro" panose="020B0503030403020204" pitchFamily="34" charset="0"/>
              </a:rPr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56023B-0338-6F40-9EE7-0CDEBAA6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>
                <a:latin typeface="Myriad Pro" panose="020B0503030403020204" pitchFamily="34" charset="0"/>
              </a:rPr>
              <a:t>6</a:t>
            </a:fld>
            <a:endParaRPr lang="it-IT">
              <a:latin typeface="Myriad Pro" panose="020B0503030403020204" pitchFamily="34" charset="0"/>
            </a:endParaRPr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93E87F31-20AF-3147-8A5D-BF8504EB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365125"/>
            <a:ext cx="5515099" cy="834283"/>
          </a:xfrm>
        </p:spPr>
        <p:txBody>
          <a:bodyPr>
            <a:normAutofit/>
          </a:bodyPr>
          <a:lstStyle/>
          <a:p>
            <a:r>
              <a:rPr lang="it-IT" dirty="0">
                <a:latin typeface="Myriad Pro" panose="020B0503030403020204" pitchFamily="34" charset="0"/>
              </a:rPr>
              <a:t>Data </a:t>
            </a:r>
            <a:r>
              <a:rPr lang="it-IT" dirty="0" err="1">
                <a:latin typeface="Myriad Pro" panose="020B0503030403020204" pitchFamily="34" charset="0"/>
              </a:rPr>
              <a:t>cleaning</a:t>
            </a:r>
            <a:r>
              <a:rPr lang="it-IT" dirty="0">
                <a:latin typeface="Myriad Pro" panose="020B0503030403020204" pitchFamily="34" charset="0"/>
              </a:rPr>
              <a:t>/</a:t>
            </a:r>
            <a:r>
              <a:rPr lang="it-IT" dirty="0" err="1">
                <a:latin typeface="Myriad Pro" panose="020B0503030403020204" pitchFamily="34" charset="0"/>
              </a:rPr>
              <a:t>filtering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69A324-8D99-0045-846B-BB883731AF38}"/>
              </a:ext>
            </a:extLst>
          </p:cNvPr>
          <p:cNvSpPr txBox="1"/>
          <p:nvPr/>
        </p:nvSpPr>
        <p:spPr>
          <a:xfrm>
            <a:off x="576943" y="1389412"/>
            <a:ext cx="936023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dirty="0" err="1"/>
              <a:t>After</a:t>
            </a:r>
            <a:r>
              <a:rPr lang="it-IT" sz="2300" dirty="0"/>
              <a:t> a </a:t>
            </a:r>
            <a:r>
              <a:rPr lang="it-IT" sz="2300" dirty="0" err="1"/>
              <a:t>couple</a:t>
            </a:r>
            <a:r>
              <a:rPr lang="it-IT" sz="2300" dirty="0"/>
              <a:t> of </a:t>
            </a:r>
            <a:r>
              <a:rPr lang="it-IT" sz="2300" dirty="0" err="1"/>
              <a:t>checks</a:t>
            </a:r>
            <a:r>
              <a:rPr lang="it-IT" sz="2300" dirty="0"/>
              <a:t>, some </a:t>
            </a:r>
            <a:r>
              <a:rPr lang="it-IT" sz="2300" dirty="0" err="1"/>
              <a:t>issues</a:t>
            </a:r>
            <a:r>
              <a:rPr lang="it-IT" sz="2300" dirty="0"/>
              <a:t> </a:t>
            </a:r>
            <a:r>
              <a:rPr lang="it-IT" sz="2300" dirty="0" err="1"/>
              <a:t>were</a:t>
            </a:r>
            <a:r>
              <a:rPr lang="it-IT" sz="2300" dirty="0"/>
              <a:t> </a:t>
            </a:r>
            <a:r>
              <a:rPr lang="it-IT" sz="2300" dirty="0" err="1"/>
              <a:t>found</a:t>
            </a:r>
            <a:r>
              <a:rPr lang="it-IT" sz="2300" dirty="0"/>
              <a:t> in the </a:t>
            </a:r>
            <a:r>
              <a:rPr lang="it-IT" sz="2300" dirty="0" err="1"/>
              <a:t>dataset</a:t>
            </a:r>
            <a:r>
              <a:rPr lang="it-IT" sz="2300" dirty="0"/>
              <a:t>:</a:t>
            </a:r>
          </a:p>
        </p:txBody>
      </p:sp>
      <p:sp>
        <p:nvSpPr>
          <p:cNvPr id="9" name="Titolo 6">
            <a:extLst>
              <a:ext uri="{FF2B5EF4-FFF2-40B4-BE49-F238E27FC236}">
                <a16:creationId xmlns:a16="http://schemas.microsoft.com/office/drawing/2014/main" id="{A3B99292-29CB-9448-A484-2BE2AAFE6A6E}"/>
              </a:ext>
            </a:extLst>
          </p:cNvPr>
          <p:cNvSpPr txBox="1">
            <a:spLocks/>
          </p:cNvSpPr>
          <p:nvPr/>
        </p:nvSpPr>
        <p:spPr>
          <a:xfrm>
            <a:off x="576941" y="1835688"/>
            <a:ext cx="5515099" cy="834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1" dirty="0" err="1">
                <a:latin typeface="Myriad Pro" panose="020B0503030403020204" pitchFamily="34" charset="0"/>
              </a:rPr>
              <a:t>sqft_basement</a:t>
            </a:r>
            <a:endParaRPr lang="it-IT" sz="2000" b="1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14CEB-A95F-9644-A6CF-0BC3CC44837E}"/>
              </a:ext>
            </a:extLst>
          </p:cNvPr>
          <p:cNvSpPr txBox="1"/>
          <p:nvPr/>
        </p:nvSpPr>
        <p:spPr>
          <a:xfrm>
            <a:off x="576941" y="2471968"/>
            <a:ext cx="9360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 err="1">
                <a:latin typeface="Myriad Pro" panose="020B0503030403020204" pitchFamily="34" charset="0"/>
              </a:rPr>
              <a:t>Problem</a:t>
            </a:r>
            <a:r>
              <a:rPr lang="it-IT" dirty="0">
                <a:latin typeface="Myriad Pro" panose="020B0503030403020204" pitchFamily="34" charset="0"/>
              </a:rPr>
              <a:t>: </a:t>
            </a:r>
            <a:r>
              <a:rPr lang="it-IT" dirty="0" err="1">
                <a:latin typeface="Myriad Pro" panose="020B0503030403020204" pitchFamily="34" charset="0"/>
              </a:rPr>
              <a:t>This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feature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turns</a:t>
            </a:r>
            <a:r>
              <a:rPr lang="it-IT" dirty="0">
                <a:latin typeface="Myriad Pro" panose="020B0503030403020204" pitchFamily="34" charset="0"/>
              </a:rPr>
              <a:t> out to be </a:t>
            </a:r>
            <a:r>
              <a:rPr lang="it-IT" dirty="0" err="1">
                <a:latin typeface="Myriad Pro" panose="020B0503030403020204" pitchFamily="34" charset="0"/>
              </a:rPr>
              <a:t>exactly</a:t>
            </a:r>
            <a:r>
              <a:rPr lang="it-IT" dirty="0">
                <a:latin typeface="Myriad Pro" panose="020B0503030403020204" pitchFamily="34" charset="0"/>
              </a:rPr>
              <a:t> the </a:t>
            </a:r>
            <a:r>
              <a:rPr lang="it-IT" dirty="0" err="1">
                <a:latin typeface="Myriad Pro" panose="020B0503030403020204" pitchFamily="34" charset="0"/>
              </a:rPr>
              <a:t>difference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between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sqft_living</a:t>
            </a:r>
            <a:r>
              <a:rPr lang="it-IT" dirty="0">
                <a:latin typeface="Myriad Pro" panose="020B0503030403020204" pitchFamily="34" charset="0"/>
              </a:rPr>
              <a:t> and </a:t>
            </a:r>
            <a:r>
              <a:rPr lang="it-IT" dirty="0" err="1">
                <a:latin typeface="Myriad Pro" panose="020B0503030403020204" pitchFamily="34" charset="0"/>
              </a:rPr>
              <a:t>sqft_above</a:t>
            </a:r>
            <a:r>
              <a:rPr lang="it-IT" dirty="0">
                <a:latin typeface="Myriad Pro" panose="020B0503030403020204" pitchFamily="34" charset="0"/>
              </a:rPr>
              <a:t>, so </a:t>
            </a:r>
            <a:r>
              <a:rPr lang="it-IT" dirty="0" err="1">
                <a:latin typeface="Myriad Pro" panose="020B0503030403020204" pitchFamily="34" charset="0"/>
              </a:rPr>
              <a:t>it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makes</a:t>
            </a:r>
            <a:r>
              <a:rPr lang="it-IT" dirty="0">
                <a:latin typeface="Myriad Pro" panose="020B0503030403020204" pitchFamily="34" charset="0"/>
              </a:rPr>
              <a:t> no </a:t>
            </a:r>
            <a:r>
              <a:rPr lang="it-IT" dirty="0" err="1">
                <a:latin typeface="Myriad Pro" panose="020B0503030403020204" pitchFamily="34" charset="0"/>
              </a:rPr>
              <a:t>sense</a:t>
            </a:r>
            <a:r>
              <a:rPr lang="it-IT" dirty="0">
                <a:latin typeface="Myriad Pro" panose="020B0503030403020204" pitchFamily="34" charset="0"/>
              </a:rPr>
              <a:t> (and </a:t>
            </a:r>
            <a:r>
              <a:rPr lang="it-IT" dirty="0" err="1">
                <a:latin typeface="Myriad Pro" panose="020B0503030403020204" pitchFamily="34" charset="0"/>
              </a:rPr>
              <a:t>it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would</a:t>
            </a:r>
            <a:r>
              <a:rPr lang="it-IT" dirty="0">
                <a:latin typeface="Myriad Pro" panose="020B0503030403020204" pitchFamily="34" charset="0"/>
              </a:rPr>
              <a:t> be an </a:t>
            </a:r>
            <a:r>
              <a:rPr lang="it-IT" dirty="0" err="1">
                <a:latin typeface="Myriad Pro" panose="020B0503030403020204" pitchFamily="34" charset="0"/>
              </a:rPr>
              <a:t>error</a:t>
            </a:r>
            <a:r>
              <a:rPr lang="it-IT" dirty="0">
                <a:latin typeface="Myriad Pro" panose="020B0503030403020204" pitchFamily="34" charset="0"/>
              </a:rPr>
              <a:t>) to </a:t>
            </a:r>
            <a:r>
              <a:rPr lang="it-IT" dirty="0" err="1">
                <a:latin typeface="Myriad Pro" panose="020B0503030403020204" pitchFamily="34" charset="0"/>
              </a:rPr>
              <a:t>keep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it</a:t>
            </a:r>
            <a:r>
              <a:rPr lang="it-IT" dirty="0">
                <a:latin typeface="Myriad Pro" panose="020B0503030403020204" pitchFamily="34" charset="0"/>
              </a:rPr>
              <a:t> in the data. </a:t>
            </a:r>
          </a:p>
          <a:p>
            <a:r>
              <a:rPr lang="it-IT" u="sng" dirty="0">
                <a:latin typeface="Myriad Pro" panose="020B0503030403020204" pitchFamily="34" charset="0"/>
              </a:rPr>
              <a:t>Solution</a:t>
            </a:r>
            <a:r>
              <a:rPr lang="it-IT" dirty="0">
                <a:latin typeface="Myriad Pro" panose="020B0503030403020204" pitchFamily="34" charset="0"/>
              </a:rPr>
              <a:t>: </a:t>
            </a:r>
            <a:r>
              <a:rPr lang="it-IT" dirty="0" err="1">
                <a:latin typeface="Myriad Pro" panose="020B0503030403020204" pitchFamily="34" charset="0"/>
              </a:rPr>
              <a:t>we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deleted</a:t>
            </a:r>
            <a:r>
              <a:rPr lang="it-IT" dirty="0">
                <a:latin typeface="Myriad Pro" panose="020B0503030403020204" pitchFamily="34" charset="0"/>
              </a:rPr>
              <a:t> the </a:t>
            </a:r>
            <a:r>
              <a:rPr lang="it-IT" dirty="0" err="1">
                <a:latin typeface="Myriad Pro" panose="020B0503030403020204" pitchFamily="34" charset="0"/>
              </a:rPr>
              <a:t>feature</a:t>
            </a:r>
            <a:r>
              <a:rPr lang="it-IT" dirty="0">
                <a:latin typeface="Myriad Pro" panose="020B0503030403020204" pitchFamily="34" charset="0"/>
              </a:rPr>
              <a:t> from the </a:t>
            </a:r>
            <a:r>
              <a:rPr lang="it-IT" dirty="0" err="1">
                <a:latin typeface="Myriad Pro" panose="020B0503030403020204" pitchFamily="34" charset="0"/>
              </a:rPr>
              <a:t>dataset</a:t>
            </a:r>
            <a:r>
              <a:rPr lang="it-IT" dirty="0">
                <a:latin typeface="Myriad Pro" panose="020B0503030403020204" pitchFamily="34" charset="0"/>
              </a:rPr>
              <a:t>.</a:t>
            </a:r>
          </a:p>
          <a:p>
            <a:endParaRPr lang="it-IT" dirty="0">
              <a:latin typeface="Myriad Pro" panose="020B0503030403020204" pitchFamily="34" charset="0"/>
            </a:endParaRPr>
          </a:p>
          <a:p>
            <a:r>
              <a:rPr lang="it-IT" dirty="0">
                <a:latin typeface="Myriad Pro" panose="020B0503030403020204" pitchFamily="34" charset="0"/>
              </a:rPr>
              <a:t>INSERIRE SCREEN</a:t>
            </a:r>
          </a:p>
        </p:txBody>
      </p:sp>
    </p:spTree>
    <p:extLst>
      <p:ext uri="{BB962C8B-B14F-4D97-AF65-F5344CB8AC3E}">
        <p14:creationId xmlns:p14="http://schemas.microsoft.com/office/powerpoint/2010/main" val="234872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70A8D1-E6CA-A54E-AF43-4A40A947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41D-E985-2340-A188-8AC1BDCB46D7}" type="datetime4">
              <a:rPr lang="it-IT" smtClean="0"/>
              <a:t>27 maggio 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CBB5E0-E307-9848-9714-4C013A7C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59E90A-8455-794F-8A00-EAF5DBC0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/>
              <a:t>7</a:t>
            </a:fld>
            <a:endParaRPr lang="it-IT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849B5C10-62FE-7F4E-841B-6F5CCF54C664}"/>
              </a:ext>
            </a:extLst>
          </p:cNvPr>
          <p:cNvSpPr txBox="1">
            <a:spLocks/>
          </p:cNvSpPr>
          <p:nvPr/>
        </p:nvSpPr>
        <p:spPr>
          <a:xfrm>
            <a:off x="541315" y="324563"/>
            <a:ext cx="5515099" cy="834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1" dirty="0" err="1">
                <a:latin typeface="Myriad Pro" panose="020B0503030403020204" pitchFamily="34" charset="0"/>
              </a:rPr>
              <a:t>Duplicated</a:t>
            </a:r>
            <a:r>
              <a:rPr lang="it-IT" sz="2000" b="1" dirty="0">
                <a:latin typeface="Myriad Pro" panose="020B0503030403020204" pitchFamily="34" charset="0"/>
              </a:rPr>
              <a:t> ID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BF3B71F-02ED-F449-92CB-2B4ABFFAEB3F}"/>
              </a:ext>
            </a:extLst>
          </p:cNvPr>
          <p:cNvSpPr txBox="1"/>
          <p:nvPr/>
        </p:nvSpPr>
        <p:spPr>
          <a:xfrm>
            <a:off x="541315" y="1126109"/>
            <a:ext cx="93602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 err="1">
                <a:latin typeface="Myriad Pro" panose="020B0503030403020204" pitchFamily="34" charset="0"/>
              </a:rPr>
              <a:t>Problem</a:t>
            </a:r>
            <a:r>
              <a:rPr lang="it-IT" dirty="0">
                <a:latin typeface="Myriad Pro" panose="020B0503030403020204" pitchFamily="34" charset="0"/>
              </a:rPr>
              <a:t>: an </a:t>
            </a:r>
            <a:r>
              <a:rPr lang="it-IT" i="1" dirty="0">
                <a:latin typeface="Myriad Pro" panose="020B0503030403020204" pitchFamily="34" charset="0"/>
              </a:rPr>
              <a:t>id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is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directly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associated</a:t>
            </a:r>
            <a:r>
              <a:rPr lang="it-IT" dirty="0">
                <a:latin typeface="Myriad Pro" panose="020B0503030403020204" pitchFamily="34" charset="0"/>
              </a:rPr>
              <a:t> to a </a:t>
            </a:r>
            <a:r>
              <a:rPr lang="it-IT" dirty="0" err="1">
                <a:latin typeface="Myriad Pro" panose="020B0503030403020204" pitchFamily="34" charset="0"/>
              </a:rPr>
              <a:t>house</a:t>
            </a:r>
            <a:r>
              <a:rPr lang="it-IT" dirty="0">
                <a:latin typeface="Myriad Pro" panose="020B0503030403020204" pitchFamily="34" charset="0"/>
              </a:rPr>
              <a:t> and </a:t>
            </a:r>
            <a:r>
              <a:rPr lang="it-IT" dirty="0" err="1">
                <a:latin typeface="Myriad Pro" panose="020B0503030403020204" pitchFamily="34" charset="0"/>
              </a:rPr>
              <a:t>its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features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values</a:t>
            </a:r>
            <a:r>
              <a:rPr lang="it-IT" dirty="0">
                <a:latin typeface="Myriad Pro" panose="020B0503030403020204" pitchFamily="34" charset="0"/>
              </a:rPr>
              <a:t>; so, </a:t>
            </a:r>
            <a:r>
              <a:rPr lang="it-IT" dirty="0" err="1">
                <a:latin typeface="Myriad Pro" panose="020B0503030403020204" pitchFamily="34" charset="0"/>
              </a:rPr>
              <a:t>if</a:t>
            </a:r>
            <a:r>
              <a:rPr lang="it-IT" dirty="0">
                <a:latin typeface="Myriad Pro" panose="020B0503030403020204" pitchFamily="34" charset="0"/>
              </a:rPr>
              <a:t> a </a:t>
            </a:r>
            <a:r>
              <a:rPr lang="it-IT" dirty="0" err="1">
                <a:latin typeface="Myriad Pro" panose="020B0503030403020204" pitchFamily="34" charset="0"/>
              </a:rPr>
              <a:t>house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has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been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sold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twice</a:t>
            </a:r>
            <a:r>
              <a:rPr lang="it-IT" dirty="0">
                <a:latin typeface="Myriad Pro" panose="020B0503030403020204" pitchFamily="34" charset="0"/>
              </a:rPr>
              <a:t>, </a:t>
            </a:r>
            <a:r>
              <a:rPr lang="it-IT" dirty="0" err="1">
                <a:latin typeface="Myriad Pro" panose="020B0503030403020204" pitchFamily="34" charset="0"/>
              </a:rPr>
              <a:t>there</a:t>
            </a:r>
            <a:r>
              <a:rPr lang="it-IT" dirty="0">
                <a:latin typeface="Myriad Pro" panose="020B0503030403020204" pitchFamily="34" charset="0"/>
              </a:rPr>
              <a:t> can be </a:t>
            </a:r>
            <a:r>
              <a:rPr lang="it-IT" dirty="0" err="1">
                <a:latin typeface="Myriad Pro" panose="020B0503030403020204" pitchFamily="34" charset="0"/>
              </a:rPr>
              <a:t>two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rows</a:t>
            </a:r>
            <a:r>
              <a:rPr lang="it-IT" dirty="0">
                <a:latin typeface="Myriad Pro" panose="020B0503030403020204" pitchFamily="34" charset="0"/>
              </a:rPr>
              <a:t> with </a:t>
            </a:r>
            <a:r>
              <a:rPr lang="it-IT" dirty="0" err="1">
                <a:latin typeface="Myriad Pro" panose="020B0503030403020204" pitchFamily="34" charset="0"/>
              </a:rPr>
              <a:t>identical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values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except</a:t>
            </a:r>
            <a:r>
              <a:rPr lang="it-IT" dirty="0">
                <a:latin typeface="Myriad Pro" panose="020B0503030403020204" pitchFamily="34" charset="0"/>
              </a:rPr>
              <a:t> for the </a:t>
            </a:r>
            <a:r>
              <a:rPr lang="it-IT" dirty="0" err="1">
                <a:latin typeface="Myriad Pro" panose="020B0503030403020204" pitchFamily="34" charset="0"/>
              </a:rPr>
              <a:t>price</a:t>
            </a:r>
            <a:r>
              <a:rPr lang="it-IT" dirty="0">
                <a:latin typeface="Myriad Pro" panose="020B0503030403020204" pitchFamily="34" charset="0"/>
              </a:rPr>
              <a:t> and the date. </a:t>
            </a:r>
            <a:r>
              <a:rPr lang="it-IT" dirty="0" err="1">
                <a:latin typeface="Myriad Pro" panose="020B0503030403020204" pitchFamily="34" charset="0"/>
              </a:rPr>
              <a:t>We</a:t>
            </a:r>
            <a:r>
              <a:rPr lang="it-IT" dirty="0">
                <a:latin typeface="Myriad Pro" panose="020B0503030403020204" pitchFamily="34" charset="0"/>
              </a:rPr>
              <a:t> are more </a:t>
            </a:r>
            <a:r>
              <a:rPr lang="it-IT" dirty="0" err="1">
                <a:latin typeface="Myriad Pro" panose="020B0503030403020204" pitchFamily="34" charset="0"/>
              </a:rPr>
              <a:t>interested</a:t>
            </a:r>
            <a:r>
              <a:rPr lang="it-IT" dirty="0">
                <a:latin typeface="Myriad Pro" panose="020B0503030403020204" pitchFamily="34" charset="0"/>
              </a:rPr>
              <a:t> in the </a:t>
            </a:r>
            <a:r>
              <a:rPr lang="it-IT" dirty="0" err="1">
                <a:latin typeface="Myriad Pro" panose="020B0503030403020204" pitchFamily="34" charset="0"/>
              </a:rPr>
              <a:t>latest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value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that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was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assigned</a:t>
            </a:r>
            <a:r>
              <a:rPr lang="it-IT" dirty="0">
                <a:latin typeface="Myriad Pro" panose="020B0503030403020204" pitchFamily="34" charset="0"/>
              </a:rPr>
              <a:t> to </a:t>
            </a:r>
            <a:r>
              <a:rPr lang="it-IT" dirty="0" err="1">
                <a:latin typeface="Myriad Pro" panose="020B0503030403020204" pitchFamily="34" charset="0"/>
              </a:rPr>
              <a:t>it</a:t>
            </a:r>
            <a:r>
              <a:rPr lang="it-IT" dirty="0">
                <a:latin typeface="Myriad Pro" panose="020B0503030403020204" pitchFamily="34" charset="0"/>
              </a:rPr>
              <a:t>. The </a:t>
            </a:r>
            <a:r>
              <a:rPr lang="it-IT" dirty="0" err="1">
                <a:latin typeface="Myriad Pro" panose="020B0503030403020204" pitchFamily="34" charset="0"/>
              </a:rPr>
              <a:t>duplicated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rows</a:t>
            </a:r>
            <a:r>
              <a:rPr lang="it-IT" dirty="0">
                <a:latin typeface="Myriad Pro" panose="020B0503030403020204" pitchFamily="34" charset="0"/>
              </a:rPr>
              <a:t> are </a:t>
            </a:r>
            <a:r>
              <a:rPr lang="it-IT" dirty="0" err="1">
                <a:latin typeface="Myriad Pro" panose="020B0503030403020204" pitchFamily="34" charset="0"/>
              </a:rPr>
              <a:t>less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than</a:t>
            </a:r>
            <a:r>
              <a:rPr lang="it-IT" dirty="0">
                <a:latin typeface="Myriad Pro" panose="020B0503030403020204" pitchFamily="34" charset="0"/>
              </a:rPr>
              <a:t> 1% </a:t>
            </a:r>
            <a:r>
              <a:rPr lang="it-IT" dirty="0" err="1">
                <a:latin typeface="Myriad Pro" panose="020B0503030403020204" pitchFamily="34" charset="0"/>
              </a:rPr>
              <a:t>w.r.t</a:t>
            </a:r>
            <a:r>
              <a:rPr lang="it-IT" dirty="0">
                <a:latin typeface="Myriad Pro" panose="020B0503030403020204" pitchFamily="34" charset="0"/>
              </a:rPr>
              <a:t>. the </a:t>
            </a:r>
            <a:r>
              <a:rPr lang="it-IT" dirty="0" err="1">
                <a:latin typeface="Myriad Pro" panose="020B0503030403020204" pitchFamily="34" charset="0"/>
              </a:rPr>
              <a:t>total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number</a:t>
            </a:r>
            <a:r>
              <a:rPr lang="it-IT" dirty="0">
                <a:latin typeface="Myriad Pro" panose="020B0503030403020204" pitchFamily="34" charset="0"/>
              </a:rPr>
              <a:t> of </a:t>
            </a:r>
            <a:r>
              <a:rPr lang="it-IT" dirty="0" err="1">
                <a:latin typeface="Myriad Pro" panose="020B0503030403020204" pitchFamily="34" charset="0"/>
              </a:rPr>
              <a:t>observation</a:t>
            </a:r>
            <a:r>
              <a:rPr lang="it-IT" dirty="0">
                <a:latin typeface="Myriad Pro" panose="020B0503030403020204" pitchFamily="34" charset="0"/>
              </a:rPr>
              <a:t>.</a:t>
            </a:r>
          </a:p>
          <a:p>
            <a:endParaRPr lang="it-IT" dirty="0">
              <a:latin typeface="Myriad Pro" panose="020B0503030403020204" pitchFamily="34" charset="0"/>
            </a:endParaRPr>
          </a:p>
          <a:p>
            <a:r>
              <a:rPr lang="it-IT" u="sng" dirty="0">
                <a:latin typeface="Myriad Pro" panose="020B0503030403020204" pitchFamily="34" charset="0"/>
              </a:rPr>
              <a:t>Solution</a:t>
            </a:r>
            <a:r>
              <a:rPr lang="it-IT" dirty="0">
                <a:latin typeface="Myriad Pro" panose="020B0503030403020204" pitchFamily="34" charset="0"/>
              </a:rPr>
              <a:t>: </a:t>
            </a:r>
            <a:r>
              <a:rPr lang="it-IT" dirty="0" err="1">
                <a:latin typeface="Myriad Pro" panose="020B0503030403020204" pitchFamily="34" charset="0"/>
              </a:rPr>
              <a:t>we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only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keep</a:t>
            </a:r>
            <a:r>
              <a:rPr lang="it-IT" dirty="0">
                <a:latin typeface="Myriad Pro" panose="020B0503030403020204" pitchFamily="34" charset="0"/>
              </a:rPr>
              <a:t> the data </a:t>
            </a:r>
            <a:r>
              <a:rPr lang="it-IT" dirty="0" err="1">
                <a:latin typeface="Myriad Pro" panose="020B0503030403020204" pitchFamily="34" charset="0"/>
              </a:rPr>
              <a:t>related</a:t>
            </a:r>
            <a:r>
              <a:rPr lang="it-IT" dirty="0">
                <a:latin typeface="Myriad Pro" panose="020B0503030403020204" pitchFamily="34" charset="0"/>
              </a:rPr>
              <a:t> to </a:t>
            </a:r>
            <a:r>
              <a:rPr lang="it-IT" dirty="0" err="1">
                <a:latin typeface="Myriad Pro" panose="020B0503030403020204" pitchFamily="34" charset="0"/>
              </a:rPr>
              <a:t>most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recent</a:t>
            </a:r>
            <a:r>
              <a:rPr lang="it-IT" dirty="0">
                <a:latin typeface="Myriad Pro" panose="020B0503030403020204" pitchFamily="34" charset="0"/>
              </a:rPr>
              <a:t> sale of </a:t>
            </a:r>
            <a:r>
              <a:rPr lang="it-IT" dirty="0" err="1">
                <a:latin typeface="Myriad Pro" panose="020B0503030403020204" pitchFamily="34" charset="0"/>
              </a:rPr>
              <a:t>that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house</a:t>
            </a:r>
            <a:r>
              <a:rPr lang="it-IT" dirty="0">
                <a:latin typeface="Myriad Pro" panose="020B0503030403020204" pitchFamily="34" charset="0"/>
              </a:rPr>
              <a:t>. </a:t>
            </a:r>
            <a:r>
              <a:rPr lang="it-IT" dirty="0" err="1">
                <a:latin typeface="Myriad Pro" panose="020B0503030403020204" pitchFamily="34" charset="0"/>
              </a:rPr>
              <a:t>Moreover</a:t>
            </a:r>
            <a:r>
              <a:rPr lang="it-IT" dirty="0">
                <a:latin typeface="Myriad Pro" panose="020B0503030403020204" pitchFamily="34" charset="0"/>
              </a:rPr>
              <a:t>, </a:t>
            </a:r>
            <a:r>
              <a:rPr lang="it-IT" dirty="0" err="1">
                <a:latin typeface="Myriad Pro" panose="020B0503030403020204" pitchFamily="34" charset="0"/>
              </a:rPr>
              <a:t>we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get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rid</a:t>
            </a:r>
            <a:r>
              <a:rPr lang="it-IT" dirty="0">
                <a:latin typeface="Myriad Pro" panose="020B0503030403020204" pitchFamily="34" charset="0"/>
              </a:rPr>
              <a:t> of the </a:t>
            </a:r>
            <a:r>
              <a:rPr lang="it-IT" i="1" dirty="0">
                <a:latin typeface="Myriad Pro" panose="020B0503030403020204" pitchFamily="34" charset="0"/>
              </a:rPr>
              <a:t>id </a:t>
            </a:r>
            <a:r>
              <a:rPr lang="it-IT" dirty="0" err="1">
                <a:latin typeface="Myriad Pro" panose="020B0503030403020204" pitchFamily="34" charset="0"/>
              </a:rPr>
              <a:t>attribute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since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is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not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significant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at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all</a:t>
            </a:r>
            <a:r>
              <a:rPr lang="it-IT" dirty="0">
                <a:latin typeface="Myriad Pro" panose="020B0503030403020204" pitchFamily="34" charset="0"/>
              </a:rPr>
              <a:t> for the </a:t>
            </a:r>
            <a:r>
              <a:rPr lang="it-IT" dirty="0" err="1">
                <a:latin typeface="Myriad Pro" panose="020B0503030403020204" pitchFamily="34" charset="0"/>
              </a:rPr>
              <a:t>prediction</a:t>
            </a:r>
            <a:r>
              <a:rPr lang="it-IT" dirty="0">
                <a:latin typeface="Myriad Pro" panose="020B0503030403020204" pitchFamily="34" charset="0"/>
              </a:rPr>
              <a:t>.</a:t>
            </a:r>
            <a:endParaRPr lang="it-IT" i="1" dirty="0">
              <a:latin typeface="Myriad Pro" panose="020B0503030403020204" pitchFamily="34" charset="0"/>
            </a:endParaRPr>
          </a:p>
          <a:p>
            <a:endParaRPr lang="it-IT" dirty="0">
              <a:latin typeface="Myriad Pro" panose="020B0503030403020204" pitchFamily="34" charset="0"/>
            </a:endParaRPr>
          </a:p>
          <a:p>
            <a:r>
              <a:rPr lang="it-IT" dirty="0">
                <a:latin typeface="Myriad Pro" panose="020B0503030403020204" pitchFamily="34" charset="0"/>
              </a:rPr>
              <a:t>INSERIRE SCREEN</a:t>
            </a:r>
          </a:p>
        </p:txBody>
      </p:sp>
    </p:spTree>
    <p:extLst>
      <p:ext uri="{BB962C8B-B14F-4D97-AF65-F5344CB8AC3E}">
        <p14:creationId xmlns:p14="http://schemas.microsoft.com/office/powerpoint/2010/main" val="100454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29410E-E10D-024A-A36E-3B3F6094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41D-E985-2340-A188-8AC1BDCB46D7}" type="datetime4">
              <a:rPr lang="it-IT" smtClean="0"/>
              <a:t>27 maggio 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997FF3-CD73-A847-819C-0A289BBC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1E0310-4D62-C342-BBFA-2267D3A1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/>
              <a:t>8</a:t>
            </a:fld>
            <a:endParaRPr lang="it-IT"/>
          </a:p>
        </p:txBody>
      </p:sp>
      <p:sp>
        <p:nvSpPr>
          <p:cNvPr id="8" name="Titolo 6">
            <a:extLst>
              <a:ext uri="{FF2B5EF4-FFF2-40B4-BE49-F238E27FC236}">
                <a16:creationId xmlns:a16="http://schemas.microsoft.com/office/drawing/2014/main" id="{BE2C7891-6A5D-3D40-B5BE-7DC386A71C9C}"/>
              </a:ext>
            </a:extLst>
          </p:cNvPr>
          <p:cNvSpPr txBox="1">
            <a:spLocks/>
          </p:cNvSpPr>
          <p:nvPr/>
        </p:nvSpPr>
        <p:spPr>
          <a:xfrm>
            <a:off x="838200" y="575260"/>
            <a:ext cx="5515099" cy="834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1" dirty="0" err="1">
                <a:latin typeface="Myriad Pro" panose="020B0503030403020204" pitchFamily="34" charset="0"/>
              </a:rPr>
              <a:t>Errors</a:t>
            </a:r>
            <a:r>
              <a:rPr lang="it-IT" sz="2000" b="1" dirty="0">
                <a:latin typeface="Myriad Pro" panose="020B0503030403020204" pitchFamily="34" charset="0"/>
              </a:rPr>
              <a:t> in the data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AFDFCD0-ECB3-814A-9B99-44F772FE027F}"/>
              </a:ext>
            </a:extLst>
          </p:cNvPr>
          <p:cNvSpPr txBox="1"/>
          <p:nvPr/>
        </p:nvSpPr>
        <p:spPr>
          <a:xfrm>
            <a:off x="838200" y="1409543"/>
            <a:ext cx="9360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 err="1">
                <a:latin typeface="Myriad Pro" panose="020B0503030403020204" pitchFamily="34" charset="0"/>
              </a:rPr>
              <a:t>Problem</a:t>
            </a:r>
            <a:r>
              <a:rPr lang="it-IT" dirty="0">
                <a:latin typeface="Myriad Pro" panose="020B0503030403020204" pitchFamily="34" charset="0"/>
              </a:rPr>
              <a:t>: </a:t>
            </a:r>
            <a:r>
              <a:rPr lang="it-IT" dirty="0" err="1">
                <a:latin typeface="Myriad Pro" panose="020B0503030403020204" pitchFamily="34" charset="0"/>
              </a:rPr>
              <a:t>looking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at</a:t>
            </a:r>
            <a:r>
              <a:rPr lang="it-IT" dirty="0">
                <a:latin typeface="Myriad Pro" panose="020B0503030403020204" pitchFamily="34" charset="0"/>
              </a:rPr>
              <a:t> the </a:t>
            </a:r>
            <a:r>
              <a:rPr lang="it-IT" dirty="0" err="1">
                <a:latin typeface="Myriad Pro" panose="020B0503030403020204" pitchFamily="34" charset="0"/>
              </a:rPr>
              <a:t>summary</a:t>
            </a:r>
            <a:r>
              <a:rPr lang="it-IT" dirty="0">
                <a:latin typeface="Myriad Pro" panose="020B0503030403020204" pitchFamily="34" charset="0"/>
              </a:rPr>
              <a:t> of the data, </a:t>
            </a:r>
            <a:r>
              <a:rPr lang="it-IT" dirty="0" err="1">
                <a:latin typeface="Myriad Pro" panose="020B0503030403020204" pitchFamily="34" charset="0"/>
              </a:rPr>
              <a:t>we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found</a:t>
            </a:r>
            <a:r>
              <a:rPr lang="it-IT" dirty="0">
                <a:latin typeface="Myriad Pro" panose="020B0503030403020204" pitchFamily="34" charset="0"/>
              </a:rPr>
              <a:t> strange </a:t>
            </a:r>
            <a:r>
              <a:rPr lang="it-IT" dirty="0" err="1">
                <a:latin typeface="Myriad Pro" panose="020B0503030403020204" pitchFamily="34" charset="0"/>
              </a:rPr>
              <a:t>values</a:t>
            </a:r>
            <a:r>
              <a:rPr lang="it-IT" dirty="0">
                <a:latin typeface="Myriad Pro" panose="020B0503030403020204" pitchFamily="34" charset="0"/>
              </a:rPr>
              <a:t> for </a:t>
            </a:r>
            <a:r>
              <a:rPr lang="it-IT" dirty="0" err="1">
                <a:latin typeface="Myriad Pro" panose="020B0503030403020204" pitchFamily="34" charset="0"/>
              </a:rPr>
              <a:t>one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row</a:t>
            </a:r>
            <a:r>
              <a:rPr lang="it-IT" dirty="0">
                <a:latin typeface="Myriad Pro" panose="020B0503030403020204" pitchFamily="34" charset="0"/>
              </a:rPr>
              <a:t>, </a:t>
            </a:r>
            <a:r>
              <a:rPr lang="it-IT" dirty="0" err="1">
                <a:latin typeface="Myriad Pro" panose="020B0503030403020204" pitchFamily="34" charset="0"/>
              </a:rPr>
              <a:t>that</a:t>
            </a:r>
            <a:r>
              <a:rPr lang="it-IT" dirty="0">
                <a:latin typeface="Myriad Pro" panose="020B0503030403020204" pitchFamily="34" charset="0"/>
              </a:rPr>
              <a:t> from </a:t>
            </a:r>
            <a:r>
              <a:rPr lang="it-IT" dirty="0" err="1">
                <a:latin typeface="Myriad Pro" panose="020B0503030403020204" pitchFamily="34" charset="0"/>
              </a:rPr>
              <a:t>what</a:t>
            </a:r>
            <a:r>
              <a:rPr lang="it-IT" dirty="0">
                <a:latin typeface="Myriad Pro" panose="020B0503030403020204" pitchFamily="34" charset="0"/>
              </a:rPr>
              <a:t> the data shows </a:t>
            </a:r>
            <a:r>
              <a:rPr lang="it-IT" dirty="0" err="1">
                <a:latin typeface="Myriad Pro" panose="020B0503030403020204" pitchFamily="34" charset="0"/>
              </a:rPr>
              <a:t>should</a:t>
            </a:r>
            <a:r>
              <a:rPr lang="it-IT" dirty="0">
                <a:latin typeface="Myriad Pro" panose="020B0503030403020204" pitchFamily="34" charset="0"/>
              </a:rPr>
              <a:t> be a </a:t>
            </a:r>
            <a:r>
              <a:rPr lang="it-IT" dirty="0"/>
              <a:t>single-story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house</a:t>
            </a:r>
            <a:r>
              <a:rPr lang="it-IT" dirty="0">
                <a:latin typeface="Myriad Pro" panose="020B0503030403020204" pitchFamily="34" charset="0"/>
              </a:rPr>
              <a:t> with 33 </a:t>
            </a:r>
            <a:r>
              <a:rPr lang="it-IT" dirty="0" err="1">
                <a:latin typeface="Myriad Pro" panose="020B0503030403020204" pitchFamily="34" charset="0"/>
              </a:rPr>
              <a:t>bedrooms</a:t>
            </a:r>
            <a:r>
              <a:rPr lang="it-IT" dirty="0">
                <a:latin typeface="Myriad Pro" panose="020B0503030403020204" pitchFamily="34" charset="0"/>
              </a:rPr>
              <a:t> and </a:t>
            </a:r>
            <a:r>
              <a:rPr lang="it-IT" dirty="0" err="1">
                <a:latin typeface="Myriad Pro" panose="020B0503030403020204" pitchFamily="34" charset="0"/>
              </a:rPr>
              <a:t>only</a:t>
            </a:r>
            <a:r>
              <a:rPr lang="it-IT" dirty="0">
                <a:latin typeface="Myriad Pro" panose="020B0503030403020204" pitchFamily="34" charset="0"/>
              </a:rPr>
              <a:t> 2 </a:t>
            </a:r>
            <a:r>
              <a:rPr lang="it-IT" dirty="0" err="1">
                <a:latin typeface="Myriad Pro" panose="020B0503030403020204" pitchFamily="34" charset="0"/>
              </a:rPr>
              <a:t>bathrooms</a:t>
            </a:r>
            <a:r>
              <a:rPr lang="it-IT" dirty="0">
                <a:latin typeface="Myriad Pro" panose="020B0503030403020204" pitchFamily="34" charset="0"/>
              </a:rPr>
              <a:t> (</a:t>
            </a:r>
            <a:r>
              <a:rPr lang="it-IT" dirty="0" err="1">
                <a:latin typeface="Myriad Pro" panose="020B0503030403020204" pitchFamily="34" charset="0"/>
              </a:rPr>
              <a:t>less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than</a:t>
            </a:r>
            <a:r>
              <a:rPr lang="it-IT" dirty="0">
                <a:latin typeface="Myriad Pro" panose="020B0503030403020204" pitchFamily="34" charset="0"/>
              </a:rPr>
              <a:t> 4,5 m</a:t>
            </a:r>
            <a:r>
              <a:rPr lang="it-IT" baseline="30000" dirty="0">
                <a:latin typeface="Myriad Pro" panose="020B0503030403020204" pitchFamily="34" charset="0"/>
              </a:rPr>
              <a:t>2</a:t>
            </a:r>
            <a:r>
              <a:rPr lang="it-IT" dirty="0">
                <a:latin typeface="Myriad Pro" panose="020B0503030403020204" pitchFamily="34" charset="0"/>
              </a:rPr>
              <a:t> per room, </a:t>
            </a:r>
            <a:r>
              <a:rPr lang="it-IT" dirty="0" err="1">
                <a:latin typeface="Myriad Pro" panose="020B0503030403020204" pitchFamily="34" charset="0"/>
              </a:rPr>
              <a:t>which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is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almost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impossible</a:t>
            </a:r>
            <a:r>
              <a:rPr lang="it-IT" dirty="0">
                <a:latin typeface="Myriad Pro" panose="020B0503030403020204" pitchFamily="34" charset="0"/>
              </a:rPr>
              <a:t>). </a:t>
            </a:r>
            <a:r>
              <a:rPr lang="it-IT" dirty="0" err="1">
                <a:latin typeface="Myriad Pro" panose="020B0503030403020204" pitchFamily="34" charset="0"/>
              </a:rPr>
              <a:t>There</a:t>
            </a:r>
            <a:r>
              <a:rPr lang="it-IT" dirty="0">
                <a:latin typeface="Myriad Pro" panose="020B0503030403020204" pitchFamily="34" charset="0"/>
              </a:rPr>
              <a:t> must be some </a:t>
            </a:r>
            <a:r>
              <a:rPr lang="it-IT" dirty="0" err="1">
                <a:latin typeface="Myriad Pro" panose="020B0503030403020204" pitchFamily="34" charset="0"/>
              </a:rPr>
              <a:t>errors</a:t>
            </a:r>
            <a:r>
              <a:rPr lang="it-IT" dirty="0">
                <a:latin typeface="Myriad Pro" panose="020B0503030403020204" pitchFamily="34" charset="0"/>
              </a:rPr>
              <a:t> in the reporting of the data. </a:t>
            </a:r>
            <a:endParaRPr lang="it-IT" baseline="30000" dirty="0">
              <a:latin typeface="Myriad Pro" panose="020B0503030403020204" pitchFamily="34" charset="0"/>
            </a:endParaRPr>
          </a:p>
          <a:p>
            <a:endParaRPr lang="it-IT" dirty="0">
              <a:latin typeface="Myriad Pro" panose="020B0503030403020204" pitchFamily="34" charset="0"/>
            </a:endParaRPr>
          </a:p>
          <a:p>
            <a:r>
              <a:rPr lang="it-IT" u="sng" dirty="0">
                <a:latin typeface="Myriad Pro" panose="020B0503030403020204" pitchFamily="34" charset="0"/>
              </a:rPr>
              <a:t>Solution</a:t>
            </a:r>
            <a:r>
              <a:rPr lang="it-IT" dirty="0">
                <a:latin typeface="Myriad Pro" panose="020B0503030403020204" pitchFamily="34" charset="0"/>
              </a:rPr>
              <a:t>: </a:t>
            </a:r>
            <a:r>
              <a:rPr lang="it-IT" dirty="0" err="1">
                <a:latin typeface="Myriad Pro" panose="020B0503030403020204" pitchFamily="34" charset="0"/>
              </a:rPr>
              <a:t>we</a:t>
            </a:r>
            <a:r>
              <a:rPr lang="it-IT" dirty="0">
                <a:latin typeface="Myriad Pro" panose="020B0503030403020204" pitchFamily="34" charset="0"/>
              </a:rPr>
              <a:t> delete </a:t>
            </a:r>
            <a:r>
              <a:rPr lang="it-IT" dirty="0" err="1">
                <a:latin typeface="Myriad Pro" panose="020B0503030403020204" pitchFamily="34" charset="0"/>
              </a:rPr>
              <a:t>that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instance</a:t>
            </a:r>
            <a:r>
              <a:rPr lang="it-IT" dirty="0">
                <a:latin typeface="Myriad Pro" panose="020B0503030403020204" pitchFamily="34" charset="0"/>
              </a:rPr>
              <a:t> from the </a:t>
            </a:r>
            <a:r>
              <a:rPr lang="it-IT" dirty="0" err="1">
                <a:latin typeface="Myriad Pro" panose="020B0503030403020204" pitchFamily="34" charset="0"/>
              </a:rPr>
              <a:t>dataset</a:t>
            </a:r>
            <a:r>
              <a:rPr lang="it-IT" dirty="0">
                <a:latin typeface="Myriad Pro" panose="020B0503030403020204" pitchFamily="34" charset="0"/>
              </a:rPr>
              <a:t>.</a:t>
            </a:r>
          </a:p>
          <a:p>
            <a:endParaRPr lang="it-IT" dirty="0">
              <a:latin typeface="Myriad Pro" panose="020B0503030403020204" pitchFamily="34" charset="0"/>
            </a:endParaRPr>
          </a:p>
          <a:p>
            <a:r>
              <a:rPr lang="it-IT" dirty="0">
                <a:latin typeface="Myriad Pro" panose="020B0503030403020204" pitchFamily="34" charset="0"/>
              </a:rPr>
              <a:t>INSERIRE SCREEN </a:t>
            </a:r>
          </a:p>
        </p:txBody>
      </p:sp>
    </p:spTree>
    <p:extLst>
      <p:ext uri="{BB962C8B-B14F-4D97-AF65-F5344CB8AC3E}">
        <p14:creationId xmlns:p14="http://schemas.microsoft.com/office/powerpoint/2010/main" val="134776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149C98-09C8-BE43-90B3-BA29F3FB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8DB0-9843-B347-A33E-49A9A86EE094}" type="datetime4">
              <a:rPr lang="it-IT" smtClean="0">
                <a:latin typeface="Myriad Pro" panose="020B0503030403020204" pitchFamily="34" charset="0"/>
              </a:rPr>
              <a:t>27 maggio 2019</a:t>
            </a:fld>
            <a:endParaRPr lang="it-IT" dirty="0">
              <a:latin typeface="Myriad Pro" panose="020B0503030403020204" pitchFamily="34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31F621-CE36-9743-BFB7-0349C997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latin typeface="Myriad Pro" panose="020B0503030403020204" pitchFamily="34" charset="0"/>
              </a:rPr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56023B-0338-6F40-9EE7-0CDEBAA6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>
                <a:latin typeface="Myriad Pro" panose="020B0503030403020204" pitchFamily="34" charset="0"/>
              </a:rPr>
              <a:t>9</a:t>
            </a:fld>
            <a:endParaRPr lang="it-IT">
              <a:latin typeface="Myriad Pro" panose="020B0503030403020204" pitchFamily="34" charset="0"/>
            </a:endParaRPr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ECAD0E9C-D217-D14F-95A1-2540A705939B}"/>
              </a:ext>
            </a:extLst>
          </p:cNvPr>
          <p:cNvSpPr txBox="1">
            <a:spLocks/>
          </p:cNvSpPr>
          <p:nvPr/>
        </p:nvSpPr>
        <p:spPr>
          <a:xfrm>
            <a:off x="823850" y="465968"/>
            <a:ext cx="5515099" cy="834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1" dirty="0" err="1">
                <a:latin typeface="Myriad Pro" panose="020B0503030403020204" pitchFamily="34" charset="0"/>
              </a:rPr>
              <a:t>Semantic</a:t>
            </a:r>
            <a:r>
              <a:rPr lang="it-IT" sz="2000" b="1" dirty="0">
                <a:latin typeface="Myriad Pro" panose="020B0503030403020204" pitchFamily="34" charset="0"/>
              </a:rPr>
              <a:t> of </a:t>
            </a:r>
            <a:r>
              <a:rPr lang="it-IT" sz="2000" b="1" i="1" dirty="0" err="1">
                <a:latin typeface="Myriad Pro" panose="020B0503030403020204" pitchFamily="34" charset="0"/>
              </a:rPr>
              <a:t>yr_renovated</a:t>
            </a:r>
            <a:r>
              <a:rPr lang="it-IT" sz="2000" b="1" dirty="0">
                <a:latin typeface="Myriad Pro" panose="020B0503030403020204" pitchFamily="34" charset="0"/>
              </a:rPr>
              <a:t>  </a:t>
            </a:r>
            <a:r>
              <a:rPr lang="it-IT" sz="2000" b="1" dirty="0" err="1">
                <a:latin typeface="Myriad Pro" panose="020B0503030403020204" pitchFamily="34" charset="0"/>
              </a:rPr>
              <a:t>feature</a:t>
            </a:r>
            <a:endParaRPr lang="it-IT" sz="2000" b="1" dirty="0">
              <a:latin typeface="Myriad Pro" panose="020B0503030403020204" pitchFamily="34" charset="0"/>
            </a:endParaRPr>
          </a:p>
        </p:txBody>
      </p:sp>
      <p:sp>
        <p:nvSpPr>
          <p:cNvPr id="8" name="Titolo 6">
            <a:extLst>
              <a:ext uri="{FF2B5EF4-FFF2-40B4-BE49-F238E27FC236}">
                <a16:creationId xmlns:a16="http://schemas.microsoft.com/office/drawing/2014/main" id="{CDB0E6E7-CC21-2443-AEE2-B4D68E373F7C}"/>
              </a:ext>
            </a:extLst>
          </p:cNvPr>
          <p:cNvSpPr txBox="1">
            <a:spLocks/>
          </p:cNvSpPr>
          <p:nvPr/>
        </p:nvSpPr>
        <p:spPr>
          <a:xfrm>
            <a:off x="823849" y="3404278"/>
            <a:ext cx="5515099" cy="834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1" dirty="0">
                <a:latin typeface="Myriad Pro" panose="020B0503030403020204" pitchFamily="34" charset="0"/>
              </a:rPr>
              <a:t>Date </a:t>
            </a:r>
            <a:r>
              <a:rPr lang="it-IT" sz="2000" b="1" dirty="0" err="1">
                <a:latin typeface="Myriad Pro" panose="020B0503030403020204" pitchFamily="34" charset="0"/>
              </a:rPr>
              <a:t>semantic</a:t>
            </a:r>
            <a:r>
              <a:rPr lang="it-IT" sz="2000" b="1" dirty="0">
                <a:latin typeface="Myriad Pro" panose="020B0503030403020204" pitchFamily="34" charset="0"/>
              </a:rPr>
              <a:t>/format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36CA13E-E070-3F42-957E-766AEC0CB150}"/>
              </a:ext>
            </a:extLst>
          </p:cNvPr>
          <p:cNvSpPr txBox="1"/>
          <p:nvPr/>
        </p:nvSpPr>
        <p:spPr>
          <a:xfrm>
            <a:off x="823850" y="1246564"/>
            <a:ext cx="9360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 err="1">
                <a:latin typeface="Myriad Pro" panose="020B0503030403020204" pitchFamily="34" charset="0"/>
              </a:rPr>
              <a:t>Problem</a:t>
            </a:r>
            <a:r>
              <a:rPr lang="it-IT" dirty="0">
                <a:latin typeface="Myriad Pro" panose="020B0503030403020204" pitchFamily="34" charset="0"/>
              </a:rPr>
              <a:t>: the </a:t>
            </a:r>
            <a:r>
              <a:rPr lang="it-IT" dirty="0" err="1">
                <a:latin typeface="Myriad Pro" panose="020B0503030403020204" pitchFamily="34" charset="0"/>
              </a:rPr>
              <a:t>feature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i="1" dirty="0" err="1">
                <a:latin typeface="Myriad Pro" panose="020B0503030403020204" pitchFamily="34" charset="0"/>
              </a:rPr>
              <a:t>yr_renovated</a:t>
            </a:r>
            <a:r>
              <a:rPr lang="it-IT" i="1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is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coded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as</a:t>
            </a:r>
            <a:r>
              <a:rPr lang="it-IT" dirty="0">
                <a:latin typeface="Myriad Pro" panose="020B0503030403020204" pitchFamily="34" charset="0"/>
              </a:rPr>
              <a:t> 0 </a:t>
            </a:r>
            <a:r>
              <a:rPr lang="it-IT" dirty="0" err="1">
                <a:latin typeface="Myriad Pro" panose="020B0503030403020204" pitchFamily="34" charset="0"/>
              </a:rPr>
              <a:t>if</a:t>
            </a:r>
            <a:r>
              <a:rPr lang="it-IT" dirty="0">
                <a:latin typeface="Myriad Pro" panose="020B0503030403020204" pitchFamily="34" charset="0"/>
              </a:rPr>
              <a:t> no </a:t>
            </a:r>
            <a:r>
              <a:rPr lang="it-IT" dirty="0" err="1">
                <a:latin typeface="Myriad Pro" panose="020B0503030403020204" pitchFamily="34" charset="0"/>
              </a:rPr>
              <a:t>renovation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has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been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done</a:t>
            </a:r>
            <a:r>
              <a:rPr lang="it-IT" dirty="0">
                <a:latin typeface="Myriad Pro" panose="020B0503030403020204" pitchFamily="34" charset="0"/>
              </a:rPr>
              <a:t> on the </a:t>
            </a:r>
            <a:r>
              <a:rPr lang="it-IT" dirty="0" err="1">
                <a:latin typeface="Myriad Pro" panose="020B0503030403020204" pitchFamily="34" charset="0"/>
              </a:rPr>
              <a:t>house</a:t>
            </a:r>
            <a:r>
              <a:rPr lang="it-IT" dirty="0">
                <a:latin typeface="Myriad Pro" panose="020B0503030403020204" pitchFamily="34" charset="0"/>
              </a:rPr>
              <a:t>, </a:t>
            </a:r>
            <a:r>
              <a:rPr lang="it-IT" dirty="0" err="1">
                <a:latin typeface="Myriad Pro" panose="020B0503030403020204" pitchFamily="34" charset="0"/>
              </a:rPr>
              <a:t>otherwise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it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keeps</a:t>
            </a:r>
            <a:r>
              <a:rPr lang="it-IT" dirty="0">
                <a:latin typeface="Myriad Pro" panose="020B0503030403020204" pitchFamily="34" charset="0"/>
              </a:rPr>
              <a:t> the last </a:t>
            </a:r>
            <a:r>
              <a:rPr lang="it-IT" dirty="0" err="1">
                <a:latin typeface="Myriad Pro" panose="020B0503030403020204" pitchFamily="34" charset="0"/>
              </a:rPr>
              <a:t>renovation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year</a:t>
            </a:r>
            <a:endParaRPr lang="it-IT" dirty="0">
              <a:latin typeface="Myriad Pro" panose="020B0503030403020204" pitchFamily="34" charset="0"/>
            </a:endParaRPr>
          </a:p>
          <a:p>
            <a:endParaRPr lang="it-IT" dirty="0">
              <a:latin typeface="Myriad Pro" panose="020B0503030403020204" pitchFamily="34" charset="0"/>
            </a:endParaRPr>
          </a:p>
          <a:p>
            <a:r>
              <a:rPr lang="it-IT" u="sng" dirty="0">
                <a:latin typeface="Myriad Pro" panose="020B0503030403020204" pitchFamily="34" charset="0"/>
              </a:rPr>
              <a:t>Solution</a:t>
            </a:r>
            <a:r>
              <a:rPr lang="it-IT" dirty="0">
                <a:latin typeface="Myriad Pro" panose="020B0503030403020204" pitchFamily="34" charset="0"/>
              </a:rPr>
              <a:t>: To </a:t>
            </a:r>
            <a:r>
              <a:rPr lang="it-IT" dirty="0" err="1">
                <a:latin typeface="Myriad Pro" panose="020B0503030403020204" pitchFamily="34" charset="0"/>
              </a:rPr>
              <a:t>avoid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this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difference</a:t>
            </a:r>
            <a:r>
              <a:rPr lang="it-IT" dirty="0">
                <a:latin typeface="Myriad Pro" panose="020B0503030403020204" pitchFamily="34" charset="0"/>
              </a:rPr>
              <a:t> in the </a:t>
            </a:r>
            <a:r>
              <a:rPr lang="it-IT" dirty="0" err="1">
                <a:latin typeface="Myriad Pro" panose="020B0503030403020204" pitchFamily="34" charset="0"/>
              </a:rPr>
              <a:t>semantic</a:t>
            </a:r>
            <a:r>
              <a:rPr lang="it-IT" dirty="0">
                <a:latin typeface="Myriad Pro" panose="020B0503030403020204" pitchFamily="34" charset="0"/>
              </a:rPr>
              <a:t> of the </a:t>
            </a:r>
            <a:r>
              <a:rPr lang="it-IT" dirty="0" err="1">
                <a:latin typeface="Myriad Pro" panose="020B0503030403020204" pitchFamily="34" charset="0"/>
              </a:rPr>
              <a:t>feature</a:t>
            </a:r>
            <a:r>
              <a:rPr lang="it-IT" dirty="0">
                <a:latin typeface="Myriad Pro" panose="020B0503030403020204" pitchFamily="34" charset="0"/>
              </a:rPr>
              <a:t>, </a:t>
            </a:r>
            <a:r>
              <a:rPr lang="it-IT" dirty="0" err="1">
                <a:latin typeface="Myriad Pro" panose="020B0503030403020204" pitchFamily="34" charset="0"/>
              </a:rPr>
              <a:t>we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transform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it</a:t>
            </a:r>
            <a:r>
              <a:rPr lang="it-IT" dirty="0">
                <a:latin typeface="Myriad Pro" panose="020B0503030403020204" pitchFamily="34" charset="0"/>
              </a:rPr>
              <a:t> in the </a:t>
            </a:r>
            <a:r>
              <a:rPr lang="it-IT" dirty="0" err="1">
                <a:latin typeface="Myriad Pro" panose="020B0503030403020204" pitchFamily="34" charset="0"/>
              </a:rPr>
              <a:t>year</a:t>
            </a:r>
            <a:r>
              <a:rPr lang="it-IT" dirty="0">
                <a:latin typeface="Myriad Pro" panose="020B0503030403020204" pitchFamily="34" charset="0"/>
              </a:rPr>
              <a:t> of the last </a:t>
            </a:r>
            <a:r>
              <a:rPr lang="it-IT" dirty="0" err="1">
                <a:latin typeface="Myriad Pro" panose="020B0503030403020204" pitchFamily="34" charset="0"/>
              </a:rPr>
              <a:t>renovation</a:t>
            </a:r>
            <a:r>
              <a:rPr lang="it-IT" dirty="0">
                <a:latin typeface="Myriad Pro" panose="020B0503030403020204" pitchFamily="34" charset="0"/>
              </a:rPr>
              <a:t> of the </a:t>
            </a:r>
            <a:r>
              <a:rPr lang="it-IT" dirty="0" err="1">
                <a:latin typeface="Myriad Pro" panose="020B0503030403020204" pitchFamily="34" charset="0"/>
              </a:rPr>
              <a:t>house</a:t>
            </a:r>
            <a:r>
              <a:rPr lang="it-IT" dirty="0">
                <a:latin typeface="Myriad Pro" panose="020B0503030403020204" pitchFamily="34" charset="0"/>
              </a:rPr>
              <a:t>: </a:t>
            </a:r>
            <a:r>
              <a:rPr lang="it-IT" dirty="0" err="1">
                <a:latin typeface="Myriad Pro" panose="020B0503030403020204" pitchFamily="34" charset="0"/>
              </a:rPr>
              <a:t>if</a:t>
            </a:r>
            <a:r>
              <a:rPr lang="it-IT" dirty="0">
                <a:latin typeface="Myriad Pro" panose="020B0503030403020204" pitchFamily="34" charset="0"/>
              </a:rPr>
              <a:t> a </a:t>
            </a:r>
            <a:r>
              <a:rPr lang="it-IT" dirty="0" err="1">
                <a:latin typeface="Myriad Pro" panose="020B0503030403020204" pitchFamily="34" charset="0"/>
              </a:rPr>
              <a:t>house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has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never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been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renovated</a:t>
            </a:r>
            <a:r>
              <a:rPr lang="it-IT" dirty="0">
                <a:latin typeface="Myriad Pro" panose="020B0503030403020204" pitchFamily="34" charset="0"/>
              </a:rPr>
              <a:t>, </a:t>
            </a:r>
            <a:r>
              <a:rPr lang="it-IT" dirty="0" err="1">
                <a:latin typeface="Myriad Pro" panose="020B0503030403020204" pitchFamily="34" charset="0"/>
              </a:rPr>
              <a:t>we</a:t>
            </a:r>
            <a:r>
              <a:rPr lang="it-IT" dirty="0">
                <a:latin typeface="Myriad Pro" panose="020B0503030403020204" pitchFamily="34" charset="0"/>
              </a:rPr>
              <a:t> use the </a:t>
            </a:r>
            <a:r>
              <a:rPr lang="it-IT" dirty="0" err="1">
                <a:latin typeface="Myriad Pro" panose="020B0503030403020204" pitchFamily="34" charset="0"/>
              </a:rPr>
              <a:t>construction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year</a:t>
            </a:r>
            <a:r>
              <a:rPr lang="it-IT" dirty="0">
                <a:latin typeface="Myriad Pro" panose="020B0503030403020204" pitchFamily="34" charset="0"/>
              </a:rPr>
              <a:t>.</a:t>
            </a:r>
            <a:endParaRPr lang="it-IT" baseline="30000" dirty="0">
              <a:latin typeface="Myriad Pro" panose="020B0503030403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65CCF4A-0337-F243-92C5-5204FB5FA1C0}"/>
              </a:ext>
            </a:extLst>
          </p:cNvPr>
          <p:cNvSpPr txBox="1"/>
          <p:nvPr/>
        </p:nvSpPr>
        <p:spPr>
          <a:xfrm>
            <a:off x="838200" y="4230588"/>
            <a:ext cx="9360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 err="1">
                <a:latin typeface="Myriad Pro" panose="020B0503030403020204" pitchFamily="34" charset="0"/>
              </a:rPr>
              <a:t>Problem</a:t>
            </a:r>
            <a:r>
              <a:rPr lang="it-IT" dirty="0">
                <a:latin typeface="Myriad Pro" panose="020B0503030403020204" pitchFamily="34" charset="0"/>
              </a:rPr>
              <a:t>: the format of the </a:t>
            </a:r>
            <a:r>
              <a:rPr lang="it-IT" dirty="0" err="1">
                <a:latin typeface="Myriad Pro" panose="020B0503030403020204" pitchFamily="34" charset="0"/>
              </a:rPr>
              <a:t>column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i="1" dirty="0">
                <a:latin typeface="Myriad Pro" panose="020B0503030403020204" pitchFamily="34" charset="0"/>
              </a:rPr>
              <a:t>date </a:t>
            </a:r>
            <a:r>
              <a:rPr lang="it-IT" dirty="0" err="1">
                <a:latin typeface="Myriad Pro" panose="020B0503030403020204" pitchFamily="34" charset="0"/>
              </a:rPr>
              <a:t>is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not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really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useful</a:t>
            </a:r>
            <a:r>
              <a:rPr lang="it-IT" dirty="0">
                <a:latin typeface="Myriad Pro" panose="020B0503030403020204" pitchFamily="34" charset="0"/>
              </a:rPr>
              <a:t> for the </a:t>
            </a:r>
            <a:r>
              <a:rPr lang="it-IT" dirty="0" err="1">
                <a:latin typeface="Myriad Pro" panose="020B0503030403020204" pitchFamily="34" charset="0"/>
              </a:rPr>
              <a:t>prediction</a:t>
            </a:r>
            <a:r>
              <a:rPr lang="it-IT" dirty="0">
                <a:latin typeface="Myriad Pro" panose="020B0503030403020204" pitchFamily="34" charset="0"/>
              </a:rPr>
              <a:t>. </a:t>
            </a:r>
            <a:r>
              <a:rPr lang="it-IT" dirty="0" err="1">
                <a:latin typeface="Myriad Pro" panose="020B0503030403020204" pitchFamily="34" charset="0"/>
              </a:rPr>
              <a:t>We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want</a:t>
            </a:r>
            <a:r>
              <a:rPr lang="it-IT" dirty="0">
                <a:latin typeface="Myriad Pro" panose="020B0503030403020204" pitchFamily="34" charset="0"/>
              </a:rPr>
              <a:t> to </a:t>
            </a:r>
            <a:r>
              <a:rPr lang="it-IT" dirty="0" err="1">
                <a:latin typeface="Myriad Pro" panose="020B0503030403020204" pitchFamily="34" charset="0"/>
              </a:rPr>
              <a:t>have</a:t>
            </a:r>
            <a:r>
              <a:rPr lang="it-IT" dirty="0">
                <a:latin typeface="Myriad Pro" panose="020B0503030403020204" pitchFamily="34" charset="0"/>
              </a:rPr>
              <a:t> an </a:t>
            </a:r>
            <a:r>
              <a:rPr lang="it-IT" dirty="0" err="1">
                <a:latin typeface="Myriad Pro" panose="020B0503030403020204" pitchFamily="34" charset="0"/>
              </a:rPr>
              <a:t>integer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value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that</a:t>
            </a:r>
            <a:r>
              <a:rPr lang="it-IT" dirty="0">
                <a:latin typeface="Myriad Pro" panose="020B0503030403020204" pitchFamily="34" charset="0"/>
              </a:rPr>
              <a:t> can be exploit </a:t>
            </a:r>
            <a:r>
              <a:rPr lang="it-IT" dirty="0" err="1">
                <a:latin typeface="Myriad Pro" panose="020B0503030403020204" pitchFamily="34" charset="0"/>
              </a:rPr>
              <a:t>as</a:t>
            </a:r>
            <a:r>
              <a:rPr lang="it-IT" dirty="0">
                <a:latin typeface="Myriad Pro" panose="020B0503030403020204" pitchFamily="34" charset="0"/>
              </a:rPr>
              <a:t> an information to </a:t>
            </a:r>
            <a:r>
              <a:rPr lang="it-IT" dirty="0" err="1">
                <a:latin typeface="Myriad Pro" panose="020B0503030403020204" pitchFamily="34" charset="0"/>
              </a:rPr>
              <a:t>perform</a:t>
            </a:r>
            <a:r>
              <a:rPr lang="it-IT" dirty="0">
                <a:latin typeface="Myriad Pro" panose="020B0503030403020204" pitchFamily="34" charset="0"/>
              </a:rPr>
              <a:t> the </a:t>
            </a:r>
            <a:r>
              <a:rPr lang="it-IT" dirty="0" err="1">
                <a:latin typeface="Myriad Pro" panose="020B0503030403020204" pitchFamily="34" charset="0"/>
              </a:rPr>
              <a:t>prediction</a:t>
            </a:r>
            <a:r>
              <a:rPr lang="it-IT" dirty="0">
                <a:latin typeface="Myriad Pro" panose="020B0503030403020204" pitchFamily="34" charset="0"/>
              </a:rPr>
              <a:t>.</a:t>
            </a:r>
          </a:p>
          <a:p>
            <a:endParaRPr lang="it-IT" dirty="0">
              <a:latin typeface="Myriad Pro" panose="020B0503030403020204" pitchFamily="34" charset="0"/>
            </a:endParaRPr>
          </a:p>
          <a:p>
            <a:r>
              <a:rPr lang="it-IT" u="sng" dirty="0">
                <a:latin typeface="Myriad Pro" panose="020B0503030403020204" pitchFamily="34" charset="0"/>
              </a:rPr>
              <a:t>Solution</a:t>
            </a:r>
            <a:r>
              <a:rPr lang="it-IT" dirty="0">
                <a:latin typeface="Myriad Pro" panose="020B0503030403020204" pitchFamily="34" charset="0"/>
              </a:rPr>
              <a:t>: the </a:t>
            </a:r>
            <a:r>
              <a:rPr lang="it-IT" dirty="0" err="1">
                <a:latin typeface="Myriad Pro" panose="020B0503030403020204" pitchFamily="34" charset="0"/>
              </a:rPr>
              <a:t>value</a:t>
            </a:r>
            <a:r>
              <a:rPr lang="it-IT" dirty="0">
                <a:latin typeface="Myriad Pro" panose="020B0503030403020204" pitchFamily="34" charset="0"/>
              </a:rPr>
              <a:t> of </a:t>
            </a:r>
            <a:r>
              <a:rPr lang="it-IT" i="1" dirty="0">
                <a:latin typeface="Myriad Pro" panose="020B0503030403020204" pitchFamily="34" charset="0"/>
              </a:rPr>
              <a:t>date </a:t>
            </a:r>
            <a:r>
              <a:rPr lang="it-IT" dirty="0" err="1">
                <a:latin typeface="Myriad Pro" panose="020B0503030403020204" pitchFamily="34" charset="0"/>
              </a:rPr>
              <a:t>is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transformed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into</a:t>
            </a:r>
            <a:r>
              <a:rPr lang="it-IT" dirty="0">
                <a:latin typeface="Myriad Pro" panose="020B0503030403020204" pitchFamily="34" charset="0"/>
              </a:rPr>
              <a:t> an </a:t>
            </a:r>
            <a:r>
              <a:rPr lang="it-IT" dirty="0" err="1">
                <a:latin typeface="Myriad Pro" panose="020B0503030403020204" pitchFamily="34" charset="0"/>
              </a:rPr>
              <a:t>integer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value</a:t>
            </a:r>
            <a:r>
              <a:rPr lang="it-IT" dirty="0">
                <a:latin typeface="Myriad Pro" panose="020B0503030403020204" pitchFamily="34" charset="0"/>
              </a:rPr>
              <a:t>, </a:t>
            </a:r>
            <a:r>
              <a:rPr lang="it-IT" dirty="0" err="1">
                <a:latin typeface="Myriad Pro" panose="020B0503030403020204" pitchFamily="34" charset="0"/>
              </a:rPr>
              <a:t>describing</a:t>
            </a:r>
            <a:r>
              <a:rPr lang="it-IT" dirty="0">
                <a:latin typeface="Myriad Pro" panose="020B0503030403020204" pitchFamily="34" charset="0"/>
              </a:rPr>
              <a:t> the </a:t>
            </a:r>
            <a:r>
              <a:rPr lang="it-IT" dirty="0" err="1">
                <a:latin typeface="Myriad Pro" panose="020B0503030403020204" pitchFamily="34" charset="0"/>
              </a:rPr>
              <a:t>number</a:t>
            </a:r>
            <a:r>
              <a:rPr lang="it-IT" dirty="0">
                <a:latin typeface="Myriad Pro" panose="020B0503030403020204" pitchFamily="34" charset="0"/>
              </a:rPr>
              <a:t> of </a:t>
            </a:r>
            <a:r>
              <a:rPr lang="it-IT" dirty="0" err="1">
                <a:latin typeface="Myriad Pro" panose="020B0503030403020204" pitchFamily="34" charset="0"/>
              </a:rPr>
              <a:t>days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since</a:t>
            </a:r>
            <a:r>
              <a:rPr lang="it-IT" dirty="0">
                <a:latin typeface="Myriad Pro" panose="020B0503030403020204" pitchFamily="34" charset="0"/>
              </a:rPr>
              <a:t> the first sale in the </a:t>
            </a:r>
            <a:r>
              <a:rPr lang="it-IT" dirty="0" err="1">
                <a:latin typeface="Myriad Pro" panose="020B0503030403020204" pitchFamily="34" charset="0"/>
              </a:rPr>
              <a:t>analyzed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period</a:t>
            </a:r>
            <a:r>
              <a:rPr lang="it-IT" dirty="0">
                <a:latin typeface="Myriad Pro" panose="020B0503030403020204" pitchFamily="34" charset="0"/>
              </a:rPr>
              <a:t>.</a:t>
            </a:r>
            <a:endParaRPr lang="it-IT" baseline="300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735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780</Words>
  <Application>Microsoft Macintosh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1" baseType="lpstr">
      <vt:lpstr>Apple Chancery</vt:lpstr>
      <vt:lpstr>Arial</vt:lpstr>
      <vt:lpstr>Calibri</vt:lpstr>
      <vt:lpstr>Calibri Light</vt:lpstr>
      <vt:lpstr>Cambria Math</vt:lpstr>
      <vt:lpstr>Myriad Pro</vt:lpstr>
      <vt:lpstr>Wingdings</vt:lpstr>
      <vt:lpstr>Tema di Office</vt:lpstr>
      <vt:lpstr>House price prediction  (King County, Washington, USA)</vt:lpstr>
      <vt:lpstr>Goals</vt:lpstr>
      <vt:lpstr>Dataset</vt:lpstr>
      <vt:lpstr>Presentazione standard di PowerPoint</vt:lpstr>
      <vt:lpstr>Geographic location</vt:lpstr>
      <vt:lpstr>Data cleaning/filtering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 prediction (King County, Washington, USA)</dc:title>
  <dc:creator>Martino De Nardi</dc:creator>
  <cp:lastModifiedBy>Martino De Nardi</cp:lastModifiedBy>
  <cp:revision>23</cp:revision>
  <dcterms:created xsi:type="dcterms:W3CDTF">2019-05-27T07:17:16Z</dcterms:created>
  <dcterms:modified xsi:type="dcterms:W3CDTF">2019-05-27T18:27:46Z</dcterms:modified>
</cp:coreProperties>
</file>