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83" r:id="rId6"/>
    <p:sldId id="274" r:id="rId7"/>
    <p:sldId id="282" r:id="rId8"/>
    <p:sldId id="268" r:id="rId9"/>
    <p:sldId id="269" r:id="rId10"/>
    <p:sldId id="279" r:id="rId11"/>
    <p:sldId id="267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D49"/>
    <a:srgbClr val="33CC33"/>
    <a:srgbClr val="C25551"/>
    <a:srgbClr val="924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9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7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8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95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11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8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8564-CF4D-4653-B696-9F2EC9BB4168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E98D-497A-4336-A2D2-4AD46E1E59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34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o usar nossos modelos de pesquisa sobre o COVID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43" y="0"/>
            <a:ext cx="102210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93683" y="-93745"/>
            <a:ext cx="74666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MAE5904 - </a:t>
            </a:r>
            <a:r>
              <a:rPr lang="en-US" sz="5000" b="1" dirty="0" err="1">
                <a:solidFill>
                  <a:schemeClr val="bg1"/>
                </a:solidFill>
              </a:rPr>
              <a:t>Projeto</a:t>
            </a:r>
            <a:r>
              <a:rPr lang="en-US" sz="5000" b="1" dirty="0">
                <a:solidFill>
                  <a:schemeClr val="bg1"/>
                </a:solidFill>
              </a:rPr>
              <a:t>: </a:t>
            </a:r>
            <a:r>
              <a:rPr lang="en-US" sz="5000" b="1" dirty="0" err="1">
                <a:solidFill>
                  <a:schemeClr val="bg1"/>
                </a:solidFill>
              </a:rPr>
              <a:t>Etapa</a:t>
            </a:r>
            <a:r>
              <a:rPr lang="en-US" sz="5000" b="1" dirty="0">
                <a:solidFill>
                  <a:schemeClr val="bg1"/>
                </a:solidFill>
              </a:rPr>
              <a:t> 1</a:t>
            </a:r>
            <a:endParaRPr lang="pt-BR" sz="50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081247" y="4593249"/>
            <a:ext cx="2887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Lucas </a:t>
            </a:r>
            <a:r>
              <a:rPr lang="en-US" sz="1600" b="1" dirty="0" err="1" smtClean="0">
                <a:solidFill>
                  <a:schemeClr val="bg1"/>
                </a:solidFill>
              </a:rPr>
              <a:t>Bortolucci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Bruno </a:t>
            </a:r>
            <a:r>
              <a:rPr lang="en-US" sz="1600" b="1" dirty="0">
                <a:solidFill>
                  <a:schemeClr val="bg1"/>
                </a:solidFill>
              </a:rPr>
              <a:t>de Castro Paul </a:t>
            </a:r>
            <a:r>
              <a:rPr lang="en-US" sz="1600" b="1" dirty="0" err="1" smtClean="0">
                <a:solidFill>
                  <a:schemeClr val="bg1"/>
                </a:solidFill>
              </a:rPr>
              <a:t>Schultze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Thiago </a:t>
            </a:r>
            <a:r>
              <a:rPr lang="en-US" sz="1600" b="1" dirty="0">
                <a:solidFill>
                  <a:schemeClr val="bg1"/>
                </a:solidFill>
              </a:rPr>
              <a:t>Henrique </a:t>
            </a:r>
            <a:r>
              <a:rPr lang="en-US" sz="1600" b="1" dirty="0" err="1" smtClean="0">
                <a:solidFill>
                  <a:schemeClr val="bg1"/>
                </a:solidFill>
              </a:rPr>
              <a:t>Martinoni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Luiz </a:t>
            </a:r>
            <a:r>
              <a:rPr lang="en-US" sz="1600" b="1" dirty="0" err="1" smtClean="0">
                <a:solidFill>
                  <a:schemeClr val="bg1"/>
                </a:solidFill>
              </a:rPr>
              <a:t>Afonso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Glatzl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Junior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Lucas </a:t>
            </a:r>
            <a:r>
              <a:rPr lang="en-US" sz="1600" b="1" dirty="0">
                <a:solidFill>
                  <a:schemeClr val="bg1"/>
                </a:solidFill>
              </a:rPr>
              <a:t>Monteiro Bianchi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081247" y="5638825"/>
            <a:ext cx="28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_____________________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Grupo</a:t>
            </a:r>
            <a:r>
              <a:rPr lang="en-US" b="1" dirty="0" smtClean="0">
                <a:solidFill>
                  <a:schemeClr val="bg1"/>
                </a:solidFill>
              </a:rPr>
              <a:t> 7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5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81757" y="5917664"/>
            <a:ext cx="563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</a:t>
            </a:r>
            <a:r>
              <a:rPr lang="en-US" b="1" dirty="0"/>
              <a:t>: </a:t>
            </a:r>
            <a:r>
              <a:rPr lang="en-US" dirty="0"/>
              <a:t>Zhao et al. </a:t>
            </a:r>
            <a:r>
              <a:rPr lang="en-US" dirty="0" err="1"/>
              <a:t>Clin</a:t>
            </a:r>
            <a:r>
              <a:rPr lang="en-US" dirty="0"/>
              <a:t> </a:t>
            </a:r>
            <a:r>
              <a:rPr lang="en-US" dirty="0" err="1"/>
              <a:t>Infec</a:t>
            </a:r>
            <a:r>
              <a:rPr lang="en-US" dirty="0"/>
              <a:t> Diseases 2020.</a:t>
            </a:r>
          </a:p>
          <a:p>
            <a:r>
              <a:rPr lang="en-US" dirty="0"/>
              <a:t>            </a:t>
            </a:r>
            <a:r>
              <a:rPr lang="en-US" dirty="0" err="1"/>
              <a:t>Arimura</a:t>
            </a:r>
            <a:r>
              <a:rPr lang="en-US" dirty="0"/>
              <a:t>, 2020. </a:t>
            </a:r>
            <a:r>
              <a:rPr lang="en-US" dirty="0" err="1"/>
              <a:t>Apresenta</a:t>
            </a:r>
            <a:r>
              <a:rPr lang="pt-BR" dirty="0" err="1"/>
              <a:t>ção</a:t>
            </a:r>
            <a:r>
              <a:rPr lang="pt-BR" dirty="0"/>
              <a:t> – Instituto </a:t>
            </a:r>
            <a:r>
              <a:rPr lang="pt-BR" dirty="0" err="1"/>
              <a:t>Insper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869" y="79060"/>
            <a:ext cx="4195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Testes – RSAT (</a:t>
            </a:r>
            <a:r>
              <a:rPr lang="en-US" sz="3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rápido</a:t>
            </a:r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01" y="1169043"/>
            <a:ext cx="10007482" cy="48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pic>
        <p:nvPicPr>
          <p:cNvPr id="7170" name="Picture 2" descr="https://www.nejm.org/na101/home/literatum/publisher/mms/journals/content/nejm/0/nejm.ahead-of-print/nejmsr2019953/20200618-01/images/img_large/nejmsr2019953_t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6" y="1264920"/>
            <a:ext cx="4050664" cy="51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57176" y="6382384"/>
            <a:ext cx="4847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Fonte</a:t>
            </a:r>
            <a:r>
              <a:rPr lang="en-US" sz="1400" b="1" dirty="0"/>
              <a:t>: </a:t>
            </a:r>
            <a:r>
              <a:rPr lang="pt-BR" sz="1400" dirty="0"/>
              <a:t>Barnes et. al. 2020. NEJM. DOI: 10.1056/NEJMsr2019953.</a:t>
            </a:r>
            <a:endParaRPr lang="pt-BR" sz="1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869" y="79060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Principais</a:t>
            </a:r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sintomas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2" name="Picture 4" descr="Tire suas dúvidas sobre o novo coronavírus e a covid-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53" y="1846000"/>
            <a:ext cx="4148128" cy="453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869633" y="6375616"/>
            <a:ext cx="373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Fonte</a:t>
            </a:r>
            <a:r>
              <a:rPr lang="en-US" sz="1400" b="1" dirty="0"/>
              <a:t>: </a:t>
            </a:r>
            <a:r>
              <a:rPr lang="pt-BR" sz="1400" dirty="0"/>
              <a:t>Material de divulgação do Min. da Saúde.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07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0" y="331796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Obrigado!</a:t>
            </a:r>
            <a:endParaRPr lang="pt-BR" sz="6000" b="1" dirty="0"/>
          </a:p>
        </p:txBody>
      </p:sp>
      <p:sp>
        <p:nvSpPr>
          <p:cNvPr id="3" name="Retângulo 2"/>
          <p:cNvSpPr/>
          <p:nvPr/>
        </p:nvSpPr>
        <p:spPr>
          <a:xfrm>
            <a:off x="2960913" y="44499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 smtClean="0"/>
              <a:t>Grupo</a:t>
            </a:r>
            <a:r>
              <a:rPr lang="en-US" b="1" dirty="0" smtClean="0"/>
              <a:t> 7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3477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Arredondado 16"/>
          <p:cNvSpPr/>
          <p:nvPr/>
        </p:nvSpPr>
        <p:spPr>
          <a:xfrm>
            <a:off x="4275909" y="1733006"/>
            <a:ext cx="7672251" cy="4484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83177" y="1130468"/>
            <a:ext cx="3206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COVID-19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862149" y="2072640"/>
            <a:ext cx="17417" cy="4046220"/>
          </a:xfrm>
          <a:prstGeom prst="straightConnector1">
            <a:avLst/>
          </a:prstGeom>
          <a:ln w="57150">
            <a:solidFill>
              <a:srgbClr val="202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1563190" y="2072640"/>
            <a:ext cx="21770" cy="3378926"/>
          </a:xfrm>
          <a:prstGeom prst="straightConnector1">
            <a:avLst/>
          </a:prstGeom>
          <a:ln w="57150">
            <a:solidFill>
              <a:srgbClr val="202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177144" y="2072640"/>
            <a:ext cx="8707" cy="2360023"/>
          </a:xfrm>
          <a:prstGeom prst="straightConnector1">
            <a:avLst/>
          </a:prstGeom>
          <a:ln w="57150">
            <a:solidFill>
              <a:srgbClr val="202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85153" y="6029980"/>
            <a:ext cx="1233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Corona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12319" y="5337483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Virus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003725" y="4361853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Disease</a:t>
            </a:r>
            <a:endParaRPr lang="pt-BR" sz="2800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069773" y="2072639"/>
            <a:ext cx="21770" cy="1619795"/>
          </a:xfrm>
          <a:prstGeom prst="straightConnector1">
            <a:avLst/>
          </a:prstGeom>
          <a:ln w="57150">
            <a:solidFill>
              <a:srgbClr val="202D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927332" y="365975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2019</a:t>
            </a:r>
          </a:p>
        </p:txBody>
      </p:sp>
      <p:pic>
        <p:nvPicPr>
          <p:cNvPr id="16386" name="Picture 2" descr="International Committee on Taxonomy of Viruses (ICTV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38" y="1965959"/>
            <a:ext cx="74485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75869" y="79060"/>
            <a:ext cx="2247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Taxonomia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39238" y="6180653"/>
            <a:ext cx="726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Fonte</a:t>
            </a:r>
            <a:r>
              <a:rPr lang="en-US" sz="1400" b="1" dirty="0"/>
              <a:t>: </a:t>
            </a:r>
            <a:r>
              <a:rPr lang="pt-BR" sz="1400" dirty="0" err="1"/>
              <a:t>Gorbalenya</a:t>
            </a:r>
            <a:r>
              <a:rPr lang="pt-BR" sz="1400" dirty="0"/>
              <a:t>, A.E.  </a:t>
            </a:r>
            <a:r>
              <a:rPr lang="pt-BR" sz="1400" i="1" dirty="0"/>
              <a:t>et al.</a:t>
            </a:r>
            <a:r>
              <a:rPr lang="pt-BR" sz="1400" dirty="0"/>
              <a:t> </a:t>
            </a:r>
            <a:r>
              <a:rPr lang="pt-BR" sz="1400" i="1" dirty="0"/>
              <a:t>Nat </a:t>
            </a:r>
            <a:r>
              <a:rPr lang="pt-BR" sz="1400" i="1" dirty="0" err="1"/>
              <a:t>Microbiol</a:t>
            </a:r>
            <a:r>
              <a:rPr lang="pt-BR" sz="1400" dirty="0"/>
              <a:t> 5</a:t>
            </a:r>
            <a:r>
              <a:rPr lang="pt-BR" sz="1400" b="1" dirty="0"/>
              <a:t>, </a:t>
            </a:r>
            <a:r>
              <a:rPr lang="pt-BR" sz="1400" dirty="0"/>
              <a:t>536–544 (2020). DOI: 10.1038/s41564-020-0695-z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7166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14534"/>
          <a:stretch/>
        </p:blipFill>
        <p:spPr>
          <a:xfrm>
            <a:off x="1032637" y="1638300"/>
            <a:ext cx="10524363" cy="484098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22164" y="6479286"/>
            <a:ext cx="722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Fonte</a:t>
            </a:r>
            <a:r>
              <a:rPr lang="en-US" sz="1400" b="1" dirty="0"/>
              <a:t>: </a:t>
            </a:r>
            <a:r>
              <a:rPr lang="en-US" sz="1400" dirty="0"/>
              <a:t>Siddiqi HK. Journal of Heart and Lung Transplantation DOI: 10.1016/j.healun.2020.03.012 </a:t>
            </a:r>
            <a:endParaRPr lang="pt-BR" sz="1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869" y="79060"/>
            <a:ext cx="3326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Estágio evolutivo</a:t>
            </a:r>
          </a:p>
        </p:txBody>
      </p:sp>
    </p:spTree>
    <p:extLst>
      <p:ext uri="{BB962C8B-B14F-4D97-AF65-F5344CB8AC3E}">
        <p14:creationId xmlns:p14="http://schemas.microsoft.com/office/powerpoint/2010/main" val="52042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5869" y="79060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SRAG vs Covid-19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8639" y="1660236"/>
            <a:ext cx="3462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Casos de SRAG: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37309" y="2493364"/>
                <a:ext cx="11554692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000" b="0" i="0" u="none" strike="noStrike" baseline="0" dirty="0">
                    <a:latin typeface="LiberationSans"/>
                  </a:rPr>
                  <a:t>Indivíduo hospitalizado com:</a:t>
                </a:r>
              </a:p>
              <a:p>
                <a:pPr lvl="1"/>
                <a:r>
                  <a:rPr lang="pt-BR" sz="2600" b="0" i="0" u="none" strike="noStrike" baseline="0" dirty="0">
                    <a:latin typeface="OpenSymbol"/>
                  </a:rPr>
                  <a:t>– </a:t>
                </a:r>
                <a:r>
                  <a:rPr lang="pt-BR" sz="2600" dirty="0">
                    <a:latin typeface="LiberationSans"/>
                  </a:rPr>
                  <a:t>Febre (mesmo que </a:t>
                </a:r>
                <a:r>
                  <a:rPr lang="pt-BR" sz="2600" dirty="0" err="1">
                    <a:latin typeface="LiberationSans"/>
                  </a:rPr>
                  <a:t>autoreferida</a:t>
                </a:r>
                <a:r>
                  <a:rPr lang="pt-BR" sz="2600" dirty="0">
                    <a:latin typeface="LiberationSans"/>
                  </a:rPr>
                  <a:t>);</a:t>
                </a:r>
              </a:p>
              <a:p>
                <a:pPr lvl="1"/>
                <a:r>
                  <a:rPr lang="pt-BR" sz="2600" b="0" i="0" u="none" strike="noStrike" baseline="0" dirty="0">
                    <a:latin typeface="OpenSymbol"/>
                  </a:rPr>
                  <a:t>– </a:t>
                </a:r>
                <a:r>
                  <a:rPr lang="pt-BR" sz="2600" dirty="0">
                    <a:latin typeface="LiberationSans"/>
                  </a:rPr>
                  <a:t>Tosse ou dor de garganta;</a:t>
                </a:r>
              </a:p>
              <a:p>
                <a:pPr lvl="1" algn="just"/>
                <a:r>
                  <a:rPr lang="pt-BR" sz="2600" b="0" i="0" u="none" strike="noStrike" baseline="0" dirty="0">
                    <a:latin typeface="OpenSymbol"/>
                  </a:rPr>
                  <a:t>– </a:t>
                </a:r>
                <a:r>
                  <a:rPr lang="pt-BR" sz="2600" dirty="0">
                    <a:latin typeface="LiberationSans"/>
                  </a:rPr>
                  <a:t>Dispneia ou saturação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600" dirty="0" smtClean="0">
                            <a:latin typeface="LiberationSans"/>
                          </a:rPr>
                          <m:t>O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600" b="0" i="0" u="none" strike="noStrike" baseline="0" dirty="0">
                    <a:latin typeface="LiberationSans"/>
                  </a:rPr>
                  <a:t> </a:t>
                </a:r>
                <a:r>
                  <a:rPr lang="pt-BR" sz="2600" dirty="0">
                    <a:latin typeface="LiberationSans"/>
                  </a:rPr>
                  <a:t>&lt; 95% ou desconforto respiratório</a:t>
                </a:r>
              </a:p>
              <a:p>
                <a:pPr lvl="1"/>
                <a:endParaRPr lang="pt-BR" sz="3000" dirty="0">
                  <a:latin typeface="LiberationSans"/>
                </a:endParaRP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pt-BR" sz="3000" dirty="0">
                    <a:latin typeface="LiberationSans"/>
                  </a:rPr>
                  <a:t>Indivíduo que evolui para óbito por SRAG independente de internação</a:t>
                </a:r>
              </a:p>
              <a:p>
                <a:pPr lvl="1"/>
                <a:endParaRPr lang="pt-BR" sz="30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2493364"/>
                <a:ext cx="11554692" cy="3600986"/>
              </a:xfrm>
              <a:prstGeom prst="rect">
                <a:avLst/>
              </a:prstGeom>
              <a:blipFill>
                <a:blip r:embed="rId3"/>
                <a:stretch>
                  <a:fillRect l="-1108" t="-2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5869" y="79060"/>
            <a:ext cx="4378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Modelagem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30" y="819150"/>
            <a:ext cx="9197702" cy="57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5869" y="79060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SRAG vs Covid-19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8639" y="1660236"/>
            <a:ext cx="6677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Casos confirmado de covid-19: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7309" y="2493364"/>
            <a:ext cx="1155469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latin typeface="LiberationSans"/>
              </a:rPr>
              <a:t>Critério laboratorial</a:t>
            </a:r>
            <a:r>
              <a:rPr lang="en-US" sz="3000" b="1" dirty="0">
                <a:latin typeface="LiberationSans"/>
              </a:rPr>
              <a:t>:</a:t>
            </a:r>
            <a:endParaRPr lang="pt-BR" sz="3000" b="1" dirty="0">
              <a:latin typeface="LiberationSans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pt-BR" sz="2600" dirty="0"/>
              <a:t>Biologia molecular RT-PCR com resultado detectável para SARS-CoV2.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pt-BR" sz="2600" dirty="0"/>
              <a:t>Imunológico (teste rápido ou sorologia clássica para detecção de anticorpos) com resultado positivo para anticorpos </a:t>
            </a:r>
            <a:r>
              <a:rPr lang="pt-BR" sz="2600" dirty="0" err="1"/>
              <a:t>IgM</a:t>
            </a:r>
            <a:r>
              <a:rPr lang="pt-BR" sz="2600" dirty="0"/>
              <a:t> e/ou </a:t>
            </a:r>
            <a:r>
              <a:rPr lang="pt-BR" sz="2600" dirty="0" err="1"/>
              <a:t>IgG</a:t>
            </a:r>
            <a:r>
              <a:rPr lang="pt-BR" sz="2600" dirty="0"/>
              <a:t>.</a:t>
            </a:r>
          </a:p>
          <a:p>
            <a:pPr lvl="2" fontAlgn="base"/>
            <a:endParaRPr lang="pt-BR" sz="2600" dirty="0"/>
          </a:p>
          <a:p>
            <a:pPr marL="457200" lvl="2" indent="-457200" fontAlgn="base">
              <a:buFont typeface="Arial" panose="020B0604020202020204" pitchFamily="34" charset="0"/>
              <a:buChar char="•"/>
            </a:pPr>
            <a:r>
              <a:rPr lang="en-US" sz="3000" b="1" dirty="0" err="1">
                <a:latin typeface="LiberationSans"/>
              </a:rPr>
              <a:t>Crit</a:t>
            </a:r>
            <a:r>
              <a:rPr lang="pt-BR" sz="3000" b="1" dirty="0" err="1">
                <a:latin typeface="LiberationSans"/>
              </a:rPr>
              <a:t>ério</a:t>
            </a:r>
            <a:r>
              <a:rPr lang="pt-BR" sz="3000" b="1" dirty="0">
                <a:latin typeface="LiberationSans"/>
              </a:rPr>
              <a:t> clínico-epidemiológico</a:t>
            </a:r>
            <a:r>
              <a:rPr lang="en-US" sz="3000" b="1" dirty="0">
                <a:latin typeface="LiberationSans"/>
              </a:rPr>
              <a:t>:</a:t>
            </a:r>
          </a:p>
          <a:p>
            <a:pPr marL="457200" lvl="3" fontAlgn="base"/>
            <a:r>
              <a:rPr lang="pt-BR" dirty="0"/>
              <a:t>	</a:t>
            </a:r>
            <a:r>
              <a:rPr lang="pt-BR" sz="2600" dirty="0"/>
              <a:t>Histórico de contato próximo ou domiciliar, nos últimos 7 dias antes do 	aparecimento dos sintomas, com caso confirmado laboratorialmente para 	COVID-19.</a:t>
            </a:r>
            <a:endParaRPr lang="pt-BR" sz="3000" dirty="0">
              <a:latin typeface="LiberationSans"/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9122756" y="1390631"/>
            <a:ext cx="2789381" cy="942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pt-BR" sz="2600" dirty="0">
                <a:solidFill>
                  <a:schemeClr val="tx1"/>
                </a:solidFill>
              </a:rPr>
              <a:t>Caso suspeito de SG ou SRAG</a:t>
            </a:r>
          </a:p>
        </p:txBody>
      </p:sp>
    </p:spTree>
    <p:extLst>
      <p:ext uri="{BB962C8B-B14F-4D97-AF65-F5344CB8AC3E}">
        <p14:creationId xmlns:p14="http://schemas.microsoft.com/office/powerpoint/2010/main" val="412528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5869" y="79060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SRAG vs Covid-19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8415"/>
          <a:stretch/>
        </p:blipFill>
        <p:spPr>
          <a:xfrm>
            <a:off x="787138" y="1638300"/>
            <a:ext cx="10525125" cy="46583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51657" y="6296628"/>
            <a:ext cx="4023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Fonte</a:t>
            </a:r>
            <a:r>
              <a:rPr lang="en-US" sz="1400" b="1" dirty="0"/>
              <a:t>: </a:t>
            </a:r>
            <a:r>
              <a:rPr lang="pt-BR" sz="1400" dirty="0"/>
              <a:t>Bastos, 2020</a:t>
            </a:r>
            <a:r>
              <a:rPr lang="en-US" sz="1400" dirty="0"/>
              <a:t>. </a:t>
            </a:r>
            <a:r>
              <a:rPr lang="en-US" sz="1400" dirty="0" err="1"/>
              <a:t>Apresenta</a:t>
            </a:r>
            <a:r>
              <a:rPr lang="pt-BR" sz="1400" dirty="0" err="1"/>
              <a:t>ção</a:t>
            </a:r>
            <a:r>
              <a:rPr lang="pt-BR" sz="1400" dirty="0"/>
              <a:t> – Instituto </a:t>
            </a:r>
            <a:r>
              <a:rPr lang="pt-BR" sz="1400" dirty="0" err="1"/>
              <a:t>Insper</a:t>
            </a:r>
            <a:r>
              <a:rPr lang="en-US" sz="1400" dirty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1983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5869" y="79060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Testes - PCR 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2969"/>
          <a:stretch/>
        </p:blipFill>
        <p:spPr>
          <a:xfrm>
            <a:off x="1196801" y="1041722"/>
            <a:ext cx="10192687" cy="47803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96801" y="5822066"/>
            <a:ext cx="563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</a:t>
            </a:r>
            <a:r>
              <a:rPr lang="en-US" b="1" dirty="0"/>
              <a:t>: </a:t>
            </a:r>
            <a:r>
              <a:rPr lang="en-US" dirty="0"/>
              <a:t>Zhao et al. </a:t>
            </a:r>
            <a:r>
              <a:rPr lang="en-US" dirty="0" err="1"/>
              <a:t>Clin</a:t>
            </a:r>
            <a:r>
              <a:rPr lang="en-US" dirty="0"/>
              <a:t> </a:t>
            </a:r>
            <a:r>
              <a:rPr lang="en-US" dirty="0" err="1"/>
              <a:t>Infec</a:t>
            </a:r>
            <a:r>
              <a:rPr lang="en-US" dirty="0"/>
              <a:t> Diseases 2020.</a:t>
            </a:r>
          </a:p>
          <a:p>
            <a:r>
              <a:rPr lang="en-US" dirty="0"/>
              <a:t>            </a:t>
            </a:r>
            <a:r>
              <a:rPr lang="en-US" dirty="0" err="1"/>
              <a:t>Arimura</a:t>
            </a:r>
            <a:r>
              <a:rPr lang="en-US" dirty="0"/>
              <a:t>, 2020. </a:t>
            </a:r>
            <a:r>
              <a:rPr lang="en-US" dirty="0" err="1"/>
              <a:t>Apresenta</a:t>
            </a:r>
            <a:r>
              <a:rPr lang="pt-BR" dirty="0" err="1"/>
              <a:t>ção</a:t>
            </a:r>
            <a:r>
              <a:rPr lang="pt-BR" dirty="0"/>
              <a:t> – Instituto </a:t>
            </a:r>
            <a:r>
              <a:rPr lang="pt-BR" dirty="0" err="1"/>
              <a:t>Insper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83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0" y="0"/>
            <a:ext cx="9943147" cy="16383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20" y="1180618"/>
            <a:ext cx="9403586" cy="471389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81757" y="5894514"/>
            <a:ext cx="563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Fonte</a:t>
            </a:r>
            <a:r>
              <a:rPr lang="en-US" b="1" dirty="0"/>
              <a:t>: </a:t>
            </a:r>
            <a:r>
              <a:rPr lang="en-US" dirty="0"/>
              <a:t>Zhao et al. </a:t>
            </a:r>
            <a:r>
              <a:rPr lang="en-US" dirty="0" err="1"/>
              <a:t>Clin</a:t>
            </a:r>
            <a:r>
              <a:rPr lang="en-US" dirty="0"/>
              <a:t> </a:t>
            </a:r>
            <a:r>
              <a:rPr lang="en-US" dirty="0" err="1"/>
              <a:t>Infec</a:t>
            </a:r>
            <a:r>
              <a:rPr lang="en-US" dirty="0"/>
              <a:t> Diseases 2020.</a:t>
            </a:r>
          </a:p>
          <a:p>
            <a:r>
              <a:rPr lang="en-US" dirty="0"/>
              <a:t>            </a:t>
            </a:r>
            <a:r>
              <a:rPr lang="en-US" dirty="0" err="1"/>
              <a:t>Arimura</a:t>
            </a:r>
            <a:r>
              <a:rPr lang="en-US" dirty="0"/>
              <a:t>, 2020. </a:t>
            </a:r>
            <a:r>
              <a:rPr lang="en-US" dirty="0" err="1"/>
              <a:t>Apresenta</a:t>
            </a:r>
            <a:r>
              <a:rPr lang="pt-BR" dirty="0" err="1"/>
              <a:t>ção</a:t>
            </a:r>
            <a:r>
              <a:rPr lang="pt-BR" dirty="0"/>
              <a:t> – Instituto </a:t>
            </a:r>
            <a:r>
              <a:rPr lang="pt-BR" dirty="0" err="1"/>
              <a:t>Insper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869" y="79060"/>
            <a:ext cx="2743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Testes - ELISA </a:t>
            </a:r>
            <a:endParaRPr lang="pt-BR" sz="3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6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231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Gothic</vt:lpstr>
      <vt:lpstr>LiberationSans</vt:lpstr>
      <vt:lpstr>OpenSymbol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Bianchi</dc:creator>
  <cp:lastModifiedBy>Lucas Bianchi</cp:lastModifiedBy>
  <cp:revision>66</cp:revision>
  <dcterms:created xsi:type="dcterms:W3CDTF">2020-06-23T07:52:14Z</dcterms:created>
  <dcterms:modified xsi:type="dcterms:W3CDTF">2020-10-09T14:57:05Z</dcterms:modified>
</cp:coreProperties>
</file>