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21" d="100"/>
          <a:sy n="121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Oprin" userId="04db05c1-98d0-4824-986a-bc02414f02c2" providerId="ADAL" clId="{70043384-8A54-6740-B9EE-4307317B5EFD}"/>
    <pc:docChg chg="modSld">
      <pc:chgData name="Martin Oprin" userId="04db05c1-98d0-4824-986a-bc02414f02c2" providerId="ADAL" clId="{70043384-8A54-6740-B9EE-4307317B5EFD}" dt="2022-04-21T14:12:33.520" v="0" actId="1076"/>
      <pc:docMkLst>
        <pc:docMk/>
      </pc:docMkLst>
      <pc:sldChg chg="modSp">
        <pc:chgData name="Martin Oprin" userId="04db05c1-98d0-4824-986a-bc02414f02c2" providerId="ADAL" clId="{70043384-8A54-6740-B9EE-4307317B5EFD}" dt="2022-04-21T14:12:33.520" v="0" actId="1076"/>
        <pc:sldMkLst>
          <pc:docMk/>
          <pc:sldMk cId="1206991080" sldId="259"/>
        </pc:sldMkLst>
        <pc:spChg chg="mod">
          <ac:chgData name="Martin Oprin" userId="04db05c1-98d0-4824-986a-bc02414f02c2" providerId="ADAL" clId="{70043384-8A54-6740-B9EE-4307317B5EFD}" dt="2022-04-21T14:12:33.520" v="0" actId="1076"/>
          <ac:spMkLst>
            <pc:docMk/>
            <pc:sldMk cId="1206991080" sldId="259"/>
            <ac:spMk id="3" creationId="{E0E7940D-5223-0945-A1EE-52011EB9CB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7106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9295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5679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62624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6108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07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2084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2636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2544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4049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8982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5979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1642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2171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6BB37F0-34A8-C841-BD14-E22F699121CF}" type="datetimeFigureOut">
              <a:rPr lang="en-SI" smtClean="0"/>
              <a:t>04/21/2022</a:t>
            </a:fld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897EAEE-A682-CA4B-A61A-9C1F1E72A4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23939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v0/80j2kpzs40jgsbz3tz0n29cc0000gn/T/com.microsoft.Word/WebArchiveCopyPasteTempFiles/Borromini.jpg" TargetMode="Externa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v0/80j2kpzs40jgsbz3tz0n29cc0000gn/T/com.microsoft.Word/WebArchiveCopyPasteTempFiles/Palazzo%2520dei%2520Filippini_1920%2520%2540SilviaB.jpg" TargetMode="External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v0/80j2kpzs40jgsbz3tz0n29cc0000gn/T/com.microsoft.Word/WebArchiveCopyPasteTempFiles/sante28099ivo-alla-sapienza-italy_l.jpeg" TargetMode="External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v0/80j2kpzs40jgsbz3tz0n29cc0000gn/T/com.microsoft.Word/WebArchiveCopyPasteTempFiles/santagnese-in-agone-f4e6a614-fea0-4c94-b4ba-df947a149f9-resize-750.jpg" TargetMode="External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v0/80j2kpzs40jgsbz3tz0n29cc0000gn/T/com.microsoft.Word/WebArchiveCopyPasteTempFiles/Vas164ai.jpg" TargetMode="External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biography/Francesco-Borromini" TargetMode="External" /><Relationship Id="rId2" Type="http://schemas.openxmlformats.org/officeDocument/2006/relationships/hyperlink" Target="https://en.wikipedia.org/wiki/Francesco_Borromini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newworldencyclopedia.org/entry/Francesco_Borromini" TargetMode="External" /><Relationship Id="rId4" Type="http://schemas.openxmlformats.org/officeDocument/2006/relationships/hyperlink" Target="https://biography.yourdictionary.com/francesco-borromini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v0/80j2kpzs40jgsbz3tz0n29cc0000gn/T/com.microsoft.Word/WebArchiveCopyPasteTempFiles/Borromini.jpg" TargetMode="Externa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v0/80j2kpzs40jgsbz3tz0n29cc0000gn/T/com.microsoft.Word/WebArchiveCopyPasteTempFiles/1200px-SCarloQuattroFontaneRome2.jpg" TargetMode="Externa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A7A3-2FC9-4546-8EF4-221BE3DCE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FRANCESCO BORROMINI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D8D07-E5CA-D947-982E-8C65B274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52" y="5729289"/>
            <a:ext cx="12011247" cy="1134241"/>
          </a:xfrm>
        </p:spPr>
        <p:txBody>
          <a:bodyPr>
            <a:normAutofit/>
          </a:bodyPr>
          <a:lstStyle/>
          <a:p>
            <a:r>
              <a:rPr lang="en-SI" sz="2000" dirty="0"/>
              <a:t>Avtor: Martin Oprin R1A</a:t>
            </a:r>
          </a:p>
          <a:p>
            <a:r>
              <a:rPr lang="en-SI" sz="2000" dirty="0"/>
              <a:t>Mentor: Jernej Pustoslemšek	</a:t>
            </a:r>
            <a:r>
              <a:rPr lang="en-SI" dirty="0"/>
              <a:t>											</a:t>
            </a:r>
            <a:r>
              <a:rPr lang="en-SI" sz="2000" dirty="0"/>
              <a:t>Šfofja Loka, 20. 4. 2022</a:t>
            </a:r>
            <a:endParaRPr lang="en-SI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461D07-C636-7D40-AFDB-1E034F8B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99" y="1128711"/>
            <a:ext cx="61465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  <p:pic>
        <p:nvPicPr>
          <p:cNvPr id="1025" name="Picture 21" descr="Francesco Borromini - Wikipedia">
            <a:extLst>
              <a:ext uri="{FF2B5EF4-FFF2-40B4-BE49-F238E27FC236}">
                <a16:creationId xmlns:a16="http://schemas.microsoft.com/office/drawing/2014/main" id="{4F298883-F076-F243-87FC-88201174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29" y="398698"/>
            <a:ext cx="2254022" cy="303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B1551-E9DE-B846-8EA2-D631FF75A2B3}"/>
              </a:ext>
            </a:extLst>
          </p:cNvPr>
          <p:cNvSpPr txBox="1"/>
          <p:nvPr/>
        </p:nvSpPr>
        <p:spPr>
          <a:xfrm>
            <a:off x="809999" y="3257019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Predstavitev za umetnost</a:t>
            </a:r>
          </a:p>
        </p:txBody>
      </p:sp>
    </p:spTree>
    <p:extLst>
      <p:ext uri="{BB962C8B-B14F-4D97-AF65-F5344CB8AC3E}">
        <p14:creationId xmlns:p14="http://schemas.microsoft.com/office/powerpoint/2010/main" val="5273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13" descr="Palazzo dei Filippini (Convento e Oratorio dei Filippini) | Turismo Roma">
            <a:extLst>
              <a:ext uri="{FF2B5EF4-FFF2-40B4-BE49-F238E27FC236}">
                <a16:creationId xmlns:a16="http://schemas.microsoft.com/office/drawing/2014/main" id="{3F7B2F76-A8A4-FD49-AC64-E7A92CD25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" r="9091" b="5982"/>
          <a:stretch>
            <a:fillRect/>
          </a:stretch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0B75B-D88B-CE43-9796-247C0B00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SI" dirty="0"/>
              <a:t>Oratorio dei Filippini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162F-32E9-734A-B5CA-F75EB77D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09" y="2200940"/>
            <a:ext cx="5688419" cy="4284920"/>
          </a:xfrm>
        </p:spPr>
        <p:txBody>
          <a:bodyPr>
            <a:normAutofit/>
          </a:bodyPr>
          <a:lstStyle/>
          <a:p>
            <a:r>
              <a:rPr lang="en-SI" sz="2400" dirty="0"/>
              <a:t>Borromini imenovan za arhitekta</a:t>
            </a:r>
          </a:p>
          <a:p>
            <a:r>
              <a:rPr lang="en-GB" sz="2400" dirty="0"/>
              <a:t>b</a:t>
            </a:r>
            <a:r>
              <a:rPr lang="en-SI" sz="2400" dirty="0"/>
              <a:t>urni spori pri načrtovanju in izbiri materialov</a:t>
            </a:r>
          </a:p>
          <a:p>
            <a:r>
              <a:rPr lang="en-GB" sz="2400" dirty="0"/>
              <a:t>n</a:t>
            </a:r>
            <a:r>
              <a:rPr lang="en-SI" sz="2400" dirty="0"/>
              <a:t>a koncu spet imenovali drugega arhitekta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7FCEC-BB74-BA48-8973-21114CDB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3712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91E-666F-8846-B444-4505E2D3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SI" dirty="0"/>
              <a:t>Sant'Ivo alla Sapienza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9877-2A1D-A44A-AB4C-28365C13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sl-SI" sz="2200" dirty="0"/>
              <a:t>Kupola in zvonik sta nenavadna </a:t>
            </a:r>
          </a:p>
          <a:p>
            <a:r>
              <a:rPr lang="sl-SI" sz="2200" dirty="0"/>
              <a:t>odražata samosvoje arhitekturne motive</a:t>
            </a:r>
          </a:p>
          <a:p>
            <a:r>
              <a:rPr lang="sl-SI" sz="2200" dirty="0"/>
              <a:t>ladja nenavaden centraliziran načrt</a:t>
            </a:r>
            <a:endParaRPr lang="en-SI" sz="2200" dirty="0"/>
          </a:p>
        </p:txBody>
      </p:sp>
      <p:pic>
        <p:nvPicPr>
          <p:cNvPr id="6145" name="Picture 14" descr="Sant'Ivo alla Sapienza, Italy">
            <a:extLst>
              <a:ext uri="{FF2B5EF4-FFF2-40B4-BE49-F238E27FC236}">
                <a16:creationId xmlns:a16="http://schemas.microsoft.com/office/drawing/2014/main" id="{FFD557A0-30AC-8242-976E-E917CEFC5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7842" y="2413000"/>
            <a:ext cx="5485366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0507863-8170-754B-8D45-B84BAB27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2660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EC05-7FB9-324B-B092-CD20DB58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SI" dirty="0"/>
              <a:t>Sant'Agnese in Agone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9810-8DDC-BB4C-8FA3-734876DD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SI" sz="2200" dirty="0"/>
              <a:t>Borromini sodeloval z drugimi arhitekti</a:t>
            </a:r>
          </a:p>
          <a:p>
            <a:r>
              <a:rPr lang="en-GB" sz="2200" dirty="0"/>
              <a:t>r</a:t>
            </a:r>
            <a:r>
              <a:rPr lang="en-SI" sz="2200" dirty="0"/>
              <a:t>ezultat je nesrečna mešanica različnih pristopov</a:t>
            </a:r>
          </a:p>
          <a:p>
            <a:r>
              <a:rPr lang="en-GB" sz="2200" dirty="0"/>
              <a:t>R</a:t>
            </a:r>
            <a:r>
              <a:rPr lang="en-SI" sz="2200" dirty="0"/>
              <a:t>ainaldisa zgradila temelje</a:t>
            </a:r>
          </a:p>
        </p:txBody>
      </p:sp>
      <p:pic>
        <p:nvPicPr>
          <p:cNvPr id="7169" name="Picture 15" descr="Sant'Agnese in Agone - Alchetron, The Free Social Encyclopedia">
            <a:extLst>
              <a:ext uri="{FF2B5EF4-FFF2-40B4-BE49-F238E27FC236}">
                <a16:creationId xmlns:a16="http://schemas.microsoft.com/office/drawing/2014/main" id="{F611D433-6EF2-AD49-998F-0DF13A17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1401" y="2413000"/>
            <a:ext cx="3298249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9531DA1-05E6-8D49-ACAB-EE8BDE68C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033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E742-2BC4-3944-B707-7D2F9F9C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 sz="3100" dirty="0"/>
              <a:t> </a:t>
            </a:r>
            <a:br>
              <a:rPr lang="en-SI" sz="3100" dirty="0"/>
            </a:br>
            <a:r>
              <a:rPr lang="en-SI" sz="3100" dirty="0"/>
              <a:t>Kapela Re Magi Propaganda Fide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BA15-BCCF-214B-9E01-99B408FC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GB" sz="2200" dirty="0"/>
              <a:t>E</a:t>
            </a:r>
            <a:r>
              <a:rPr lang="en-SI" sz="2200" dirty="0"/>
              <a:t>na najbolj prostorsko enotnih arhitekturnih notranjosti</a:t>
            </a:r>
          </a:p>
          <a:p>
            <a:r>
              <a:rPr lang="en-GB" sz="2200" dirty="0"/>
              <a:t>N</a:t>
            </a:r>
            <a:r>
              <a:rPr lang="en-SI" sz="2200" dirty="0"/>
              <a:t>adomestila kapelo Berninija</a:t>
            </a:r>
          </a:p>
          <a:p>
            <a:r>
              <a:rPr lang="en-GB" sz="2200" dirty="0"/>
              <a:t>N</a:t>
            </a:r>
            <a:r>
              <a:rPr lang="en-SI" sz="2200" dirty="0"/>
              <a:t>ekaj okrasitev končanih po njegovi smrti</a:t>
            </a:r>
          </a:p>
          <a:p>
            <a:pPr marL="0" indent="0">
              <a:buNone/>
            </a:pPr>
            <a:endParaRPr lang="en-SI" sz="2200" dirty="0"/>
          </a:p>
        </p:txBody>
      </p:sp>
      <p:pic>
        <p:nvPicPr>
          <p:cNvPr id="8193" name="Picture 16" descr="Collegio di Propaganda Fide">
            <a:extLst>
              <a:ext uri="{FF2B5EF4-FFF2-40B4-BE49-F238E27FC236}">
                <a16:creationId xmlns:a16="http://schemas.microsoft.com/office/drawing/2014/main" id="{4B9BC102-A4EB-684E-AECE-CABDD6F3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6484" y="2413000"/>
            <a:ext cx="5328083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DE1BB9F-6396-1143-B63E-4319F646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9385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F37E-5257-E64E-A0ED-8379B382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u="sng" dirty="0"/>
              <a:t>VIRI: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3C45-34B2-FC4C-A51B-793C1D16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l-SI" dirty="0"/>
              <a:t> </a:t>
            </a:r>
            <a:endParaRPr lang="en-SI" dirty="0"/>
          </a:p>
          <a:p>
            <a:r>
              <a:rPr lang="sl-SI" dirty="0"/>
              <a:t>Francesco Borromini - Wikipedia</a:t>
            </a:r>
            <a:endParaRPr lang="en-SI" dirty="0"/>
          </a:p>
          <a:p>
            <a:r>
              <a:rPr lang="sl-SI" u="sng" dirty="0">
                <a:hlinkClick r:id="rId2"/>
              </a:rPr>
              <a:t>https://en.wikipedia.org/wiki/Francesco_Borromini</a:t>
            </a:r>
            <a:r>
              <a:rPr lang="sl-SI" dirty="0"/>
              <a:t> (13. 3. 2022) </a:t>
            </a:r>
            <a:endParaRPr lang="en-SI" dirty="0"/>
          </a:p>
          <a:p>
            <a:r>
              <a:rPr lang="sl-SI" dirty="0"/>
              <a:t>Francesco Borromini | Italian architect | Britannica</a:t>
            </a:r>
            <a:endParaRPr lang="en-SI" dirty="0"/>
          </a:p>
          <a:p>
            <a:r>
              <a:rPr lang="sl-SI" u="sng" dirty="0">
                <a:hlinkClick r:id="rId3"/>
              </a:rPr>
              <a:t>https://www.britannica.com/biography/Francesco-Borromini</a:t>
            </a:r>
            <a:r>
              <a:rPr lang="sl-SI" dirty="0"/>
              <a:t> (13. 3. 2022)</a:t>
            </a:r>
            <a:endParaRPr lang="en-SI" dirty="0"/>
          </a:p>
          <a:p>
            <a:r>
              <a:rPr lang="sl-SI" dirty="0"/>
              <a:t>Francesco Borromini - Yourdictionary</a:t>
            </a:r>
            <a:endParaRPr lang="en-SI" dirty="0"/>
          </a:p>
          <a:p>
            <a:r>
              <a:rPr lang="sl-SI" u="sng" dirty="0">
                <a:hlinkClick r:id="rId4"/>
              </a:rPr>
              <a:t>https://biography.yourdictionary.com/francesco-borromini</a:t>
            </a:r>
            <a:r>
              <a:rPr lang="sl-SI" dirty="0"/>
              <a:t> (13. 3. 2022)</a:t>
            </a:r>
            <a:endParaRPr lang="en-SI" dirty="0"/>
          </a:p>
          <a:p>
            <a:r>
              <a:rPr lang="sl-SI" dirty="0"/>
              <a:t>| Francesco Borromini - New World Encyclopedia</a:t>
            </a:r>
            <a:endParaRPr lang="en-SI" dirty="0"/>
          </a:p>
          <a:p>
            <a:r>
              <a:rPr lang="sl-SI" u="sng" dirty="0">
                <a:hlinkClick r:id="rId5"/>
              </a:rPr>
              <a:t>https://www.newworldencyclopedia.org/entry/Francesco_Borromini</a:t>
            </a:r>
            <a:r>
              <a:rPr lang="sl-SI" dirty="0"/>
              <a:t> (27. 3. 2022)</a:t>
            </a:r>
            <a:endParaRPr lang="en-SI" dirty="0"/>
          </a:p>
          <a:p>
            <a:r>
              <a:rPr lang="sl-SI" dirty="0"/>
              <a:t>Tibaldi, F. (2001). Francesco Borromini in barok v Rimu, Ljubljana</a:t>
            </a:r>
            <a:r>
              <a:rPr lang="en-SI" dirty="0"/>
              <a:t>: Italijanski Inštitut za kulturo v Sloveniji : Univerza v Mariboru, Tehniške fakultete Maribor, [2001]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90107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BABF-A5C4-124D-9777-26C60E6C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KAZALO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173B-D6F6-0F4C-95F3-41A9D6B5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Francesco Borromini</a:t>
            </a:r>
          </a:p>
          <a:p>
            <a:r>
              <a:rPr lang="sl-SI" dirty="0"/>
              <a:t>Zgodnje življenje in prva dela</a:t>
            </a:r>
          </a:p>
          <a:p>
            <a:r>
              <a:rPr lang="en-SI" dirty="0"/>
              <a:t>San Carlo alle Quattro Fontane (San Carlino)</a:t>
            </a:r>
          </a:p>
          <a:p>
            <a:r>
              <a:rPr lang="en-SI" dirty="0"/>
              <a:t>Oratory of Saint Philip Neri (Oratorio dei Filippini)</a:t>
            </a:r>
          </a:p>
          <a:p>
            <a:r>
              <a:rPr lang="en-SI" dirty="0"/>
              <a:t>Sant'Ivo alla Sapienza</a:t>
            </a:r>
          </a:p>
          <a:p>
            <a:r>
              <a:rPr lang="en-SI" dirty="0"/>
              <a:t>Sant'Agnese in Agone</a:t>
            </a:r>
          </a:p>
          <a:p>
            <a:r>
              <a:rPr lang="en-SI" dirty="0"/>
              <a:t>Kapela Re Magi Propaganda Fide</a:t>
            </a:r>
            <a:br>
              <a:rPr lang="en-SI" dirty="0"/>
            </a:b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1924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4C38-17B9-8142-8FF8-AE1C9AC9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l-SI" dirty="0"/>
              <a:t>Francesco Borromini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AA2B-F0A2-AC4A-B79B-7A5889D89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82837"/>
            <a:ext cx="7329486" cy="39978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I" sz="1600" dirty="0"/>
          </a:p>
          <a:p>
            <a:r>
              <a:rPr lang="sl-SI" sz="2200" dirty="0"/>
              <a:t>Francesco Castelli</a:t>
            </a:r>
          </a:p>
          <a:p>
            <a:r>
              <a:rPr lang="sl-SI" sz="2200" dirty="0"/>
              <a:t>Italijanski arhitekt</a:t>
            </a:r>
          </a:p>
          <a:p>
            <a:r>
              <a:rPr lang="sl-SI" sz="2200" dirty="0"/>
              <a:t> rojen v Ticinu v Švici</a:t>
            </a:r>
          </a:p>
          <a:p>
            <a:r>
              <a:rPr lang="sl-SI" sz="2200" dirty="0"/>
              <a:t> rodil 25. septembra 1599</a:t>
            </a:r>
          </a:p>
          <a:p>
            <a:r>
              <a:rPr lang="sl-SI" sz="2200" dirty="0"/>
              <a:t> umrl pa 2. augusta 1667 (67 let)</a:t>
            </a:r>
          </a:p>
          <a:p>
            <a:r>
              <a:rPr lang="sl-SI" sz="2200" dirty="0"/>
              <a:t>Giano Lorenzo Bernini in Pietro da Cortona</a:t>
            </a:r>
          </a:p>
          <a:p>
            <a:r>
              <a:rPr lang="sl-SI" sz="2200" dirty="0"/>
              <a:t>Rimska baročna arhitektura</a:t>
            </a:r>
          </a:p>
          <a:p>
            <a:pPr marL="0" indent="0">
              <a:buNone/>
            </a:pPr>
            <a:endParaRPr lang="en-SI" sz="1600" dirty="0"/>
          </a:p>
          <a:p>
            <a:endParaRPr lang="en-SI" sz="1600" dirty="0"/>
          </a:p>
        </p:txBody>
      </p:sp>
      <p:pic>
        <p:nvPicPr>
          <p:cNvPr id="4" name="Picture 21" descr="Francesco Borromini - Wikipedia">
            <a:extLst>
              <a:ext uri="{FF2B5EF4-FFF2-40B4-BE49-F238E27FC236}">
                <a16:creationId xmlns:a16="http://schemas.microsoft.com/office/drawing/2014/main" id="{0CF48381-91C5-1448-8A9D-AB165159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2618" y="2413000"/>
            <a:ext cx="2759380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3326-3AE1-9047-BDF2-23AC4A16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940D-5223-0945-A1EE-52011EB9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32" y="2328967"/>
            <a:ext cx="10554574" cy="3636511"/>
          </a:xfrm>
        </p:spPr>
        <p:txBody>
          <a:bodyPr/>
          <a:lstStyle/>
          <a:p>
            <a:r>
              <a:rPr lang="sl-SI" sz="2200" dirty="0"/>
              <a:t>navdušen študent Michelangelove arhitekture</a:t>
            </a:r>
            <a:r>
              <a:rPr lang="en-SI" sz="2200" dirty="0"/>
              <a:t> in antičnih ruševin</a:t>
            </a:r>
          </a:p>
          <a:p>
            <a:r>
              <a:rPr lang="sl-SI" sz="2200" dirty="0"/>
              <a:t>razvil izvirno in značilno arhitekturo</a:t>
            </a:r>
            <a:r>
              <a:rPr lang="en-SI" sz="2200" dirty="0"/>
              <a:t> </a:t>
            </a:r>
          </a:p>
          <a:p>
            <a:r>
              <a:rPr lang="en-GB" sz="2200" dirty="0"/>
              <a:t>dobro</a:t>
            </a:r>
            <a:r>
              <a:rPr lang="en-SI" sz="2200" dirty="0"/>
              <a:t> razumel strukture</a:t>
            </a:r>
          </a:p>
          <a:p>
            <a:r>
              <a:rPr lang="en-GB" sz="2200" dirty="0" err="1"/>
              <a:t>samouk</a:t>
            </a:r>
            <a:endParaRPr lang="en-GB" sz="2200" dirty="0"/>
          </a:p>
          <a:p>
            <a:r>
              <a:rPr lang="en-GB" sz="2200" dirty="0" err="1"/>
              <a:t>melanholičen</a:t>
            </a:r>
            <a:r>
              <a:rPr lang="en-GB" sz="2200" dirty="0"/>
              <a:t> in </a:t>
            </a:r>
            <a:r>
              <a:rPr lang="en-GB" sz="2200" dirty="0" err="1"/>
              <a:t>hitre</a:t>
            </a:r>
            <a:r>
              <a:rPr lang="en-GB" sz="2200" dirty="0"/>
              <a:t> </a:t>
            </a:r>
            <a:r>
              <a:rPr lang="en-GB" sz="2200" dirty="0" err="1"/>
              <a:t>jeze</a:t>
            </a:r>
            <a:endParaRPr lang="en-GB" sz="2200" dirty="0"/>
          </a:p>
          <a:p>
            <a:r>
              <a:rPr lang="en-GB" sz="2200" dirty="0"/>
              <a:t>1667 - </a:t>
            </a:r>
            <a:r>
              <a:rPr lang="en-GB" sz="2200" dirty="0" err="1"/>
              <a:t>samomor</a:t>
            </a:r>
            <a:endParaRPr lang="en-SI" sz="2200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20699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FFF3-D1B9-674F-9A5E-76FE5B1C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898D-7F90-E445-B54B-7AA914FC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N</a:t>
            </a:r>
            <a:r>
              <a:rPr lang="en-SI" sz="2200" dirty="0"/>
              <a:t>jegov vpliv ni bil zelo razširjen</a:t>
            </a:r>
          </a:p>
          <a:p>
            <a:r>
              <a:rPr lang="sl-SI" sz="2200" dirty="0"/>
              <a:t>zlitje z arhitekturnimi načini Berninija in Cortone</a:t>
            </a:r>
            <a:r>
              <a:rPr lang="en-SI" sz="2200" dirty="0"/>
              <a:t> </a:t>
            </a:r>
          </a:p>
          <a:p>
            <a:r>
              <a:rPr lang="en-GB" sz="2200" dirty="0"/>
              <a:t>O</a:t>
            </a:r>
            <a:r>
              <a:rPr lang="en-SI" sz="2200" dirty="0"/>
              <a:t>d 19. stol. </a:t>
            </a:r>
            <a:r>
              <a:rPr lang="en-GB" sz="2200" dirty="0"/>
              <a:t>P</a:t>
            </a:r>
            <a:r>
              <a:rPr lang="en-SI" sz="2200" dirty="0"/>
              <a:t>ostal bolj cenjen (zaradi izvirnosti)</a:t>
            </a:r>
          </a:p>
        </p:txBody>
      </p:sp>
    </p:spTree>
    <p:extLst>
      <p:ext uri="{BB962C8B-B14F-4D97-AF65-F5344CB8AC3E}">
        <p14:creationId xmlns:p14="http://schemas.microsoft.com/office/powerpoint/2010/main" val="5231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A97A-3A3A-4B46-8184-89DCDF24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Zgodnje življenje in prva dela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68B3-DD4E-2A45-8548-8781AC92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200" dirty="0"/>
              <a:t>rodil v Bissoneju, blizu Lugana v današnjem Ticinu</a:t>
            </a:r>
            <a:r>
              <a:rPr lang="en-SI" sz="2200" dirty="0"/>
              <a:t> </a:t>
            </a:r>
          </a:p>
          <a:p>
            <a:r>
              <a:rPr lang="en-GB" sz="2200" dirty="0"/>
              <a:t>s</a:t>
            </a:r>
            <a:r>
              <a:rPr lang="en-SI" sz="2200" dirty="0"/>
              <a:t>in kamnoseka</a:t>
            </a:r>
          </a:p>
          <a:p>
            <a:r>
              <a:rPr lang="en-GB" sz="2200" dirty="0"/>
              <a:t>O</a:t>
            </a:r>
            <a:r>
              <a:rPr lang="en-SI" sz="2200" dirty="0"/>
              <a:t>dšel študirat v Milano</a:t>
            </a:r>
          </a:p>
          <a:p>
            <a:r>
              <a:rPr lang="en-SI" sz="2200" dirty="0"/>
              <a:t>1619 preselil v Rim</a:t>
            </a:r>
          </a:p>
          <a:p>
            <a:r>
              <a:rPr lang="sl-SI" sz="2200" dirty="0"/>
              <a:t>spremenil svoje ime iz Castelli v Borromini</a:t>
            </a:r>
            <a:r>
              <a:rPr lang="en-SI" sz="2200" dirty="0"/>
              <a:t> (po mami)</a:t>
            </a:r>
          </a:p>
        </p:txBody>
      </p:sp>
    </p:spTree>
    <p:extLst>
      <p:ext uri="{BB962C8B-B14F-4D97-AF65-F5344CB8AC3E}">
        <p14:creationId xmlns:p14="http://schemas.microsoft.com/office/powerpoint/2010/main" val="29398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758-784A-3A46-BDB2-73E11230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SI" sz="3700" dirty="0"/>
              <a:t>San Carlo alle Quattro Fontane (San Carlino)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502E-8124-0B4C-8A5A-0984B39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5277287" cy="3632200"/>
          </a:xfrm>
        </p:spPr>
        <p:txBody>
          <a:bodyPr>
            <a:normAutofit/>
          </a:bodyPr>
          <a:lstStyle/>
          <a:p>
            <a:r>
              <a:rPr lang="sl-SI" sz="2200" dirty="0"/>
              <a:t>prvo veliko neodvisno naročilo</a:t>
            </a:r>
          </a:p>
          <a:p>
            <a:r>
              <a:rPr lang="sl-SI" sz="2200" dirty="0"/>
              <a:t>Kompleks na hribu Quirinal v Rimu</a:t>
            </a:r>
            <a:r>
              <a:rPr lang="en-SI" sz="2200" dirty="0"/>
              <a:t>  </a:t>
            </a:r>
          </a:p>
          <a:p>
            <a:r>
              <a:rPr lang="en-GB" sz="2200" dirty="0"/>
              <a:t>c</a:t>
            </a:r>
            <a:r>
              <a:rPr lang="en-SI" sz="2200" dirty="0"/>
              <a:t>erkev in samostan</a:t>
            </a:r>
          </a:p>
          <a:p>
            <a:r>
              <a:rPr lang="en-GB" sz="2200" dirty="0"/>
              <a:t>z</a:t>
            </a:r>
            <a:r>
              <a:rPr lang="en-SI" sz="2200" dirty="0"/>
              <a:t>elo majhen glede na pomen</a:t>
            </a:r>
          </a:p>
          <a:p>
            <a:r>
              <a:rPr lang="en-GB" sz="2200" dirty="0"/>
              <a:t>z</a:t>
            </a:r>
            <a:r>
              <a:rPr lang="en-SI" sz="2200" dirty="0"/>
              <a:t>gornji del dokončan po smrti</a:t>
            </a:r>
          </a:p>
        </p:txBody>
      </p:sp>
      <p:pic>
        <p:nvPicPr>
          <p:cNvPr id="3073" name="Picture 12" descr="A picture containing outdoor, building, stone&#10;&#10;Description automatically generated">
            <a:extLst>
              <a:ext uri="{FF2B5EF4-FFF2-40B4-BE49-F238E27FC236}">
                <a16:creationId xmlns:a16="http://schemas.microsoft.com/office/drawing/2014/main" id="{9C607608-8489-B042-B0F1-AD34418A4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0202" y="2487433"/>
            <a:ext cx="3251796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6F7355A-C815-7D47-877F-8C2538E93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22222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5327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B7C6-AD58-0843-AEDB-8FD6BD6B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933F-895D-034B-8A23-56170573B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6125012" cy="3632200"/>
          </a:xfrm>
        </p:spPr>
        <p:txBody>
          <a:bodyPr>
            <a:normAutofit/>
          </a:bodyPr>
          <a:lstStyle/>
          <a:p>
            <a:r>
              <a:rPr lang="en-GB" sz="2200" dirty="0"/>
              <a:t>k</a:t>
            </a:r>
            <a:r>
              <a:rPr lang="en-SI" sz="2200" dirty="0"/>
              <a:t>ompleksen tloris</a:t>
            </a:r>
          </a:p>
          <a:p>
            <a:r>
              <a:rPr lang="en-SI" sz="2200" dirty="0"/>
              <a:t>spodnje stene prepletajo in izstopajo </a:t>
            </a:r>
          </a:p>
          <a:p>
            <a:r>
              <a:rPr lang="en-SI" sz="2200" dirty="0"/>
              <a:t>deloma </a:t>
            </a:r>
            <a:r>
              <a:rPr lang="sl-SI" sz="2200" dirty="0"/>
              <a:t>namiguje</a:t>
            </a:r>
            <a:r>
              <a:rPr lang="en-SI" sz="2200" dirty="0"/>
              <a:t> na križno obliko, deloma na šesterokotno obliko in deloma na ovalno obliko </a:t>
            </a:r>
          </a:p>
          <a:p>
            <a:r>
              <a:rPr lang="en-GB" sz="2200" dirty="0"/>
              <a:t>o</a:t>
            </a:r>
            <a:r>
              <a:rPr lang="en-SI" sz="2200" dirty="0"/>
              <a:t>bmočje pendentiva - prehod iz spodnjega dela v odprtino kupolo</a:t>
            </a:r>
          </a:p>
          <a:p>
            <a:r>
              <a:rPr lang="en-GB" sz="2200" dirty="0"/>
              <a:t>s</a:t>
            </a:r>
            <a:r>
              <a:rPr lang="en-SI" sz="2200" dirty="0"/>
              <a:t>krita okna</a:t>
            </a:r>
          </a:p>
        </p:txBody>
      </p:sp>
      <p:pic>
        <p:nvPicPr>
          <p:cNvPr id="4098" name="Picture 2" descr="About the Pendentive in Architecture and Engineering">
            <a:extLst>
              <a:ext uri="{FF2B5EF4-FFF2-40B4-BE49-F238E27FC236}">
                <a16:creationId xmlns:a16="http://schemas.microsoft.com/office/drawing/2014/main" id="{78608E2C-2995-B347-88AD-1D859C7EE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1106" y="2413000"/>
            <a:ext cx="3716338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5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2562-D4AC-3B4B-B87F-9D145B97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" y="447188"/>
            <a:ext cx="12075042" cy="970450"/>
          </a:xfrm>
        </p:spPr>
        <p:txBody>
          <a:bodyPr/>
          <a:lstStyle/>
          <a:p>
            <a:r>
              <a:rPr lang="en-SI" dirty="0"/>
              <a:t>Oratory of Saint Philip Neri (Oratorio dei Filippini)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7C74-5066-5242-9BD3-72758588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200" dirty="0"/>
              <a:t>obnovitev cerkve Santa Maria v Vallicelli </a:t>
            </a:r>
          </a:p>
          <a:p>
            <a:r>
              <a:rPr lang="sl-SI" sz="2200" dirty="0"/>
              <a:t>očetje na mestu ob cerkvi naročili načrte za svojo rezidenco in oratorij</a:t>
            </a:r>
            <a:r>
              <a:rPr lang="en-SI" sz="2200" dirty="0"/>
              <a:t> </a:t>
            </a:r>
          </a:p>
          <a:p>
            <a:r>
              <a:rPr lang="sl-SI" sz="2200" dirty="0"/>
              <a:t>za svoje duhovne vaje</a:t>
            </a:r>
            <a:r>
              <a:rPr lang="en-SI" sz="2200" dirty="0"/>
              <a:t> </a:t>
            </a:r>
          </a:p>
          <a:p>
            <a:r>
              <a:rPr lang="sl-SI" sz="2200" dirty="0"/>
              <a:t>Arhitekt Paolo Maruscelli</a:t>
            </a:r>
          </a:p>
          <a:p>
            <a:r>
              <a:rPr lang="sl-SI" sz="2200" dirty="0"/>
              <a:t>zakristija zgrajena leta 1629 </a:t>
            </a:r>
            <a:endParaRPr lang="en-SI" sz="2200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38367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{6BA4EE70-1BDA-A243-A242-4F701AE6B3BA}tf10001121</Template>
  <TotalTime>2990</TotalTime>
  <Words>526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Quotable</vt:lpstr>
      <vt:lpstr>FRANCESCO BORROMINI</vt:lpstr>
      <vt:lpstr>KAZALO</vt:lpstr>
      <vt:lpstr>Francesco Borromini</vt:lpstr>
      <vt:lpstr>PowerPoint Presentation</vt:lpstr>
      <vt:lpstr>PowerPoint Presentation</vt:lpstr>
      <vt:lpstr>Zgodnje življenje in prva dela</vt:lpstr>
      <vt:lpstr>San Carlo alle Quattro Fontane (San Carlino)</vt:lpstr>
      <vt:lpstr>PowerPoint Presentation</vt:lpstr>
      <vt:lpstr>Oratory of Saint Philip Neri (Oratorio dei Filippini)</vt:lpstr>
      <vt:lpstr>Oratorio dei Filippini</vt:lpstr>
      <vt:lpstr>Sant'Ivo alla Sapienza</vt:lpstr>
      <vt:lpstr>Sant'Agnese in Agone</vt:lpstr>
      <vt:lpstr>  Kapela Re Magi Propaganda Fide</vt:lpstr>
      <vt:lpstr>VIRI: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FRANCESCO BORROMINI</dc:title>
  <dc:creator>Martin Oprin (R1A)</dc:creator>
  <cp:lastModifiedBy>Martin Martin</cp:lastModifiedBy>
  <cp:revision>2</cp:revision>
  <dcterms:created xsi:type="dcterms:W3CDTF">2022-04-18T19:35:55Z</dcterms:created>
  <dcterms:modified xsi:type="dcterms:W3CDTF">2022-04-21T14:12:43Z</dcterms:modified>
</cp:coreProperties>
</file>