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5"/>
    <p:sldMasterId id="2147483942" r:id="rId6"/>
  </p:sldMasterIdLst>
  <p:notesMasterIdLst>
    <p:notesMasterId r:id="rId31"/>
  </p:notesMasterIdLst>
  <p:handoutMasterIdLst>
    <p:handoutMasterId r:id="rId32"/>
  </p:handoutMasterIdLst>
  <p:sldIdLst>
    <p:sldId id="256" r:id="rId7"/>
    <p:sldId id="467" r:id="rId8"/>
    <p:sldId id="453" r:id="rId9"/>
    <p:sldId id="466" r:id="rId10"/>
    <p:sldId id="422" r:id="rId11"/>
    <p:sldId id="423" r:id="rId12"/>
    <p:sldId id="449" r:id="rId13"/>
    <p:sldId id="426" r:id="rId14"/>
    <p:sldId id="427" r:id="rId15"/>
    <p:sldId id="455" r:id="rId16"/>
    <p:sldId id="456" r:id="rId17"/>
    <p:sldId id="458" r:id="rId18"/>
    <p:sldId id="459" r:id="rId19"/>
    <p:sldId id="461" r:id="rId20"/>
    <p:sldId id="462" r:id="rId21"/>
    <p:sldId id="425" r:id="rId22"/>
    <p:sldId id="463" r:id="rId23"/>
    <p:sldId id="464" r:id="rId24"/>
    <p:sldId id="454" r:id="rId25"/>
    <p:sldId id="465" r:id="rId26"/>
    <p:sldId id="429" r:id="rId27"/>
    <p:sldId id="450" r:id="rId28"/>
    <p:sldId id="430" r:id="rId29"/>
    <p:sldId id="420" r:id="rId30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orient="horz" pos="3770">
          <p15:clr>
            <a:srgbClr val="A4A3A4"/>
          </p15:clr>
        </p15:guide>
        <p15:guide id="4" pos="431">
          <p15:clr>
            <a:srgbClr val="A4A3A4"/>
          </p15:clr>
        </p15:guide>
        <p15:guide id="5" pos="2109">
          <p15:clr>
            <a:srgbClr val="A4A3A4"/>
          </p15:clr>
        </p15:guide>
        <p15:guide id="6" pos="3855">
          <p15:clr>
            <a:srgbClr val="A4A3A4"/>
          </p15:clr>
        </p15:guide>
        <p15:guide id="7" pos="2177">
          <p15:clr>
            <a:srgbClr val="A4A3A4"/>
          </p15:clr>
        </p15:guide>
        <p15:guide id="8" pos="3923">
          <p15:clr>
            <a:srgbClr val="A4A3A4"/>
          </p15:clr>
        </p15:guide>
        <p15:guide id="9" pos="2983">
          <p15:clr>
            <a:srgbClr val="A4A3A4"/>
          </p15:clr>
        </p15:guide>
        <p15:guide id="10" pos="3050">
          <p15:clr>
            <a:srgbClr val="A4A3A4"/>
          </p15:clr>
        </p15:guide>
        <p15:guide id="11" pos="5759">
          <p15:clr>
            <a:srgbClr val="A4A3A4"/>
          </p15:clr>
        </p15:guide>
        <p15:guide id="12" pos="5602">
          <p15:clr>
            <a:srgbClr val="A4A3A4"/>
          </p15:clr>
        </p15:guide>
        <p15:guide id="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D05"/>
    <a:srgbClr val="DDE8F5"/>
    <a:srgbClr val="EFF4FA"/>
    <a:srgbClr val="E3E9F0"/>
    <a:srgbClr val="E4EFFC"/>
    <a:srgbClr val="E4EFFF"/>
    <a:srgbClr val="E3E9EE"/>
    <a:srgbClr val="E3EEF2"/>
    <a:srgbClr val="F4F6F8"/>
    <a:srgbClr val="D8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84" autoAdjust="0"/>
    <p:restoredTop sz="84592" autoAdjust="0"/>
  </p:normalViewPr>
  <p:slideViewPr>
    <p:cSldViewPr snapToObjects="1">
      <p:cViewPr varScale="1">
        <p:scale>
          <a:sx n="75" d="100"/>
          <a:sy n="75" d="100"/>
        </p:scale>
        <p:origin x="1109" y="62"/>
      </p:cViewPr>
      <p:guideLst>
        <p:guide orient="horz" pos="595"/>
        <p:guide orient="horz" pos="845"/>
        <p:guide orient="horz" pos="3770"/>
        <p:guide pos="431"/>
        <p:guide pos="2109"/>
        <p:guide pos="3855"/>
        <p:guide pos="2177"/>
        <p:guide pos="3923"/>
        <p:guide pos="2983"/>
        <p:guide pos="3050"/>
        <p:guide pos="5759"/>
        <p:guide pos="5602"/>
        <p:guide/>
      </p:guideLst>
    </p:cSldViewPr>
  </p:slideViewPr>
  <p:outlineViewPr>
    <p:cViewPr>
      <p:scale>
        <a:sx n="33" d="100"/>
        <a:sy n="33" d="100"/>
      </p:scale>
      <p:origin x="0" y="21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39" d="100"/>
          <a:sy n="139" d="100"/>
        </p:scale>
        <p:origin x="-460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16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294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_Titelfoli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007604" y="4264025"/>
            <a:ext cx="507600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007604" y="3284984"/>
            <a:ext cx="5076000" cy="941796"/>
          </a:xfrm>
        </p:spPr>
        <p:txBody>
          <a:bodyPr anchor="b">
            <a:spAutoFit/>
          </a:bodyPr>
          <a:lstStyle>
            <a:lvl1pPr>
              <a:lnSpc>
                <a:spcPct val="90000"/>
              </a:lnSpc>
              <a:defRPr sz="3400" b="1" i="0" spc="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7128" y="4317407"/>
            <a:ext cx="5076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0"/>
            <a:ext cx="539552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Copyright © 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2012,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SAS Institute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2-spaltig_2/3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773438"/>
            <a:ext cx="54356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6227763" y="1773438"/>
            <a:ext cx="2665412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54356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27475" y="1341438"/>
            <a:ext cx="2665412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3_zeilig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55988" y="1341438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5988" y="2925156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4000" cy="1476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4038" y="2925156"/>
            <a:ext cx="2664000" cy="1476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3455988" y="4508875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4038" y="4508875"/>
            <a:ext cx="2664000" cy="1476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1-spaltig_Text+Bild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437"/>
            <a:ext cx="404971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843463" y="1341437"/>
            <a:ext cx="4049712" cy="4643437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1-spaltig_Text+Bild_33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660"/>
            <a:ext cx="5435600" cy="4643214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6227763" y="1341439"/>
            <a:ext cx="2665412" cy="4643436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3-spaltig_Ü+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3609305"/>
            <a:ext cx="2664000" cy="2375569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5813" y="3609305"/>
            <a:ext cx="2664000" cy="2375569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6228051" y="3609305"/>
            <a:ext cx="2664000" cy="2375569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3" name="Bildplatzhalter 13"/>
          <p:cNvSpPr>
            <a:spLocks noGrp="1" noChangeAspect="1"/>
          </p:cNvSpPr>
          <p:nvPr>
            <p:ph type="pic" sz="quarter" idx="18"/>
          </p:nvPr>
        </p:nvSpPr>
        <p:spPr>
          <a:xfrm>
            <a:off x="684214" y="1773238"/>
            <a:ext cx="2663824" cy="1728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Bildplatzhalter 13"/>
          <p:cNvSpPr>
            <a:spLocks noGrp="1" noChangeAspect="1"/>
          </p:cNvSpPr>
          <p:nvPr>
            <p:ph type="pic" sz="quarter" idx="19"/>
          </p:nvPr>
        </p:nvSpPr>
        <p:spPr>
          <a:xfrm>
            <a:off x="3455988" y="1773238"/>
            <a:ext cx="2663825" cy="1728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5" name="Bildplatzhalter 13"/>
          <p:cNvSpPr>
            <a:spLocks noGrp="1" noChangeAspect="1"/>
          </p:cNvSpPr>
          <p:nvPr>
            <p:ph type="pic" sz="quarter" idx="20"/>
          </p:nvPr>
        </p:nvSpPr>
        <p:spPr>
          <a:xfrm>
            <a:off x="6227475" y="1773238"/>
            <a:ext cx="2663825" cy="1728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5525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22776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2-zeilig_Ü+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55988" y="1341438"/>
            <a:ext cx="5436899" cy="2268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6276" y="3716875"/>
            <a:ext cx="5436899" cy="2268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84213" y="1773238"/>
            <a:ext cx="2663825" cy="183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3"/>
          <p:cNvSpPr>
            <a:spLocks noGrp="1"/>
          </p:cNvSpPr>
          <p:nvPr>
            <p:ph type="pic" sz="quarter" idx="19"/>
          </p:nvPr>
        </p:nvSpPr>
        <p:spPr>
          <a:xfrm>
            <a:off x="684213" y="4148876"/>
            <a:ext cx="2663825" cy="183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3825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3" y="3716875"/>
            <a:ext cx="2663825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3-zeilig_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438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684213" y="2925156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684213" y="4508875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229350" y="1341438"/>
            <a:ext cx="2663825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marR="0" indent="-216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 lang="de-DE" sz="24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9" hasCustomPrompt="1"/>
          </p:nvPr>
        </p:nvSpPr>
        <p:spPr>
          <a:xfrm>
            <a:off x="6229350" y="2925156"/>
            <a:ext cx="2663825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marR="0" indent="-216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 lang="de-DE" sz="24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20" hasCustomPrompt="1"/>
          </p:nvPr>
        </p:nvSpPr>
        <p:spPr>
          <a:xfrm>
            <a:off x="6227475" y="4508875"/>
            <a:ext cx="2663825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marR="0" indent="-216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 lang="de-DE" sz="24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1-zeilig_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660"/>
            <a:ext cx="5435600" cy="4643214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227763" y="1341439"/>
            <a:ext cx="2665412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 dirty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  <a:endParaRPr lang="de-DE" dirty="0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227763" y="2925156"/>
            <a:ext cx="2665412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 dirty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227763" y="4508874"/>
            <a:ext cx="2665412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 dirty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2"/>
          </p:nvPr>
        </p:nvSpPr>
        <p:spPr>
          <a:xfrm>
            <a:off x="684213" y="1341438"/>
            <a:ext cx="8208962" cy="4643437"/>
          </a:xfrm>
        </p:spPr>
        <p:txBody>
          <a:bodyPr/>
          <a:lstStyle/>
          <a:p>
            <a:r>
              <a:rPr lang="de-DE" smtClean="0"/>
              <a:t>Tabelle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_Schlussfoli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88" y="2095500"/>
            <a:ext cx="5753112" cy="1003300"/>
          </a:xfrm>
        </p:spPr>
        <p:txBody>
          <a:bodyPr anchor="ctr"/>
          <a:lstStyle>
            <a:lvl1pPr algn="l"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61899" y="3248980"/>
            <a:ext cx="5754801" cy="276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5613" indent="-22225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685800" indent="-230188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914400" indent="-22860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1143000" indent="-228600">
              <a:buNone/>
              <a:tabLst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2012,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SAS Institute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Bild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08063" y="836712"/>
            <a:ext cx="7885112" cy="4464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08063" y="1710770"/>
            <a:ext cx="5435600" cy="687368"/>
          </a:xfrm>
        </p:spPr>
        <p:txBody>
          <a:bodyPr/>
          <a:lstStyle>
            <a:lvl1pPr marL="215900" indent="-215900">
              <a:defRPr b="1" baseline="0">
                <a:solidFill>
                  <a:schemeClr val="accent3"/>
                </a:solidFill>
                <a:latin typeface="+mj-lt"/>
              </a:defRPr>
            </a:lvl1pPr>
            <a:lvl2pPr marL="360000" indent="-144000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de-DE" dirty="0" smtClean="0"/>
              <a:t>Agenda Punkt 1</a:t>
            </a:r>
          </a:p>
          <a:p>
            <a:pPr lvl="1"/>
            <a:r>
              <a:rPr lang="de-DE" dirty="0" smtClean="0"/>
              <a:t>Agenda Unterpunkt</a:t>
            </a:r>
          </a:p>
        </p:txBody>
      </p:sp>
      <p:pic>
        <p:nvPicPr>
          <p:cNvPr id="8" name="Grafik 7" descr="regis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56176" y="3957398"/>
            <a:ext cx="2987824" cy="1991882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0" y="0"/>
            <a:ext cx="539552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1" name="Line 47"/>
          <p:cNvSpPr>
            <a:spLocks noChangeShapeType="1"/>
          </p:cNvSpPr>
          <p:nvPr userDrawn="1"/>
        </p:nvSpPr>
        <p:spPr bwMode="auto">
          <a:xfrm>
            <a:off x="1007604" y="1341438"/>
            <a:ext cx="507600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Copyright © 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2012,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SAS Institute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Schlussfolie_alternativ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 userDrawn="1"/>
        </p:nvSpPr>
        <p:spPr bwMode="auto">
          <a:xfrm>
            <a:off x="861899" y="3098800"/>
            <a:ext cx="5257914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2012,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SAS Institute Inc.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63588" y="2095500"/>
            <a:ext cx="5256225" cy="1003300"/>
          </a:xfrm>
        </p:spPr>
        <p:txBody>
          <a:bodyPr bIns="72000" anchor="b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61900" y="3212976"/>
            <a:ext cx="5257768" cy="276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5613" indent="-22225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685800" indent="-230188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914400" indent="-22860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1143000" indent="-228600">
              <a:buNone/>
              <a:tabLst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_schwarz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</a:rPr>
              <a:pPr algn="r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buNone/>
              </a:pPr>
              <a:t>‹Nr.›</a:t>
            </a:fld>
            <a:endParaRPr lang="en-US" sz="800">
              <a:solidFill>
                <a:srgbClr val="5E5E5E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BFBFBF"/>
                </a:solidFill>
              </a:rPr>
              <a:pPr algn="r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buNone/>
              </a:pPr>
              <a:t>‹Nr.›</a:t>
            </a:fld>
            <a:endParaRPr lang="en-US" sz="800">
              <a:solidFill>
                <a:srgbClr val="BFBFBF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285521"/>
            <a:ext cx="2515438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2635257" y="397555"/>
            <a:ext cx="6061271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Subtopic</a:t>
            </a:r>
            <a:endParaRPr lang="en-US" dirty="0"/>
          </a:p>
        </p:txBody>
      </p:sp>
      <p:cxnSp>
        <p:nvCxnSpPr>
          <p:cNvPr id="8" name="Straight Connector 3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19317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B387-AA3E-4056-B07E-25BE9507330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4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itelfoli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007604" y="4264025"/>
            <a:ext cx="507600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007604" y="3284984"/>
            <a:ext cx="5076000" cy="941796"/>
          </a:xfrm>
        </p:spPr>
        <p:txBody>
          <a:bodyPr anchor="b">
            <a:spAutoFit/>
          </a:bodyPr>
          <a:lstStyle>
            <a:lvl1pPr>
              <a:lnSpc>
                <a:spcPct val="90000"/>
              </a:lnSpc>
              <a:defRPr sz="3400" b="1" i="0" spc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7128" y="4317407"/>
            <a:ext cx="5076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0"/>
            <a:ext cx="539552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1017128" y="5140424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/>
            </a:r>
            <a:b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</a:b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Eine Präsentation für: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Bild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08063" y="836712"/>
            <a:ext cx="7885112" cy="4464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08063" y="1710770"/>
            <a:ext cx="5435600" cy="687368"/>
          </a:xfrm>
        </p:spPr>
        <p:txBody>
          <a:bodyPr/>
          <a:lstStyle>
            <a:lvl1pPr marL="215900" indent="-215900">
              <a:defRPr b="1" baseline="0">
                <a:solidFill>
                  <a:schemeClr val="accent3"/>
                </a:solidFill>
                <a:latin typeface="+mj-lt"/>
              </a:defRPr>
            </a:lvl1pPr>
            <a:lvl2pPr marL="360000" indent="-144000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de-DE" dirty="0" smtClean="0"/>
              <a:t>Agenda Punkt 1</a:t>
            </a:r>
          </a:p>
          <a:p>
            <a:pPr lvl="1"/>
            <a:r>
              <a:rPr lang="de-DE" dirty="0" smtClean="0"/>
              <a:t>Agenda Unterpunkt</a:t>
            </a:r>
          </a:p>
        </p:txBody>
      </p:sp>
      <p:pic>
        <p:nvPicPr>
          <p:cNvPr id="8" name="Grafik 7" descr="regis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56176" y="3957398"/>
            <a:ext cx="2987824" cy="1991882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0" y="0"/>
            <a:ext cx="539552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1" name="Line 47"/>
          <p:cNvSpPr>
            <a:spLocks noChangeShapeType="1"/>
          </p:cNvSpPr>
          <p:nvPr userDrawn="1"/>
        </p:nvSpPr>
        <p:spPr bwMode="auto">
          <a:xfrm>
            <a:off x="1007604" y="1341438"/>
            <a:ext cx="507600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1-spaltig_oh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84213" y="189484"/>
            <a:ext cx="6624000" cy="4464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84213" y="1341438"/>
            <a:ext cx="8208962" cy="4643437"/>
          </a:xfrm>
        </p:spPr>
        <p:txBody>
          <a:bodyPr>
            <a:noAutofit/>
          </a:bodyPr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2-spaltig_oh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84213" y="1341437"/>
            <a:ext cx="4051300" cy="464343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841875" y="1341437"/>
            <a:ext cx="4051300" cy="4643437"/>
          </a:xfrm>
        </p:spPr>
        <p:txBody>
          <a:bodyPr rIns="7200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1-spaltig_m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84213" y="1341438"/>
            <a:ext cx="820896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1-spaltig_oh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84213" y="1341438"/>
            <a:ext cx="8208962" cy="4643437"/>
          </a:xfrm>
        </p:spPr>
        <p:txBody>
          <a:bodyPr>
            <a:noAutofit/>
          </a:bodyPr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2-spaltig_m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437"/>
            <a:ext cx="404971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843463" y="1341437"/>
            <a:ext cx="404971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2-spaltig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773438"/>
            <a:ext cx="4049712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843463" y="1773438"/>
            <a:ext cx="4049712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4049712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43175" y="1341438"/>
            <a:ext cx="4049712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3-spaltig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773438"/>
            <a:ext cx="26640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324000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5813" y="1773438"/>
            <a:ext cx="26640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324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6228051" y="1773438"/>
            <a:ext cx="26640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5525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22776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2-spaltig_2/3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773438"/>
            <a:ext cx="54356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6227763" y="1773438"/>
            <a:ext cx="2665412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54356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27475" y="1341438"/>
            <a:ext cx="2665412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3_zeilig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55988" y="1341438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5988" y="2925156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4000" cy="1476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4038" y="2925156"/>
            <a:ext cx="2664000" cy="1476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3455988" y="4508875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4038" y="4508875"/>
            <a:ext cx="2664000" cy="1476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1-spaltig_Text+Bild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437"/>
            <a:ext cx="404971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843463" y="1341437"/>
            <a:ext cx="4049712" cy="4643437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1-spaltig_Text+Bild_33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660"/>
            <a:ext cx="5435600" cy="4643214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6227763" y="1341439"/>
            <a:ext cx="2665412" cy="4643436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3-spaltig_Ü+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3609305"/>
            <a:ext cx="2664000" cy="2375569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5813" y="3609305"/>
            <a:ext cx="2664000" cy="2375569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6228051" y="3609305"/>
            <a:ext cx="2664000" cy="2375569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3" name="Bildplatzhalter 13"/>
          <p:cNvSpPr>
            <a:spLocks noGrp="1" noChangeAspect="1"/>
          </p:cNvSpPr>
          <p:nvPr>
            <p:ph type="pic" sz="quarter" idx="18"/>
          </p:nvPr>
        </p:nvSpPr>
        <p:spPr>
          <a:xfrm>
            <a:off x="684214" y="1773238"/>
            <a:ext cx="2663824" cy="1728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  <p:sp>
        <p:nvSpPr>
          <p:cNvPr id="14" name="Bildplatzhalter 13"/>
          <p:cNvSpPr>
            <a:spLocks noGrp="1" noChangeAspect="1"/>
          </p:cNvSpPr>
          <p:nvPr>
            <p:ph type="pic" sz="quarter" idx="19"/>
          </p:nvPr>
        </p:nvSpPr>
        <p:spPr>
          <a:xfrm>
            <a:off x="3455988" y="1773238"/>
            <a:ext cx="2663825" cy="1728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  <p:sp>
        <p:nvSpPr>
          <p:cNvPr id="15" name="Bildplatzhalter 13"/>
          <p:cNvSpPr>
            <a:spLocks noGrp="1" noChangeAspect="1"/>
          </p:cNvSpPr>
          <p:nvPr>
            <p:ph type="pic" sz="quarter" idx="20"/>
          </p:nvPr>
        </p:nvSpPr>
        <p:spPr>
          <a:xfrm>
            <a:off x="6227475" y="1773238"/>
            <a:ext cx="2663825" cy="1728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5525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22776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2-zeilig_Ü+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55988" y="1341438"/>
            <a:ext cx="5436899" cy="2268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6276" y="3716875"/>
            <a:ext cx="5436899" cy="2268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84213" y="1773238"/>
            <a:ext cx="2663825" cy="183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  <p:sp>
        <p:nvSpPr>
          <p:cNvPr id="11" name="Bildplatzhalter 13"/>
          <p:cNvSpPr>
            <a:spLocks noGrp="1"/>
          </p:cNvSpPr>
          <p:nvPr>
            <p:ph type="pic" sz="quarter" idx="19"/>
          </p:nvPr>
        </p:nvSpPr>
        <p:spPr>
          <a:xfrm>
            <a:off x="684213" y="4148876"/>
            <a:ext cx="2663825" cy="183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3825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3" y="3716875"/>
            <a:ext cx="2663825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3-zeilig_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438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684213" y="2925156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684213" y="4508875"/>
            <a:ext cx="5436063" cy="1476000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229350" y="1341438"/>
            <a:ext cx="2663825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marR="0" indent="-216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 lang="de-DE" sz="24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9" hasCustomPrompt="1"/>
          </p:nvPr>
        </p:nvSpPr>
        <p:spPr>
          <a:xfrm>
            <a:off x="6229350" y="2925156"/>
            <a:ext cx="2663825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marR="0" indent="-216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 lang="de-DE" sz="24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20" hasCustomPrompt="1"/>
          </p:nvPr>
        </p:nvSpPr>
        <p:spPr>
          <a:xfrm>
            <a:off x="6227475" y="4508875"/>
            <a:ext cx="2663825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marR="0" indent="-216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 lang="de-DE" sz="24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2-spaltig_oh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841875" y="1341437"/>
            <a:ext cx="4051300" cy="4643437"/>
          </a:xfrm>
        </p:spPr>
        <p:txBody>
          <a:bodyPr rIns="7200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84213" y="1341437"/>
            <a:ext cx="4051300" cy="46434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1-zeilig_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660"/>
            <a:ext cx="5435600" cy="4643214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360000" lvl="1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227763" y="1341439"/>
            <a:ext cx="2665412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 dirty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  <a:endParaRPr lang="de-DE" dirty="0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227763" y="2925156"/>
            <a:ext cx="2665412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 dirty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227763" y="4508874"/>
            <a:ext cx="2665412" cy="1476000"/>
          </a:xfr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21600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 lang="de-DE" sz="2400" dirty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de-DE" dirty="0" smtClean="0"/>
              <a:t>Bild 16:9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6624000" cy="307777"/>
          </a:xfrm>
        </p:spPr>
        <p:txBody>
          <a:bodyPr/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2"/>
          </p:nvPr>
        </p:nvSpPr>
        <p:spPr>
          <a:xfrm>
            <a:off x="684213" y="1341438"/>
            <a:ext cx="8208962" cy="4643437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Schlussfoli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88" y="2095500"/>
            <a:ext cx="5753112" cy="1003300"/>
          </a:xfrm>
        </p:spPr>
        <p:txBody>
          <a:bodyPr anchor="ctr"/>
          <a:lstStyle>
            <a:lvl1pPr algn="l"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61899" y="3248980"/>
            <a:ext cx="5754801" cy="276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5613" indent="-22225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685800" indent="-230188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914400" indent="-22860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1143000" indent="-228600">
              <a:buNone/>
              <a:tabLst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Schlussfolie_alternativ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 userDrawn="1"/>
        </p:nvSpPr>
        <p:spPr bwMode="auto">
          <a:xfrm>
            <a:off x="861899" y="3098800"/>
            <a:ext cx="5257914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63588" y="2095500"/>
            <a:ext cx="5256225" cy="1003300"/>
          </a:xfrm>
        </p:spPr>
        <p:txBody>
          <a:bodyPr bIns="72000" anchor="b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61900" y="3212976"/>
            <a:ext cx="5257768" cy="276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5613" indent="-22225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685800" indent="-230188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914400" indent="-22860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1143000" indent="-228600">
              <a:buNone/>
              <a:tabLst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schwarz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</a:rPr>
              <a:pPr algn="r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buNone/>
              </a:pPr>
              <a:t>‹Nr.›</a:t>
            </a:fld>
            <a:endParaRPr lang="en-US" sz="800">
              <a:solidFill>
                <a:srgbClr val="5E5E5E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BFBFBF"/>
                </a:solidFill>
              </a:rPr>
              <a:pPr algn="r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buNone/>
              </a:pPr>
              <a:t>‹Nr.›</a:t>
            </a:fld>
            <a:endParaRPr lang="en-US" sz="800">
              <a:solidFill>
                <a:srgbClr val="BFBFBF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1-spaltig_m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84213" y="1341438"/>
            <a:ext cx="820896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2-spaltig_m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341437"/>
            <a:ext cx="404971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843463" y="1341437"/>
            <a:ext cx="4049712" cy="4643437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2-spaltig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773438"/>
            <a:ext cx="4049712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843463" y="1773438"/>
            <a:ext cx="4049712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4049712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43175" y="1341438"/>
            <a:ext cx="4049712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3-spaltig_mit+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84213" y="1773438"/>
            <a:ext cx="26640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324000" indent="-144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455813" y="1773438"/>
            <a:ext cx="26640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324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6228051" y="1773438"/>
            <a:ext cx="2664000" cy="4211436"/>
          </a:xfrm>
          <a:gradFill>
            <a:gsLst>
              <a:gs pos="0">
                <a:srgbClr val="EFF4FA"/>
              </a:gs>
              <a:gs pos="100000">
                <a:srgbClr val="DDE8F5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38100" dist="25400" dir="5400000" algn="tl" rotWithShape="0">
              <a:prstClr val="black">
                <a:alpha val="38000"/>
              </a:prstClr>
            </a:outerShdw>
          </a:effec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20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 lang="de-DE" sz="1700" dirty="0" smtClean="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marL="216000" lvl="0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Textmasterformat bearbeiten</a:t>
            </a:r>
          </a:p>
          <a:p>
            <a:pPr marL="216000" lvl="1" indent="-21600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mtClean="0"/>
              <a:t>Zweite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5525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227763" y="1341438"/>
            <a:ext cx="2664000" cy="432000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/>
              </a:gs>
            </a:gsLst>
            <a:lin ang="16200000" scaled="0"/>
          </a:gradFill>
          <a:ln w="9525">
            <a:noFill/>
            <a:headEnd type="none" w="med" len="med"/>
            <a:tailEnd type="none" w="med" len="med"/>
          </a:ln>
          <a:effectLst>
            <a:outerShdw blurRad="63500" dist="25400" dir="5400000" algn="t" rotWithShape="0">
              <a:prstClr val="black">
                <a:alpha val="38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kumimoji="0" lang="de-DE" sz="2000" b="1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Überschrift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fußzeile.jpg"/>
          <p:cNvPicPr>
            <a:picLocks noChangeAspect="1"/>
          </p:cNvPicPr>
          <p:nvPr/>
        </p:nvPicPr>
        <p:blipFill>
          <a:blip r:embed="rId25" cstate="print"/>
          <a:srcRect l="87" t="1713" r="104" b="2230"/>
          <a:stretch>
            <a:fillRect/>
          </a:stretch>
        </p:blipFill>
        <p:spPr>
          <a:xfrm>
            <a:off x="0" y="6402088"/>
            <a:ext cx="9144000" cy="455912"/>
          </a:xfrm>
          <a:prstGeom prst="rect">
            <a:avLst/>
          </a:prstGeom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9484"/>
            <a:ext cx="8208962" cy="4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820896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endParaRPr lang="de-DE" dirty="0" smtClean="0"/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641175" y="6240282"/>
            <a:ext cx="252000" cy="14400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fld id="{4E75C7A2-4D03-4E3A-8789-D5A3CA26C55E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 algn="r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buNone/>
              </a:pPr>
              <a:t>‹Nr.›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189484"/>
            <a:ext cx="530352" cy="432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2012,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SAS Institute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91" r:id="rId2"/>
    <p:sldLayoutId id="2147483889" r:id="rId3"/>
    <p:sldLayoutId id="2147483907" r:id="rId4"/>
    <p:sldLayoutId id="2147483893" r:id="rId5"/>
    <p:sldLayoutId id="2147483937" r:id="rId6"/>
    <p:sldLayoutId id="2147483900" r:id="rId7"/>
    <p:sldLayoutId id="2147483908" r:id="rId8"/>
    <p:sldLayoutId id="2147483909" r:id="rId9"/>
    <p:sldLayoutId id="2147483910" r:id="rId10"/>
    <p:sldLayoutId id="2147483914" r:id="rId11"/>
    <p:sldLayoutId id="2147483941" r:id="rId12"/>
    <p:sldLayoutId id="2147483911" r:id="rId13"/>
    <p:sldLayoutId id="2147483912" r:id="rId14"/>
    <p:sldLayoutId id="2147483913" r:id="rId15"/>
    <p:sldLayoutId id="2147483915" r:id="rId16"/>
    <p:sldLayoutId id="2147483940" r:id="rId17"/>
    <p:sldLayoutId id="2147483905" r:id="rId18"/>
    <p:sldLayoutId id="2147483887" r:id="rId19"/>
    <p:sldLayoutId id="2147483885" r:id="rId20"/>
    <p:sldLayoutId id="2147483883" r:id="rId21"/>
    <p:sldLayoutId id="2147483884" r:id="rId22"/>
    <p:sldLayoutId id="2147483965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3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360000" indent="-1440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Font typeface="Arial" pitchFamily="34" charset="0"/>
        <a:buChar char="•"/>
        <a:defRPr sz="1700">
          <a:solidFill>
            <a:srgbClr val="292929"/>
          </a:solidFill>
          <a:latin typeface="+mn-lt"/>
          <a:ea typeface="ＭＳ Ｐゴシック" pitchFamily="-112" charset="-128"/>
        </a:defRPr>
      </a:lvl2pPr>
      <a:lvl3pPr marL="803275" indent="-179388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>
          <a:tab pos="803275" algn="l"/>
        </a:tabLst>
        <a:defRPr sz="1500">
          <a:solidFill>
            <a:srgbClr val="292929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18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fußzeile.jpg"/>
          <p:cNvPicPr>
            <a:picLocks noChangeAspect="1"/>
          </p:cNvPicPr>
          <p:nvPr/>
        </p:nvPicPr>
        <p:blipFill>
          <a:blip r:embed="rId24" cstate="print"/>
          <a:srcRect l="87" t="1713" r="104" b="2230"/>
          <a:stretch>
            <a:fillRect/>
          </a:stretch>
        </p:blipFill>
        <p:spPr>
          <a:xfrm>
            <a:off x="0" y="6402088"/>
            <a:ext cx="9144000" cy="455912"/>
          </a:xfrm>
          <a:prstGeom prst="rect">
            <a:avLst/>
          </a:prstGeom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9484"/>
            <a:ext cx="6624000" cy="4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820896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endParaRPr lang="de-DE" dirty="0" smtClean="0"/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641175" y="6240282"/>
            <a:ext cx="252000" cy="14400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fld id="{4E75C7A2-4D03-4E3A-8789-D5A3CA26C55E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 algn="r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buNone/>
              </a:pPr>
              <a:t>‹Nr.›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189484"/>
            <a:ext cx="530352" cy="432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23828" y="6705376"/>
            <a:ext cx="3505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2010, SAS Institute Inc. All rights reserved.</a:t>
            </a:r>
          </a:p>
        </p:txBody>
      </p:sp>
      <p:sp>
        <p:nvSpPr>
          <p:cNvPr id="8" name="Auf der gleichen Seite des Rechtecks liegende Ecken abrunden 7"/>
          <p:cNvSpPr/>
          <p:nvPr/>
        </p:nvSpPr>
        <p:spPr bwMode="auto">
          <a:xfrm>
            <a:off x="7345175" y="0"/>
            <a:ext cx="1548000" cy="944724"/>
          </a:xfrm>
          <a:prstGeom prst="round2SameRect">
            <a:avLst>
              <a:gd name="adj1" fmla="val 0"/>
              <a:gd name="adj2" fmla="val 10325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  <p:sldLayoutId id="2147483963" r:id="rId21"/>
    <p:sldLayoutId id="2147483964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accent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3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360000" indent="-1440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Font typeface="Arial" pitchFamily="34" charset="0"/>
        <a:buChar char="•"/>
        <a:defRPr sz="1700">
          <a:solidFill>
            <a:srgbClr val="292929"/>
          </a:solidFill>
          <a:latin typeface="+mn-lt"/>
          <a:ea typeface="ＭＳ Ｐゴシック" pitchFamily="-112" charset="-128"/>
        </a:defRPr>
      </a:lvl2pPr>
      <a:lvl3pPr marL="803275" indent="-179388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>
          <a:tab pos="803275" algn="l"/>
        </a:tabLst>
        <a:defRPr sz="1500">
          <a:solidFill>
            <a:srgbClr val="292929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18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007604" y="3284984"/>
            <a:ext cx="5076000" cy="941796"/>
          </a:xfrm>
        </p:spPr>
        <p:txBody>
          <a:bodyPr/>
          <a:lstStyle/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smtClean="0"/>
              <a:t>in Food-</a:t>
            </a:r>
            <a:r>
              <a:rPr lang="de-DE" dirty="0" err="1" smtClean="0"/>
              <a:t>Retailer</a:t>
            </a:r>
            <a:r>
              <a:rPr lang="de-DE" dirty="0" smtClean="0"/>
              <a:t> Online-Shops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0" y="0"/>
            <a:ext cx="539552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1017128" y="4317407"/>
            <a:ext cx="5076000" cy="233910"/>
          </a:xfrm>
        </p:spPr>
        <p:txBody>
          <a:bodyPr/>
          <a:lstStyle/>
          <a:p>
            <a:r>
              <a:rPr lang="de-DE" dirty="0" smtClean="0"/>
              <a:t>Christoph Sieb – Solution </a:t>
            </a:r>
            <a:r>
              <a:rPr lang="de-DE" dirty="0" err="1" smtClean="0"/>
              <a:t>Architect</a:t>
            </a:r>
            <a:r>
              <a:rPr lang="de-DE" dirty="0" smtClean="0"/>
              <a:t> CI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</a:t>
            </a:r>
            <a:r>
              <a:rPr lang="de-DE" dirty="0" smtClean="0"/>
              <a:t>- / Cross-</a:t>
            </a:r>
            <a:r>
              <a:rPr lang="de-DE" dirty="0"/>
              <a:t>S</a:t>
            </a:r>
            <a:r>
              <a:rPr lang="de-DE" dirty="0" smtClean="0"/>
              <a:t>ell in </a:t>
            </a:r>
            <a:r>
              <a:rPr lang="de-DE" dirty="0" err="1" smtClean="0"/>
              <a:t>the</a:t>
            </a:r>
            <a:r>
              <a:rPr lang="de-DE" dirty="0" smtClean="0"/>
              <a:t> Online-Shop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86" y="836712"/>
            <a:ext cx="620395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480618" y="4653136"/>
            <a:ext cx="3515187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de-DE" sz="1100" b="1" dirty="0" smtClean="0"/>
              <a:t>Benötigen Sie noch Nürnberger Rostbratwürste</a:t>
            </a:r>
            <a:endParaRPr lang="en-US" sz="11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552626" y="5320258"/>
            <a:ext cx="3816424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de-DE" sz="1100" b="1" dirty="0" smtClean="0"/>
              <a:t>Benötigen Sie noch Grillfleisch                  </a:t>
            </a:r>
            <a:endParaRPr lang="en-US" sz="1100" b="1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3086670" y="4638675"/>
            <a:ext cx="53167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087625" y="5339308"/>
            <a:ext cx="53167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851460" y="5581288"/>
            <a:ext cx="1656184" cy="172800"/>
          </a:xfrm>
          <a:prstGeom prst="roundRect">
            <a:avLst/>
          </a:prstGeom>
          <a:solidFill>
            <a:srgbClr val="FE5D0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Zur Warengruppe „Grillfleisch“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25" y="4694738"/>
            <a:ext cx="496094" cy="40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24" y="5373216"/>
            <a:ext cx="476263" cy="41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1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Up</a:t>
            </a:r>
            <a:r>
              <a:rPr lang="de-DE" dirty="0"/>
              <a:t>- / Cross-Sell in </a:t>
            </a:r>
            <a:r>
              <a:rPr lang="de-DE" dirty="0" err="1"/>
              <a:t>the</a:t>
            </a:r>
            <a:r>
              <a:rPr lang="de-DE" dirty="0"/>
              <a:t> Online-Shop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Variante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90815"/>
            <a:ext cx="6984776" cy="539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78711"/>
            <a:ext cx="2452836" cy="68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7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Up</a:t>
            </a:r>
            <a:r>
              <a:rPr lang="de-DE" dirty="0"/>
              <a:t>- / Cross-Sell in </a:t>
            </a:r>
            <a:r>
              <a:rPr lang="de-DE" dirty="0" err="1"/>
              <a:t>the</a:t>
            </a:r>
            <a:r>
              <a:rPr lang="de-DE" dirty="0"/>
              <a:t> Online-Shop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Variante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04" y="784905"/>
            <a:ext cx="5831656" cy="54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Up</a:t>
            </a:r>
            <a:r>
              <a:rPr lang="de-DE" dirty="0"/>
              <a:t>- / Cross-Sell in </a:t>
            </a:r>
            <a:r>
              <a:rPr lang="de-DE" dirty="0" err="1"/>
              <a:t>the</a:t>
            </a:r>
            <a:r>
              <a:rPr lang="de-DE" dirty="0"/>
              <a:t> Online-Shop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1259631" y="635884"/>
            <a:ext cx="6552606" cy="5860474"/>
            <a:chOff x="1259631" y="635884"/>
            <a:chExt cx="6552606" cy="5860474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635884"/>
              <a:ext cx="6552605" cy="5860474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3137496"/>
              <a:ext cx="3664471" cy="68282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1" y="3717032"/>
              <a:ext cx="3664471" cy="682821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338519"/>
              <a:ext cx="3664471" cy="68282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569" y="4719622"/>
              <a:ext cx="3664471" cy="68282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283" y="3363448"/>
              <a:ext cx="1102477" cy="2072809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1259632" y="2952683"/>
              <a:ext cx="2440907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2000" dirty="0" smtClean="0"/>
                <a:t>Benötigen Sie noch:</a:t>
              </a:r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3768" y="3365391"/>
              <a:ext cx="1129771" cy="2120255"/>
            </a:xfrm>
            <a:prstGeom prst="rect">
              <a:avLst/>
            </a:prstGeom>
          </p:spPr>
        </p:pic>
        <p:grpSp>
          <p:nvGrpSpPr>
            <p:cNvPr id="19" name="Gruppieren 18"/>
            <p:cNvGrpSpPr/>
            <p:nvPr/>
          </p:nvGrpSpPr>
          <p:grpSpPr>
            <a:xfrm>
              <a:off x="3635896" y="3356992"/>
              <a:ext cx="1441936" cy="2101348"/>
              <a:chOff x="3548785" y="1844824"/>
              <a:chExt cx="2649815" cy="4185785"/>
            </a:xfrm>
          </p:grpSpPr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1527" y="1844824"/>
                <a:ext cx="2617073" cy="4185785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4289" y="4133443"/>
                <a:ext cx="1882803" cy="350833"/>
              </a:xfrm>
              <a:prstGeom prst="rect">
                <a:avLst/>
              </a:prstGeom>
            </p:spPr>
          </p:pic>
          <p:sp>
            <p:nvSpPr>
              <p:cNvPr id="17" name="Textfeld 16"/>
              <p:cNvSpPr txBox="1"/>
              <p:nvPr/>
            </p:nvSpPr>
            <p:spPr>
              <a:xfrm>
                <a:off x="3548785" y="4094101"/>
                <a:ext cx="1159790" cy="482013"/>
              </a:xfrm>
              <a:prstGeom prst="rect">
                <a:avLst/>
              </a:prstGeom>
              <a:noFill/>
            </p:spPr>
            <p:txBody>
              <a:bodyPr wrap="none" lIns="72000" tIns="36000" rIns="72000" bIns="36000" rtlCol="0" anchor="ctr" anchorCtr="0">
                <a:spAutoFit/>
              </a:bodyPr>
              <a:lstStyle/>
              <a:p>
                <a:pPr algn="ctr"/>
                <a:r>
                  <a:rPr lang="de-DE" sz="1100" b="1" dirty="0" smtClean="0"/>
                  <a:t>Fleisch</a:t>
                </a:r>
              </a:p>
            </p:txBody>
          </p:sp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904" y="5137926"/>
                <a:ext cx="2371546" cy="566098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904" y="5391941"/>
                <a:ext cx="2371546" cy="566098"/>
              </a:xfrm>
              <a:prstGeom prst="rect">
                <a:avLst/>
              </a:prstGeom>
            </p:spPr>
          </p:pic>
          <p:sp>
            <p:nvSpPr>
              <p:cNvPr id="18" name="Rechteck 17"/>
              <p:cNvSpPr/>
              <p:nvPr/>
            </p:nvSpPr>
            <p:spPr bwMode="auto">
              <a:xfrm>
                <a:off x="3707904" y="5061881"/>
                <a:ext cx="2371546" cy="515087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72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de-DE" sz="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Zur Produktkategorie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Business Goal</a:t>
            </a:r>
          </a:p>
          <a:p>
            <a:r>
              <a:rPr lang="de-DE" dirty="0" smtClean="0"/>
              <a:t>Analytical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Software / Architecture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recommender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</a:t>
            </a:r>
            <a:r>
              <a:rPr lang="de-DE" dirty="0" err="1" smtClean="0"/>
              <a:t>Miner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Diagram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55154"/>
            <a:ext cx="87884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1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Mining	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Neccessary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28800"/>
            <a:ext cx="4162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14" y="1644794"/>
            <a:ext cx="41624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244661" y="1264314"/>
            <a:ext cx="2102802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Transaction </a:t>
            </a:r>
            <a:r>
              <a:rPr lang="de-DE" sz="2000" dirty="0" err="1" smtClean="0"/>
              <a:t>table</a:t>
            </a:r>
            <a:endParaRPr lang="en-US" sz="20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85571" y="1268760"/>
            <a:ext cx="2780743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err="1" smtClean="0"/>
              <a:t>Product</a:t>
            </a:r>
            <a:r>
              <a:rPr lang="de-DE" sz="2000" dirty="0" smtClean="0"/>
              <a:t> </a:t>
            </a:r>
            <a:r>
              <a:rPr lang="de-DE" sz="2000" dirty="0" err="1" smtClean="0"/>
              <a:t>hierarchy</a:t>
            </a:r>
            <a:r>
              <a:rPr lang="de-DE" sz="2000" dirty="0" smtClean="0"/>
              <a:t> </a:t>
            </a:r>
            <a:r>
              <a:rPr lang="de-DE" sz="2000" dirty="0" err="1" smtClean="0"/>
              <a:t>table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744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</a:t>
            </a:r>
            <a:r>
              <a:rPr lang="de-DE" dirty="0" err="1" smtClean="0"/>
              <a:t>Miner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69332"/>
          </a:xfrm>
        </p:spPr>
        <p:txBody>
          <a:bodyPr/>
          <a:lstStyle/>
          <a:p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and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5" y="1082284"/>
            <a:ext cx="87757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2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</a:t>
            </a:r>
            <a:r>
              <a:rPr lang="de-DE" dirty="0" err="1" smtClean="0"/>
              <a:t>Miner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84213" y="635884"/>
            <a:ext cx="8208962" cy="307777"/>
          </a:xfrm>
        </p:spPr>
        <p:txBody>
          <a:bodyPr/>
          <a:lstStyle/>
          <a:p>
            <a:r>
              <a:rPr lang="de-DE" sz="2000" dirty="0" err="1" smtClean="0"/>
              <a:t>Visualizing</a:t>
            </a:r>
            <a:r>
              <a:rPr lang="de-DE" sz="2000" dirty="0" smtClean="0"/>
              <a:t> </a:t>
            </a:r>
            <a:r>
              <a:rPr lang="de-DE" sz="2000" dirty="0" err="1" smtClean="0"/>
              <a:t>rules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b="1" dirty="0" smtClean="0"/>
              <a:t>Support, </a:t>
            </a:r>
            <a:r>
              <a:rPr lang="de-DE" sz="2000" b="1" dirty="0" err="1" smtClean="0"/>
              <a:t>Confidence</a:t>
            </a:r>
            <a:r>
              <a:rPr lang="de-DE" sz="2000" b="1" dirty="0" smtClean="0"/>
              <a:t> und Lift</a:t>
            </a:r>
            <a:endParaRPr lang="en-US" sz="20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7" y="1082284"/>
            <a:ext cx="87757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9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Own</a:t>
            </a:r>
            <a:r>
              <a:rPr lang="de-DE" dirty="0" smtClean="0"/>
              <a:t> Meta-Learning 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100" dirty="0" smtClean="0"/>
              <a:t>Just </a:t>
            </a:r>
            <a:r>
              <a:rPr lang="de-DE" sz="2100" dirty="0" err="1" smtClean="0"/>
              <a:t>use</a:t>
            </a:r>
            <a:r>
              <a:rPr lang="de-DE" sz="2100" dirty="0" smtClean="0"/>
              <a:t> </a:t>
            </a:r>
            <a:r>
              <a:rPr lang="de-DE" sz="2100" dirty="0" err="1" smtClean="0"/>
              <a:t>the</a:t>
            </a:r>
            <a:r>
              <a:rPr lang="de-DE" sz="2100" dirty="0" smtClean="0"/>
              <a:t> </a:t>
            </a:r>
            <a:r>
              <a:rPr lang="de-DE" sz="2100" dirty="0" err="1" smtClean="0"/>
              <a:t>lower</a:t>
            </a:r>
            <a:r>
              <a:rPr lang="de-DE" sz="2100" dirty="0" smtClean="0"/>
              <a:t> 3 – 4 </a:t>
            </a:r>
            <a:r>
              <a:rPr lang="de-DE" sz="2100" dirty="0" err="1" smtClean="0"/>
              <a:t>product</a:t>
            </a:r>
            <a:r>
              <a:rPr lang="de-DE" sz="2100" dirty="0" smtClean="0"/>
              <a:t> </a:t>
            </a:r>
            <a:r>
              <a:rPr lang="de-DE" sz="2100" dirty="0" err="1" smtClean="0"/>
              <a:t>hierachy</a:t>
            </a:r>
            <a:r>
              <a:rPr lang="de-DE" sz="2100" dirty="0" smtClean="0"/>
              <a:t> </a:t>
            </a:r>
            <a:r>
              <a:rPr lang="de-DE" sz="2100" dirty="0" err="1" smtClean="0"/>
              <a:t>layers</a:t>
            </a:r>
            <a:endParaRPr lang="de-DE" sz="2100" dirty="0" smtClean="0"/>
          </a:p>
          <a:p>
            <a:r>
              <a:rPr lang="de-DE" sz="2100" dirty="0" smtClean="0"/>
              <a:t>Meta-</a:t>
            </a:r>
            <a:r>
              <a:rPr lang="de-DE" sz="2100" dirty="0" err="1" smtClean="0"/>
              <a:t>Learn</a:t>
            </a:r>
            <a:r>
              <a:rPr lang="de-DE" sz="2100" dirty="0" smtClean="0"/>
              <a:t>-</a:t>
            </a:r>
            <a:r>
              <a:rPr lang="de-DE" sz="2100" dirty="0" err="1" smtClean="0"/>
              <a:t>Logic</a:t>
            </a:r>
            <a:r>
              <a:rPr lang="de-DE" sz="2100" dirty="0" smtClean="0"/>
              <a:t> </a:t>
            </a:r>
            <a:r>
              <a:rPr lang="de-DE" sz="2100" dirty="0" err="1" smtClean="0"/>
              <a:t>to</a:t>
            </a:r>
            <a:r>
              <a:rPr lang="de-DE" sz="2100" dirty="0" smtClean="0"/>
              <a:t> </a:t>
            </a:r>
            <a:r>
              <a:rPr lang="de-DE" sz="2100" dirty="0" err="1" smtClean="0"/>
              <a:t>create</a:t>
            </a:r>
            <a:r>
              <a:rPr lang="de-DE" sz="2100" dirty="0" smtClean="0"/>
              <a:t> </a:t>
            </a:r>
            <a:r>
              <a:rPr lang="de-DE" sz="2100" dirty="0" err="1" smtClean="0"/>
              <a:t>useful</a:t>
            </a:r>
            <a:r>
              <a:rPr lang="de-DE" sz="2100" dirty="0" smtClean="0"/>
              <a:t> </a:t>
            </a:r>
            <a:r>
              <a:rPr lang="de-DE" sz="2100" dirty="0" err="1" smtClean="0"/>
              <a:t>rule</a:t>
            </a:r>
            <a:r>
              <a:rPr lang="de-DE" sz="2100" dirty="0" smtClean="0"/>
              <a:t> </a:t>
            </a:r>
            <a:r>
              <a:rPr lang="de-DE" sz="2100" dirty="0" err="1" smtClean="0"/>
              <a:t>bases</a:t>
            </a:r>
            <a:r>
              <a:rPr lang="de-DE" sz="2100" dirty="0" smtClean="0"/>
              <a:t> </a:t>
            </a:r>
            <a:r>
              <a:rPr lang="de-DE" sz="2100" dirty="0" err="1" smtClean="0"/>
              <a:t>for</a:t>
            </a:r>
            <a:r>
              <a:rPr lang="de-DE" sz="2100" dirty="0" smtClean="0"/>
              <a:t> different </a:t>
            </a:r>
            <a:r>
              <a:rPr lang="de-DE" sz="2100" dirty="0" err="1" smtClean="0"/>
              <a:t>market</a:t>
            </a:r>
            <a:r>
              <a:rPr lang="de-DE" sz="2100" dirty="0" smtClean="0"/>
              <a:t> </a:t>
            </a:r>
            <a:r>
              <a:rPr lang="de-DE" sz="2100" dirty="0" err="1" smtClean="0"/>
              <a:t>basket</a:t>
            </a:r>
            <a:r>
              <a:rPr lang="de-DE" sz="2100" dirty="0" smtClean="0"/>
              <a:t> </a:t>
            </a:r>
            <a:r>
              <a:rPr lang="de-DE" sz="2100" dirty="0" err="1" smtClean="0"/>
              <a:t>groups</a:t>
            </a:r>
            <a:r>
              <a:rPr lang="de-DE" sz="2100" dirty="0" smtClean="0"/>
              <a:t> (per </a:t>
            </a:r>
            <a:r>
              <a:rPr lang="de-DE" sz="2100" dirty="0" err="1" smtClean="0"/>
              <a:t>customer</a:t>
            </a:r>
            <a:r>
              <a:rPr lang="de-DE" sz="2100" dirty="0" smtClean="0"/>
              <a:t>, per </a:t>
            </a:r>
            <a:r>
              <a:rPr lang="de-DE" sz="2100" dirty="0" err="1" smtClean="0"/>
              <a:t>market</a:t>
            </a:r>
            <a:r>
              <a:rPr lang="de-DE" sz="2100" dirty="0" smtClean="0"/>
              <a:t>, …)</a:t>
            </a:r>
          </a:p>
          <a:p>
            <a:pPr lvl="1"/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r>
              <a:rPr lang="de-DE" sz="1800" dirty="0" smtClean="0"/>
              <a:t> and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</a:t>
            </a:r>
            <a:r>
              <a:rPr lang="de-DE" sz="1800" dirty="0" err="1" smtClean="0"/>
              <a:t>may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strong </a:t>
            </a:r>
            <a:r>
              <a:rPr lang="de-DE" sz="1800" dirty="0" err="1" smtClean="0"/>
              <a:t>variances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fixed</a:t>
            </a:r>
            <a:r>
              <a:rPr lang="de-DE" sz="1800" dirty="0" smtClean="0"/>
              <a:t> </a:t>
            </a:r>
            <a:r>
              <a:rPr lang="de-DE" sz="1800" dirty="0" err="1" smtClean="0"/>
              <a:t>algorithm</a:t>
            </a:r>
            <a:r>
              <a:rPr lang="de-DE" sz="1800" dirty="0" smtClean="0"/>
              <a:t> </a:t>
            </a:r>
            <a:r>
              <a:rPr lang="de-DE" sz="1800" dirty="0" err="1" smtClean="0"/>
              <a:t>parameters</a:t>
            </a:r>
            <a:r>
              <a:rPr lang="de-DE" sz="1800" dirty="0" smtClean="0"/>
              <a:t> (</a:t>
            </a:r>
            <a:r>
              <a:rPr lang="de-DE" sz="1800" dirty="0" err="1" smtClean="0"/>
              <a:t>especially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smtClean="0"/>
              <a:t>I.e. </a:t>
            </a:r>
            <a:r>
              <a:rPr lang="de-DE" sz="1800" dirty="0" err="1" smtClean="0"/>
              <a:t>implemented</a:t>
            </a:r>
            <a:r>
              <a:rPr lang="de-DE" sz="1800" dirty="0" smtClean="0"/>
              <a:t> </a:t>
            </a:r>
            <a:r>
              <a:rPr lang="de-DE" sz="1800" dirty="0" err="1" smtClean="0"/>
              <a:t>dynamic</a:t>
            </a:r>
            <a:r>
              <a:rPr lang="de-DE" sz="1800" dirty="0" smtClean="0"/>
              <a:t> </a:t>
            </a:r>
            <a:r>
              <a:rPr lang="de-DE" sz="1800" dirty="0" err="1" smtClean="0"/>
              <a:t>parameter</a:t>
            </a:r>
            <a:r>
              <a:rPr lang="de-DE" sz="1800" dirty="0" smtClean="0"/>
              <a:t> </a:t>
            </a:r>
            <a:r>
              <a:rPr lang="de-DE" sz="1800" dirty="0" err="1" smtClean="0"/>
              <a:t>adaption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incrementally</a:t>
            </a:r>
            <a:r>
              <a:rPr lang="de-DE" sz="1800" dirty="0" smtClean="0"/>
              <a:t> find </a:t>
            </a:r>
            <a:r>
              <a:rPr lang="de-DE" sz="1800" dirty="0" err="1" smtClean="0"/>
              <a:t>balance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and </a:t>
            </a:r>
            <a:r>
              <a:rPr lang="de-DE" sz="1800" dirty="0" err="1" smtClean="0"/>
              <a:t>amount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endParaRPr lang="de-DE" sz="1800" dirty="0" smtClean="0"/>
          </a:p>
          <a:p>
            <a:pPr lvl="1"/>
            <a:r>
              <a:rPr lang="de-DE" sz="1800" dirty="0" err="1" smtClean="0"/>
              <a:t>Rule</a:t>
            </a:r>
            <a:r>
              <a:rPr lang="de-DE" sz="1800" dirty="0" smtClean="0"/>
              <a:t> Base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updated</a:t>
            </a:r>
            <a:r>
              <a:rPr lang="de-DE" sz="1800" dirty="0" smtClean="0"/>
              <a:t> </a:t>
            </a:r>
            <a:r>
              <a:rPr lang="de-DE" sz="1800" dirty="0" err="1" smtClean="0"/>
              <a:t>daily</a:t>
            </a:r>
            <a:r>
              <a:rPr lang="de-DE" sz="1800" dirty="0" smtClean="0"/>
              <a:t> </a:t>
            </a:r>
            <a:r>
              <a:rPr lang="de-DE" sz="1800" dirty="0" err="1" smtClean="0"/>
              <a:t>given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priorities</a:t>
            </a:r>
            <a:endParaRPr lang="de-DE" sz="1800" dirty="0" smtClean="0"/>
          </a:p>
          <a:p>
            <a:pPr lvl="2"/>
            <a:r>
              <a:rPr lang="de-DE" sz="1600" dirty="0" smtClean="0"/>
              <a:t>E.g. a 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did</a:t>
            </a:r>
            <a:r>
              <a:rPr lang="de-DE" sz="1600" dirty="0" smtClean="0"/>
              <a:t> not </a:t>
            </a:r>
            <a:r>
              <a:rPr lang="de-DE" sz="1600" dirty="0" err="1" smtClean="0"/>
              <a:t>buy</a:t>
            </a:r>
            <a:r>
              <a:rPr lang="de-DE" sz="1600" dirty="0" smtClean="0"/>
              <a:t> </a:t>
            </a:r>
            <a:r>
              <a:rPr lang="de-DE" sz="1600" dirty="0" err="1" smtClean="0"/>
              <a:t>since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last </a:t>
            </a:r>
            <a:r>
              <a:rPr lang="de-DE" sz="1600" dirty="0" err="1" smtClean="0"/>
              <a:t>rule</a:t>
            </a:r>
            <a:r>
              <a:rPr lang="de-DE" sz="1600" dirty="0" smtClean="0"/>
              <a:t> </a:t>
            </a:r>
            <a:r>
              <a:rPr lang="de-DE" sz="1600" dirty="0" err="1" smtClean="0"/>
              <a:t>base</a:t>
            </a:r>
            <a:r>
              <a:rPr lang="de-DE" sz="1600" dirty="0" smtClean="0"/>
              <a:t> update </a:t>
            </a:r>
            <a:r>
              <a:rPr lang="de-DE" sz="1600" dirty="0" err="1" smtClean="0"/>
              <a:t>is</a:t>
            </a:r>
            <a:r>
              <a:rPr lang="de-DE" sz="1600" dirty="0" smtClean="0"/>
              <a:t> not „</a:t>
            </a:r>
            <a:r>
              <a:rPr lang="de-DE" sz="1600" dirty="0" err="1" smtClean="0"/>
              <a:t>re-trained</a:t>
            </a:r>
            <a:r>
              <a:rPr lang="de-DE" sz="1600" dirty="0" smtClean="0"/>
              <a:t>“</a:t>
            </a:r>
          </a:p>
          <a:p>
            <a:pPr lvl="2"/>
            <a:r>
              <a:rPr lang="de-DE" sz="1600" dirty="0" err="1" smtClean="0"/>
              <a:t>Runtime</a:t>
            </a:r>
            <a:r>
              <a:rPr lang="de-DE" sz="1600" dirty="0" smtClean="0"/>
              <a:t> </a:t>
            </a:r>
            <a:r>
              <a:rPr lang="de-DE" sz="1600" dirty="0" err="1" smtClean="0"/>
              <a:t>bottle</a:t>
            </a:r>
            <a:r>
              <a:rPr lang="de-DE" sz="1600" dirty="0" smtClean="0"/>
              <a:t> </a:t>
            </a:r>
            <a:r>
              <a:rPr lang="de-DE" sz="1600" dirty="0" err="1" smtClean="0"/>
              <a:t>necks</a:t>
            </a:r>
            <a:r>
              <a:rPr lang="de-DE" sz="1600" dirty="0" smtClean="0"/>
              <a:t> </a:t>
            </a:r>
            <a:r>
              <a:rPr lang="de-DE" sz="1600" dirty="0" err="1" smtClean="0"/>
              <a:t>thus</a:t>
            </a:r>
            <a:r>
              <a:rPr lang="de-DE" sz="1600" dirty="0" smtClean="0"/>
              <a:t>,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</a:t>
            </a:r>
            <a:r>
              <a:rPr lang="de-DE" sz="1600" dirty="0" err="1" smtClean="0"/>
              <a:t>reduced</a:t>
            </a:r>
            <a:r>
              <a:rPr lang="de-DE" sz="1600" dirty="0" smtClean="0"/>
              <a:t> (</a:t>
            </a:r>
            <a:r>
              <a:rPr lang="de-DE" sz="1600" dirty="0" err="1" smtClean="0"/>
              <a:t>important</a:t>
            </a:r>
            <a:r>
              <a:rPr lang="de-DE" sz="1600" dirty="0" smtClean="0"/>
              <a:t> </a:t>
            </a:r>
            <a:r>
              <a:rPr lang="de-DE" sz="1600" dirty="0" err="1" smtClean="0"/>
              <a:t>onse</a:t>
            </a:r>
            <a:r>
              <a:rPr lang="de-DE" sz="1600" dirty="0" smtClean="0"/>
              <a:t> </a:t>
            </a:r>
            <a:r>
              <a:rPr lang="de-DE" sz="1600" dirty="0" err="1" smtClean="0"/>
              <a:t>run</a:t>
            </a:r>
            <a:r>
              <a:rPr lang="de-DE" sz="1600" dirty="0" smtClean="0"/>
              <a:t> </a:t>
            </a:r>
            <a:r>
              <a:rPr lang="de-DE" sz="1600" dirty="0" err="1" smtClean="0"/>
              <a:t>today</a:t>
            </a:r>
            <a:r>
              <a:rPr lang="de-DE" sz="1600" dirty="0" smtClean="0"/>
              <a:t>, </a:t>
            </a:r>
            <a:r>
              <a:rPr lang="de-DE" sz="1600" dirty="0" err="1" smtClean="0"/>
              <a:t>less</a:t>
            </a:r>
            <a:r>
              <a:rPr lang="de-DE" sz="1600" dirty="0" smtClean="0"/>
              <a:t> </a:t>
            </a:r>
            <a:r>
              <a:rPr lang="de-DE" sz="1600" dirty="0" err="1" smtClean="0"/>
              <a:t>important</a:t>
            </a:r>
            <a:r>
              <a:rPr lang="de-DE" sz="1600" dirty="0" smtClean="0"/>
              <a:t> </a:t>
            </a:r>
            <a:r>
              <a:rPr lang="de-DE" sz="1600" dirty="0" err="1" smtClean="0"/>
              <a:t>onse</a:t>
            </a:r>
            <a:r>
              <a:rPr lang="de-DE" sz="1600" dirty="0" smtClean="0"/>
              <a:t> </a:t>
            </a:r>
            <a:r>
              <a:rPr lang="de-DE" sz="1600" dirty="0" err="1" smtClean="0"/>
              <a:t>run</a:t>
            </a:r>
            <a:r>
              <a:rPr lang="de-DE" sz="1600" dirty="0" smtClean="0"/>
              <a:t> </a:t>
            </a:r>
            <a:r>
              <a:rPr lang="de-DE" sz="1600" dirty="0" err="1" smtClean="0"/>
              <a:t>tomorrow</a:t>
            </a:r>
            <a:endParaRPr lang="de-DE" sz="1600" dirty="0"/>
          </a:p>
          <a:p>
            <a:r>
              <a:rPr lang="de-DE" sz="2100" dirty="0" err="1" smtClean="0"/>
              <a:t>Rule</a:t>
            </a:r>
            <a:r>
              <a:rPr lang="de-DE" sz="2100" dirty="0" smtClean="0"/>
              <a:t> Mining </a:t>
            </a:r>
            <a:r>
              <a:rPr lang="de-DE" sz="2100" dirty="0" err="1" smtClean="0"/>
              <a:t>Scales</a:t>
            </a:r>
            <a:r>
              <a:rPr lang="de-DE" sz="2100" dirty="0" smtClean="0"/>
              <a:t> </a:t>
            </a:r>
            <a:r>
              <a:rPr lang="de-DE" sz="2100" dirty="0" err="1" smtClean="0"/>
              <a:t>with</a:t>
            </a:r>
            <a:r>
              <a:rPr lang="de-DE" sz="2100" dirty="0" smtClean="0"/>
              <a:t> </a:t>
            </a:r>
            <a:r>
              <a:rPr lang="de-DE" sz="2100" dirty="0" err="1" smtClean="0"/>
              <a:t>the</a:t>
            </a:r>
            <a:r>
              <a:rPr lang="de-DE" sz="2100" dirty="0" smtClean="0"/>
              <a:t> </a:t>
            </a:r>
            <a:r>
              <a:rPr lang="de-DE" sz="2100" dirty="0" err="1" smtClean="0"/>
              <a:t>number</a:t>
            </a:r>
            <a:r>
              <a:rPr lang="de-DE" sz="2100" dirty="0" smtClean="0"/>
              <a:t> </a:t>
            </a:r>
            <a:r>
              <a:rPr lang="de-DE" sz="2100" dirty="0" err="1" smtClean="0"/>
              <a:t>of</a:t>
            </a:r>
            <a:r>
              <a:rPr lang="de-DE" sz="2100" dirty="0" smtClean="0"/>
              <a:t> </a:t>
            </a:r>
            <a:r>
              <a:rPr lang="de-DE" sz="2100" dirty="0" err="1" smtClean="0"/>
              <a:t>market</a:t>
            </a:r>
            <a:r>
              <a:rPr lang="de-DE" sz="2100" dirty="0" smtClean="0"/>
              <a:t> </a:t>
            </a:r>
            <a:r>
              <a:rPr lang="de-DE" sz="2100" dirty="0" err="1" smtClean="0"/>
              <a:t>basket</a:t>
            </a:r>
            <a:r>
              <a:rPr lang="de-DE" sz="2100" dirty="0" smtClean="0"/>
              <a:t> </a:t>
            </a:r>
            <a:r>
              <a:rPr lang="de-DE" sz="2100" dirty="0" err="1" smtClean="0"/>
              <a:t>groups</a:t>
            </a:r>
            <a:r>
              <a:rPr lang="de-DE" sz="2100" dirty="0" smtClean="0"/>
              <a:t> (per </a:t>
            </a:r>
            <a:r>
              <a:rPr lang="de-DE" sz="2100" dirty="0" err="1" smtClean="0"/>
              <a:t>customer</a:t>
            </a:r>
            <a:r>
              <a:rPr lang="de-DE" sz="2100" dirty="0" smtClean="0"/>
              <a:t>, per </a:t>
            </a:r>
            <a:r>
              <a:rPr lang="de-DE" sz="2100" dirty="0" err="1" smtClean="0"/>
              <a:t>market</a:t>
            </a:r>
            <a:r>
              <a:rPr lang="de-DE" sz="2100" dirty="0" smtClean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4255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Business Goal</a:t>
            </a:r>
          </a:p>
          <a:p>
            <a:r>
              <a:rPr lang="de-DE" dirty="0" smtClean="0"/>
              <a:t>Analytical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Software / Architecture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recommender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2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100" dirty="0" err="1" smtClean="0"/>
              <a:t>Algorithm</a:t>
            </a:r>
            <a:r>
              <a:rPr lang="de-DE" sz="2100" dirty="0" smtClean="0"/>
              <a:t> </a:t>
            </a:r>
            <a:r>
              <a:rPr lang="de-DE" sz="2100" dirty="0" err="1" smtClean="0"/>
              <a:t>generates</a:t>
            </a:r>
            <a:r>
              <a:rPr lang="de-DE" sz="2100" dirty="0" smtClean="0"/>
              <a:t> </a:t>
            </a:r>
            <a:r>
              <a:rPr lang="de-DE" sz="2100" dirty="0" err="1" smtClean="0"/>
              <a:t>self-recommendations</a:t>
            </a:r>
            <a:r>
              <a:rPr lang="de-DE" sz="2100" dirty="0" smtClean="0"/>
              <a:t> </a:t>
            </a:r>
            <a:r>
              <a:rPr lang="de-DE" sz="2100" dirty="0" err="1" smtClean="0"/>
              <a:t>within</a:t>
            </a:r>
            <a:r>
              <a:rPr lang="de-DE" sz="2100" dirty="0" smtClean="0"/>
              <a:t> a </a:t>
            </a:r>
            <a:r>
              <a:rPr lang="de-DE" sz="2100" dirty="0" err="1" smtClean="0"/>
              <a:t>hierarchy</a:t>
            </a:r>
            <a:r>
              <a:rPr lang="de-DE" sz="2100" dirty="0" smtClean="0"/>
              <a:t> </a:t>
            </a:r>
            <a:r>
              <a:rPr lang="de-DE" sz="2100" dirty="0" err="1" smtClean="0"/>
              <a:t>path</a:t>
            </a:r>
            <a:r>
              <a:rPr lang="de-DE" sz="2100" dirty="0" smtClean="0"/>
              <a:t> </a:t>
            </a:r>
            <a:r>
              <a:rPr lang="de-DE" sz="2100" dirty="0" err="1" smtClean="0"/>
              <a:t>that</a:t>
            </a:r>
            <a:r>
              <a:rPr lang="de-DE" sz="2100" dirty="0" smtClean="0"/>
              <a:t> </a:t>
            </a:r>
            <a:r>
              <a:rPr lang="de-DE" sz="2100" dirty="0" err="1" smtClean="0"/>
              <a:t>needs</a:t>
            </a:r>
            <a:r>
              <a:rPr lang="de-DE" sz="2100" dirty="0" smtClean="0"/>
              <a:t> </a:t>
            </a:r>
            <a:r>
              <a:rPr lang="de-DE" sz="2100" dirty="0" err="1" smtClean="0"/>
              <a:t>to</a:t>
            </a:r>
            <a:r>
              <a:rPr lang="de-DE" sz="2100" dirty="0" smtClean="0"/>
              <a:t> </a:t>
            </a:r>
            <a:r>
              <a:rPr lang="de-DE" sz="2100" dirty="0" err="1" smtClean="0"/>
              <a:t>be</a:t>
            </a:r>
            <a:r>
              <a:rPr lang="de-DE" sz="2100" dirty="0" smtClean="0"/>
              <a:t> </a:t>
            </a:r>
            <a:r>
              <a:rPr lang="de-DE" sz="2100" dirty="0" err="1" smtClean="0"/>
              <a:t>removed</a:t>
            </a:r>
            <a:endParaRPr lang="de-DE" sz="2100" dirty="0" smtClean="0"/>
          </a:p>
          <a:p>
            <a:pPr lvl="1"/>
            <a:r>
              <a:rPr lang="de-DE" sz="1800" dirty="0" err="1" smtClean="0"/>
              <a:t>Tomatos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Chees</a:t>
            </a:r>
            <a:r>
              <a:rPr lang="de-DE" sz="1800" dirty="0" smtClean="0"/>
              <a:t> -&gt; </a:t>
            </a:r>
            <a:r>
              <a:rPr lang="de-DE" sz="1800" dirty="0" err="1" smtClean="0"/>
              <a:t>Vegetables</a:t>
            </a:r>
            <a:endParaRPr lang="de-DE" sz="1800" dirty="0" smtClean="0"/>
          </a:p>
          <a:p>
            <a:r>
              <a:rPr lang="de-DE" sz="2100" dirty="0" smtClean="0"/>
              <a:t>Filter out </a:t>
            </a:r>
            <a:r>
              <a:rPr lang="de-DE" sz="2100" dirty="0" err="1" smtClean="0"/>
              <a:t>rules</a:t>
            </a:r>
            <a:r>
              <a:rPr lang="de-DE" sz="2100" dirty="0" smtClean="0"/>
              <a:t> </a:t>
            </a:r>
            <a:r>
              <a:rPr lang="de-DE" sz="2100" dirty="0" err="1" smtClean="0"/>
              <a:t>with</a:t>
            </a:r>
            <a:r>
              <a:rPr lang="de-DE" sz="2100" dirty="0" smtClean="0"/>
              <a:t> </a:t>
            </a:r>
            <a:r>
              <a:rPr lang="de-DE" sz="2100" dirty="0" err="1" smtClean="0"/>
              <a:t>consequences</a:t>
            </a:r>
            <a:r>
              <a:rPr lang="de-DE" sz="2100" dirty="0" smtClean="0"/>
              <a:t> in </a:t>
            </a:r>
            <a:r>
              <a:rPr lang="de-DE" sz="2100" dirty="0" err="1" smtClean="0"/>
              <a:t>higher</a:t>
            </a:r>
            <a:r>
              <a:rPr lang="de-DE" sz="2100" dirty="0" smtClean="0"/>
              <a:t> </a:t>
            </a:r>
            <a:r>
              <a:rPr lang="de-DE" sz="2100" dirty="0" err="1" smtClean="0"/>
              <a:t>hierarchy</a:t>
            </a:r>
            <a:r>
              <a:rPr lang="de-DE" sz="2100" dirty="0" smtClean="0"/>
              <a:t> </a:t>
            </a:r>
            <a:r>
              <a:rPr lang="de-DE" sz="2100" dirty="0" err="1" smtClean="0"/>
              <a:t>layers</a:t>
            </a:r>
            <a:r>
              <a:rPr lang="de-DE" sz="2100" dirty="0" smtClean="0"/>
              <a:t> </a:t>
            </a:r>
            <a:r>
              <a:rPr lang="de-DE" sz="2100" dirty="0" err="1" smtClean="0"/>
              <a:t>to</a:t>
            </a:r>
            <a:r>
              <a:rPr lang="de-DE" sz="2100" dirty="0" smtClean="0"/>
              <a:t> </a:t>
            </a:r>
            <a:r>
              <a:rPr lang="de-DE" sz="2100" dirty="0" err="1" smtClean="0"/>
              <a:t>get</a:t>
            </a:r>
            <a:r>
              <a:rPr lang="de-DE" sz="2100" dirty="0" smtClean="0"/>
              <a:t> </a:t>
            </a:r>
            <a:r>
              <a:rPr lang="de-DE" sz="2100" dirty="0" err="1" smtClean="0"/>
              <a:t>more</a:t>
            </a:r>
            <a:r>
              <a:rPr lang="de-DE" sz="2100" dirty="0" smtClean="0"/>
              <a:t> </a:t>
            </a:r>
            <a:r>
              <a:rPr lang="de-DE" sz="2100" dirty="0" err="1" smtClean="0"/>
              <a:t>specific</a:t>
            </a:r>
            <a:r>
              <a:rPr lang="de-DE" sz="2100" dirty="0" smtClean="0"/>
              <a:t> </a:t>
            </a:r>
            <a:r>
              <a:rPr lang="de-DE" sz="2100" dirty="0" err="1" smtClean="0"/>
              <a:t>recommendations</a:t>
            </a:r>
            <a:endParaRPr lang="de-DE" sz="2100" dirty="0" smtClean="0"/>
          </a:p>
          <a:p>
            <a:pPr lvl="1"/>
            <a:r>
              <a:rPr lang="de-DE" sz="1800" dirty="0" smtClean="0"/>
              <a:t>Mapping Table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recommend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 </a:t>
            </a:r>
            <a:r>
              <a:rPr lang="de-DE" sz="1800" dirty="0" err="1" smtClean="0"/>
              <a:t>products</a:t>
            </a:r>
            <a:r>
              <a:rPr lang="de-DE" sz="1800" dirty="0" smtClean="0"/>
              <a:t> </a:t>
            </a:r>
            <a:r>
              <a:rPr lang="de-DE" sz="1800" dirty="0" err="1" smtClean="0"/>
              <a:t>if</a:t>
            </a:r>
            <a:r>
              <a:rPr lang="de-DE" sz="1800" dirty="0" smtClean="0"/>
              <a:t> a </a:t>
            </a:r>
            <a:r>
              <a:rPr lang="de-DE" sz="1800" dirty="0" err="1" smtClean="0"/>
              <a:t>product</a:t>
            </a:r>
            <a:r>
              <a:rPr lang="de-DE" sz="1800" dirty="0" smtClean="0"/>
              <a:t> </a:t>
            </a:r>
            <a:r>
              <a:rPr lang="de-DE" sz="1800" dirty="0" err="1" smtClean="0"/>
              <a:t>group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consequence</a:t>
            </a:r>
            <a:endParaRPr lang="de-DE" sz="1800" dirty="0" smtClean="0"/>
          </a:p>
          <a:p>
            <a:r>
              <a:rPr lang="de-DE" sz="2100" dirty="0" err="1" smtClean="0"/>
              <a:t>During</a:t>
            </a:r>
            <a:r>
              <a:rPr lang="de-DE" sz="2100" dirty="0" smtClean="0"/>
              <a:t> Scoring, </a:t>
            </a:r>
            <a:r>
              <a:rPr lang="de-DE" sz="2100" dirty="0" err="1" smtClean="0"/>
              <a:t>sort</a:t>
            </a:r>
            <a:r>
              <a:rPr lang="de-DE" sz="2100" dirty="0" smtClean="0"/>
              <a:t> </a:t>
            </a:r>
            <a:r>
              <a:rPr lang="de-DE" sz="2100" dirty="0" err="1" smtClean="0"/>
              <a:t>the</a:t>
            </a:r>
            <a:r>
              <a:rPr lang="de-DE" sz="2100" dirty="0" smtClean="0"/>
              <a:t> </a:t>
            </a:r>
            <a:r>
              <a:rPr lang="de-DE" sz="2100" dirty="0" err="1" smtClean="0"/>
              <a:t>rules</a:t>
            </a:r>
            <a:r>
              <a:rPr lang="de-DE" sz="2100" dirty="0" smtClean="0"/>
              <a:t> </a:t>
            </a:r>
            <a:r>
              <a:rPr lang="de-DE" sz="2100" dirty="0" err="1" smtClean="0"/>
              <a:t>by</a:t>
            </a:r>
            <a:r>
              <a:rPr lang="de-DE" sz="2100" dirty="0" smtClean="0"/>
              <a:t> e.g. </a:t>
            </a:r>
            <a:r>
              <a:rPr lang="de-DE" sz="2100" dirty="0" err="1" smtClean="0"/>
              <a:t>lift</a:t>
            </a:r>
            <a:r>
              <a:rPr lang="de-DE" sz="2100" dirty="0" smtClean="0"/>
              <a:t> </a:t>
            </a:r>
            <a:r>
              <a:rPr lang="de-DE" sz="2100" dirty="0" err="1" smtClean="0"/>
              <a:t>or</a:t>
            </a:r>
            <a:r>
              <a:rPr lang="de-DE" sz="2100" dirty="0" smtClean="0"/>
              <a:t> </a:t>
            </a:r>
            <a:r>
              <a:rPr lang="de-DE" sz="2100" dirty="0" err="1" smtClean="0"/>
              <a:t>lift</a:t>
            </a:r>
            <a:r>
              <a:rPr lang="de-DE" sz="2100" dirty="0" smtClean="0"/>
              <a:t> </a:t>
            </a:r>
            <a:r>
              <a:rPr lang="de-DE" sz="2100" dirty="0" err="1" smtClean="0"/>
              <a:t>weighted</a:t>
            </a:r>
            <a:r>
              <a:rPr lang="de-DE" sz="2100" dirty="0" smtClean="0"/>
              <a:t> </a:t>
            </a:r>
            <a:r>
              <a:rPr lang="de-DE" sz="2100" dirty="0" err="1" smtClean="0"/>
              <a:t>by</a:t>
            </a:r>
            <a:r>
              <a:rPr lang="de-DE" sz="2100" dirty="0" smtClean="0"/>
              <a:t> </a:t>
            </a:r>
            <a:r>
              <a:rPr lang="de-DE" sz="2100" dirty="0" err="1" smtClean="0"/>
              <a:t>confidence</a:t>
            </a:r>
            <a:r>
              <a:rPr lang="de-DE" sz="2100" dirty="0" smtClean="0"/>
              <a:t>, </a:t>
            </a:r>
            <a:r>
              <a:rPr lang="de-DE" sz="2100" dirty="0" err="1" smtClean="0"/>
              <a:t>or</a:t>
            </a:r>
            <a:r>
              <a:rPr lang="de-DE" sz="2100" dirty="0" smtClean="0"/>
              <a:t> </a:t>
            </a:r>
            <a:r>
              <a:rPr lang="de-DE" sz="2100" dirty="0" err="1" smtClean="0"/>
              <a:t>other</a:t>
            </a:r>
            <a:r>
              <a:rPr lang="de-DE" sz="2100" dirty="0" smtClean="0"/>
              <a:t> </a:t>
            </a:r>
            <a:r>
              <a:rPr lang="de-DE" sz="2100" dirty="0" err="1" smtClean="0"/>
              <a:t>measure</a:t>
            </a:r>
            <a:endParaRPr lang="de-DE" sz="2100" dirty="0" smtClean="0"/>
          </a:p>
        </p:txBody>
      </p:sp>
    </p:spTree>
    <p:extLst>
      <p:ext uri="{BB962C8B-B14F-4D97-AF65-F5344CB8AC3E}">
        <p14:creationId xmlns:p14="http://schemas.microsoft.com/office/powerpoint/2010/main" val="2143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 smtClean="0"/>
              <a:t> Base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Manage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model</a:t>
            </a:r>
            <a:r>
              <a:rPr lang="de-DE" dirty="0" smtClean="0"/>
              <a:t>“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317204" y="5611191"/>
            <a:ext cx="4521604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Rules valid </a:t>
            </a:r>
            <a:r>
              <a:rPr lang="de-DE" sz="2000" dirty="0" err="1" smtClean="0"/>
              <a:t>from</a:t>
            </a:r>
            <a:r>
              <a:rPr lang="de-DE" sz="2000" dirty="0" smtClean="0"/>
              <a:t> - </a:t>
            </a:r>
            <a:r>
              <a:rPr lang="de-DE" sz="2000" dirty="0" err="1" smtClean="0"/>
              <a:t>to</a:t>
            </a:r>
            <a:r>
              <a:rPr lang="de-DE" sz="2000" dirty="0" smtClean="0"/>
              <a:t> / </a:t>
            </a:r>
            <a:r>
              <a:rPr lang="de-DE" sz="2000" dirty="0" err="1" smtClean="0"/>
              <a:t>Rule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Detect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in </a:t>
            </a:r>
            <a:r>
              <a:rPr lang="de-DE" sz="2000" dirty="0" err="1" smtClean="0"/>
              <a:t>rules</a:t>
            </a:r>
            <a:endParaRPr lang="en-US" sz="2000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251520" y="1005216"/>
            <a:ext cx="8784975" cy="4512015"/>
            <a:chOff x="251520" y="1005216"/>
            <a:chExt cx="8784975" cy="4512015"/>
          </a:xfrm>
        </p:grpSpPr>
        <p:sp>
          <p:nvSpPr>
            <p:cNvPr id="7" name="Zylinder 6"/>
            <p:cNvSpPr/>
            <p:nvPr/>
          </p:nvSpPr>
          <p:spPr bwMode="auto">
            <a:xfrm>
              <a:off x="251520" y="1005216"/>
              <a:ext cx="8784975" cy="4512015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372716" y="2600908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Kunde 111444: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525116" y="2753308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Kunde 111333: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683568" y="29249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Kunde 111222: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835968" y="30773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Kunde 111111: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988368" y="32297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Kunde 1104444: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Abgerundetes Rechteck 12"/>
            <p:cNvSpPr/>
            <p:nvPr/>
          </p:nvSpPr>
          <p:spPr bwMode="auto">
            <a:xfrm>
              <a:off x="1140768" y="33821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Kunde 1103333: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b="1" u="sng" dirty="0" smtClean="0">
                  <a:solidFill>
                    <a:schemeClr val="bg1"/>
                  </a:solidFill>
                </a:rPr>
                <a:t>Standardempfehlungen:</a:t>
              </a:r>
              <a:endParaRPr lang="de-DE" sz="800" b="1" u="sng" dirty="0">
                <a:solidFill>
                  <a:schemeClr val="bg1"/>
                </a:solidFill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de-DE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Dessert -&gt; </a:t>
              </a:r>
              <a:r>
                <a:rPr kumimoji="0" lang="de-DE" sz="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Danone</a:t>
              </a:r>
              <a:r>
                <a:rPr kumimoji="0" lang="de-DE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Pudding …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34080" y="2246349"/>
              <a:ext cx="401888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…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23528" y="2112416"/>
              <a:ext cx="401888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…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396408" y="2441328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800" b="1" u="sng" dirty="0">
                  <a:solidFill>
                    <a:schemeClr val="bg1"/>
                  </a:solidFill>
                </a:rPr>
                <a:t>S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egment „Bestandskunden“: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Abgerundetes Rechteck 18"/>
            <p:cNvSpPr/>
            <p:nvPr/>
          </p:nvSpPr>
          <p:spPr bwMode="auto">
            <a:xfrm>
              <a:off x="3548808" y="2593728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800" b="1" u="sng" dirty="0">
                  <a:solidFill>
                    <a:schemeClr val="bg1"/>
                  </a:solidFill>
                </a:rPr>
                <a:t>S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egment „Bestandskunden“: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</a:t>
              </a:r>
              <a:r>
                <a:rPr lang="de-DE" sz="800" dirty="0" err="1" smtClean="0">
                  <a:solidFill>
                    <a:schemeClr val="bg1"/>
                  </a:solidFill>
                </a:rPr>
                <a:t>Wine</a:t>
              </a:r>
              <a:r>
                <a:rPr lang="de-DE" sz="800" dirty="0" smtClean="0">
                  <a:solidFill>
                    <a:schemeClr val="bg1"/>
                  </a:solidFill>
                </a:rPr>
                <a:t>| </a:t>
              </a:r>
              <a:r>
                <a:rPr lang="de-DE" sz="800" dirty="0">
                  <a:solidFill>
                    <a:schemeClr val="bg1"/>
                  </a:solidFill>
                </a:rPr>
                <a:t>Lift: </a:t>
              </a:r>
              <a:r>
                <a:rPr lang="de-DE" sz="800" dirty="0" smtClean="0">
                  <a:solidFill>
                    <a:schemeClr val="bg1"/>
                  </a:solidFill>
                </a:rPr>
                <a:t>1,9</a:t>
              </a:r>
              <a:endParaRPr lang="de-DE" sz="800" dirty="0">
                <a:solidFill>
                  <a:schemeClr val="bg1"/>
                </a:solidFill>
              </a:endParaRP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1,4</a:t>
              </a:r>
              <a:endParaRPr lang="de-DE" sz="800" dirty="0">
                <a:solidFill>
                  <a:schemeClr val="bg1"/>
                </a:solidFill>
              </a:endParaRP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Milk =&gt; Butter </a:t>
              </a:r>
              <a:r>
                <a:rPr lang="de-DE" sz="800" dirty="0">
                  <a:solidFill>
                    <a:schemeClr val="bg1"/>
                  </a:solidFill>
                </a:rPr>
                <a:t>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2,9</a:t>
              </a:r>
            </a:p>
            <a:p>
              <a:r>
                <a:rPr lang="de-DE" sz="800" dirty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b="1" u="sng" dirty="0">
                  <a:solidFill>
                    <a:schemeClr val="bg1"/>
                  </a:solidFill>
                </a:rPr>
                <a:t>Standardempfehlungen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: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de-DE" sz="800" dirty="0" err="1" smtClean="0">
                  <a:solidFill>
                    <a:schemeClr val="bg1"/>
                  </a:solidFill>
                  <a:latin typeface="Arial" charset="0"/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  <a:latin typeface="Arial" charset="0"/>
                </a:rPr>
                <a:t>-&gt; Kraft </a:t>
              </a:r>
              <a:r>
                <a:rPr lang="de-DE" sz="800" dirty="0" err="1" smtClean="0">
                  <a:solidFill>
                    <a:schemeClr val="bg1"/>
                  </a:solidFill>
                  <a:latin typeface="Arial" charset="0"/>
                </a:rPr>
                <a:t>Gauda</a:t>
              </a:r>
              <a:r>
                <a:rPr lang="de-DE" sz="800" dirty="0" smtClean="0">
                  <a:solidFill>
                    <a:schemeClr val="bg1"/>
                  </a:solidFill>
                  <a:latin typeface="Arial" charset="0"/>
                </a:rPr>
                <a:t> …</a:t>
              </a:r>
              <a:endParaRPr lang="en-US" sz="8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347864" y="2060848"/>
              <a:ext cx="401888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…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 bwMode="auto">
            <a:xfrm>
              <a:off x="3548808" y="39882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Markt „XYZ“: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3701208" y="41406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800" b="1" u="sng" dirty="0" err="1" smtClean="0">
                  <a:solidFill>
                    <a:schemeClr val="bg1"/>
                  </a:solidFill>
                </a:rPr>
                <a:t>Markt„ABC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“: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3853608" y="42930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Markt „123“:</a:t>
              </a:r>
            </a:p>
            <a:p>
              <a:endParaRPr lang="de-DE" sz="6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800" dirty="0" smtClean="0">
                  <a:solidFill>
                    <a:schemeClr val="bg1"/>
                  </a:solidFill>
                </a:rPr>
                <a:t> </a:t>
              </a:r>
              <a:r>
                <a:rPr lang="de-DE" sz="8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Cheese</a:t>
              </a:r>
              <a:r>
                <a:rPr lang="de-DE" sz="800" dirty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8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800" dirty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b="1" u="sng" dirty="0">
                  <a:solidFill>
                    <a:schemeClr val="bg1"/>
                  </a:solidFill>
                </a:rPr>
                <a:t>Standardempfehlungen: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de-DE" sz="800" dirty="0">
                  <a:solidFill>
                    <a:schemeClr val="bg1"/>
                  </a:solidFill>
                  <a:latin typeface="Arial" charset="0"/>
                </a:rPr>
                <a:t>Dessert -&gt; </a:t>
              </a:r>
              <a:r>
                <a:rPr lang="de-DE" sz="800" dirty="0" smtClean="0">
                  <a:solidFill>
                    <a:schemeClr val="bg1"/>
                  </a:solidFill>
                  <a:latin typeface="Arial" charset="0"/>
                </a:rPr>
                <a:t>XYZ Pudding 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500264" y="3607816"/>
              <a:ext cx="401888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…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6460332" y="3933442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Black List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b="1" u="sng" dirty="0" err="1" smtClean="0">
                  <a:solidFill>
                    <a:schemeClr val="bg1"/>
                  </a:solidFill>
                </a:rPr>
                <a:t>Manually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 </a:t>
              </a:r>
              <a:r>
                <a:rPr lang="de-DE" sz="800" b="1" u="sng" dirty="0" err="1" smtClean="0">
                  <a:solidFill>
                    <a:schemeClr val="bg1"/>
                  </a:solidFill>
                </a:rPr>
                <a:t>created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 </a:t>
              </a:r>
              <a:r>
                <a:rPr lang="de-DE" sz="800" b="1" u="sng" dirty="0" err="1" smtClean="0">
                  <a:solidFill>
                    <a:schemeClr val="bg1"/>
                  </a:solidFill>
                </a:rPr>
                <a:t>rules</a:t>
              </a:r>
              <a:r>
                <a:rPr lang="de-DE" sz="800" b="1" u="sng" dirty="0" smtClean="0">
                  <a:solidFill>
                    <a:schemeClr val="bg1"/>
                  </a:solidFill>
                </a:rPr>
                <a:t> (White List)</a:t>
              </a:r>
              <a:endParaRPr lang="de-DE" sz="800" b="1" u="sng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759314" y="1268760"/>
              <a:ext cx="1884665" cy="50359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chemeClr val="bg1"/>
                  </a:solidFill>
                </a:rPr>
                <a:t>Rule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 Base</a:t>
              </a:r>
              <a:endParaRPr lang="en-US" sz="2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Abgerundetes Rechteck 28"/>
            <p:cNvSpPr/>
            <p:nvPr/>
          </p:nvSpPr>
          <p:spPr bwMode="auto">
            <a:xfrm>
              <a:off x="6491921" y="2513811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u="sng" dirty="0" smtClean="0">
                  <a:solidFill>
                    <a:schemeClr val="bg1"/>
                  </a:solidFill>
                </a:rPr>
                <a:t>Regeln für  alle Transaktionen:</a:t>
              </a:r>
            </a:p>
            <a:p>
              <a:endParaRPr lang="de-DE" sz="800" b="1" u="sng" dirty="0" smtClean="0">
                <a:solidFill>
                  <a:schemeClr val="bg1"/>
                </a:solidFill>
              </a:endParaRPr>
            </a:p>
            <a:p>
              <a:r>
                <a:rPr lang="de-DE" sz="800" dirty="0" smtClean="0">
                  <a:solidFill>
                    <a:schemeClr val="bg1"/>
                  </a:solidFill>
                </a:rPr>
                <a:t>Cola =&gt; </a:t>
              </a:r>
              <a:r>
                <a:rPr lang="de-DE" sz="800" dirty="0">
                  <a:solidFill>
                    <a:schemeClr val="bg1"/>
                  </a:solidFill>
                </a:rPr>
                <a:t>Dessert | Lift: 2,0</a:t>
              </a:r>
            </a:p>
            <a:p>
              <a:r>
                <a:rPr lang="de-DE" sz="800" dirty="0" err="1" smtClean="0">
                  <a:solidFill>
                    <a:schemeClr val="bg1"/>
                  </a:solidFill>
                </a:rPr>
                <a:t>Crisps</a:t>
              </a:r>
              <a:r>
                <a:rPr lang="de-DE" sz="800" dirty="0" smtClean="0">
                  <a:solidFill>
                    <a:schemeClr val="bg1"/>
                  </a:solidFill>
                </a:rPr>
                <a:t> &amp; </a:t>
              </a:r>
              <a:r>
                <a:rPr lang="de-DE" sz="800" dirty="0" err="1">
                  <a:solidFill>
                    <a:schemeClr val="bg1"/>
                  </a:solidFill>
                </a:rPr>
                <a:t>Frozen</a:t>
              </a:r>
              <a:r>
                <a:rPr lang="de-DE" sz="800" dirty="0">
                  <a:solidFill>
                    <a:schemeClr val="bg1"/>
                  </a:solidFill>
                </a:rPr>
                <a:t> Foods =&gt; </a:t>
              </a:r>
              <a:r>
                <a:rPr lang="de-DE" sz="800" dirty="0" smtClean="0">
                  <a:solidFill>
                    <a:schemeClr val="bg1"/>
                  </a:solidFill>
                </a:rPr>
                <a:t>Cola| </a:t>
              </a:r>
              <a:r>
                <a:rPr lang="de-DE" sz="800" dirty="0">
                  <a:solidFill>
                    <a:schemeClr val="bg1"/>
                  </a:solidFill>
                </a:rPr>
                <a:t>Lift: </a:t>
              </a:r>
              <a:r>
                <a:rPr lang="de-DE" sz="800" dirty="0" smtClean="0">
                  <a:solidFill>
                    <a:schemeClr val="bg1"/>
                  </a:solidFill>
                </a:rPr>
                <a:t>1,4</a:t>
              </a:r>
              <a:endParaRPr lang="de-DE" sz="800" dirty="0">
                <a:solidFill>
                  <a:schemeClr val="bg1"/>
                </a:solidFill>
              </a:endParaRPr>
            </a:p>
            <a:p>
              <a:r>
                <a:rPr lang="de-DE" sz="800" dirty="0" err="1">
                  <a:solidFill>
                    <a:schemeClr val="bg1"/>
                  </a:solidFill>
                </a:rPr>
                <a:t>Bread</a:t>
              </a:r>
              <a:r>
                <a:rPr lang="de-DE" sz="800" dirty="0">
                  <a:solidFill>
                    <a:schemeClr val="bg1"/>
                  </a:solidFill>
                </a:rPr>
                <a:t> =&gt; </a:t>
              </a:r>
              <a:r>
                <a:rPr lang="de-DE" sz="800" dirty="0" smtClean="0">
                  <a:solidFill>
                    <a:schemeClr val="bg1"/>
                  </a:solidFill>
                </a:rPr>
                <a:t>Jam| </a:t>
              </a:r>
              <a:r>
                <a:rPr lang="de-DE" sz="800" dirty="0">
                  <a:solidFill>
                    <a:schemeClr val="bg1"/>
                  </a:solidFill>
                </a:rPr>
                <a:t>Lift: </a:t>
              </a:r>
              <a:r>
                <a:rPr lang="de-DE" sz="800" dirty="0" smtClean="0">
                  <a:solidFill>
                    <a:schemeClr val="bg1"/>
                  </a:solidFill>
                </a:rPr>
                <a:t>1,9</a:t>
              </a:r>
            </a:p>
            <a:p>
              <a:r>
                <a:rPr lang="de-DE" sz="800" dirty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800" b="1" u="sng" dirty="0">
                  <a:solidFill>
                    <a:schemeClr val="bg1"/>
                  </a:solidFill>
                </a:rPr>
                <a:t>Standardempfehlungen: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de-DE" sz="800" dirty="0">
                  <a:solidFill>
                    <a:schemeClr val="bg1"/>
                  </a:solidFill>
                  <a:latin typeface="Arial" charset="0"/>
                </a:rPr>
                <a:t>Dessert -&gt; </a:t>
              </a:r>
              <a:r>
                <a:rPr lang="de-DE" sz="800" dirty="0" err="1">
                  <a:solidFill>
                    <a:schemeClr val="bg1"/>
                  </a:solidFill>
                  <a:latin typeface="Arial" charset="0"/>
                </a:rPr>
                <a:t>Danone</a:t>
              </a:r>
              <a:r>
                <a:rPr lang="de-DE" sz="800" dirty="0">
                  <a:solidFill>
                    <a:schemeClr val="bg1"/>
                  </a:solidFill>
                  <a:latin typeface="Arial" charset="0"/>
                </a:rPr>
                <a:t> Pudding </a:t>
              </a:r>
              <a:r>
                <a:rPr lang="de-DE" sz="800" dirty="0" smtClean="0">
                  <a:solidFill>
                    <a:schemeClr val="bg1"/>
                  </a:solidFill>
                  <a:latin typeface="Arial" charset="0"/>
                </a:rPr>
                <a:t>…</a:t>
              </a:r>
              <a:endParaRPr lang="de-DE" sz="8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106140" y="988012"/>
            <a:ext cx="3185604" cy="21787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3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Online-Shop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858518" y="3474050"/>
            <a:ext cx="2757151" cy="10714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3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SAS Realtime-</a:t>
            </a:r>
            <a:r>
              <a:rPr lang="de-DE" dirty="0" err="1" smtClean="0">
                <a:solidFill>
                  <a:schemeClr val="tx1"/>
                </a:solidFill>
              </a:rPr>
              <a:t>Decision</a:t>
            </a:r>
            <a:r>
              <a:rPr lang="de-DE" dirty="0" smtClean="0">
                <a:solidFill>
                  <a:schemeClr val="tx1"/>
                </a:solidFill>
              </a:rPr>
              <a:t> Manager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 nach unten 11"/>
          <p:cNvSpPr/>
          <p:nvPr/>
        </p:nvSpPr>
        <p:spPr>
          <a:xfrm rot="2750418">
            <a:off x="4785065" y="2950123"/>
            <a:ext cx="346229" cy="581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 rot="2750418">
            <a:off x="4091703" y="4462001"/>
            <a:ext cx="346229" cy="440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4" name="Pfeil nach unten 13"/>
          <p:cNvSpPr/>
          <p:nvPr/>
        </p:nvSpPr>
        <p:spPr>
          <a:xfrm rot="19316227">
            <a:off x="2403214" y="4472681"/>
            <a:ext cx="346229" cy="440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1121184" y="2077376"/>
            <a:ext cx="2450237" cy="2324894"/>
            <a:chOff x="1121184" y="2077376"/>
            <a:chExt cx="2450237" cy="2324894"/>
          </a:xfrm>
        </p:grpSpPr>
        <p:sp>
          <p:nvSpPr>
            <p:cNvPr id="11" name="Abgerundetes Rechteck 10"/>
            <p:cNvSpPr/>
            <p:nvPr/>
          </p:nvSpPr>
          <p:spPr>
            <a:xfrm>
              <a:off x="1121184" y="2077376"/>
              <a:ext cx="2450237" cy="232489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3E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SAS </a:t>
              </a:r>
              <a:r>
                <a:rPr lang="de-DE" dirty="0" err="1" smtClean="0">
                  <a:solidFill>
                    <a:schemeClr val="tx1"/>
                  </a:solidFill>
                </a:rPr>
                <a:t>Campagne</a:t>
              </a:r>
              <a:r>
                <a:rPr lang="de-DE" dirty="0" smtClean="0">
                  <a:solidFill>
                    <a:schemeClr val="tx1"/>
                  </a:solidFill>
                </a:rPr>
                <a:t> Management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(</a:t>
              </a:r>
              <a:r>
                <a:rPr lang="de-DE" dirty="0" err="1" smtClean="0">
                  <a:solidFill>
                    <a:schemeClr val="tx1"/>
                  </a:solidFill>
                </a:rPr>
                <a:t>Selection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Diagram</a:t>
              </a:r>
              <a:r>
                <a:rPr lang="de-DE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647" y="3091970"/>
              <a:ext cx="1808445" cy="1231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ular Callout 18"/>
          <p:cNvSpPr/>
          <p:nvPr/>
        </p:nvSpPr>
        <p:spPr bwMode="auto">
          <a:xfrm>
            <a:off x="6671571" y="3333265"/>
            <a:ext cx="2268244" cy="1079566"/>
          </a:xfrm>
          <a:prstGeom prst="wedgeRectCallout">
            <a:avLst>
              <a:gd name="adj1" fmla="val -120415"/>
              <a:gd name="adj2" fmla="val -633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Call: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Chosen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Track cancelations</a:t>
            </a:r>
            <a:endParaRPr lang="en-US" sz="1400" dirty="0"/>
          </a:p>
        </p:txBody>
      </p:sp>
      <p:sp>
        <p:nvSpPr>
          <p:cNvPr id="17" name="Rectangular Callout 18"/>
          <p:cNvSpPr/>
          <p:nvPr/>
        </p:nvSpPr>
        <p:spPr bwMode="auto">
          <a:xfrm>
            <a:off x="5747646" y="4661269"/>
            <a:ext cx="3316455" cy="1632998"/>
          </a:xfrm>
          <a:prstGeom prst="wedgeRectCallout">
            <a:avLst>
              <a:gd name="adj1" fmla="val -93627"/>
              <a:gd name="adj2" fmla="val -483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Contact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Response history of recommended products that have been bought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non-chosen recommendations (devaluation/ pre-filtering)</a:t>
            </a:r>
            <a:endParaRPr lang="en-US" sz="1400" dirty="0" smtClean="0"/>
          </a:p>
        </p:txBody>
      </p:sp>
      <p:sp>
        <p:nvSpPr>
          <p:cNvPr id="18" name="Rectangular Callout 18"/>
          <p:cNvSpPr/>
          <p:nvPr/>
        </p:nvSpPr>
        <p:spPr bwMode="auto">
          <a:xfrm>
            <a:off x="119818" y="4890566"/>
            <a:ext cx="1908318" cy="1378922"/>
          </a:xfrm>
          <a:prstGeom prst="wedgeRectCallout">
            <a:avLst>
              <a:gd name="adj1" fmla="val 78869"/>
              <a:gd name="adj2" fmla="val -672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Campagn</a:t>
            </a:r>
            <a:r>
              <a:rPr lang="en-US" dirty="0" smtClean="0"/>
              <a:t> selection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Follow-up </a:t>
            </a:r>
            <a:r>
              <a:rPr lang="en-US" sz="1400" dirty="0" err="1" smtClean="0"/>
              <a:t>campgne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Cancelations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Non-chosen recommendations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84213" y="189484"/>
            <a:ext cx="8208962" cy="446400"/>
          </a:xfrm>
        </p:spPr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/>
              <a:t>s</a:t>
            </a:r>
            <a:r>
              <a:rPr lang="de-DE" dirty="0" err="1" smtClean="0"/>
              <a:t>coring</a:t>
            </a:r>
            <a:r>
              <a:rPr lang="de-DE" dirty="0" smtClean="0"/>
              <a:t> und </a:t>
            </a:r>
            <a:r>
              <a:rPr lang="de-DE" dirty="0" err="1"/>
              <a:t>r</a:t>
            </a:r>
            <a:r>
              <a:rPr lang="de-DE" dirty="0" err="1" smtClean="0"/>
              <a:t>esponse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en-US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84213" y="697440"/>
            <a:ext cx="8208962" cy="24622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817" y="1627335"/>
            <a:ext cx="2097633" cy="1392911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2281562" y="4864962"/>
            <a:ext cx="2911876" cy="1429305"/>
            <a:chOff x="2281562" y="4864962"/>
            <a:chExt cx="2911876" cy="1429305"/>
          </a:xfrm>
        </p:grpSpPr>
        <p:sp>
          <p:nvSpPr>
            <p:cNvPr id="5" name="Flussdiagramm: Magnetplattenspeicher 4"/>
            <p:cNvSpPr/>
            <p:nvPr/>
          </p:nvSpPr>
          <p:spPr>
            <a:xfrm>
              <a:off x="2281562" y="4864962"/>
              <a:ext cx="2911876" cy="142930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938" y="5425539"/>
              <a:ext cx="1343123" cy="65546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3E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Common Data 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143821" y="3977291"/>
            <a:ext cx="1237616" cy="516414"/>
            <a:chOff x="55937" y="1005216"/>
            <a:chExt cx="8980558" cy="4512015"/>
          </a:xfrm>
        </p:grpSpPr>
        <p:sp>
          <p:nvSpPr>
            <p:cNvPr id="24" name="Zylinder 23"/>
            <p:cNvSpPr/>
            <p:nvPr/>
          </p:nvSpPr>
          <p:spPr bwMode="auto">
            <a:xfrm>
              <a:off x="251520" y="1005216"/>
              <a:ext cx="8784975" cy="4512015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372716" y="2600908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111444: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Abgerundetes Rechteck 25"/>
            <p:cNvSpPr/>
            <p:nvPr/>
          </p:nvSpPr>
          <p:spPr bwMode="auto">
            <a:xfrm>
              <a:off x="525116" y="2753308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111333: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683568" y="29249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111222: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835968" y="30773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111111: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 bwMode="auto">
            <a:xfrm>
              <a:off x="988368" y="32297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1104444: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 bwMode="auto">
            <a:xfrm>
              <a:off x="1140768" y="33821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1103333: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66488" y="2179556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5937" y="2045623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 bwMode="auto">
            <a:xfrm>
              <a:off x="3396408" y="2441328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>
                  <a:solidFill>
                    <a:schemeClr val="bg1"/>
                  </a:solidFill>
                </a:rPr>
                <a:t>S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egment „Bestandskunden“: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548808" y="2593728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>
                  <a:solidFill>
                    <a:schemeClr val="bg1"/>
                  </a:solidFill>
                </a:rPr>
                <a:t>S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egment „Bestandskunden“: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</a:t>
              </a:r>
              <a:r>
                <a:rPr lang="de-DE" sz="100" dirty="0" err="1" smtClean="0">
                  <a:solidFill>
                    <a:schemeClr val="bg1"/>
                  </a:solidFill>
                </a:rPr>
                <a:t>Wine</a:t>
              </a:r>
              <a:r>
                <a:rPr lang="de-DE" sz="100" dirty="0" smtClean="0">
                  <a:solidFill>
                    <a:schemeClr val="bg1"/>
                  </a:solidFill>
                </a:rPr>
                <a:t>| </a:t>
              </a:r>
              <a:r>
                <a:rPr lang="de-DE" sz="100" dirty="0">
                  <a:solidFill>
                    <a:schemeClr val="bg1"/>
                  </a:solidFill>
                </a:rPr>
                <a:t>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1,9</a:t>
              </a:r>
              <a:endParaRPr lang="de-DE" sz="100" dirty="0">
                <a:solidFill>
                  <a:schemeClr val="bg1"/>
                </a:solidFill>
              </a:endParaRP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1,4</a:t>
              </a:r>
              <a:endParaRPr lang="de-DE" sz="100" dirty="0">
                <a:solidFill>
                  <a:schemeClr val="bg1"/>
                </a:solidFill>
              </a:endParaRP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Milk =&gt; Butter </a:t>
              </a:r>
              <a:r>
                <a:rPr lang="de-DE" sz="100" dirty="0">
                  <a:solidFill>
                    <a:schemeClr val="bg1"/>
                  </a:solidFill>
                </a:rPr>
                <a:t>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2,9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080272" y="1994054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3548808" y="39882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Markt „XYZ“: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Abgerundetes Rechteck 36"/>
            <p:cNvSpPr/>
            <p:nvPr/>
          </p:nvSpPr>
          <p:spPr bwMode="auto">
            <a:xfrm>
              <a:off x="3701208" y="41406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 err="1" smtClean="0">
                  <a:solidFill>
                    <a:schemeClr val="bg1"/>
                  </a:solidFill>
                </a:rPr>
                <a:t>Markt„ABC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3853608" y="42930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 err="1" smtClean="0">
                  <a:solidFill>
                    <a:schemeClr val="bg1"/>
                  </a:solidFill>
                </a:rPr>
                <a:t>Markt„St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. Wendel“: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232675" y="3541023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429772" y="3175869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 alle Transaktionen: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Cola =&gt; </a:t>
              </a:r>
              <a:r>
                <a:rPr lang="de-DE" sz="100" dirty="0">
                  <a:solidFill>
                    <a:schemeClr val="bg1"/>
                  </a:solidFill>
                </a:rPr>
                <a:t>Dessert | Lift: 2,0</a:t>
              </a: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Crisps</a:t>
              </a:r>
              <a:r>
                <a:rPr lang="de-DE" sz="100" dirty="0" smtClean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</a:t>
              </a:r>
              <a:r>
                <a:rPr lang="de-DE" sz="100" dirty="0" smtClean="0">
                  <a:solidFill>
                    <a:schemeClr val="bg1"/>
                  </a:solidFill>
                </a:rPr>
                <a:t>Cola| </a:t>
              </a:r>
              <a:r>
                <a:rPr lang="de-DE" sz="100" dirty="0">
                  <a:solidFill>
                    <a:schemeClr val="bg1"/>
                  </a:solidFill>
                </a:rPr>
                <a:t>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1,4</a:t>
              </a:r>
              <a:endParaRPr lang="de-DE" sz="100" dirty="0">
                <a:solidFill>
                  <a:schemeClr val="bg1"/>
                </a:solidFill>
              </a:endParaRP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</a:t>
              </a:r>
              <a:r>
                <a:rPr lang="de-DE" sz="100" dirty="0" smtClean="0">
                  <a:solidFill>
                    <a:schemeClr val="bg1"/>
                  </a:solidFill>
                </a:rPr>
                <a:t>Jam| </a:t>
              </a:r>
              <a:r>
                <a:rPr lang="de-DE" sz="100" dirty="0">
                  <a:solidFill>
                    <a:schemeClr val="bg1"/>
                  </a:solidFill>
                </a:rPr>
                <a:t>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1,9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923793" y="1135194"/>
              <a:ext cx="3555695" cy="770725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Regelbasis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1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5" y="1576018"/>
            <a:ext cx="1492311" cy="8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Scenario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063" y="1392777"/>
            <a:ext cx="1644635" cy="938009"/>
          </a:xfrm>
          <a:prstGeom prst="rect">
            <a:avLst/>
          </a:prstGeom>
          <a:noFill/>
          <a:ln w="1270" algn="ctr">
            <a:solidFill>
              <a:schemeClr val="accent5"/>
            </a:solidFill>
            <a:miter lim="800000"/>
            <a:headEnd/>
            <a:tailEnd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</p:spPr>
      </p:pic>
      <p:grpSp>
        <p:nvGrpSpPr>
          <p:cNvPr id="24" name="Gruppieren 23"/>
          <p:cNvGrpSpPr/>
          <p:nvPr/>
        </p:nvGrpSpPr>
        <p:grpSpPr>
          <a:xfrm>
            <a:off x="3059832" y="2564904"/>
            <a:ext cx="2751921" cy="1686883"/>
            <a:chOff x="55937" y="1005216"/>
            <a:chExt cx="8980558" cy="4512015"/>
          </a:xfrm>
        </p:grpSpPr>
        <p:sp>
          <p:nvSpPr>
            <p:cNvPr id="6" name="Zylinder 5"/>
            <p:cNvSpPr/>
            <p:nvPr/>
          </p:nvSpPr>
          <p:spPr bwMode="auto">
            <a:xfrm>
              <a:off x="251520" y="1005216"/>
              <a:ext cx="8784975" cy="4512015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372716" y="2600908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111444: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525116" y="2753308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111333: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683568" y="29249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111222: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835968" y="30773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111111: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988368" y="32297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1104444: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1140768" y="3382144"/>
              <a:ext cx="2174676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Kunde 1103333: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66488" y="2179556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5937" y="2045623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3396408" y="2441328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>
                  <a:solidFill>
                    <a:schemeClr val="bg1"/>
                  </a:solidFill>
                </a:rPr>
                <a:t>S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egment „Bestandskunden“: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548808" y="2593728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>
                  <a:solidFill>
                    <a:schemeClr val="bg1"/>
                  </a:solidFill>
                </a:rPr>
                <a:t>S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egment „Bestandskunden“: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</a:t>
              </a:r>
              <a:r>
                <a:rPr lang="de-DE" sz="100" dirty="0" err="1" smtClean="0">
                  <a:solidFill>
                    <a:schemeClr val="bg1"/>
                  </a:solidFill>
                </a:rPr>
                <a:t>Wine</a:t>
              </a:r>
              <a:r>
                <a:rPr lang="de-DE" sz="100" dirty="0" smtClean="0">
                  <a:solidFill>
                    <a:schemeClr val="bg1"/>
                  </a:solidFill>
                </a:rPr>
                <a:t>| </a:t>
              </a:r>
              <a:r>
                <a:rPr lang="de-DE" sz="100" dirty="0">
                  <a:solidFill>
                    <a:schemeClr val="bg1"/>
                  </a:solidFill>
                </a:rPr>
                <a:t>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1,9</a:t>
              </a:r>
              <a:endParaRPr lang="de-DE" sz="100" dirty="0">
                <a:solidFill>
                  <a:schemeClr val="bg1"/>
                </a:solidFill>
              </a:endParaRP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1,4</a:t>
              </a:r>
              <a:endParaRPr lang="de-DE" sz="100" dirty="0">
                <a:solidFill>
                  <a:schemeClr val="bg1"/>
                </a:solidFill>
              </a:endParaRP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Milk =&gt; Butter </a:t>
              </a:r>
              <a:r>
                <a:rPr lang="de-DE" sz="100" dirty="0">
                  <a:solidFill>
                    <a:schemeClr val="bg1"/>
                  </a:solidFill>
                </a:rPr>
                <a:t>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2,9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080272" y="1994054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548808" y="39882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Markt „XYZ“: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Abgerundetes Rechteck 18"/>
            <p:cNvSpPr/>
            <p:nvPr/>
          </p:nvSpPr>
          <p:spPr bwMode="auto">
            <a:xfrm>
              <a:off x="3701208" y="41406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 err="1" smtClean="0">
                  <a:solidFill>
                    <a:schemeClr val="bg1"/>
                  </a:solidFill>
                </a:rPr>
                <a:t>Markt„ABC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3853608" y="4293096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</a:t>
              </a:r>
              <a:r>
                <a:rPr lang="de-DE" sz="100" b="1" u="sng" dirty="0" err="1" smtClean="0">
                  <a:solidFill>
                    <a:schemeClr val="bg1"/>
                  </a:solidFill>
                </a:rPr>
                <a:t>Markt„St</a:t>
              </a:r>
              <a:r>
                <a:rPr lang="de-DE" sz="100" b="1" u="sng" dirty="0" smtClean="0">
                  <a:solidFill>
                    <a:schemeClr val="bg1"/>
                  </a:solidFill>
                </a:rPr>
                <a:t>. Wendel“: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Cheese</a:t>
              </a:r>
              <a:r>
                <a:rPr lang="de-DE" sz="100" dirty="0" smtClean="0">
                  <a:solidFill>
                    <a:schemeClr val="bg1"/>
                  </a:solidFill>
                </a:rPr>
                <a:t> </a:t>
              </a:r>
              <a:r>
                <a:rPr lang="de-DE" sz="100" dirty="0">
                  <a:solidFill>
                    <a:schemeClr val="bg1"/>
                  </a:solidFill>
                </a:rPr>
                <a:t>=&gt; Dessert | Lift: 2,0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Cheese</a:t>
              </a:r>
              <a:r>
                <a:rPr lang="de-DE" sz="100" dirty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Milk | Lift: 2,1</a:t>
              </a: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Butter | Lift: </a:t>
              </a:r>
              <a:r>
                <a:rPr lang="de-DE" sz="100" dirty="0" smtClean="0">
                  <a:solidFill>
                    <a:schemeClr val="bg1"/>
                  </a:solidFill>
                </a:rPr>
                <a:t>3,0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232675" y="3541023"/>
              <a:ext cx="937080" cy="51407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sz="100" b="1" dirty="0" smtClean="0">
                  <a:solidFill>
                    <a:schemeClr val="bg1"/>
                  </a:solidFill>
                </a:rPr>
                <a:t>…</a:t>
              </a:r>
              <a:endParaRPr lang="en-US" sz="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 bwMode="auto">
            <a:xfrm>
              <a:off x="6429772" y="3175869"/>
              <a:ext cx="2246684" cy="108012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00" b="1" u="sng" dirty="0" smtClean="0">
                  <a:solidFill>
                    <a:schemeClr val="bg1"/>
                  </a:solidFill>
                </a:rPr>
                <a:t>Regeln für  alle Transaktionen:</a:t>
              </a:r>
            </a:p>
            <a:p>
              <a:endParaRPr lang="de-DE" sz="100" b="1" u="sng" dirty="0" smtClean="0">
                <a:solidFill>
                  <a:schemeClr val="bg1"/>
                </a:solidFill>
              </a:endParaRP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Cola =&gt; </a:t>
              </a:r>
              <a:r>
                <a:rPr lang="de-DE" sz="100" dirty="0">
                  <a:solidFill>
                    <a:schemeClr val="bg1"/>
                  </a:solidFill>
                </a:rPr>
                <a:t>Dessert | Lift: 2,0</a:t>
              </a:r>
            </a:p>
            <a:p>
              <a:r>
                <a:rPr lang="de-DE" sz="100" dirty="0" err="1" smtClean="0">
                  <a:solidFill>
                    <a:schemeClr val="bg1"/>
                  </a:solidFill>
                </a:rPr>
                <a:t>Crisps</a:t>
              </a:r>
              <a:r>
                <a:rPr lang="de-DE" sz="100" dirty="0" smtClean="0">
                  <a:solidFill>
                    <a:schemeClr val="bg1"/>
                  </a:solidFill>
                </a:rPr>
                <a:t> &amp; </a:t>
              </a:r>
              <a:r>
                <a:rPr lang="de-DE" sz="100" dirty="0" err="1">
                  <a:solidFill>
                    <a:schemeClr val="bg1"/>
                  </a:solidFill>
                </a:rPr>
                <a:t>Frozen</a:t>
              </a:r>
              <a:r>
                <a:rPr lang="de-DE" sz="100" dirty="0">
                  <a:solidFill>
                    <a:schemeClr val="bg1"/>
                  </a:solidFill>
                </a:rPr>
                <a:t> Foods =&gt; </a:t>
              </a:r>
              <a:r>
                <a:rPr lang="de-DE" sz="100" dirty="0" smtClean="0">
                  <a:solidFill>
                    <a:schemeClr val="bg1"/>
                  </a:solidFill>
                </a:rPr>
                <a:t>Cola| </a:t>
              </a:r>
              <a:r>
                <a:rPr lang="de-DE" sz="100" dirty="0">
                  <a:solidFill>
                    <a:schemeClr val="bg1"/>
                  </a:solidFill>
                </a:rPr>
                <a:t>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1,4</a:t>
              </a:r>
              <a:endParaRPr lang="de-DE" sz="100" dirty="0">
                <a:solidFill>
                  <a:schemeClr val="bg1"/>
                </a:solidFill>
              </a:endParaRPr>
            </a:p>
            <a:p>
              <a:r>
                <a:rPr lang="de-DE" sz="100" dirty="0" err="1">
                  <a:solidFill>
                    <a:schemeClr val="bg1"/>
                  </a:solidFill>
                </a:rPr>
                <a:t>Bread</a:t>
              </a:r>
              <a:r>
                <a:rPr lang="de-DE" sz="100" dirty="0">
                  <a:solidFill>
                    <a:schemeClr val="bg1"/>
                  </a:solidFill>
                </a:rPr>
                <a:t> =&gt; </a:t>
              </a:r>
              <a:r>
                <a:rPr lang="de-DE" sz="100" dirty="0" smtClean="0">
                  <a:solidFill>
                    <a:schemeClr val="bg1"/>
                  </a:solidFill>
                </a:rPr>
                <a:t>Jam| </a:t>
              </a:r>
              <a:r>
                <a:rPr lang="de-DE" sz="100" dirty="0">
                  <a:solidFill>
                    <a:schemeClr val="bg1"/>
                  </a:solidFill>
                </a:rPr>
                <a:t>Lift: </a:t>
              </a:r>
              <a:r>
                <a:rPr lang="de-DE" sz="100" dirty="0" smtClean="0">
                  <a:solidFill>
                    <a:schemeClr val="bg1"/>
                  </a:solidFill>
                </a:rPr>
                <a:t>1,9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</a:p>
            <a:p>
              <a:r>
                <a:rPr lang="de-DE" sz="100" dirty="0" smtClean="0">
                  <a:solidFill>
                    <a:schemeClr val="bg1"/>
                  </a:solidFill>
                </a:rPr>
                <a:t>…</a:t>
              </a:r>
              <a:endParaRPr lang="de-DE" sz="100" dirty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923793" y="1135194"/>
              <a:ext cx="3555695" cy="770725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Regelbasis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359596" y="2534240"/>
            <a:ext cx="2331902" cy="50359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analytically</a:t>
            </a:r>
            <a:r>
              <a:rPr lang="de-DE" dirty="0" smtClean="0"/>
              <a:t>,</a:t>
            </a:r>
          </a:p>
          <a:p>
            <a:pPr algn="ctr"/>
            <a:r>
              <a:rPr lang="de-DE" dirty="0" smtClean="0"/>
              <a:t>Filter </a:t>
            </a:r>
            <a:r>
              <a:rPr lang="de-DE" dirty="0" err="1" smtClean="0"/>
              <a:t>them</a:t>
            </a:r>
            <a:r>
              <a:rPr lang="de-DE" dirty="0" smtClean="0"/>
              <a:t> and </a:t>
            </a:r>
            <a:r>
              <a:rPr lang="de-DE" dirty="0" err="1" smtClean="0"/>
              <a:t>pre-process</a:t>
            </a:r>
            <a:endParaRPr lang="de-DE" dirty="0" smtClean="0"/>
          </a:p>
        </p:txBody>
      </p:sp>
      <p:cxnSp>
        <p:nvCxnSpPr>
          <p:cNvPr id="29" name="Gekrümmte Verbindung 28"/>
          <p:cNvCxnSpPr>
            <a:stCxn id="25" idx="2"/>
            <a:endCxn id="6" idx="2"/>
          </p:cNvCxnSpPr>
          <p:nvPr/>
        </p:nvCxnSpPr>
        <p:spPr bwMode="auto">
          <a:xfrm rot="16200000" flipH="1">
            <a:off x="2137398" y="2425979"/>
            <a:ext cx="370516" cy="15942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903522" y="908720"/>
            <a:ext cx="2117100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SAS Enterprise </a:t>
            </a:r>
            <a:r>
              <a:rPr lang="de-DE" sz="1600" dirty="0" err="1" smtClean="0"/>
              <a:t>Miner</a:t>
            </a:r>
            <a:endParaRPr lang="en-US" sz="16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70" y="4070377"/>
            <a:ext cx="2105573" cy="142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90" y="4414362"/>
            <a:ext cx="2508895" cy="11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6716873" y="3953847"/>
            <a:ext cx="1706732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err="1" smtClean="0"/>
              <a:t>Rule</a:t>
            </a:r>
            <a:r>
              <a:rPr lang="de-DE" sz="1600" dirty="0" smtClean="0"/>
              <a:t> </a:t>
            </a:r>
            <a:r>
              <a:rPr lang="de-DE" sz="1600" dirty="0" err="1" smtClean="0"/>
              <a:t>Managment</a:t>
            </a:r>
            <a:endParaRPr lang="de-DE" sz="1600" dirty="0" smtClean="0"/>
          </a:p>
        </p:txBody>
      </p:sp>
      <p:sp>
        <p:nvSpPr>
          <p:cNvPr id="37" name="Textfeld 36"/>
          <p:cNvSpPr txBox="1"/>
          <p:nvPr/>
        </p:nvSpPr>
        <p:spPr>
          <a:xfrm>
            <a:off x="5953714" y="5553526"/>
            <a:ext cx="2872115" cy="71903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dirty="0" smtClean="0"/>
              <a:t>Create </a:t>
            </a:r>
            <a:r>
              <a:rPr lang="de-DE" dirty="0" err="1" smtClean="0"/>
              <a:t>manual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/</a:t>
            </a:r>
          </a:p>
          <a:p>
            <a:pPr algn="ctr"/>
            <a:r>
              <a:rPr lang="de-DE" dirty="0" smtClean="0"/>
              <a:t>Filter </a:t>
            </a:r>
            <a:r>
              <a:rPr lang="de-DE" dirty="0" err="1" smtClean="0"/>
              <a:t>rules</a:t>
            </a:r>
            <a:r>
              <a:rPr lang="de-DE" dirty="0"/>
              <a:t> </a:t>
            </a:r>
            <a:r>
              <a:rPr lang="de-DE" dirty="0" smtClean="0"/>
              <a:t>/ manage Black </a:t>
            </a:r>
            <a:r>
              <a:rPr lang="de-DE" dirty="0" err="1" smtClean="0"/>
              <a:t>listing</a:t>
            </a:r>
            <a:r>
              <a:rPr lang="de-DE" dirty="0" smtClean="0"/>
              <a:t> /</a:t>
            </a:r>
          </a:p>
          <a:p>
            <a:pPr algn="ctr"/>
            <a:r>
              <a:rPr lang="de-DE" dirty="0" smtClean="0"/>
              <a:t>Etc.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32049" y="3733192"/>
            <a:ext cx="1499944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SAS Reporting</a:t>
            </a:r>
            <a:endParaRPr lang="en-US" sz="1600" dirty="0" smtClean="0"/>
          </a:p>
        </p:txBody>
      </p:sp>
      <p:sp>
        <p:nvSpPr>
          <p:cNvPr id="41" name="Textfeld 40"/>
          <p:cNvSpPr txBox="1"/>
          <p:nvPr/>
        </p:nvSpPr>
        <p:spPr>
          <a:xfrm>
            <a:off x="7152216" y="332656"/>
            <a:ext cx="1283538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Online-Shop</a:t>
            </a:r>
            <a:endParaRPr lang="en-US" sz="1600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6331704" y="2276873"/>
            <a:ext cx="2610825" cy="1149921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dirty="0" err="1" smtClean="0"/>
              <a:t>Socre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baskets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/</a:t>
            </a:r>
          </a:p>
          <a:p>
            <a:pPr algn="ctr"/>
            <a:r>
              <a:rPr lang="de-DE" dirty="0" smtClean="0"/>
              <a:t>(not)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de-DE" dirty="0" smtClean="0"/>
          </a:p>
          <a:p>
            <a:pPr algn="ctr"/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)</a:t>
            </a:r>
          </a:p>
        </p:txBody>
      </p:sp>
      <p:cxnSp>
        <p:nvCxnSpPr>
          <p:cNvPr id="35" name="Gekrümmte Verbindung 34"/>
          <p:cNvCxnSpPr>
            <a:endCxn id="6" idx="1"/>
          </p:cNvCxnSpPr>
          <p:nvPr/>
        </p:nvCxnSpPr>
        <p:spPr bwMode="auto">
          <a:xfrm rot="10800000" flipV="1">
            <a:off x="4465759" y="1507948"/>
            <a:ext cx="2427446" cy="105695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498322" y="5474348"/>
            <a:ext cx="2264576" cy="934478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Changes</a:t>
            </a:r>
            <a:r>
              <a:rPr lang="de-DE" dirty="0" smtClean="0"/>
              <a:t> in Rules, </a:t>
            </a:r>
          </a:p>
          <a:p>
            <a:pPr algn="ctr"/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basket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</p:txBody>
      </p:sp>
      <p:cxnSp>
        <p:nvCxnSpPr>
          <p:cNvPr id="48" name="Gekrümmte Verbindung 47"/>
          <p:cNvCxnSpPr>
            <a:stCxn id="36" idx="0"/>
            <a:endCxn id="6" idx="4"/>
          </p:cNvCxnSpPr>
          <p:nvPr/>
        </p:nvCxnSpPr>
        <p:spPr bwMode="auto">
          <a:xfrm rot="16200000" flipV="1">
            <a:off x="6418246" y="2801854"/>
            <a:ext cx="545501" cy="175848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Gekrümmte Verbindung 50"/>
          <p:cNvCxnSpPr>
            <a:stCxn id="15363" idx="3"/>
            <a:endCxn id="6" idx="3"/>
          </p:cNvCxnSpPr>
          <p:nvPr/>
        </p:nvCxnSpPr>
        <p:spPr bwMode="auto">
          <a:xfrm flipV="1">
            <a:off x="2630743" y="4251787"/>
            <a:ext cx="1835016" cy="53170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5" y="1208594"/>
            <a:ext cx="1655136" cy="10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758" y="792560"/>
            <a:ext cx="2097633" cy="13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6" grpId="0"/>
      <p:bldP spid="37" grpId="0"/>
      <p:bldP spid="38" grpId="0"/>
      <p:bldP spid="41" grpId="0"/>
      <p:bldP spid="42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Goal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- and </a:t>
            </a:r>
            <a:r>
              <a:rPr lang="de-DE" dirty="0" err="1" smtClean="0"/>
              <a:t>up-sell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online-shop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recommending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revenue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~10%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3124200" cy="10001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77629"/>
            <a:ext cx="13239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Business Goal</a:t>
            </a:r>
          </a:p>
          <a:p>
            <a:r>
              <a:rPr lang="de-DE" dirty="0" smtClean="0"/>
              <a:t>Analytical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Software / Architecture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recommender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6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33"/>
          <p:cNvSpPr>
            <a:spLocks noChangeArrowheads="1"/>
          </p:cNvSpPr>
          <p:nvPr/>
        </p:nvSpPr>
        <p:spPr bwMode="auto">
          <a:xfrm>
            <a:off x="214313" y="1419225"/>
            <a:ext cx="862488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en-GB" sz="2000" i="1" dirty="0" smtClean="0"/>
              <a:t>“Which products are bought frequently together?"</a:t>
            </a:r>
            <a:endParaRPr lang="en-GB" sz="2000" i="1" dirty="0"/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1354964" y="2574009"/>
            <a:ext cx="5086350" cy="979487"/>
            <a:chOff x="432" y="1608"/>
            <a:chExt cx="4947" cy="1080"/>
          </a:xfrm>
        </p:grpSpPr>
        <p:graphicFrame>
          <p:nvGraphicFramePr>
            <p:cNvPr id="37" name="Object 7"/>
            <p:cNvGraphicFramePr>
              <a:graphicFrameLocks noChangeAspect="1"/>
            </p:cNvGraphicFramePr>
            <p:nvPr/>
          </p:nvGraphicFramePr>
          <p:xfrm>
            <a:off x="432" y="177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6" name="Clip" r:id="rId3" imgW="3633120" imgH="3777840" progId="">
                    <p:embed/>
                  </p:oleObj>
                </mc:Choice>
                <mc:Fallback>
                  <p:oleObj name="Clip" r:id="rId3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77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8"/>
            <p:cNvGraphicFramePr>
              <a:graphicFrameLocks noChangeAspect="1"/>
            </p:cNvGraphicFramePr>
            <p:nvPr/>
          </p:nvGraphicFramePr>
          <p:xfrm>
            <a:off x="1440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7" name="Clip" r:id="rId5" imgW="3633120" imgH="3777840" progId="">
                    <p:embed/>
                  </p:oleObj>
                </mc:Choice>
                <mc:Fallback>
                  <p:oleObj name="Clip" r:id="rId5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/>
            <p:cNvGraphicFramePr>
              <a:graphicFrameLocks noChangeAspect="1"/>
            </p:cNvGraphicFramePr>
            <p:nvPr/>
          </p:nvGraphicFramePr>
          <p:xfrm>
            <a:off x="2448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" name="Clip" r:id="rId6" imgW="3633120" imgH="3777840" progId="">
                    <p:embed/>
                  </p:oleObj>
                </mc:Choice>
                <mc:Fallback>
                  <p:oleObj name="Clip" r:id="rId6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0"/>
            <p:cNvGraphicFramePr>
              <a:graphicFrameLocks noChangeAspect="1"/>
            </p:cNvGraphicFramePr>
            <p:nvPr/>
          </p:nvGraphicFramePr>
          <p:xfrm>
            <a:off x="3456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9" name="Clip" r:id="rId7" imgW="3633120" imgH="3777840" progId="">
                    <p:embed/>
                  </p:oleObj>
                </mc:Choice>
                <mc:Fallback>
                  <p:oleObj name="Clip" r:id="rId7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1"/>
            <p:cNvGraphicFramePr>
              <a:graphicFrameLocks noChangeAspect="1"/>
            </p:cNvGraphicFramePr>
            <p:nvPr/>
          </p:nvGraphicFramePr>
          <p:xfrm>
            <a:off x="4464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0" name="Clip" r:id="rId8" imgW="3633120" imgH="3777840" progId="">
                    <p:embed/>
                  </p:oleObj>
                </mc:Choice>
                <mc:Fallback>
                  <p:oleObj name="Clip" r:id="rId8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659" y="1608"/>
              <a:ext cx="169" cy="336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59" y="1697"/>
              <a:ext cx="35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886" y="1632"/>
              <a:ext cx="169" cy="336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789" y="1729"/>
              <a:ext cx="3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1108" y="1650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013" y="1746"/>
              <a:ext cx="339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1673" y="1626"/>
              <a:ext cx="169" cy="336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1571" y="1717"/>
              <a:ext cx="3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1900" y="1650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1805" y="1746"/>
              <a:ext cx="339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2122" y="1668"/>
              <a:ext cx="169" cy="336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015" y="1764"/>
              <a:ext cx="3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2681" y="1626"/>
              <a:ext cx="169" cy="336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2581" y="1717"/>
              <a:ext cx="3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2908" y="1650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811" y="1746"/>
              <a:ext cx="34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3130" y="1668"/>
              <a:ext cx="169" cy="336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024" y="1764"/>
              <a:ext cx="3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3677" y="1626"/>
              <a:ext cx="169" cy="336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3576" y="1717"/>
              <a:ext cx="3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3904" y="1650"/>
              <a:ext cx="169" cy="336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3" name="Text Box 33"/>
            <p:cNvSpPr txBox="1">
              <a:spLocks noChangeArrowheads="1"/>
            </p:cNvSpPr>
            <p:nvPr/>
          </p:nvSpPr>
          <p:spPr bwMode="auto">
            <a:xfrm>
              <a:off x="3796" y="1746"/>
              <a:ext cx="36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4126" y="1668"/>
              <a:ext cx="169" cy="336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4037" y="1764"/>
              <a:ext cx="33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E</a:t>
              </a:r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4691" y="1632"/>
              <a:ext cx="169" cy="336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7" name="Text Box 37"/>
            <p:cNvSpPr txBox="1">
              <a:spLocks noChangeArrowheads="1"/>
            </p:cNvSpPr>
            <p:nvPr/>
          </p:nvSpPr>
          <p:spPr bwMode="auto">
            <a:xfrm>
              <a:off x="4592" y="1722"/>
              <a:ext cx="3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4918" y="1656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4823" y="1752"/>
              <a:ext cx="3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5140" y="1674"/>
              <a:ext cx="169" cy="336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5049" y="1771"/>
              <a:ext cx="33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E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Basket Analysis </a:t>
            </a:r>
            <a:br>
              <a:rPr lang="en-GB" dirty="0" smtClean="0"/>
            </a:br>
            <a:r>
              <a:rPr lang="en-GB" dirty="0" smtClean="0"/>
              <a:t>using Association Rule Mining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4166129"/>
            <a:ext cx="8137599" cy="1611586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products</a:t>
            </a:r>
            <a:r>
              <a:rPr lang="de-DE" sz="2000" dirty="0" smtClean="0"/>
              <a:t> and </a:t>
            </a:r>
            <a:r>
              <a:rPr lang="de-DE" sz="2000" dirty="0" err="1" smtClean="0"/>
              <a:t>product</a:t>
            </a:r>
            <a:r>
              <a:rPr lang="de-DE" sz="2000" dirty="0" smtClean="0"/>
              <a:t> </a:t>
            </a:r>
            <a:r>
              <a:rPr lang="de-DE" sz="2000" dirty="0" err="1" smtClean="0"/>
              <a:t>groups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bought</a:t>
            </a:r>
            <a:r>
              <a:rPr lang="de-DE" sz="2000" dirty="0"/>
              <a:t> </a:t>
            </a:r>
            <a:r>
              <a:rPr lang="de-DE" sz="2000" dirty="0" err="1" smtClean="0"/>
              <a:t>frequently</a:t>
            </a:r>
            <a:r>
              <a:rPr lang="de-DE" sz="2000" dirty="0" smtClean="0"/>
              <a:t> </a:t>
            </a:r>
            <a:r>
              <a:rPr lang="de-DE" sz="2000" dirty="0" err="1" smtClean="0"/>
              <a:t>together</a:t>
            </a:r>
            <a:r>
              <a:rPr lang="de-DE" sz="20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Also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properties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market</a:t>
            </a:r>
            <a:r>
              <a:rPr lang="de-DE" sz="2000" dirty="0" smtClean="0"/>
              <a:t> </a:t>
            </a:r>
            <a:r>
              <a:rPr lang="de-DE" sz="2000" dirty="0" err="1" smtClean="0"/>
              <a:t>basket</a:t>
            </a:r>
            <a:endParaRPr lang="de-DE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/>
              <a:t>E.g. Gender, Age-Group, Season (Summer, Christmas, time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day</a:t>
            </a:r>
            <a:r>
              <a:rPr lang="de-DE" sz="2000" dirty="0" smtClean="0"/>
              <a:t>,…)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Use</a:t>
            </a:r>
            <a:r>
              <a:rPr lang="de-DE" sz="2000" dirty="0" smtClean="0"/>
              <a:t> (</a:t>
            </a:r>
            <a:r>
              <a:rPr lang="de-DE" sz="2000" dirty="0" err="1" smtClean="0"/>
              <a:t>explicitly</a:t>
            </a:r>
            <a:r>
              <a:rPr lang="de-DE" sz="2000" dirty="0" smtClean="0"/>
              <a:t>) NOT </a:t>
            </a:r>
            <a:r>
              <a:rPr lang="de-DE" sz="2000" dirty="0" err="1" smtClean="0"/>
              <a:t>bought</a:t>
            </a:r>
            <a:r>
              <a:rPr lang="de-DE" sz="2000" dirty="0" smtClean="0"/>
              <a:t> </a:t>
            </a:r>
            <a:r>
              <a:rPr lang="de-DE" sz="2000" dirty="0" err="1" smtClean="0"/>
              <a:t>products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</a:t>
            </a:r>
            <a:r>
              <a:rPr lang="de-DE" sz="2000" dirty="0" smtClean="0"/>
              <a:t> </a:t>
            </a:r>
            <a:r>
              <a:rPr lang="de-DE" sz="2000" dirty="0" err="1" smtClean="0"/>
              <a:t>relations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them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28015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Mining	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84212" y="635884"/>
            <a:ext cx="8352283" cy="369332"/>
          </a:xfrm>
        </p:spPr>
        <p:txBody>
          <a:bodyPr/>
          <a:lstStyle/>
          <a:p>
            <a:r>
              <a:rPr lang="de-DE" dirty="0" err="1" smtClean="0"/>
              <a:t>Summarize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different </a:t>
            </a:r>
            <a:r>
              <a:rPr lang="de-DE" dirty="0" err="1" smtClean="0"/>
              <a:t>hierarchy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636646" y="4501956"/>
            <a:ext cx="5086350" cy="979487"/>
            <a:chOff x="432" y="1608"/>
            <a:chExt cx="4947" cy="1080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432" y="177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0" name="Clip" r:id="rId3" imgW="3633120" imgH="3777840" progId="">
                    <p:embed/>
                  </p:oleObj>
                </mc:Choice>
                <mc:Fallback>
                  <p:oleObj name="Clip" r:id="rId3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77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1440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" name="Clip" r:id="rId5" imgW="3633120" imgH="3777840" progId="">
                    <p:embed/>
                  </p:oleObj>
                </mc:Choice>
                <mc:Fallback>
                  <p:oleObj name="Clip" r:id="rId5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2448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2" name="Clip" r:id="rId6" imgW="3633120" imgH="3777840" progId="">
                    <p:embed/>
                  </p:oleObj>
                </mc:Choice>
                <mc:Fallback>
                  <p:oleObj name="Clip" r:id="rId6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3456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3" name="Clip" r:id="rId7" imgW="3633120" imgH="3777840" progId="">
                    <p:embed/>
                  </p:oleObj>
                </mc:Choice>
                <mc:Fallback>
                  <p:oleObj name="Clip" r:id="rId7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464" y="1786"/>
            <a:ext cx="868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4" name="Clip" r:id="rId8" imgW="3633120" imgH="3777840" progId="">
                    <p:embed/>
                  </p:oleObj>
                </mc:Choice>
                <mc:Fallback>
                  <p:oleObj name="Clip" r:id="rId8" imgW="3633120" imgH="3777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86"/>
                          <a:ext cx="868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59" y="1608"/>
              <a:ext cx="169" cy="336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59" y="1697"/>
              <a:ext cx="35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886" y="1632"/>
              <a:ext cx="169" cy="336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89" y="1729"/>
              <a:ext cx="3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108" y="1650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13" y="1746"/>
              <a:ext cx="339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673" y="1626"/>
              <a:ext cx="169" cy="336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571" y="1717"/>
              <a:ext cx="3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900" y="1650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805" y="1746"/>
              <a:ext cx="339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122" y="1668"/>
              <a:ext cx="169" cy="336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015" y="1764"/>
              <a:ext cx="3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681" y="1626"/>
              <a:ext cx="169" cy="336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81" y="1717"/>
              <a:ext cx="3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908" y="1650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811" y="1746"/>
              <a:ext cx="34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130" y="1668"/>
              <a:ext cx="169" cy="336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024" y="1764"/>
              <a:ext cx="3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677" y="1626"/>
              <a:ext cx="169" cy="336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576" y="1717"/>
              <a:ext cx="3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904" y="1650"/>
              <a:ext cx="169" cy="336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796" y="1746"/>
              <a:ext cx="36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126" y="1668"/>
              <a:ext cx="169" cy="336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037" y="1764"/>
              <a:ext cx="33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E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691" y="1632"/>
              <a:ext cx="169" cy="336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592" y="1722"/>
              <a:ext cx="3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918" y="1656"/>
              <a:ext cx="169" cy="336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4823" y="1752"/>
              <a:ext cx="3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5140" y="1674"/>
              <a:ext cx="169" cy="336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5049" y="1771"/>
              <a:ext cx="33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Verdana" pitchFamily="34" charset="0"/>
                </a:rPr>
                <a:t>E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2730970" y="5512295"/>
            <a:ext cx="744930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Anne</a:t>
            </a:r>
            <a:endParaRPr lang="en-US" sz="2000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3857732" y="5512295"/>
            <a:ext cx="602263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Bob</a:t>
            </a:r>
            <a:endParaRPr lang="en-US" sz="2000" dirty="0" smtClean="0"/>
          </a:p>
        </p:txBody>
      </p:sp>
      <p:sp>
        <p:nvSpPr>
          <p:cNvPr id="43" name="Textfeld 42"/>
          <p:cNvSpPr txBox="1"/>
          <p:nvPr/>
        </p:nvSpPr>
        <p:spPr>
          <a:xfrm>
            <a:off x="4815705" y="5512295"/>
            <a:ext cx="744929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Chris</a:t>
            </a:r>
            <a:endParaRPr lang="en-US" sz="2000" dirty="0" smtClean="0"/>
          </a:p>
        </p:txBody>
      </p:sp>
      <p:sp>
        <p:nvSpPr>
          <p:cNvPr id="44" name="Textfeld 43"/>
          <p:cNvSpPr txBox="1"/>
          <p:nvPr/>
        </p:nvSpPr>
        <p:spPr>
          <a:xfrm>
            <a:off x="5885435" y="5506731"/>
            <a:ext cx="602263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Bob</a:t>
            </a:r>
            <a:endParaRPr lang="en-US" sz="2000" dirty="0" smtClean="0"/>
          </a:p>
        </p:txBody>
      </p:sp>
      <p:sp>
        <p:nvSpPr>
          <p:cNvPr id="45" name="Textfeld 44"/>
          <p:cNvSpPr txBox="1"/>
          <p:nvPr/>
        </p:nvSpPr>
        <p:spPr>
          <a:xfrm>
            <a:off x="6876545" y="5517232"/>
            <a:ext cx="744929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Chris</a:t>
            </a:r>
            <a:endParaRPr lang="en-US" sz="2000" dirty="0" smtClean="0"/>
          </a:p>
        </p:txBody>
      </p:sp>
      <p:sp>
        <p:nvSpPr>
          <p:cNvPr id="46" name="Textfeld 45"/>
          <p:cNvSpPr txBox="1"/>
          <p:nvPr/>
        </p:nvSpPr>
        <p:spPr>
          <a:xfrm>
            <a:off x="3066161" y="3356992"/>
            <a:ext cx="744930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Anne</a:t>
            </a:r>
            <a:endParaRPr lang="en-US" sz="2000" dirty="0" smtClean="0"/>
          </a:p>
        </p:txBody>
      </p:sp>
      <p:sp>
        <p:nvSpPr>
          <p:cNvPr id="47" name="Textfeld 46"/>
          <p:cNvSpPr txBox="1"/>
          <p:nvPr/>
        </p:nvSpPr>
        <p:spPr>
          <a:xfrm>
            <a:off x="4850599" y="3356992"/>
            <a:ext cx="602263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Bob</a:t>
            </a:r>
            <a:endParaRPr lang="en-US" sz="2000" dirty="0" smtClean="0"/>
          </a:p>
        </p:txBody>
      </p:sp>
      <p:sp>
        <p:nvSpPr>
          <p:cNvPr id="48" name="Textfeld 47"/>
          <p:cNvSpPr txBox="1"/>
          <p:nvPr/>
        </p:nvSpPr>
        <p:spPr>
          <a:xfrm>
            <a:off x="6749006" y="3356992"/>
            <a:ext cx="744929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Chris</a:t>
            </a:r>
            <a:endParaRPr lang="en-US" sz="2000" dirty="0" smtClean="0"/>
          </a:p>
        </p:txBody>
      </p:sp>
      <p:cxnSp>
        <p:nvCxnSpPr>
          <p:cNvPr id="49" name="Gerade Verbindung mit Pfeil 48"/>
          <p:cNvCxnSpPr>
            <a:stCxn id="13" idx="0"/>
            <a:endCxn id="46" idx="2"/>
          </p:cNvCxnSpPr>
          <p:nvPr/>
        </p:nvCxnSpPr>
        <p:spPr bwMode="auto">
          <a:xfrm flipV="1">
            <a:off x="3190315" y="3737472"/>
            <a:ext cx="248311" cy="7862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Gerade Verbindung mit Pfeil 50"/>
          <p:cNvCxnSpPr>
            <a:stCxn id="19" idx="0"/>
            <a:endCxn id="47" idx="2"/>
          </p:cNvCxnSpPr>
          <p:nvPr/>
        </p:nvCxnSpPr>
        <p:spPr bwMode="auto">
          <a:xfrm flipV="1">
            <a:off x="4232877" y="3737472"/>
            <a:ext cx="918854" cy="8025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Gerade Verbindung mit Pfeil 52"/>
          <p:cNvCxnSpPr>
            <a:stCxn id="31" idx="0"/>
            <a:endCxn id="47" idx="2"/>
          </p:cNvCxnSpPr>
          <p:nvPr/>
        </p:nvCxnSpPr>
        <p:spPr bwMode="auto">
          <a:xfrm flipH="1" flipV="1">
            <a:off x="5151731" y="3737472"/>
            <a:ext cx="1141596" cy="8025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Gerade Verbindung mit Pfeil 54"/>
          <p:cNvCxnSpPr>
            <a:stCxn id="25" idx="0"/>
            <a:endCxn id="48" idx="2"/>
          </p:cNvCxnSpPr>
          <p:nvPr/>
        </p:nvCxnSpPr>
        <p:spPr bwMode="auto">
          <a:xfrm flipV="1">
            <a:off x="5269271" y="3737472"/>
            <a:ext cx="1852200" cy="8025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Gerade Verbindung mit Pfeil 56"/>
          <p:cNvCxnSpPr>
            <a:stCxn id="37" idx="0"/>
            <a:endCxn id="48" idx="2"/>
          </p:cNvCxnSpPr>
          <p:nvPr/>
        </p:nvCxnSpPr>
        <p:spPr bwMode="auto">
          <a:xfrm flipH="1" flipV="1">
            <a:off x="7121471" y="3737472"/>
            <a:ext cx="214419" cy="8080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feld 57"/>
          <p:cNvSpPr txBox="1"/>
          <p:nvPr/>
        </p:nvSpPr>
        <p:spPr>
          <a:xfrm>
            <a:off x="9161" y="3343234"/>
            <a:ext cx="2325490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b="1" dirty="0" smtClean="0"/>
              <a:t>Level „Customer“</a:t>
            </a:r>
            <a:endParaRPr lang="en-US" sz="2000" b="1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5496" y="2412628"/>
            <a:ext cx="2894557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b="1" dirty="0" smtClean="0"/>
              <a:t>Level „Market/Region“</a:t>
            </a:r>
            <a:endParaRPr lang="en-US" sz="2000" b="1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5202228" y="2422166"/>
            <a:ext cx="1955197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Market/Region2</a:t>
            </a:r>
            <a:endParaRPr lang="en-US" sz="2000" dirty="0" smtClean="0"/>
          </a:p>
        </p:txBody>
      </p:sp>
      <p:sp>
        <p:nvSpPr>
          <p:cNvPr id="61" name="Textfeld 60"/>
          <p:cNvSpPr txBox="1"/>
          <p:nvPr/>
        </p:nvSpPr>
        <p:spPr>
          <a:xfrm>
            <a:off x="3116661" y="2384326"/>
            <a:ext cx="1955197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Market/Region1</a:t>
            </a:r>
            <a:endParaRPr lang="en-US" sz="2000" dirty="0" smtClean="0"/>
          </a:p>
        </p:txBody>
      </p:sp>
      <p:cxnSp>
        <p:nvCxnSpPr>
          <p:cNvPr id="63" name="Gerade Verbindung mit Pfeil 62"/>
          <p:cNvCxnSpPr>
            <a:stCxn id="46" idx="0"/>
            <a:endCxn id="61" idx="2"/>
          </p:cNvCxnSpPr>
          <p:nvPr/>
        </p:nvCxnSpPr>
        <p:spPr bwMode="auto">
          <a:xfrm flipV="1">
            <a:off x="3438626" y="2764806"/>
            <a:ext cx="655634" cy="5921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Gerade Verbindung mit Pfeil 64"/>
          <p:cNvCxnSpPr>
            <a:stCxn id="47" idx="0"/>
            <a:endCxn id="60" idx="2"/>
          </p:cNvCxnSpPr>
          <p:nvPr/>
        </p:nvCxnSpPr>
        <p:spPr bwMode="auto">
          <a:xfrm flipV="1">
            <a:off x="5151731" y="2802646"/>
            <a:ext cx="1028096" cy="5543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Gerade Verbindung mit Pfeil 66"/>
          <p:cNvCxnSpPr>
            <a:stCxn id="48" idx="0"/>
            <a:endCxn id="60" idx="2"/>
          </p:cNvCxnSpPr>
          <p:nvPr/>
        </p:nvCxnSpPr>
        <p:spPr bwMode="auto">
          <a:xfrm flipH="1" flipV="1">
            <a:off x="6179827" y="2802646"/>
            <a:ext cx="941644" cy="5543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feld 67"/>
          <p:cNvSpPr txBox="1"/>
          <p:nvPr/>
        </p:nvSpPr>
        <p:spPr>
          <a:xfrm>
            <a:off x="21387" y="1248320"/>
            <a:ext cx="2822421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b="1" dirty="0" smtClean="0"/>
              <a:t>Level „All </a:t>
            </a:r>
            <a:r>
              <a:rPr lang="de-DE" sz="2000" b="1" dirty="0" err="1" smtClean="0"/>
              <a:t>customers</a:t>
            </a:r>
            <a:r>
              <a:rPr lang="de-DE" sz="2000" b="1" dirty="0" smtClean="0"/>
              <a:t>“</a:t>
            </a:r>
            <a:endParaRPr lang="en-US" sz="2000" b="1" dirty="0" smtClean="0"/>
          </a:p>
        </p:txBody>
      </p:sp>
      <p:sp>
        <p:nvSpPr>
          <p:cNvPr id="69" name="Textfeld 68"/>
          <p:cNvSpPr txBox="1"/>
          <p:nvPr/>
        </p:nvSpPr>
        <p:spPr>
          <a:xfrm>
            <a:off x="4206751" y="1307145"/>
            <a:ext cx="1684290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/>
              <a:t>All </a:t>
            </a:r>
            <a:r>
              <a:rPr lang="de-DE" sz="2000" dirty="0" err="1" smtClean="0"/>
              <a:t>customers</a:t>
            </a:r>
            <a:endParaRPr lang="en-US" sz="2000" dirty="0" smtClean="0"/>
          </a:p>
        </p:txBody>
      </p:sp>
      <p:cxnSp>
        <p:nvCxnSpPr>
          <p:cNvPr id="71" name="Gerade Verbindung mit Pfeil 70"/>
          <p:cNvCxnSpPr>
            <a:stCxn id="61" idx="0"/>
            <a:endCxn id="69" idx="2"/>
          </p:cNvCxnSpPr>
          <p:nvPr/>
        </p:nvCxnSpPr>
        <p:spPr bwMode="auto">
          <a:xfrm flipV="1">
            <a:off x="4094260" y="1687625"/>
            <a:ext cx="954636" cy="6967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Gerade Verbindung mit Pfeil 72"/>
          <p:cNvCxnSpPr>
            <a:stCxn id="60" idx="0"/>
            <a:endCxn id="69" idx="2"/>
          </p:cNvCxnSpPr>
          <p:nvPr/>
        </p:nvCxnSpPr>
        <p:spPr bwMode="auto">
          <a:xfrm flipH="1" flipV="1">
            <a:off x="5048896" y="1687625"/>
            <a:ext cx="1130931" cy="7345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41082" y="1844824"/>
            <a:ext cx="3450798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Level „Customer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8" grpId="0"/>
      <p:bldP spid="59" grpId="0"/>
      <p:bldP spid="60" grpId="0"/>
      <p:bldP spid="61" grpId="0"/>
      <p:bldP spid="68" grpId="0"/>
      <p:bldP spid="69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/>
              <a:t>Rule</a:t>
            </a:r>
            <a:r>
              <a:rPr lang="de-DE" dirty="0"/>
              <a:t> Mining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47856" y="5175892"/>
            <a:ext cx="1100796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Nivea Deo</a:t>
            </a:r>
            <a:endParaRPr lang="en-US" sz="16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403648" y="5175892"/>
            <a:ext cx="1523989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err="1" smtClean="0"/>
              <a:t>Axe</a:t>
            </a:r>
            <a:r>
              <a:rPr lang="de-DE" sz="1600" dirty="0" smtClean="0"/>
              <a:t> Bodyspray</a:t>
            </a:r>
            <a:endParaRPr lang="en-US" sz="16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90757" y="4132256"/>
            <a:ext cx="1469488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Deo / </a:t>
            </a:r>
            <a:r>
              <a:rPr lang="de-DE" sz="1600" dirty="0" err="1" smtClean="0"/>
              <a:t>Parfume</a:t>
            </a:r>
            <a:endParaRPr lang="en-US" sz="1600" dirty="0" smtClean="0"/>
          </a:p>
        </p:txBody>
      </p:sp>
      <p:cxnSp>
        <p:nvCxnSpPr>
          <p:cNvPr id="8" name="Gerade Verbindung mit Pfeil 7"/>
          <p:cNvCxnSpPr>
            <a:stCxn id="5" idx="0"/>
            <a:endCxn id="7" idx="2"/>
          </p:cNvCxnSpPr>
          <p:nvPr/>
        </p:nvCxnSpPr>
        <p:spPr bwMode="auto">
          <a:xfrm flipV="1">
            <a:off x="698254" y="4451180"/>
            <a:ext cx="1527247" cy="724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Gerade Verbindung mit Pfeil 8"/>
          <p:cNvCxnSpPr>
            <a:stCxn id="6" idx="0"/>
            <a:endCxn id="7" idx="2"/>
          </p:cNvCxnSpPr>
          <p:nvPr/>
        </p:nvCxnSpPr>
        <p:spPr bwMode="auto">
          <a:xfrm flipV="1">
            <a:off x="2165643" y="4451180"/>
            <a:ext cx="59858" cy="724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2629345" y="3038068"/>
            <a:ext cx="1068737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Body care</a:t>
            </a:r>
            <a:endParaRPr lang="en-US" sz="16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082820" y="2060848"/>
            <a:ext cx="1764440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Drugstore &amp; Baby</a:t>
            </a:r>
            <a:endParaRPr lang="en-US" sz="1600" dirty="0" smtClean="0"/>
          </a:p>
        </p:txBody>
      </p:sp>
      <p:cxnSp>
        <p:nvCxnSpPr>
          <p:cNvPr id="14" name="Gerade Verbindung mit Pfeil 13"/>
          <p:cNvCxnSpPr>
            <a:stCxn id="7" idx="0"/>
            <a:endCxn id="12" idx="2"/>
          </p:cNvCxnSpPr>
          <p:nvPr/>
        </p:nvCxnSpPr>
        <p:spPr bwMode="auto">
          <a:xfrm flipV="1">
            <a:off x="2225501" y="3356992"/>
            <a:ext cx="938213" cy="775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>
            <a:stCxn id="12" idx="0"/>
            <a:endCxn id="13" idx="2"/>
          </p:cNvCxnSpPr>
          <p:nvPr/>
        </p:nvCxnSpPr>
        <p:spPr bwMode="auto">
          <a:xfrm flipV="1">
            <a:off x="3163714" y="2379772"/>
            <a:ext cx="801326" cy="658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3404430" y="4136031"/>
            <a:ext cx="990189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Oral care</a:t>
            </a:r>
            <a:endParaRPr lang="en-US" sz="1600" dirty="0" smtClean="0"/>
          </a:p>
        </p:txBody>
      </p:sp>
      <p:cxnSp>
        <p:nvCxnSpPr>
          <p:cNvPr id="21" name="Gerade Verbindung mit Pfeil 20"/>
          <p:cNvCxnSpPr>
            <a:stCxn id="20" idx="0"/>
            <a:endCxn id="12" idx="2"/>
          </p:cNvCxnSpPr>
          <p:nvPr/>
        </p:nvCxnSpPr>
        <p:spPr bwMode="auto">
          <a:xfrm flipH="1" flipV="1">
            <a:off x="3163714" y="3356992"/>
            <a:ext cx="735811" cy="7790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3070253" y="5175892"/>
            <a:ext cx="1924740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Colgate </a:t>
            </a:r>
            <a:r>
              <a:rPr lang="de-DE" sz="1600" dirty="0" err="1" smtClean="0"/>
              <a:t>tooth</a:t>
            </a:r>
            <a:r>
              <a:rPr lang="de-DE" sz="1600" dirty="0" smtClean="0"/>
              <a:t> </a:t>
            </a:r>
            <a:r>
              <a:rPr lang="de-DE" sz="1600" dirty="0" err="1" smtClean="0"/>
              <a:t>paste</a:t>
            </a:r>
            <a:endParaRPr lang="en-US" sz="1600" dirty="0" smtClean="0"/>
          </a:p>
        </p:txBody>
      </p:sp>
      <p:cxnSp>
        <p:nvCxnSpPr>
          <p:cNvPr id="26" name="Gerade Verbindung mit Pfeil 25"/>
          <p:cNvCxnSpPr>
            <a:stCxn id="24" idx="0"/>
            <a:endCxn id="20" idx="2"/>
          </p:cNvCxnSpPr>
          <p:nvPr/>
        </p:nvCxnSpPr>
        <p:spPr bwMode="auto">
          <a:xfrm flipH="1" flipV="1">
            <a:off x="3899525" y="4454955"/>
            <a:ext cx="133098" cy="720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5080869" y="5168830"/>
            <a:ext cx="1961481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smtClean="0"/>
              <a:t>Dr. Best </a:t>
            </a:r>
            <a:r>
              <a:rPr lang="de-DE" sz="1600" dirty="0" err="1" smtClean="0"/>
              <a:t>tooth</a:t>
            </a:r>
            <a:r>
              <a:rPr lang="de-DE" sz="1600" dirty="0" smtClean="0"/>
              <a:t> </a:t>
            </a:r>
            <a:r>
              <a:rPr lang="de-DE" sz="1600" dirty="0" err="1" smtClean="0"/>
              <a:t>brush</a:t>
            </a:r>
            <a:endParaRPr lang="en-US" sz="1600" dirty="0" smtClean="0"/>
          </a:p>
        </p:txBody>
      </p:sp>
      <p:cxnSp>
        <p:nvCxnSpPr>
          <p:cNvPr id="32" name="Gerade Verbindung mit Pfeil 31"/>
          <p:cNvCxnSpPr>
            <a:stCxn id="30" idx="0"/>
            <a:endCxn id="20" idx="2"/>
          </p:cNvCxnSpPr>
          <p:nvPr/>
        </p:nvCxnSpPr>
        <p:spPr bwMode="auto">
          <a:xfrm flipH="1" flipV="1">
            <a:off x="3899525" y="4454955"/>
            <a:ext cx="2162085" cy="7138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feld 34"/>
          <p:cNvSpPr txBox="1"/>
          <p:nvPr/>
        </p:nvSpPr>
        <p:spPr>
          <a:xfrm>
            <a:off x="6446793" y="2117435"/>
            <a:ext cx="1124842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1600" dirty="0" err="1" smtClean="0"/>
              <a:t>Beverages</a:t>
            </a:r>
            <a:endParaRPr lang="de-DE" sz="1600" dirty="0" smtClean="0"/>
          </a:p>
        </p:txBody>
      </p:sp>
      <p:cxnSp>
        <p:nvCxnSpPr>
          <p:cNvPr id="36" name="Gerade Verbindung mit Pfeil 35"/>
          <p:cNvCxnSpPr>
            <a:endCxn id="35" idx="2"/>
          </p:cNvCxnSpPr>
          <p:nvPr/>
        </p:nvCxnSpPr>
        <p:spPr bwMode="auto">
          <a:xfrm flipH="1" flipV="1">
            <a:off x="7009214" y="2436359"/>
            <a:ext cx="910886" cy="677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feld 38"/>
          <p:cNvSpPr txBox="1"/>
          <p:nvPr/>
        </p:nvSpPr>
        <p:spPr>
          <a:xfrm>
            <a:off x="7442024" y="3100784"/>
            <a:ext cx="658368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4000" dirty="0" smtClean="0"/>
              <a:t>…</a:t>
            </a:r>
            <a:endParaRPr lang="en-US" sz="4000" dirty="0" smtClean="0"/>
          </a:p>
        </p:txBody>
      </p:sp>
      <p:sp>
        <p:nvSpPr>
          <p:cNvPr id="41" name="Textfeld 40"/>
          <p:cNvSpPr txBox="1"/>
          <p:nvPr/>
        </p:nvSpPr>
        <p:spPr>
          <a:xfrm>
            <a:off x="5353792" y="1844824"/>
            <a:ext cx="658368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4000" dirty="0" smtClean="0"/>
              <a:t>…</a:t>
            </a:r>
            <a:endParaRPr lang="en-US" sz="40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296424" y="5487754"/>
            <a:ext cx="658368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4000" dirty="0" smtClean="0"/>
              <a:t>…</a:t>
            </a:r>
            <a:endParaRPr lang="en-US" sz="4000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4460366" y="990236"/>
            <a:ext cx="658368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4000" dirty="0" smtClean="0"/>
              <a:t>…</a:t>
            </a:r>
            <a:endParaRPr lang="en-US" sz="4000" dirty="0" smtClean="0"/>
          </a:p>
        </p:txBody>
      </p:sp>
      <p:sp>
        <p:nvSpPr>
          <p:cNvPr id="4" name="Ellipse 3"/>
          <p:cNvSpPr/>
          <p:nvPr/>
        </p:nvSpPr>
        <p:spPr bwMode="auto">
          <a:xfrm>
            <a:off x="1248652" y="3933056"/>
            <a:ext cx="1891874" cy="792088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5206" y="3501008"/>
            <a:ext cx="2482586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Not granular 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enough</a:t>
            </a:r>
            <a:endParaRPr lang="de-DE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Mining	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Association</a:t>
            </a:r>
            <a:r>
              <a:rPr lang="de-DE" dirty="0" smtClean="0"/>
              <a:t> Rules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4509120"/>
            <a:ext cx="3546978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2000" b="1" dirty="0" err="1" smtClean="0"/>
              <a:t>Cheese</a:t>
            </a:r>
            <a:r>
              <a:rPr lang="de-DE" sz="2000" b="1" dirty="0" smtClean="0"/>
              <a:t> =&gt; Milk &amp; </a:t>
            </a:r>
            <a:r>
              <a:rPr lang="de-DE" sz="2000" b="1" dirty="0" err="1" smtClean="0"/>
              <a:t>Ice</a:t>
            </a:r>
            <a:r>
              <a:rPr lang="de-DE" sz="2000" b="1" dirty="0" smtClean="0"/>
              <a:t> Cream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115616" y="2060848"/>
            <a:ext cx="2439304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2000" b="1" dirty="0" err="1" smtClean="0"/>
              <a:t>Cheese</a:t>
            </a:r>
            <a:r>
              <a:rPr lang="de-DE" sz="2000" b="1" dirty="0" smtClean="0"/>
              <a:t> =&gt; Dessert</a:t>
            </a:r>
            <a:endParaRPr lang="en-US" sz="2000" b="1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4860032" y="3429000"/>
            <a:ext cx="4252428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2000" b="1" dirty="0" err="1" smtClean="0"/>
              <a:t>Cheese</a:t>
            </a:r>
            <a:r>
              <a:rPr lang="de-DE" sz="2000" b="1" dirty="0" smtClean="0"/>
              <a:t> &amp; </a:t>
            </a:r>
            <a:r>
              <a:rPr lang="de-DE" sz="2000" b="1" dirty="0" err="1" smtClean="0"/>
              <a:t>Frozen</a:t>
            </a:r>
            <a:r>
              <a:rPr lang="de-DE" sz="2000" b="1" dirty="0" smtClean="0"/>
              <a:t> Foods =&gt; Milk 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619672" y="2504892"/>
            <a:ext cx="1354070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75000"/>
                  </a:schemeClr>
                </a:solidFill>
              </a:rPr>
              <a:t>Support: 9%</a:t>
            </a:r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82994" y="4982284"/>
            <a:ext cx="1354070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75000"/>
                  </a:schemeClr>
                </a:solidFill>
              </a:rPr>
              <a:t>Support: 1%</a:t>
            </a:r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242266" y="3861048"/>
            <a:ext cx="1525592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75000"/>
                  </a:schemeClr>
                </a:solidFill>
              </a:rPr>
              <a:t>Support: 0,5%</a:t>
            </a:r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633754" y="2816754"/>
            <a:ext cx="1798103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err="1" smtClean="0">
                <a:solidFill>
                  <a:schemeClr val="accent6"/>
                </a:solidFill>
              </a:rPr>
              <a:t>Confidence</a:t>
            </a:r>
            <a:r>
              <a:rPr lang="de-DE" sz="1600" b="1" dirty="0" smtClean="0">
                <a:solidFill>
                  <a:schemeClr val="accent6"/>
                </a:solidFill>
              </a:rPr>
              <a:t>: 65%</a:t>
            </a:r>
            <a:endParaRPr lang="en-US" sz="1600" b="1" dirty="0" smtClean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16704" y="5301208"/>
            <a:ext cx="1798103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err="1" smtClean="0">
                <a:solidFill>
                  <a:schemeClr val="accent6"/>
                </a:solidFill>
              </a:rPr>
              <a:t>Confidence</a:t>
            </a:r>
            <a:r>
              <a:rPr lang="de-DE" sz="1600" b="1" dirty="0" smtClean="0">
                <a:solidFill>
                  <a:schemeClr val="accent6"/>
                </a:solidFill>
              </a:rPr>
              <a:t>: 80%</a:t>
            </a:r>
            <a:endParaRPr lang="en-US" sz="16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20249" y="4220724"/>
            <a:ext cx="1798103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err="1" smtClean="0">
                <a:solidFill>
                  <a:schemeClr val="accent6"/>
                </a:solidFill>
              </a:rPr>
              <a:t>Confidence</a:t>
            </a:r>
            <a:r>
              <a:rPr lang="de-DE" sz="1600" b="1" dirty="0" smtClean="0">
                <a:solidFill>
                  <a:schemeClr val="accent6"/>
                </a:solidFill>
              </a:rPr>
              <a:t>: 70%</a:t>
            </a:r>
            <a:endParaRPr lang="en-US" sz="16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835696" y="3135678"/>
            <a:ext cx="877979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smtClean="0">
                <a:solidFill>
                  <a:srgbClr val="00B050"/>
                </a:solidFill>
              </a:rPr>
              <a:t>Lift: 2,0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480310" y="4663360"/>
            <a:ext cx="877979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smtClean="0">
                <a:solidFill>
                  <a:srgbClr val="00B050"/>
                </a:solidFill>
              </a:rPr>
              <a:t>Lift: 2,1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521039" y="5660974"/>
            <a:ext cx="877979" cy="318924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de-DE" sz="1600" b="1" dirty="0" smtClean="0">
                <a:solidFill>
                  <a:srgbClr val="00B050"/>
                </a:solidFill>
              </a:rPr>
              <a:t>Lift: 1,8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ylinder 45"/>
          <p:cNvSpPr/>
          <p:nvPr/>
        </p:nvSpPr>
        <p:spPr bwMode="auto">
          <a:xfrm>
            <a:off x="3275856" y="4437112"/>
            <a:ext cx="3600400" cy="1773488"/>
          </a:xfrm>
          <a:prstGeom prst="can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Scoring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baskets</a:t>
            </a:r>
            <a:r>
              <a:rPr lang="de-DE" dirty="0" smtClean="0"/>
              <a:t> </a:t>
            </a:r>
            <a:r>
              <a:rPr lang="de-DE" dirty="0" err="1" smtClean="0"/>
              <a:t>agains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93728"/>
              </p:ext>
            </p:extLst>
          </p:nvPr>
        </p:nvGraphicFramePr>
        <p:xfrm>
          <a:off x="611560" y="1862278"/>
          <a:ext cx="2101989" cy="192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Clip" r:id="rId3" imgW="3633120" imgH="3777840" progId="">
                  <p:embed/>
                </p:oleObj>
              </mc:Choice>
              <mc:Fallback>
                <p:oleObj name="Clip" r:id="rId3" imgW="3633120" imgH="3777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62278"/>
                        <a:ext cx="2101989" cy="192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8262"/>
            <a:ext cx="1008112" cy="54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Abgerundetes Rechteck 40"/>
          <p:cNvSpPr/>
          <p:nvPr/>
        </p:nvSpPr>
        <p:spPr bwMode="auto">
          <a:xfrm>
            <a:off x="1970956" y="1829718"/>
            <a:ext cx="944860" cy="44715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Fisch-stäbchen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Zylinder 41"/>
          <p:cNvSpPr/>
          <p:nvPr/>
        </p:nvSpPr>
        <p:spPr bwMode="auto">
          <a:xfrm>
            <a:off x="1574912" y="1325662"/>
            <a:ext cx="792088" cy="51916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Joghurt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Pfeil nach rechts 43"/>
          <p:cNvSpPr/>
          <p:nvPr/>
        </p:nvSpPr>
        <p:spPr bwMode="auto">
          <a:xfrm>
            <a:off x="5940152" y="2495906"/>
            <a:ext cx="864096" cy="360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286684" y="5301208"/>
            <a:ext cx="36615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Cheese</a:t>
            </a:r>
            <a:r>
              <a:rPr lang="de-DE" b="1" dirty="0">
                <a:solidFill>
                  <a:schemeClr val="bg1"/>
                </a:solidFill>
              </a:rPr>
              <a:t> =&gt; </a:t>
            </a:r>
            <a:r>
              <a:rPr lang="de-DE" b="1" dirty="0" smtClean="0">
                <a:solidFill>
                  <a:schemeClr val="bg1"/>
                </a:solidFill>
              </a:rPr>
              <a:t>Dessert | Lift: 2,0</a:t>
            </a:r>
          </a:p>
          <a:p>
            <a:r>
              <a:rPr lang="de-DE" b="1" dirty="0" err="1">
                <a:solidFill>
                  <a:schemeClr val="bg1"/>
                </a:solidFill>
              </a:rPr>
              <a:t>Cheese</a:t>
            </a:r>
            <a:r>
              <a:rPr lang="de-DE" b="1" dirty="0">
                <a:solidFill>
                  <a:schemeClr val="bg1"/>
                </a:solidFill>
              </a:rPr>
              <a:t> &amp; </a:t>
            </a:r>
            <a:r>
              <a:rPr lang="de-DE" b="1" dirty="0" err="1">
                <a:solidFill>
                  <a:schemeClr val="bg1"/>
                </a:solidFill>
              </a:rPr>
              <a:t>Frozen</a:t>
            </a:r>
            <a:r>
              <a:rPr lang="de-DE" b="1" dirty="0">
                <a:solidFill>
                  <a:schemeClr val="bg1"/>
                </a:solidFill>
              </a:rPr>
              <a:t> Foods =&gt; </a:t>
            </a:r>
            <a:r>
              <a:rPr lang="de-DE" b="1" dirty="0" smtClean="0">
                <a:solidFill>
                  <a:schemeClr val="bg1"/>
                </a:solidFill>
              </a:rPr>
              <a:t>Milk | Lift: 2,1</a:t>
            </a:r>
          </a:p>
          <a:p>
            <a:r>
              <a:rPr lang="de-DE" b="1" dirty="0" err="1" smtClean="0">
                <a:solidFill>
                  <a:schemeClr val="bg1"/>
                </a:solidFill>
              </a:rPr>
              <a:t>Bread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=&gt; </a:t>
            </a:r>
            <a:r>
              <a:rPr lang="de-DE" b="1" dirty="0" smtClean="0">
                <a:solidFill>
                  <a:schemeClr val="bg1"/>
                </a:solidFill>
              </a:rPr>
              <a:t>Butter | Lift: 3,0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7" name="Pfeil nach oben und unten 46"/>
          <p:cNvSpPr/>
          <p:nvPr/>
        </p:nvSpPr>
        <p:spPr bwMode="auto">
          <a:xfrm>
            <a:off x="4716016" y="3356992"/>
            <a:ext cx="289336" cy="648072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Pfeil nach rechts 49"/>
          <p:cNvSpPr/>
          <p:nvPr/>
        </p:nvSpPr>
        <p:spPr bwMode="auto">
          <a:xfrm>
            <a:off x="2987824" y="2492896"/>
            <a:ext cx="864096" cy="360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Fensterinhalt vertikal verschieben 48"/>
          <p:cNvSpPr/>
          <p:nvPr/>
        </p:nvSpPr>
        <p:spPr bwMode="auto">
          <a:xfrm>
            <a:off x="6948264" y="2266309"/>
            <a:ext cx="1907704" cy="802651"/>
          </a:xfrm>
          <a:prstGeom prst="verticalScroll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Kaufempfehlung: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Milk</a:t>
            </a:r>
            <a:r>
              <a:rPr kumimoji="0" lang="de-DE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XY</a:t>
            </a:r>
            <a:endParaRPr kumimoji="0" lang="de-DE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382991" y="4920728"/>
            <a:ext cx="1386132" cy="38048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de-DE" sz="2000" b="1" dirty="0" err="1" smtClean="0">
                <a:solidFill>
                  <a:schemeClr val="bg1"/>
                </a:solidFill>
              </a:rPr>
              <a:t>Rule</a:t>
            </a:r>
            <a:r>
              <a:rPr lang="de-DE" sz="2000" b="1" dirty="0" smtClean="0">
                <a:solidFill>
                  <a:schemeClr val="bg1"/>
                </a:solidFill>
              </a:rPr>
              <a:t> Base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Pfeil nach links und rechts 4"/>
          <p:cNvSpPr/>
          <p:nvPr/>
        </p:nvSpPr>
        <p:spPr bwMode="auto">
          <a:xfrm rot="18510098">
            <a:off x="5227750" y="4112224"/>
            <a:ext cx="3317031" cy="220737"/>
          </a:xfrm>
          <a:prstGeom prst="left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3350" name="Picture 38" descr="C:\Users\gercsi\AppData\Local\Microsoft\Windows\Temporary Internet Files\Content.IE5\FQ8NXZ3S\MC90036138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68" y="1412776"/>
            <a:ext cx="1659636" cy="1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_D_2010_Vorlage">
  <a:themeElements>
    <a:clrScheme name="SAS_PPT_Master_2010">
      <a:dk1>
        <a:srgbClr val="000000"/>
      </a:dk1>
      <a:lt1>
        <a:srgbClr val="FFFFFF"/>
      </a:lt1>
      <a:dk2>
        <a:srgbClr val="E3E7EA"/>
      </a:dk2>
      <a:lt2>
        <a:srgbClr val="61666A"/>
      </a:lt2>
      <a:accent1>
        <a:srgbClr val="003B76"/>
      </a:accent1>
      <a:accent2>
        <a:srgbClr val="00539B"/>
      </a:accent2>
      <a:accent3>
        <a:srgbClr val="007DC3"/>
      </a:accent3>
      <a:accent4>
        <a:srgbClr val="97C0E6"/>
      </a:accent4>
      <a:accent5>
        <a:srgbClr val="B0B7BB"/>
      </a:accent5>
      <a:accent6>
        <a:srgbClr val="FF751A"/>
      </a:accent6>
      <a:hlink>
        <a:srgbClr val="000000"/>
      </a:hlink>
      <a:folHlink>
        <a:srgbClr val="000000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72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72000" tIns="36000" rIns="72000" bIns="36000" rtlCol="0" anchor="ctr" anchorCtr="0">
        <a:spAutoFit/>
      </a:bodyPr>
      <a:lstStyle>
        <a:defPPr algn="ctr">
          <a:defRPr sz="2000" dirty="0" smtClean="0"/>
        </a:defPPr>
      </a:lstStyle>
    </a:tx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_Folienmaster_Kundenlogo">
  <a:themeElements>
    <a:clrScheme name="SAS_PPT_Master_2010">
      <a:dk1>
        <a:srgbClr val="000000"/>
      </a:dk1>
      <a:lt1>
        <a:srgbClr val="FFFFFF"/>
      </a:lt1>
      <a:dk2>
        <a:srgbClr val="E3E7EA"/>
      </a:dk2>
      <a:lt2>
        <a:srgbClr val="61666A"/>
      </a:lt2>
      <a:accent1>
        <a:srgbClr val="003B76"/>
      </a:accent1>
      <a:accent2>
        <a:srgbClr val="00539B"/>
      </a:accent2>
      <a:accent3>
        <a:srgbClr val="007DC3"/>
      </a:accent3>
      <a:accent4>
        <a:srgbClr val="97C0E6"/>
      </a:accent4>
      <a:accent5>
        <a:srgbClr val="B0B7BB"/>
      </a:accent5>
      <a:accent6>
        <a:srgbClr val="FF751A"/>
      </a:accent6>
      <a:hlink>
        <a:srgbClr val="000000"/>
      </a:hlink>
      <a:folHlink>
        <a:srgbClr val="000000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72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72000" tIns="36000" rIns="72000" bIns="36000" rtlCol="0" anchor="ctr" anchorCtr="0">
        <a:spAutoFit/>
      </a:bodyPr>
      <a:lstStyle>
        <a:defPPr algn="ctr">
          <a:defRPr sz="2000" dirty="0" smtClean="0"/>
        </a:defPPr>
      </a:lstStyle>
    </a:tx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SAS_PPT_Master_2010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C1ECD8B-190C-41CD-BA4D-68678999D560}">
  <ds:schemaRefs>
    <ds:schemaRef ds:uri="27859d8f-6750-407e-aa47-fba89d8acaed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SAS_D_2010_Vorlage</Template>
  <TotalTime>0</TotalTime>
  <Words>1956</Words>
  <Application>Microsoft Office PowerPoint</Application>
  <PresentationFormat>Bildschirmpräsentation (4:3)</PresentationFormat>
  <Paragraphs>473</Paragraphs>
  <Slides>24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Arial Narrow</vt:lpstr>
      <vt:lpstr>Times New Roman</vt:lpstr>
      <vt:lpstr>Verdana</vt:lpstr>
      <vt:lpstr>Wingdings</vt:lpstr>
      <vt:lpstr>SAS_D_2010_Vorlage</vt:lpstr>
      <vt:lpstr>B_Folienmaster_Kundenlogo</vt:lpstr>
      <vt:lpstr>Clip</vt:lpstr>
      <vt:lpstr>Product Recommendations in Food-Retailer Online-Shops</vt:lpstr>
      <vt:lpstr>Agenda</vt:lpstr>
      <vt:lpstr>Business Goal</vt:lpstr>
      <vt:lpstr>Agenda</vt:lpstr>
      <vt:lpstr>Market Basket Analysis  using Association Rule Mining</vt:lpstr>
      <vt:lpstr>Association Rule Mining </vt:lpstr>
      <vt:lpstr>Association Rule Mining</vt:lpstr>
      <vt:lpstr>Association Rule Mining </vt:lpstr>
      <vt:lpstr>Scoring market baskets agains the rule base</vt:lpstr>
      <vt:lpstr>Up- / Cross-Sell in the Online-Shop</vt:lpstr>
      <vt:lpstr>Up- / Cross-Sell in the Online-Shop</vt:lpstr>
      <vt:lpstr>Up- / Cross-Sell in the Online-Shop</vt:lpstr>
      <vt:lpstr>Up- / Cross-Sell in the Online-Shop</vt:lpstr>
      <vt:lpstr>Agenda</vt:lpstr>
      <vt:lpstr>Enterprise Miner</vt:lpstr>
      <vt:lpstr>Association Rule Mining </vt:lpstr>
      <vt:lpstr>Enterprise Miner</vt:lpstr>
      <vt:lpstr>Enterprise Miner</vt:lpstr>
      <vt:lpstr>Own Meta-Learning Logic</vt:lpstr>
      <vt:lpstr>Rule filtering</vt:lpstr>
      <vt:lpstr>Rule Base</vt:lpstr>
      <vt:lpstr>Integrated scoring und response tracking</vt:lpstr>
      <vt:lpstr>Integrated Scenario</vt:lpstr>
      <vt:lpstr>Questions!</vt:lpstr>
    </vt:vector>
  </TitlesOfParts>
  <Company>SAS Institute Inc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 Termin bei Globus</dc:title>
  <dc:creator>Claudia Spermann</dc:creator>
  <cp:lastModifiedBy>Max Köhler</cp:lastModifiedBy>
  <cp:revision>418</cp:revision>
  <cp:lastPrinted>2012-06-12T09:52:32Z</cp:lastPrinted>
  <dcterms:created xsi:type="dcterms:W3CDTF">2011-10-12T08:00:32Z</dcterms:created>
  <dcterms:modified xsi:type="dcterms:W3CDTF">2015-01-19T10:04:25Z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</Properties>
</file>