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Clear Sans Regular" charset="1" panose="020B0503030202020304"/>
      <p:regular r:id="rId12"/>
    </p:embeddedFont>
    <p:embeddedFont>
      <p:font typeface="Clear Sans Regular Bold" charset="1" panose="020B0603030202020304"/>
      <p:regular r:id="rId13"/>
    </p:embeddedFont>
    <p:embeddedFont>
      <p:font typeface="Clear Sans Regular Italics" charset="1" panose="020B0503030202090304"/>
      <p:regular r:id="rId14"/>
    </p:embeddedFont>
    <p:embeddedFont>
      <p:font typeface="Clear Sans Regular Bold Italics" charset="1" panose="020B060303020209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46370" y="2455776"/>
            <a:ext cx="6777848" cy="6918353"/>
            <a:chOff x="0" y="0"/>
            <a:chExt cx="9037131" cy="922447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4775"/>
              <a:ext cx="9037131" cy="8165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80"/>
                </a:lnSpc>
              </a:pPr>
              <a:r>
                <a:rPr lang="en-US" sz="7600" spc="-76">
                  <a:solidFill>
                    <a:srgbClr val="000000"/>
                  </a:solidFill>
                  <a:latin typeface="HK Grotesk Bold Bold"/>
                </a:rPr>
                <a:t>DETECTING COVID-19 IN CHEST X-RAYS USING DEEP LEARNING</a:t>
              </a:r>
            </a:p>
            <a:p>
              <a:pPr>
                <a:lnSpc>
                  <a:spcPts val="798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516803"/>
              <a:ext cx="9037131" cy="707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44"/>
                </a:lnSpc>
              </a:pPr>
              <a:r>
                <a:rPr lang="en-US" sz="3200" spc="-32">
                  <a:solidFill>
                    <a:srgbClr val="000000"/>
                  </a:solidFill>
                  <a:latin typeface="Clear Sans Regular"/>
                </a:rPr>
                <a:t>Bonface Martin Oywa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93409" y="2455776"/>
            <a:ext cx="6796542" cy="5375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4705" y="3264783"/>
            <a:ext cx="15798590" cy="3019936"/>
            <a:chOff x="0" y="0"/>
            <a:chExt cx="21064787" cy="402658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52400"/>
              <a:ext cx="21064787" cy="20385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76"/>
                </a:lnSpc>
              </a:pPr>
              <a:r>
                <a:rPr lang="en-US" sz="10835" spc="-108">
                  <a:solidFill>
                    <a:srgbClr val="000000"/>
                  </a:solidFill>
                  <a:latin typeface="HK Grotesk Bold Bold"/>
                </a:rPr>
                <a:t>PROBLEM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49729"/>
              <a:ext cx="21064787" cy="16768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28"/>
                </a:lnSpc>
              </a:pPr>
              <a:r>
                <a:rPr lang="en-US" sz="3611" spc="-36">
                  <a:solidFill>
                    <a:srgbClr val="000000"/>
                  </a:solidFill>
                  <a:latin typeface="Clear Sans Regular"/>
                </a:rPr>
                <a:t>On average it takes </a:t>
              </a:r>
              <a:r>
                <a:rPr lang="en-US" sz="3611" spc="-36">
                  <a:solidFill>
                    <a:srgbClr val="000000"/>
                  </a:solidFill>
                  <a:latin typeface="Clear Sans Regular Bold"/>
                </a:rPr>
                <a:t>5 minutes</a:t>
              </a:r>
              <a:r>
                <a:rPr lang="en-US" sz="3611" spc="-36">
                  <a:solidFill>
                    <a:srgbClr val="000000"/>
                  </a:solidFill>
                  <a:latin typeface="Clear Sans Regular"/>
                </a:rPr>
                <a:t> to collect a single sample, and about </a:t>
              </a:r>
              <a:r>
                <a:rPr lang="en-US" sz="3611" spc="-36">
                  <a:solidFill>
                    <a:srgbClr val="000000"/>
                  </a:solidFill>
                  <a:latin typeface="Clear Sans Regular Bold"/>
                </a:rPr>
                <a:t>few hours</a:t>
              </a:r>
              <a:r>
                <a:rPr lang="en-US" sz="3611" spc="-36">
                  <a:solidFill>
                    <a:srgbClr val="000000"/>
                  </a:solidFill>
                  <a:latin typeface="Clear Sans Regular"/>
                </a:rPr>
                <a:t> or even </a:t>
              </a:r>
              <a:r>
                <a:rPr lang="en-US" sz="3611" spc="-36">
                  <a:solidFill>
                    <a:srgbClr val="000000"/>
                  </a:solidFill>
                  <a:latin typeface="Clear Sans Regular Bold"/>
                </a:rPr>
                <a:t>a day</a:t>
              </a:r>
              <a:r>
                <a:rPr lang="en-US" sz="3611" spc="-36">
                  <a:solidFill>
                    <a:srgbClr val="000000"/>
                  </a:solidFill>
                  <a:latin typeface="Clear Sans Regular"/>
                </a:rPr>
                <a:t> to </a:t>
              </a:r>
              <a:r>
                <a:rPr lang="en-US" sz="3611" spc="-36">
                  <a:solidFill>
                    <a:srgbClr val="000000"/>
                  </a:solidFill>
                  <a:latin typeface="Clear Sans Regular Bold"/>
                </a:rPr>
                <a:t>get back results</a:t>
              </a:r>
              <a:r>
                <a:rPr lang="en-US" sz="3611" spc="-36">
                  <a:solidFill>
                    <a:srgbClr val="000000"/>
                  </a:solidFill>
                  <a:latin typeface="Clear Sans Regular"/>
                </a:rPr>
                <a:t> as molecular tests take time.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92772"/>
            <a:ext cx="7951578" cy="7452798"/>
            <a:chOff x="0" y="0"/>
            <a:chExt cx="10602104" cy="993706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61925"/>
              <a:ext cx="10602104" cy="4182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034"/>
                </a:lnSpc>
              </a:pPr>
              <a:r>
                <a:rPr lang="en-US" sz="11461" spc="-114">
                  <a:solidFill>
                    <a:srgbClr val="000000"/>
                  </a:solidFill>
                  <a:latin typeface="HK Grotesk Bold Bold"/>
                </a:rPr>
                <a:t>THE SOLUTION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526726"/>
              <a:ext cx="10602104" cy="5410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25"/>
                </a:lnSpc>
              </a:pPr>
              <a:r>
                <a:rPr lang="en-US" sz="3820" spc="-38">
                  <a:solidFill>
                    <a:srgbClr val="000000"/>
                  </a:solidFill>
                  <a:latin typeface="Clear Sans Regular"/>
                </a:rPr>
                <a:t>This project is meant to help </a:t>
              </a:r>
              <a:r>
                <a:rPr lang="en-US" sz="3820" spc="-38">
                  <a:solidFill>
                    <a:srgbClr val="000000"/>
                  </a:solidFill>
                  <a:latin typeface="Clear Sans Regular Bold"/>
                </a:rPr>
                <a:t>reduce </a:t>
              </a:r>
              <a:r>
                <a:rPr lang="en-US" sz="3820" spc="-38">
                  <a:solidFill>
                    <a:srgbClr val="000000"/>
                  </a:solidFill>
                  <a:latin typeface="Clear Sans Regular"/>
                </a:rPr>
                <a:t>this </a:t>
              </a:r>
              <a:r>
                <a:rPr lang="en-US" sz="3820" spc="-38">
                  <a:solidFill>
                    <a:srgbClr val="000000"/>
                  </a:solidFill>
                  <a:latin typeface="Clear Sans Regular Bold"/>
                </a:rPr>
                <a:t>diagnosis time</a:t>
              </a:r>
              <a:r>
                <a:rPr lang="en-US" sz="3820" spc="-38">
                  <a:solidFill>
                    <a:srgbClr val="000000"/>
                  </a:solidFill>
                  <a:latin typeface="Clear Sans Regular"/>
                </a:rPr>
                <a:t> to </a:t>
              </a:r>
              <a:r>
                <a:rPr lang="en-US" sz="3820" spc="-38">
                  <a:solidFill>
                    <a:srgbClr val="000000"/>
                  </a:solidFill>
                  <a:latin typeface="Clear Sans Regular Bold"/>
                </a:rPr>
                <a:t>under half-an hour</a:t>
              </a:r>
              <a:r>
                <a:rPr lang="en-US" sz="3820" spc="-38">
                  <a:solidFill>
                    <a:srgbClr val="000000"/>
                  </a:solidFill>
                  <a:latin typeface="Clear Sans Regular"/>
                </a:rPr>
                <a:t> since it takes about </a:t>
              </a:r>
              <a:r>
                <a:rPr lang="en-US" sz="3820" spc="-38">
                  <a:solidFill>
                    <a:srgbClr val="000000"/>
                  </a:solidFill>
                  <a:latin typeface="Clear Sans Regular Bold"/>
                </a:rPr>
                <a:t>15 minutes</a:t>
              </a:r>
              <a:r>
                <a:rPr lang="en-US" sz="3820" spc="-38">
                  <a:solidFill>
                    <a:srgbClr val="000000"/>
                  </a:solidFill>
                  <a:latin typeface="Clear Sans Regular"/>
                </a:rPr>
                <a:t> to perform an x-ray and a </a:t>
              </a:r>
              <a:r>
                <a:rPr lang="en-US" sz="3820" spc="-38">
                  <a:solidFill>
                    <a:srgbClr val="000000"/>
                  </a:solidFill>
                  <a:latin typeface="Clear Sans Regular Bold"/>
                </a:rPr>
                <a:t>few seconds</a:t>
              </a:r>
              <a:r>
                <a:rPr lang="en-US" sz="3820" spc="-38">
                  <a:solidFill>
                    <a:srgbClr val="000000"/>
                  </a:solidFill>
                  <a:latin typeface="Clear Sans Regular"/>
                </a:rPr>
                <a:t> for a trained model to make a prediction.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823803" y="2143927"/>
            <a:ext cx="5988846" cy="5988846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84895" y="3728693"/>
            <a:ext cx="1952361" cy="285767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99195" y="3690336"/>
            <a:ext cx="1952361" cy="28576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588468" y="4513453"/>
            <a:ext cx="1083656" cy="108365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0598838" y="7604816"/>
            <a:ext cx="1083656" cy="10836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2470977"/>
            <a:ext cx="15888082" cy="746592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1028700"/>
            <a:ext cx="15515292" cy="1813931"/>
            <a:chOff x="0" y="0"/>
            <a:chExt cx="20687056" cy="241857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0"/>
              <a:ext cx="20687056" cy="1325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49"/>
                </a:lnSpc>
              </a:pPr>
              <a:r>
                <a:rPr lang="en-US" sz="6999" spc="-69">
                  <a:solidFill>
                    <a:srgbClr val="000000"/>
                  </a:solidFill>
                  <a:latin typeface="HK Grotesk Bold"/>
                </a:rPr>
                <a:t>Proposed Solution Data Flow Diagram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12718"/>
              <a:ext cx="20687056" cy="705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43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11014" t="0" r="18523" b="0"/>
          <a:stretch>
            <a:fillRect/>
          </a:stretch>
        </p:blipFill>
        <p:spPr>
          <a:xfrm flipH="false" flipV="false" rot="0">
            <a:off x="2077348" y="3556230"/>
            <a:ext cx="2197049" cy="24660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749909" y="3507026"/>
            <a:ext cx="7016345" cy="3459126"/>
            <a:chOff x="0" y="0"/>
            <a:chExt cx="9355126" cy="4612168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2723598" y="0"/>
              <a:ext cx="3884090" cy="3884090"/>
              <a:chOff x="1371600" y="6705600"/>
              <a:chExt cx="10972800" cy="109728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5471036" y="0"/>
              <a:ext cx="3884090" cy="3884090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02760">
              <a:off x="252426" y="1346514"/>
              <a:ext cx="3963645" cy="2893461"/>
            </a:xfrm>
            <a:prstGeom prst="rect">
              <a:avLst/>
            </a:prstGeom>
          </p:spPr>
        </p:pic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1481748" y="598070"/>
              <a:ext cx="868569" cy="868569"/>
              <a:chOff x="1371600" y="6705600"/>
              <a:chExt cx="10972800" cy="109728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-5400000">
            <a:off x="12245841" y="3864407"/>
            <a:ext cx="7016345" cy="3010574"/>
            <a:chOff x="0" y="0"/>
            <a:chExt cx="9355126" cy="4014098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-10800000">
              <a:off x="2747438" y="0"/>
              <a:ext cx="3884090" cy="3884090"/>
              <a:chOff x="1371600" y="6705600"/>
              <a:chExt cx="10972800" cy="109728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3884090" cy="3884090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02760">
              <a:off x="5139055" y="748444"/>
              <a:ext cx="3963645" cy="2893461"/>
            </a:xfrm>
            <a:prstGeom prst="rect">
              <a:avLst/>
            </a:prstGeom>
          </p:spPr>
        </p:pic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6368377" y="0"/>
              <a:ext cx="868569" cy="868569"/>
              <a:chOff x="1371600" y="6705600"/>
              <a:chExt cx="10972800" cy="109728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6" id="16"/>
          <p:cNvGrpSpPr/>
          <p:nvPr/>
        </p:nvGrpSpPr>
        <p:grpSpPr>
          <a:xfrm rot="0">
            <a:off x="5429692" y="2870631"/>
            <a:ext cx="7428616" cy="4731915"/>
            <a:chOff x="0" y="0"/>
            <a:chExt cx="9904821" cy="630922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33350"/>
              <a:ext cx="9904821" cy="5231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080"/>
                </a:lnSpc>
              </a:pPr>
              <a:r>
                <a:rPr lang="en-US" sz="9600" spc="-96">
                  <a:solidFill>
                    <a:srgbClr val="000000"/>
                  </a:solidFill>
                  <a:latin typeface="HK Grotesk Bold Bold"/>
                </a:rPr>
                <a:t>COST BENEFIT ANALYSIS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5594298"/>
              <a:ext cx="9904821" cy="714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44"/>
                </a:lnSpc>
              </a:pPr>
              <a:r>
                <a:rPr lang="en-US" sz="3200" spc="-32">
                  <a:solidFill>
                    <a:srgbClr val="000000"/>
                  </a:solidFill>
                  <a:latin typeface="Clear Sans Regular"/>
                </a:rPr>
                <a:t>What are the Pros &amp; Cons</a:t>
              </a:r>
              <a:r>
                <a:rPr lang="en-US" sz="3200" spc="-32">
                  <a:solidFill>
                    <a:srgbClr val="000000"/>
                  </a:solidFill>
                  <a:latin typeface="Clear Sans Regular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34374" y="1028700"/>
            <a:ext cx="4312274" cy="4480264"/>
            <a:chOff x="0" y="0"/>
            <a:chExt cx="5749698" cy="59736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7150"/>
              <a:ext cx="5749698" cy="853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4500" spc="-45">
                  <a:solidFill>
                    <a:srgbClr val="000000"/>
                  </a:solidFill>
                  <a:latin typeface="HK Grotesk Bold"/>
                </a:rPr>
                <a:t>1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95163"/>
              <a:ext cx="5749698" cy="49785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6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Clear Sans Regular"/>
                </a:rPr>
                <a:t>Reduced costs for covered persons. </a:t>
              </a:r>
            </a:p>
            <a:p>
              <a:pPr marL="0" indent="0" lvl="0">
                <a:lnSpc>
                  <a:spcPts val="426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Clear Sans Regular"/>
                </a:rPr>
                <a:t>It costs $60 to $100 to get tested for COVID-19 as no insurance can be used. </a:t>
              </a:r>
              <a:r>
                <a:rPr lang="en-US" sz="1836" spc="-18">
                  <a:solidFill>
                    <a:srgbClr val="000000"/>
                  </a:solidFill>
                  <a:latin typeface="Arimo"/>
                </a:rPr>
                <a:t>With X-rays, insurance can be used.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47026" y="1028700"/>
            <a:ext cx="4312274" cy="1244679"/>
            <a:chOff x="0" y="0"/>
            <a:chExt cx="5749698" cy="165957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57150"/>
              <a:ext cx="5749698" cy="853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24"/>
                </a:lnSpc>
              </a:pPr>
              <a:r>
                <a:rPr lang="en-US" sz="4499" spc="-44">
                  <a:solidFill>
                    <a:srgbClr val="000000"/>
                  </a:solidFill>
                  <a:latin typeface="HK Grotesk Bold"/>
                </a:rPr>
                <a:t>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95163"/>
              <a:ext cx="5749698" cy="664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6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Clear Sans Regular"/>
                </a:rPr>
                <a:t>Reduced diagnosis time</a:t>
              </a:r>
              <a:r>
                <a:rPr lang="en-US" sz="3000" spc="-30" u="none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34374" y="6220211"/>
            <a:ext cx="4312274" cy="2862472"/>
            <a:chOff x="0" y="0"/>
            <a:chExt cx="5749698" cy="381662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57150"/>
              <a:ext cx="5749698" cy="853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24"/>
                </a:lnSpc>
              </a:pPr>
              <a:r>
                <a:rPr lang="en-US" sz="4499" spc="-44">
                  <a:solidFill>
                    <a:srgbClr val="000000"/>
                  </a:solidFill>
                  <a:latin typeface="HK Grotesk Bold"/>
                </a:rPr>
                <a:t>3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95163"/>
              <a:ext cx="5749698" cy="2821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6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Clear Sans Regular"/>
                </a:rPr>
                <a:t>Easier administering of vaccines due to possible reduced result release time.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47026" y="4744339"/>
            <a:ext cx="4312274" cy="3941000"/>
            <a:chOff x="0" y="0"/>
            <a:chExt cx="5749698" cy="525466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57150"/>
              <a:ext cx="5749698" cy="853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24"/>
                </a:lnSpc>
              </a:pPr>
              <a:r>
                <a:rPr lang="en-US" sz="4499" spc="-44">
                  <a:solidFill>
                    <a:srgbClr val="000000"/>
                  </a:solidFill>
                  <a:latin typeface="HK Grotesk Bold"/>
                </a:rPr>
                <a:t>4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95163"/>
              <a:ext cx="5749698" cy="42595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6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Clear Sans Regular"/>
                </a:rPr>
                <a:t>Potentiality to reduce costs for health institutions as since procurement of testing kits may no longer be necessary.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1028700"/>
            <a:ext cx="5160183" cy="1628105"/>
            <a:chOff x="0" y="0"/>
            <a:chExt cx="6880244" cy="217080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85725"/>
              <a:ext cx="6880244" cy="120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20"/>
                </a:lnSpc>
              </a:pPr>
              <a:r>
                <a:rPr lang="en-US" sz="6400" spc="-64">
                  <a:solidFill>
                    <a:srgbClr val="000000"/>
                  </a:solidFill>
                  <a:latin typeface="HK Grotesk Bold"/>
                </a:rPr>
                <a:t>Benefits</a:t>
              </a:r>
            </a:p>
          </p:txBody>
        </p: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842286"/>
              <a:ext cx="2265659" cy="328521"/>
            </a:xfrm>
            <a:prstGeom prst="rect">
              <a:avLst/>
            </a:prstGeom>
          </p:spPr>
        </p:pic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6501755"/>
            <a:ext cx="2482189" cy="1811998"/>
          </a:xfrm>
          <a:prstGeom prst="rect">
            <a:avLst/>
          </a:prstGeom>
        </p:spPr>
      </p:pic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2566341" y="8313752"/>
            <a:ext cx="944548" cy="944548"/>
            <a:chOff x="1371600" y="6705600"/>
            <a:chExt cx="10972800" cy="10972800"/>
          </a:xfrm>
        </p:grpSpPr>
        <p:sp>
          <p:nvSpPr>
            <p:cNvPr name="Freeform 19" id="1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49984" y="1028700"/>
            <a:ext cx="4312274" cy="3401736"/>
            <a:chOff x="0" y="0"/>
            <a:chExt cx="5749698" cy="45356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7150"/>
              <a:ext cx="5749698" cy="853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4500" spc="-45">
                  <a:solidFill>
                    <a:srgbClr val="000000"/>
                  </a:solidFill>
                  <a:latin typeface="HK Grotesk Bold"/>
                </a:rPr>
                <a:t>1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95163"/>
              <a:ext cx="5749698" cy="3540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59"/>
                </a:lnSpc>
              </a:pPr>
              <a:r>
                <a:rPr lang="en-US" sz="3000" spc="-30">
                  <a:solidFill>
                    <a:srgbClr val="000000"/>
                  </a:solidFill>
                  <a:latin typeface="Clear Sans Regular"/>
                </a:rPr>
                <a:t>Costs for a single X-ray scan for uncovered persons can be about $370 which is not favorable to all.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47026" y="1028700"/>
            <a:ext cx="4312274" cy="2862472"/>
            <a:chOff x="0" y="0"/>
            <a:chExt cx="5749698" cy="381662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57150"/>
              <a:ext cx="5749698" cy="853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24"/>
                </a:lnSpc>
              </a:pPr>
              <a:r>
                <a:rPr lang="en-US" sz="4499" spc="-44">
                  <a:solidFill>
                    <a:srgbClr val="000000"/>
                  </a:solidFill>
                  <a:latin typeface="HK Grotesk Bold"/>
                </a:rPr>
                <a:t>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95163"/>
              <a:ext cx="5749698" cy="2821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59"/>
                </a:lnSpc>
              </a:pPr>
              <a:r>
                <a:rPr lang="en-US" sz="2999" spc="-29">
                  <a:solidFill>
                    <a:srgbClr val="000000"/>
                  </a:solidFill>
                  <a:latin typeface="Clear Sans Regular"/>
                </a:rPr>
                <a:t>Procurement of sufficient X-rays Scanners may expensive for health institutions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5160183" cy="1628105"/>
            <a:chOff x="0" y="0"/>
            <a:chExt cx="6880244" cy="217080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5725"/>
              <a:ext cx="6880244" cy="120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20"/>
                </a:lnSpc>
              </a:pPr>
              <a:r>
                <a:rPr lang="en-US" sz="6400" spc="-64">
                  <a:solidFill>
                    <a:srgbClr val="000000"/>
                  </a:solidFill>
                  <a:latin typeface="HK Grotesk Bold"/>
                </a:rPr>
                <a:t>Costs</a:t>
              </a:r>
            </a:p>
          </p:txBody>
        </p: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842286"/>
              <a:ext cx="2265659" cy="328521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6501755"/>
            <a:ext cx="2482189" cy="1811998"/>
          </a:xfrm>
          <a:prstGeom prst="rect">
            <a:avLst/>
          </a:prstGeom>
        </p:spPr>
      </p:pic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2566341" y="8313752"/>
            <a:ext cx="944548" cy="944548"/>
            <a:chOff x="1371600" y="6705600"/>
            <a:chExt cx="10972800" cy="10972800"/>
          </a:xfrm>
        </p:grpSpPr>
        <p:sp>
          <p:nvSpPr>
            <p:cNvPr name="Freeform 13" id="13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DAEe7tVy4Y0</dc:identifier>
  <dcterms:modified xsi:type="dcterms:W3CDTF">2011-08-01T06:04:30Z</dcterms:modified>
  <cp:revision>1</cp:revision>
  <dc:title>Detecting COVID-19 in Chest X-rays Using Deep Learning</dc:title>
</cp:coreProperties>
</file>