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605C1A-4BF7-48B5-8729-79A157116291}">
          <p14:sldIdLst>
            <p14:sldId id="259"/>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67" autoAdjust="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A1F9-84EA-4389-80A3-369593F67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58FC6C-E2EA-4C02-9A82-B7DC45EA5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0A4C0-97E2-474B-A668-A156ED1F64BD}"/>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FF6265F6-4E1F-4A5E-AD2B-C3F20ADE0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A20E3-BCCA-4B12-B378-D0DFB90F80B5}"/>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424232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720E-F514-4BF8-882E-D2902C6B3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43406-8126-46BF-B0F9-BA977F4F0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E2897-A8F5-4BB9-B1C8-B112B8665742}"/>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86215073-5247-4F1C-8B88-6F2FD11F8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AF70A-FF95-4767-A8A6-D32148DB7263}"/>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8061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C59B2-A34E-4335-B327-07165EB06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BAAE6-97F2-48BB-A0BE-8841707405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4AD38-C6BE-4942-B149-49632E2B8138}"/>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9F491239-E9A6-4450-8AAE-D71FB135E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32FCB-367A-4D13-96BF-A3CE28C3F7A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5849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EB36-BE51-44A2-A7A6-F33A5B170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E223-F157-4F00-9A6C-0419F8E0F3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02E67-045D-4EE2-9F4C-AAAA46B53F89}"/>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8F402481-0EC2-44A1-ADBF-3A765260A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70DE0-F14D-4DCE-894F-EBDE0D8082B7}"/>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58304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46F9-F609-4A3C-8C8E-37ECAAFDA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38E0BE-BD42-4A24-B725-9CDE7F9F6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0DCA2F-0CB7-44D3-8B48-F681DAB33740}"/>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B0446093-6DA9-4832-B035-CFA3BB47B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783AB-4446-4C5A-809C-48A91322644C}"/>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59815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3DF7-2C45-4552-BA18-F9F55E050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B6A59-60B7-461A-8FCE-495CCFB162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BE72C-9CB2-45A2-90D4-E6E48A3738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A43B2-E321-483A-BDAC-6B797C3318EB}"/>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5B70E05F-9B41-48BD-96D2-DEC5663A1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58114-40A4-4CB9-8CE1-890FE53A9516}"/>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81895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ED81-24AD-49DF-B687-58E7B5259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3122A-BB76-4396-8BE6-E5022D81B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FCB3AE-EB61-4111-A921-34F9F07D1D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EF21AA-429C-4E73-A4DD-232252B5C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0F8B0A-CBCA-4D18-B916-2860F2A93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5455F9-0E65-472A-AB66-F7085834CCD7}"/>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8" name="Footer Placeholder 7">
            <a:extLst>
              <a:ext uri="{FF2B5EF4-FFF2-40B4-BE49-F238E27FC236}">
                <a16:creationId xmlns:a16="http://schemas.microsoft.com/office/drawing/2014/main" id="{DB4882CA-F076-47D8-9542-8F63A8157B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8DF1C-6304-4B7E-B378-CAE66F6E94FA}"/>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85195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7C8A-DD99-4276-867A-BBF4802AAE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625C1-86EF-437A-ADE2-D8D878EC6EEB}"/>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4" name="Footer Placeholder 3">
            <a:extLst>
              <a:ext uri="{FF2B5EF4-FFF2-40B4-BE49-F238E27FC236}">
                <a16:creationId xmlns:a16="http://schemas.microsoft.com/office/drawing/2014/main" id="{EE45DF1C-BC70-4733-BFAD-BCE4EED98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2802D3-A94F-4B43-A8BB-DD8C08BEB0E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6384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78804-152C-460E-B591-65A15CC534A0}"/>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3" name="Footer Placeholder 2">
            <a:extLst>
              <a:ext uri="{FF2B5EF4-FFF2-40B4-BE49-F238E27FC236}">
                <a16:creationId xmlns:a16="http://schemas.microsoft.com/office/drawing/2014/main" id="{7FC06C04-E4AE-4651-ABCF-418F60384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83C4F-2EC3-49B9-AE05-6B86B7922AC6}"/>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6854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228-FA02-4EFD-ADBA-4DFFAA8BF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8255E-27DD-4B4E-BC31-A31D453AD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648095-7356-47E6-95E5-F0C26DA0C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68D568-174E-4BB3-9FAB-E256E784F765}"/>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2F3773F6-5CA1-40C0-BCA0-F84D9D849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E9D91-C7DA-4440-855C-0EC953F8C668}"/>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154614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F196-C88E-47D5-8ED2-42BB6A908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4D1BB3-11D4-48AC-BD18-CEA872D04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F4DDEB-AACE-4485-B772-32D314625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B0A608-237D-4723-A924-08406A269C54}"/>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79AD7300-0980-4325-8F4C-6E8C81062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572AE-81C3-48A7-BBA0-636B2767B66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4672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CEC75-AA14-4ED9-9FB0-8018AF6B4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5820A-E72F-451E-ACE8-393BED9C4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FEA4A-EFD6-4FED-8877-C383940DE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4DF0E769-A960-41BF-B72F-9CECF7E3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5855B-61A5-4EF2-99B7-88D433716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B3928-6A26-495F-BA7D-298D4154BAD4}" type="slidenum">
              <a:rPr lang="en-US" smtClean="0"/>
              <a:t>‹#›</a:t>
            </a:fld>
            <a:endParaRPr lang="en-US"/>
          </a:p>
        </p:txBody>
      </p:sp>
    </p:spTree>
    <p:extLst>
      <p:ext uri="{BB962C8B-B14F-4D97-AF65-F5344CB8AC3E}">
        <p14:creationId xmlns:p14="http://schemas.microsoft.com/office/powerpoint/2010/main" val="354641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7AAB58-5F01-4EDA-90FD-8469E267F7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91999" cy="6858000"/>
          </a:xfrm>
        </p:spPr>
      </p:pic>
      <p:pic>
        <p:nvPicPr>
          <p:cNvPr id="10" name="Audio 9">
            <a:hlinkClick r:id="" action="ppaction://media"/>
            <a:extLst>
              <a:ext uri="{FF2B5EF4-FFF2-40B4-BE49-F238E27FC236}">
                <a16:creationId xmlns:a16="http://schemas.microsoft.com/office/drawing/2014/main" id="{6388A7F2-96E5-43BD-9524-AFD1605589C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649047814"/>
      </p:ext>
    </p:extLst>
  </p:cSld>
  <p:clrMapOvr>
    <a:masterClrMapping/>
  </p:clrMapOvr>
  <mc:AlternateContent xmlns:mc="http://schemas.openxmlformats.org/markup-compatibility/2006">
    <mc:Choice xmlns:p14="http://schemas.microsoft.com/office/powerpoint/2010/main" Requires="p14">
      <p:transition spd="slow" p14:dur="2000" advTm="13915"/>
    </mc:Choice>
    <mc:Fallback>
      <p:transition spd="slow" advTm="139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79C53-3370-4BFF-9EF7-3A396C14377B}"/>
              </a:ext>
            </a:extLst>
          </p:cNvPr>
          <p:cNvSpPr/>
          <p:nvPr/>
        </p:nvSpPr>
        <p:spPr>
          <a:xfrm>
            <a:off x="600075" y="314325"/>
            <a:ext cx="11039475" cy="1104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RelateID Blockchain</a:t>
            </a:r>
          </a:p>
        </p:txBody>
      </p:sp>
      <p:cxnSp>
        <p:nvCxnSpPr>
          <p:cNvPr id="7" name="Straight Arrow Connector 6">
            <a:extLst>
              <a:ext uri="{FF2B5EF4-FFF2-40B4-BE49-F238E27FC236}">
                <a16:creationId xmlns:a16="http://schemas.microsoft.com/office/drawing/2014/main" id="{EE78CD35-F4E8-4D82-8BEF-699011780646}"/>
              </a:ext>
            </a:extLst>
          </p:cNvPr>
          <p:cNvCxnSpPr>
            <a:cxnSpLocks/>
          </p:cNvCxnSpPr>
          <p:nvPr/>
        </p:nvCxnSpPr>
        <p:spPr>
          <a:xfrm flipV="1">
            <a:off x="2428874" y="1419225"/>
            <a:ext cx="676276" cy="126682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55ECDA7-E36C-41BE-9E60-1BF0838C9DD3}"/>
              </a:ext>
            </a:extLst>
          </p:cNvPr>
          <p:cNvSpPr/>
          <p:nvPr/>
        </p:nvSpPr>
        <p:spPr>
          <a:xfrm>
            <a:off x="1038225" y="2600325"/>
            <a:ext cx="1981200" cy="11811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PeaceTones</a:t>
            </a:r>
            <a:endParaRPr lang="en-US" dirty="0"/>
          </a:p>
        </p:txBody>
      </p:sp>
      <p:sp>
        <p:nvSpPr>
          <p:cNvPr id="10" name="TextBox 9">
            <a:extLst>
              <a:ext uri="{FF2B5EF4-FFF2-40B4-BE49-F238E27FC236}">
                <a16:creationId xmlns:a16="http://schemas.microsoft.com/office/drawing/2014/main" id="{3CD16C1C-F707-4832-B85D-5B2DEA38AAA9}"/>
              </a:ext>
            </a:extLst>
          </p:cNvPr>
          <p:cNvSpPr txBox="1"/>
          <p:nvPr/>
        </p:nvSpPr>
        <p:spPr>
          <a:xfrm>
            <a:off x="3276599" y="1584663"/>
            <a:ext cx="4057651" cy="1200329"/>
          </a:xfrm>
          <a:prstGeom prst="rect">
            <a:avLst/>
          </a:prstGeom>
          <a:noFill/>
        </p:spPr>
        <p:txBody>
          <a:bodyPr wrap="square" rtlCol="0">
            <a:spAutoFit/>
          </a:bodyPr>
          <a:lstStyle/>
          <a:p>
            <a:r>
              <a:rPr lang="en-US" dirty="0" err="1"/>
              <a:t>PeaceTones</a:t>
            </a:r>
            <a:r>
              <a:rPr lang="en-US" dirty="0"/>
              <a:t> exists as a trusted organization on the RelateID network. The trust is achieved by consensus on the network by trusted </a:t>
            </a:r>
            <a:r>
              <a:rPr lang="en-US" dirty="0" err="1"/>
              <a:t>indviduals</a:t>
            </a:r>
            <a:r>
              <a:rPr lang="en-US" dirty="0"/>
              <a:t>. </a:t>
            </a:r>
          </a:p>
        </p:txBody>
      </p:sp>
      <p:cxnSp>
        <p:nvCxnSpPr>
          <p:cNvPr id="12" name="Straight Arrow Connector 11">
            <a:extLst>
              <a:ext uri="{FF2B5EF4-FFF2-40B4-BE49-F238E27FC236}">
                <a16:creationId xmlns:a16="http://schemas.microsoft.com/office/drawing/2014/main" id="{B9869351-E643-463C-BC00-29B298D36741}"/>
              </a:ext>
            </a:extLst>
          </p:cNvPr>
          <p:cNvCxnSpPr/>
          <p:nvPr/>
        </p:nvCxnSpPr>
        <p:spPr>
          <a:xfrm flipH="1">
            <a:off x="2800350" y="2266950"/>
            <a:ext cx="304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428360-5AEB-4366-8E83-B3A483D1979B}"/>
              </a:ext>
            </a:extLst>
          </p:cNvPr>
          <p:cNvCxnSpPr>
            <a:cxnSpLocks/>
          </p:cNvCxnSpPr>
          <p:nvPr/>
        </p:nvCxnSpPr>
        <p:spPr>
          <a:xfrm flipH="1">
            <a:off x="2800350" y="2419350"/>
            <a:ext cx="457200" cy="266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B71B243-8BF4-435B-93AE-9C40279E540D}"/>
              </a:ext>
            </a:extLst>
          </p:cNvPr>
          <p:cNvSpPr/>
          <p:nvPr/>
        </p:nvSpPr>
        <p:spPr>
          <a:xfrm>
            <a:off x="1407318" y="4857750"/>
            <a:ext cx="1114425" cy="82391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Kelsey</a:t>
            </a:r>
          </a:p>
        </p:txBody>
      </p:sp>
      <p:cxnSp>
        <p:nvCxnSpPr>
          <p:cNvPr id="30" name="Straight Arrow Connector 29">
            <a:extLst>
              <a:ext uri="{FF2B5EF4-FFF2-40B4-BE49-F238E27FC236}">
                <a16:creationId xmlns:a16="http://schemas.microsoft.com/office/drawing/2014/main" id="{9B2FCBEB-B24A-4CA6-80B6-6F3EDC86D3AC}"/>
              </a:ext>
            </a:extLst>
          </p:cNvPr>
          <p:cNvCxnSpPr>
            <a:cxnSpLocks/>
          </p:cNvCxnSpPr>
          <p:nvPr/>
        </p:nvCxnSpPr>
        <p:spPr>
          <a:xfrm>
            <a:off x="1964531" y="3779402"/>
            <a:ext cx="0" cy="1059298"/>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43137AF-F0B2-43FB-A264-28B17D341038}"/>
              </a:ext>
            </a:extLst>
          </p:cNvPr>
          <p:cNvSpPr txBox="1"/>
          <p:nvPr/>
        </p:nvSpPr>
        <p:spPr>
          <a:xfrm>
            <a:off x="3028950" y="3562350"/>
            <a:ext cx="3209925" cy="1200329"/>
          </a:xfrm>
          <a:prstGeom prst="rect">
            <a:avLst/>
          </a:prstGeom>
          <a:noFill/>
        </p:spPr>
        <p:txBody>
          <a:bodyPr wrap="square" rtlCol="0">
            <a:spAutoFit/>
          </a:bodyPr>
          <a:lstStyle/>
          <a:p>
            <a:r>
              <a:rPr lang="en-US" dirty="0"/>
              <a:t>Kelsey is part of the </a:t>
            </a:r>
            <a:r>
              <a:rPr lang="en-US" dirty="0" err="1"/>
              <a:t>PeaceTones</a:t>
            </a:r>
            <a:r>
              <a:rPr lang="en-US" dirty="0"/>
              <a:t> organization on the RelateID network and has been verified by </a:t>
            </a:r>
            <a:r>
              <a:rPr lang="en-US" dirty="0" err="1"/>
              <a:t>PeaceTones</a:t>
            </a:r>
            <a:r>
              <a:rPr lang="en-US" dirty="0"/>
              <a:t>.</a:t>
            </a:r>
          </a:p>
        </p:txBody>
      </p:sp>
      <p:cxnSp>
        <p:nvCxnSpPr>
          <p:cNvPr id="36" name="Straight Arrow Connector 35">
            <a:extLst>
              <a:ext uri="{FF2B5EF4-FFF2-40B4-BE49-F238E27FC236}">
                <a16:creationId xmlns:a16="http://schemas.microsoft.com/office/drawing/2014/main" id="{A067217A-50B1-4A3E-8D6C-6C54E930BEF1}"/>
              </a:ext>
            </a:extLst>
          </p:cNvPr>
          <p:cNvCxnSpPr>
            <a:cxnSpLocks/>
          </p:cNvCxnSpPr>
          <p:nvPr/>
        </p:nvCxnSpPr>
        <p:spPr>
          <a:xfrm flipH="1">
            <a:off x="2428874" y="4276725"/>
            <a:ext cx="600076" cy="571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3C30463-A13F-4833-9A32-767C6D8CFA4C}"/>
              </a:ext>
            </a:extLst>
          </p:cNvPr>
          <p:cNvSpPr/>
          <p:nvPr/>
        </p:nvSpPr>
        <p:spPr>
          <a:xfrm>
            <a:off x="4943475" y="3276600"/>
            <a:ext cx="2390775" cy="148607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Emanuel</a:t>
            </a:r>
          </a:p>
        </p:txBody>
      </p:sp>
      <p:cxnSp>
        <p:nvCxnSpPr>
          <p:cNvPr id="39" name="Straight Arrow Connector 38">
            <a:extLst>
              <a:ext uri="{FF2B5EF4-FFF2-40B4-BE49-F238E27FC236}">
                <a16:creationId xmlns:a16="http://schemas.microsoft.com/office/drawing/2014/main" id="{6B9E8F26-A681-4856-A837-3C7C6A77E2E7}"/>
              </a:ext>
            </a:extLst>
          </p:cNvPr>
          <p:cNvCxnSpPr>
            <a:cxnSpLocks/>
          </p:cNvCxnSpPr>
          <p:nvPr/>
        </p:nvCxnSpPr>
        <p:spPr>
          <a:xfrm flipV="1">
            <a:off x="2552700" y="4210050"/>
            <a:ext cx="2390775" cy="941964"/>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25D16A0-AB5C-46EA-9A16-1A60D821ACAC}"/>
              </a:ext>
            </a:extLst>
          </p:cNvPr>
          <p:cNvSpPr txBox="1"/>
          <p:nvPr/>
        </p:nvSpPr>
        <p:spPr>
          <a:xfrm>
            <a:off x="3543300" y="5410379"/>
            <a:ext cx="2552700" cy="1200329"/>
          </a:xfrm>
          <a:prstGeom prst="rect">
            <a:avLst/>
          </a:prstGeom>
          <a:noFill/>
        </p:spPr>
        <p:txBody>
          <a:bodyPr wrap="square" rtlCol="0">
            <a:spAutoFit/>
          </a:bodyPr>
          <a:lstStyle/>
          <a:p>
            <a:r>
              <a:rPr lang="en-US" dirty="0"/>
              <a:t>Kelsey verifies Emmanuel as a trusted individual and part of the </a:t>
            </a:r>
            <a:r>
              <a:rPr lang="en-US" dirty="0" err="1"/>
              <a:t>PeaceTones</a:t>
            </a:r>
            <a:r>
              <a:rPr lang="en-US" dirty="0"/>
              <a:t> organization</a:t>
            </a:r>
          </a:p>
        </p:txBody>
      </p:sp>
      <p:cxnSp>
        <p:nvCxnSpPr>
          <p:cNvPr id="43" name="Straight Arrow Connector 42">
            <a:extLst>
              <a:ext uri="{FF2B5EF4-FFF2-40B4-BE49-F238E27FC236}">
                <a16:creationId xmlns:a16="http://schemas.microsoft.com/office/drawing/2014/main" id="{DDF9AA70-ACCD-4D55-B421-7826406B90CF}"/>
              </a:ext>
            </a:extLst>
          </p:cNvPr>
          <p:cNvCxnSpPr>
            <a:cxnSpLocks/>
          </p:cNvCxnSpPr>
          <p:nvPr/>
        </p:nvCxnSpPr>
        <p:spPr>
          <a:xfrm flipH="1" flipV="1">
            <a:off x="3543300" y="4857751"/>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1C68390-FFE4-412A-B5E8-A2B003AD25A6}"/>
              </a:ext>
            </a:extLst>
          </p:cNvPr>
          <p:cNvSpPr/>
          <p:nvPr/>
        </p:nvSpPr>
        <p:spPr>
          <a:xfrm>
            <a:off x="8196263" y="2184827"/>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Song</a:t>
            </a:r>
          </a:p>
        </p:txBody>
      </p:sp>
      <p:cxnSp>
        <p:nvCxnSpPr>
          <p:cNvPr id="48" name="Straight Arrow Connector 47">
            <a:extLst>
              <a:ext uri="{FF2B5EF4-FFF2-40B4-BE49-F238E27FC236}">
                <a16:creationId xmlns:a16="http://schemas.microsoft.com/office/drawing/2014/main" id="{316EF7F0-5E6D-422C-AAC6-14BDC008DBC5}"/>
              </a:ext>
            </a:extLst>
          </p:cNvPr>
          <p:cNvCxnSpPr>
            <a:cxnSpLocks/>
          </p:cNvCxnSpPr>
          <p:nvPr/>
        </p:nvCxnSpPr>
        <p:spPr>
          <a:xfrm flipV="1">
            <a:off x="7119938" y="2809786"/>
            <a:ext cx="1076325" cy="75137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A8DFBC8-93BB-491A-BCEA-12D3F3496BB1}"/>
              </a:ext>
            </a:extLst>
          </p:cNvPr>
          <p:cNvSpPr txBox="1"/>
          <p:nvPr/>
        </p:nvSpPr>
        <p:spPr>
          <a:xfrm>
            <a:off x="7786688" y="3609885"/>
            <a:ext cx="3209925" cy="2031325"/>
          </a:xfrm>
          <a:prstGeom prst="rect">
            <a:avLst/>
          </a:prstGeom>
          <a:noFill/>
        </p:spPr>
        <p:txBody>
          <a:bodyPr wrap="square" rtlCol="0">
            <a:spAutoFit/>
          </a:bodyPr>
          <a:lstStyle/>
          <a:p>
            <a:r>
              <a:rPr lang="en-US" dirty="0"/>
              <a:t>Emmanuel creates a song and uploads the song to the RelateID network. Cryptographic evidence of the song is created. The song belongs exclusively to Emanuel and he may assign rights to it as he pleases.</a:t>
            </a:r>
          </a:p>
        </p:txBody>
      </p:sp>
      <p:cxnSp>
        <p:nvCxnSpPr>
          <p:cNvPr id="51" name="Straight Arrow Connector 50">
            <a:extLst>
              <a:ext uri="{FF2B5EF4-FFF2-40B4-BE49-F238E27FC236}">
                <a16:creationId xmlns:a16="http://schemas.microsoft.com/office/drawing/2014/main" id="{4F3628CA-29CB-49F7-8342-3308870446FE}"/>
              </a:ext>
            </a:extLst>
          </p:cNvPr>
          <p:cNvCxnSpPr>
            <a:cxnSpLocks/>
          </p:cNvCxnSpPr>
          <p:nvPr/>
        </p:nvCxnSpPr>
        <p:spPr>
          <a:xfrm flipH="1" flipV="1">
            <a:off x="7872413" y="3134231"/>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5631DE0-39ED-4B37-B2B8-3CD58271B5DE}"/>
              </a:ext>
            </a:extLst>
          </p:cNvPr>
          <p:cNvSpPr/>
          <p:nvPr/>
        </p:nvSpPr>
        <p:spPr>
          <a:xfrm>
            <a:off x="6334125" y="5205749"/>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License </a:t>
            </a:r>
          </a:p>
        </p:txBody>
      </p:sp>
      <p:cxnSp>
        <p:nvCxnSpPr>
          <p:cNvPr id="54" name="Straight Arrow Connector 53">
            <a:extLst>
              <a:ext uri="{FF2B5EF4-FFF2-40B4-BE49-F238E27FC236}">
                <a16:creationId xmlns:a16="http://schemas.microsoft.com/office/drawing/2014/main" id="{FB38579A-3E36-4BF3-B4B1-A597762A9CF9}"/>
              </a:ext>
            </a:extLst>
          </p:cNvPr>
          <p:cNvCxnSpPr>
            <a:cxnSpLocks/>
          </p:cNvCxnSpPr>
          <p:nvPr/>
        </p:nvCxnSpPr>
        <p:spPr>
          <a:xfrm flipH="1">
            <a:off x="7543800" y="3127136"/>
            <a:ext cx="1583532" cy="2006929"/>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C57A2E-FA2B-48C6-A1FD-1D653411BA23}"/>
              </a:ext>
            </a:extLst>
          </p:cNvPr>
          <p:cNvSpPr txBox="1"/>
          <p:nvPr/>
        </p:nvSpPr>
        <p:spPr>
          <a:xfrm>
            <a:off x="8596312" y="4681032"/>
            <a:ext cx="2400301" cy="1200329"/>
          </a:xfrm>
          <a:prstGeom prst="rect">
            <a:avLst/>
          </a:prstGeom>
          <a:noFill/>
        </p:spPr>
        <p:txBody>
          <a:bodyPr wrap="square" rtlCol="0">
            <a:spAutoFit/>
          </a:bodyPr>
          <a:lstStyle/>
          <a:p>
            <a:r>
              <a:rPr lang="en-US" dirty="0"/>
              <a:t>Emmanuel then creates a smart license for his song for future licensing</a:t>
            </a:r>
          </a:p>
        </p:txBody>
      </p:sp>
      <p:cxnSp>
        <p:nvCxnSpPr>
          <p:cNvPr id="59" name="Straight Arrow Connector 58">
            <a:extLst>
              <a:ext uri="{FF2B5EF4-FFF2-40B4-BE49-F238E27FC236}">
                <a16:creationId xmlns:a16="http://schemas.microsoft.com/office/drawing/2014/main" id="{E812A2FE-1F2E-4D6D-9952-8B96318D6B24}"/>
              </a:ext>
            </a:extLst>
          </p:cNvPr>
          <p:cNvCxnSpPr>
            <a:cxnSpLocks/>
          </p:cNvCxnSpPr>
          <p:nvPr/>
        </p:nvCxnSpPr>
        <p:spPr>
          <a:xfrm flipH="1" flipV="1">
            <a:off x="8339138" y="4218387"/>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81D3441-BD4F-4FC5-8057-4396AD6D33B3}"/>
              </a:ext>
            </a:extLst>
          </p:cNvPr>
          <p:cNvSpPr/>
          <p:nvPr/>
        </p:nvSpPr>
        <p:spPr>
          <a:xfrm>
            <a:off x="9853613" y="5190573"/>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DISPUTE</a:t>
            </a:r>
          </a:p>
        </p:txBody>
      </p:sp>
      <p:cxnSp>
        <p:nvCxnSpPr>
          <p:cNvPr id="61" name="Straight Arrow Connector 60">
            <a:extLst>
              <a:ext uri="{FF2B5EF4-FFF2-40B4-BE49-F238E27FC236}">
                <a16:creationId xmlns:a16="http://schemas.microsoft.com/office/drawing/2014/main" id="{3EE4FA2B-B5E4-4AC9-BA0C-65975A71F2C8}"/>
              </a:ext>
            </a:extLst>
          </p:cNvPr>
          <p:cNvCxnSpPr>
            <a:cxnSpLocks/>
          </p:cNvCxnSpPr>
          <p:nvPr/>
        </p:nvCxnSpPr>
        <p:spPr>
          <a:xfrm flipV="1">
            <a:off x="8302229" y="5641209"/>
            <a:ext cx="1494233" cy="4872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45CBCA0-7B51-4A5D-BB30-C9CE00983B3B}"/>
              </a:ext>
            </a:extLst>
          </p:cNvPr>
          <p:cNvSpPr txBox="1"/>
          <p:nvPr/>
        </p:nvSpPr>
        <p:spPr>
          <a:xfrm>
            <a:off x="6228199" y="6028724"/>
            <a:ext cx="4545728" cy="923330"/>
          </a:xfrm>
          <a:prstGeom prst="rect">
            <a:avLst/>
          </a:prstGeom>
          <a:noFill/>
        </p:spPr>
        <p:txBody>
          <a:bodyPr wrap="square" rtlCol="0">
            <a:spAutoFit/>
          </a:bodyPr>
          <a:lstStyle/>
          <a:p>
            <a:r>
              <a:rPr lang="en-US" dirty="0"/>
              <a:t>Emmanuel used his smart license to license the music to Agent. Agent violated the terms of the license leading to a dispute. </a:t>
            </a:r>
          </a:p>
        </p:txBody>
      </p:sp>
      <p:cxnSp>
        <p:nvCxnSpPr>
          <p:cNvPr id="65" name="Straight Arrow Connector 64">
            <a:extLst>
              <a:ext uri="{FF2B5EF4-FFF2-40B4-BE49-F238E27FC236}">
                <a16:creationId xmlns:a16="http://schemas.microsoft.com/office/drawing/2014/main" id="{DD4754A7-C551-449B-83E2-0BD61F08DF8C}"/>
              </a:ext>
            </a:extLst>
          </p:cNvPr>
          <p:cNvCxnSpPr>
            <a:cxnSpLocks/>
          </p:cNvCxnSpPr>
          <p:nvPr/>
        </p:nvCxnSpPr>
        <p:spPr>
          <a:xfrm flipV="1">
            <a:off x="8963026" y="5685505"/>
            <a:ext cx="0" cy="373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89FA07E-3908-4D95-BE39-9E451CA5C2D2}"/>
              </a:ext>
            </a:extLst>
          </p:cNvPr>
          <p:cNvCxnSpPr>
            <a:cxnSpLocks/>
          </p:cNvCxnSpPr>
          <p:nvPr/>
        </p:nvCxnSpPr>
        <p:spPr>
          <a:xfrm flipH="1">
            <a:off x="10663238" y="6103855"/>
            <a:ext cx="38101" cy="708502"/>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8" name="Audio 77">
            <a:hlinkClick r:id="" action="ppaction://media"/>
            <a:extLst>
              <a:ext uri="{FF2B5EF4-FFF2-40B4-BE49-F238E27FC236}">
                <a16:creationId xmlns:a16="http://schemas.microsoft.com/office/drawing/2014/main" id="{FCEDF44C-D3FB-41A7-BCB6-0F61238038E7}"/>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397497179"/>
      </p:ext>
    </p:extLst>
  </p:cSld>
  <p:clrMapOvr>
    <a:masterClrMapping/>
  </p:clrMapOvr>
  <mc:AlternateContent xmlns:mc="http://schemas.openxmlformats.org/markup-compatibility/2006">
    <mc:Choice xmlns:p14="http://schemas.microsoft.com/office/powerpoint/2010/main" Requires="p14">
      <p:transition spd="slow" p14:dur="2000" advTm="72874"/>
    </mc:Choice>
    <mc:Fallback>
      <p:transition spd="slow" advTm="728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8"/>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5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1"/>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5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65"/>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6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3" fill="hold" display="0">
                  <p:stCondLst>
                    <p:cond delay="indefinite"/>
                  </p:stCondLst>
                  <p:endCondLst>
                    <p:cond evt="onStopAudio" delay="0">
                      <p:tgtEl>
                        <p:sldTgt/>
                      </p:tgtEl>
                    </p:cond>
                  </p:endCondLst>
                </p:cTn>
                <p:tgtEl>
                  <p:spTgt spid="78"/>
                </p:tgtEl>
              </p:cMediaNode>
            </p:audio>
          </p:childTnLst>
        </p:cTn>
      </p:par>
    </p:tnLst>
    <p:bldLst>
      <p:bldP spid="5" grpId="0" animBg="1"/>
      <p:bldP spid="8" grpId="0" animBg="1"/>
      <p:bldP spid="10" grpId="0"/>
      <p:bldP spid="10" grpId="1"/>
      <p:bldP spid="19" grpId="0" animBg="1"/>
      <p:bldP spid="33" grpId="0"/>
      <p:bldP spid="33" grpId="1"/>
      <p:bldP spid="38" grpId="0" animBg="1"/>
      <p:bldP spid="42" grpId="0"/>
      <p:bldP spid="42" grpId="1"/>
      <p:bldP spid="47" grpId="0" animBg="1"/>
      <p:bldP spid="50" grpId="0"/>
      <p:bldP spid="50" grpId="1"/>
      <p:bldP spid="53" grpId="0" animBg="1"/>
      <p:bldP spid="57" grpId="0"/>
      <p:bldP spid="57" grpId="1"/>
      <p:bldP spid="60" grpId="0" animBg="1"/>
      <p:bldP spid="64" grpId="0"/>
      <p:bldP spid="6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6A2AF478-2E2A-4951-A7F3-6C19D124761F}"/>
              </a:ext>
            </a:extLst>
          </p:cNvPr>
          <p:cNvCxnSpPr>
            <a:cxnSpLocks/>
          </p:cNvCxnSpPr>
          <p:nvPr/>
        </p:nvCxnSpPr>
        <p:spPr>
          <a:xfrm flipH="1">
            <a:off x="10182225" y="0"/>
            <a:ext cx="157162" cy="119062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3753126-8B8F-4F59-90FC-BFB12F399D81}"/>
              </a:ext>
            </a:extLst>
          </p:cNvPr>
          <p:cNvSpPr/>
          <p:nvPr/>
        </p:nvSpPr>
        <p:spPr>
          <a:xfrm>
            <a:off x="9043988" y="1190625"/>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eJust</a:t>
            </a:r>
          </a:p>
        </p:txBody>
      </p:sp>
      <p:sp>
        <p:nvSpPr>
          <p:cNvPr id="9" name="TextBox 8">
            <a:extLst>
              <a:ext uri="{FF2B5EF4-FFF2-40B4-BE49-F238E27FC236}">
                <a16:creationId xmlns:a16="http://schemas.microsoft.com/office/drawing/2014/main" id="{62DF7431-7643-4ABC-BA6F-606E90B17306}"/>
              </a:ext>
            </a:extLst>
          </p:cNvPr>
          <p:cNvSpPr txBox="1"/>
          <p:nvPr/>
        </p:nvSpPr>
        <p:spPr>
          <a:xfrm>
            <a:off x="6224588" y="265657"/>
            <a:ext cx="2819400" cy="2031325"/>
          </a:xfrm>
          <a:prstGeom prst="rect">
            <a:avLst/>
          </a:prstGeom>
          <a:noFill/>
        </p:spPr>
        <p:txBody>
          <a:bodyPr wrap="square" rtlCol="0">
            <a:spAutoFit/>
          </a:bodyPr>
          <a:lstStyle/>
          <a:p>
            <a:r>
              <a:rPr lang="en-US" dirty="0"/>
              <a:t>eJust is a trusted organization (trusted by both RelateID and </a:t>
            </a:r>
            <a:r>
              <a:rPr lang="en-US" dirty="0" err="1"/>
              <a:t>PeaceTones</a:t>
            </a:r>
            <a:r>
              <a:rPr lang="en-US" dirty="0"/>
              <a:t>) running on the RelateID network who arbitrates smart contract disputes.</a:t>
            </a:r>
          </a:p>
        </p:txBody>
      </p:sp>
      <p:cxnSp>
        <p:nvCxnSpPr>
          <p:cNvPr id="10" name="Straight Arrow Connector 9">
            <a:extLst>
              <a:ext uri="{FF2B5EF4-FFF2-40B4-BE49-F238E27FC236}">
                <a16:creationId xmlns:a16="http://schemas.microsoft.com/office/drawing/2014/main" id="{BAC85762-4335-43ED-9EEF-296B230ECF7F}"/>
              </a:ext>
            </a:extLst>
          </p:cNvPr>
          <p:cNvCxnSpPr>
            <a:cxnSpLocks/>
          </p:cNvCxnSpPr>
          <p:nvPr/>
        </p:nvCxnSpPr>
        <p:spPr>
          <a:xfrm>
            <a:off x="8623927" y="714553"/>
            <a:ext cx="149162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D831057-3956-4E6F-A93D-86A39A81AEB7}"/>
              </a:ext>
            </a:extLst>
          </p:cNvPr>
          <p:cNvSpPr/>
          <p:nvPr/>
        </p:nvSpPr>
        <p:spPr>
          <a:xfrm>
            <a:off x="0" y="3120598"/>
            <a:ext cx="12192000" cy="106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eJust Dispute Resolution Process</a:t>
            </a:r>
          </a:p>
        </p:txBody>
      </p:sp>
      <p:cxnSp>
        <p:nvCxnSpPr>
          <p:cNvPr id="13" name="Straight Arrow Connector 12">
            <a:extLst>
              <a:ext uri="{FF2B5EF4-FFF2-40B4-BE49-F238E27FC236}">
                <a16:creationId xmlns:a16="http://schemas.microsoft.com/office/drawing/2014/main" id="{74532899-D3A3-4CA5-A3CB-F83EBF8B5865}"/>
              </a:ext>
            </a:extLst>
          </p:cNvPr>
          <p:cNvCxnSpPr>
            <a:cxnSpLocks/>
          </p:cNvCxnSpPr>
          <p:nvPr/>
        </p:nvCxnSpPr>
        <p:spPr>
          <a:xfrm flipH="1">
            <a:off x="7204364" y="2115324"/>
            <a:ext cx="2620673" cy="849549"/>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1129E0-3E6D-49BF-9699-B8C3B33CC6A3}"/>
              </a:ext>
            </a:extLst>
          </p:cNvPr>
          <p:cNvSpPr/>
          <p:nvPr/>
        </p:nvSpPr>
        <p:spPr>
          <a:xfrm>
            <a:off x="200892" y="5000785"/>
            <a:ext cx="2189014" cy="123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Emmanuel files request for arbitration with the eJust organization. </a:t>
            </a:r>
          </a:p>
        </p:txBody>
      </p:sp>
      <p:cxnSp>
        <p:nvCxnSpPr>
          <p:cNvPr id="19" name="Straight Arrow Connector 18">
            <a:extLst>
              <a:ext uri="{FF2B5EF4-FFF2-40B4-BE49-F238E27FC236}">
                <a16:creationId xmlns:a16="http://schemas.microsoft.com/office/drawing/2014/main" id="{3ACD23AF-FC03-4D8C-A311-BA18FA3584AF}"/>
              </a:ext>
            </a:extLst>
          </p:cNvPr>
          <p:cNvCxnSpPr>
            <a:cxnSpLocks/>
          </p:cNvCxnSpPr>
          <p:nvPr/>
        </p:nvCxnSpPr>
        <p:spPr>
          <a:xfrm>
            <a:off x="1288473" y="4197651"/>
            <a:ext cx="13852" cy="718287"/>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3607F4-1B63-48D2-B11E-A87C36F2CACA}"/>
              </a:ext>
            </a:extLst>
          </p:cNvPr>
          <p:cNvSpPr/>
          <p:nvPr/>
        </p:nvSpPr>
        <p:spPr>
          <a:xfrm>
            <a:off x="3858042" y="4501223"/>
            <a:ext cx="1330167" cy="212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ID’s of the parties are validated by eJust. </a:t>
            </a:r>
          </a:p>
        </p:txBody>
      </p:sp>
      <p:cxnSp>
        <p:nvCxnSpPr>
          <p:cNvPr id="22" name="Straight Arrow Connector 21">
            <a:extLst>
              <a:ext uri="{FF2B5EF4-FFF2-40B4-BE49-F238E27FC236}">
                <a16:creationId xmlns:a16="http://schemas.microsoft.com/office/drawing/2014/main" id="{B88D8FE7-ADFA-4D06-8A9B-CA380287E210}"/>
              </a:ext>
            </a:extLst>
          </p:cNvPr>
          <p:cNvCxnSpPr>
            <a:cxnSpLocks/>
          </p:cNvCxnSpPr>
          <p:nvPr/>
        </p:nvCxnSpPr>
        <p:spPr>
          <a:xfrm>
            <a:off x="2462542" y="5758669"/>
            <a:ext cx="1318018"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AA30548-9227-4692-8973-5787A243678E}"/>
              </a:ext>
            </a:extLst>
          </p:cNvPr>
          <p:cNvSpPr/>
          <p:nvPr/>
        </p:nvSpPr>
        <p:spPr>
          <a:xfrm>
            <a:off x="6842996" y="4621220"/>
            <a:ext cx="1910104" cy="175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Administrator validates request and notifies respondent.</a:t>
            </a:r>
          </a:p>
        </p:txBody>
      </p:sp>
      <p:sp>
        <p:nvSpPr>
          <p:cNvPr id="62" name="Rectangle 61">
            <a:extLst>
              <a:ext uri="{FF2B5EF4-FFF2-40B4-BE49-F238E27FC236}">
                <a16:creationId xmlns:a16="http://schemas.microsoft.com/office/drawing/2014/main" id="{428E2455-0A4C-4D1C-8566-26158C427BBE}"/>
              </a:ext>
            </a:extLst>
          </p:cNvPr>
          <p:cNvSpPr/>
          <p:nvPr/>
        </p:nvSpPr>
        <p:spPr>
          <a:xfrm>
            <a:off x="10339387" y="4302397"/>
            <a:ext cx="1656863" cy="186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provides arguments via eJust which uses RelateID’s blockchain.</a:t>
            </a:r>
          </a:p>
        </p:txBody>
      </p:sp>
      <p:cxnSp>
        <p:nvCxnSpPr>
          <p:cNvPr id="63" name="Straight Arrow Connector 62">
            <a:extLst>
              <a:ext uri="{FF2B5EF4-FFF2-40B4-BE49-F238E27FC236}">
                <a16:creationId xmlns:a16="http://schemas.microsoft.com/office/drawing/2014/main" id="{9E31DC1F-45E1-4F03-9525-E608B74B3911}"/>
              </a:ext>
            </a:extLst>
          </p:cNvPr>
          <p:cNvCxnSpPr>
            <a:cxnSpLocks/>
          </p:cNvCxnSpPr>
          <p:nvPr/>
        </p:nvCxnSpPr>
        <p:spPr>
          <a:xfrm>
            <a:off x="11133818" y="6241109"/>
            <a:ext cx="0" cy="653289"/>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9E6A809-F9E6-415C-9EB1-E02711C7D4D5}"/>
              </a:ext>
            </a:extLst>
          </p:cNvPr>
          <p:cNvCxnSpPr>
            <a:cxnSpLocks/>
          </p:cNvCxnSpPr>
          <p:nvPr/>
        </p:nvCxnSpPr>
        <p:spPr>
          <a:xfrm>
            <a:off x="5284408" y="5617312"/>
            <a:ext cx="146881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8E203FC-F8E5-4942-85F6-ECB0959AA620}"/>
              </a:ext>
            </a:extLst>
          </p:cNvPr>
          <p:cNvCxnSpPr>
            <a:cxnSpLocks/>
            <a:stCxn id="34" idx="3"/>
          </p:cNvCxnSpPr>
          <p:nvPr/>
        </p:nvCxnSpPr>
        <p:spPr>
          <a:xfrm>
            <a:off x="8753100" y="5498889"/>
            <a:ext cx="158628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6FAA391-0FEF-46AF-9F0E-67B897260ED6}"/>
              </a:ext>
            </a:extLst>
          </p:cNvPr>
          <p:cNvSpPr txBox="1"/>
          <p:nvPr/>
        </p:nvSpPr>
        <p:spPr>
          <a:xfrm>
            <a:off x="427760" y="1190625"/>
            <a:ext cx="3352800" cy="1754326"/>
          </a:xfrm>
          <a:prstGeom prst="rect">
            <a:avLst/>
          </a:prstGeom>
          <a:noFill/>
        </p:spPr>
        <p:txBody>
          <a:bodyPr wrap="square" rtlCol="0">
            <a:spAutoFit/>
          </a:bodyPr>
          <a:lstStyle/>
          <a:p>
            <a:r>
              <a:rPr lang="en-US" dirty="0"/>
              <a:t>A trusted eJust representative validates individuals who choose to arbitrate their smart contracts via the eJust organization. Much like Kelsey was validated in </a:t>
            </a:r>
            <a:r>
              <a:rPr lang="en-US" dirty="0" err="1"/>
              <a:t>PeaceTones</a:t>
            </a:r>
            <a:r>
              <a:rPr lang="en-US" dirty="0"/>
              <a:t>. </a:t>
            </a:r>
          </a:p>
        </p:txBody>
      </p:sp>
      <p:cxnSp>
        <p:nvCxnSpPr>
          <p:cNvPr id="77" name="Straight Arrow Connector 76">
            <a:extLst>
              <a:ext uri="{FF2B5EF4-FFF2-40B4-BE49-F238E27FC236}">
                <a16:creationId xmlns:a16="http://schemas.microsoft.com/office/drawing/2014/main" id="{CB21E008-249A-4570-AEEE-8AD4408C5426}"/>
              </a:ext>
            </a:extLst>
          </p:cNvPr>
          <p:cNvCxnSpPr>
            <a:cxnSpLocks/>
          </p:cNvCxnSpPr>
          <p:nvPr/>
        </p:nvCxnSpPr>
        <p:spPr>
          <a:xfrm>
            <a:off x="1852613" y="2540098"/>
            <a:ext cx="1027290" cy="30772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7" name="Audio 86">
            <a:hlinkClick r:id="" action="ppaction://media"/>
            <a:extLst>
              <a:ext uri="{FF2B5EF4-FFF2-40B4-BE49-F238E27FC236}">
                <a16:creationId xmlns:a16="http://schemas.microsoft.com/office/drawing/2014/main" id="{D1283D7F-B610-4F09-9B72-D61538756E53}"/>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3488545665"/>
      </p:ext>
    </p:extLst>
  </p:cSld>
  <p:clrMapOvr>
    <a:masterClrMapping/>
  </p:clrMapOvr>
  <mc:AlternateContent xmlns:mc="http://schemas.openxmlformats.org/markup-compatibility/2006">
    <mc:Choice xmlns:p14="http://schemas.microsoft.com/office/powerpoint/2010/main" Requires="p14">
      <p:transition spd="slow" p14:dur="2000" advTm="40710"/>
    </mc:Choice>
    <mc:Fallback>
      <p:transition spd="slow" advTm="40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3" fill="hold" display="0">
                  <p:stCondLst>
                    <p:cond delay="indefinite"/>
                  </p:stCondLst>
                  <p:endCondLst>
                    <p:cond evt="onStopAudio" delay="0">
                      <p:tgtEl>
                        <p:sldTgt/>
                      </p:tgtEl>
                    </p:cond>
                  </p:endCondLst>
                </p:cTn>
                <p:tgtEl>
                  <p:spTgt spid="87"/>
                </p:tgtEl>
              </p:cMediaNode>
            </p:audio>
          </p:childTnLst>
        </p:cTn>
      </p:par>
    </p:tnLst>
    <p:bldLst>
      <p:bldP spid="7" grpId="0" animBg="1"/>
      <p:bldP spid="9" grpId="0"/>
      <p:bldP spid="9" grpId="1"/>
      <p:bldP spid="12" grpId="0" animBg="1"/>
      <p:bldP spid="18" grpId="0" animBg="1"/>
      <p:bldP spid="21" grpId="0" animBg="1"/>
      <p:bldP spid="34" grpId="0" animBg="1"/>
      <p:bldP spid="62" grpId="0" animBg="1"/>
      <p:bldP spid="74" grpId="0"/>
      <p:bldP spid="7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878F2-3B3E-4EFD-ABA5-B6456514C8E6}"/>
              </a:ext>
            </a:extLst>
          </p:cNvPr>
          <p:cNvSpPr/>
          <p:nvPr/>
        </p:nvSpPr>
        <p:spPr>
          <a:xfrm>
            <a:off x="9379537" y="653519"/>
            <a:ext cx="2438390" cy="132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Respondent reviews arguments and submits counter arguments.</a:t>
            </a:r>
          </a:p>
        </p:txBody>
      </p:sp>
      <p:cxnSp>
        <p:nvCxnSpPr>
          <p:cNvPr id="5" name="Straight Arrow Connector 4">
            <a:extLst>
              <a:ext uri="{FF2B5EF4-FFF2-40B4-BE49-F238E27FC236}">
                <a16:creationId xmlns:a16="http://schemas.microsoft.com/office/drawing/2014/main" id="{72FF8674-4547-4D88-A891-C1AE768921BA}"/>
              </a:ext>
            </a:extLst>
          </p:cNvPr>
          <p:cNvCxnSpPr>
            <a:cxnSpLocks/>
          </p:cNvCxnSpPr>
          <p:nvPr/>
        </p:nvCxnSpPr>
        <p:spPr>
          <a:xfrm>
            <a:off x="10581305" y="0"/>
            <a:ext cx="0" cy="653518"/>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A5800DC-26A1-427F-95BE-873D71C23F03}"/>
              </a:ext>
            </a:extLst>
          </p:cNvPr>
          <p:cNvCxnSpPr>
            <a:cxnSpLocks/>
          </p:cNvCxnSpPr>
          <p:nvPr/>
        </p:nvCxnSpPr>
        <p:spPr>
          <a:xfrm flipH="1">
            <a:off x="8354291" y="1214377"/>
            <a:ext cx="102524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38C264-A963-4CF4-A988-01FEF6257EFB}"/>
              </a:ext>
            </a:extLst>
          </p:cNvPr>
          <p:cNvSpPr/>
          <p:nvPr/>
        </p:nvSpPr>
        <p:spPr>
          <a:xfrm>
            <a:off x="5915902" y="653519"/>
            <a:ext cx="2438390" cy="132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Arbitrator appointed to the dispute.</a:t>
            </a:r>
          </a:p>
        </p:txBody>
      </p:sp>
      <p:sp>
        <p:nvSpPr>
          <p:cNvPr id="14" name="TextBox 13">
            <a:extLst>
              <a:ext uri="{FF2B5EF4-FFF2-40B4-BE49-F238E27FC236}">
                <a16:creationId xmlns:a16="http://schemas.microsoft.com/office/drawing/2014/main" id="{70FCC120-5E44-4824-BAEF-DAA0A2F2390E}"/>
              </a:ext>
            </a:extLst>
          </p:cNvPr>
          <p:cNvSpPr txBox="1"/>
          <p:nvPr/>
        </p:nvSpPr>
        <p:spPr>
          <a:xfrm>
            <a:off x="2983871" y="2303494"/>
            <a:ext cx="3352800" cy="923330"/>
          </a:xfrm>
          <a:prstGeom prst="rect">
            <a:avLst/>
          </a:prstGeom>
          <a:noFill/>
        </p:spPr>
        <p:txBody>
          <a:bodyPr wrap="square" rtlCol="0">
            <a:spAutoFit/>
          </a:bodyPr>
          <a:lstStyle/>
          <a:p>
            <a:r>
              <a:rPr lang="en-US" dirty="0"/>
              <a:t>Respondent may make a final offer to the Claimant in an effort to resolved the dispute.</a:t>
            </a:r>
          </a:p>
        </p:txBody>
      </p:sp>
      <p:cxnSp>
        <p:nvCxnSpPr>
          <p:cNvPr id="15" name="Straight Arrow Connector 14">
            <a:extLst>
              <a:ext uri="{FF2B5EF4-FFF2-40B4-BE49-F238E27FC236}">
                <a16:creationId xmlns:a16="http://schemas.microsoft.com/office/drawing/2014/main" id="{3ECDEBAF-473C-44FC-B6BD-F0AE5FA0E9B7}"/>
              </a:ext>
            </a:extLst>
          </p:cNvPr>
          <p:cNvCxnSpPr>
            <a:cxnSpLocks/>
          </p:cNvCxnSpPr>
          <p:nvPr/>
        </p:nvCxnSpPr>
        <p:spPr>
          <a:xfrm flipV="1">
            <a:off x="8982889" y="1436049"/>
            <a:ext cx="0" cy="10284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16A4C2B-255A-4285-9F14-C1AB31C80A23}"/>
              </a:ext>
            </a:extLst>
          </p:cNvPr>
          <p:cNvSpPr/>
          <p:nvPr/>
        </p:nvSpPr>
        <p:spPr>
          <a:xfrm>
            <a:off x="2452267" y="653519"/>
            <a:ext cx="2438390" cy="132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Arbitrator reviews and discusses the arguments presented.</a:t>
            </a:r>
          </a:p>
        </p:txBody>
      </p:sp>
      <p:cxnSp>
        <p:nvCxnSpPr>
          <p:cNvPr id="20" name="Straight Arrow Connector 19">
            <a:extLst>
              <a:ext uri="{FF2B5EF4-FFF2-40B4-BE49-F238E27FC236}">
                <a16:creationId xmlns:a16="http://schemas.microsoft.com/office/drawing/2014/main" id="{A6F8ED36-6697-47B7-B658-0466C2EAC9F1}"/>
              </a:ext>
            </a:extLst>
          </p:cNvPr>
          <p:cNvCxnSpPr>
            <a:cxnSpLocks/>
          </p:cNvCxnSpPr>
          <p:nvPr/>
        </p:nvCxnSpPr>
        <p:spPr>
          <a:xfrm flipH="1">
            <a:off x="4890657" y="1214377"/>
            <a:ext cx="102524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DB6F363-E24C-41B9-8A20-54F06CBB8611}"/>
              </a:ext>
            </a:extLst>
          </p:cNvPr>
          <p:cNvSpPr/>
          <p:nvPr/>
        </p:nvSpPr>
        <p:spPr>
          <a:xfrm>
            <a:off x="221686" y="3059383"/>
            <a:ext cx="1917057" cy="103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offer before award.</a:t>
            </a:r>
          </a:p>
        </p:txBody>
      </p:sp>
      <p:cxnSp>
        <p:nvCxnSpPr>
          <p:cNvPr id="22" name="Straight Arrow Connector 21">
            <a:extLst>
              <a:ext uri="{FF2B5EF4-FFF2-40B4-BE49-F238E27FC236}">
                <a16:creationId xmlns:a16="http://schemas.microsoft.com/office/drawing/2014/main" id="{B4139CCD-C6B4-4CB3-B094-D3DCB38FDD4D}"/>
              </a:ext>
            </a:extLst>
          </p:cNvPr>
          <p:cNvCxnSpPr>
            <a:cxnSpLocks/>
          </p:cNvCxnSpPr>
          <p:nvPr/>
        </p:nvCxnSpPr>
        <p:spPr>
          <a:xfrm flipH="1">
            <a:off x="1274618" y="1436049"/>
            <a:ext cx="1139654" cy="1475624"/>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2A3F1A1-9F42-4880-86D0-461EE0B4F3C1}"/>
              </a:ext>
            </a:extLst>
          </p:cNvPr>
          <p:cNvSpPr txBox="1"/>
          <p:nvPr/>
        </p:nvSpPr>
        <p:spPr>
          <a:xfrm>
            <a:off x="7398332" y="2498232"/>
            <a:ext cx="3352800" cy="1477328"/>
          </a:xfrm>
          <a:prstGeom prst="rect">
            <a:avLst/>
          </a:prstGeom>
          <a:noFill/>
        </p:spPr>
        <p:txBody>
          <a:bodyPr wrap="square" rtlCol="0">
            <a:spAutoFit/>
          </a:bodyPr>
          <a:lstStyle/>
          <a:p>
            <a:r>
              <a:rPr lang="en-US" dirty="0"/>
              <a:t>An Arbitrator trusted by the eJust organization is assigned to the dispute by an Administrator based on the Arbitrator’s level of expertise.</a:t>
            </a:r>
          </a:p>
        </p:txBody>
      </p:sp>
      <p:cxnSp>
        <p:nvCxnSpPr>
          <p:cNvPr id="25" name="Straight Arrow Connector 24">
            <a:extLst>
              <a:ext uri="{FF2B5EF4-FFF2-40B4-BE49-F238E27FC236}">
                <a16:creationId xmlns:a16="http://schemas.microsoft.com/office/drawing/2014/main" id="{84CA82E1-20D0-4CCF-AB22-7616C6A32A97}"/>
              </a:ext>
            </a:extLst>
          </p:cNvPr>
          <p:cNvCxnSpPr>
            <a:cxnSpLocks/>
          </p:cNvCxnSpPr>
          <p:nvPr/>
        </p:nvCxnSpPr>
        <p:spPr>
          <a:xfrm flipH="1" flipV="1">
            <a:off x="2138747" y="1950284"/>
            <a:ext cx="845124" cy="5142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B82FB89-6C4C-43DF-A86B-59D7BFF95F36}"/>
              </a:ext>
            </a:extLst>
          </p:cNvPr>
          <p:cNvCxnSpPr>
            <a:cxnSpLocks/>
          </p:cNvCxnSpPr>
          <p:nvPr/>
        </p:nvCxnSpPr>
        <p:spPr>
          <a:xfrm flipH="1">
            <a:off x="1432162" y="4387067"/>
            <a:ext cx="12279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7B0ADDA-7CF5-4893-9DBF-FBCC04EDD32E}"/>
              </a:ext>
            </a:extLst>
          </p:cNvPr>
          <p:cNvSpPr/>
          <p:nvPr/>
        </p:nvSpPr>
        <p:spPr>
          <a:xfrm>
            <a:off x="766273" y="4675823"/>
            <a:ext cx="1801078" cy="103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Award drafting. </a:t>
            </a:r>
          </a:p>
        </p:txBody>
      </p:sp>
      <p:cxnSp>
        <p:nvCxnSpPr>
          <p:cNvPr id="29" name="Straight Arrow Connector 28">
            <a:extLst>
              <a:ext uri="{FF2B5EF4-FFF2-40B4-BE49-F238E27FC236}">
                <a16:creationId xmlns:a16="http://schemas.microsoft.com/office/drawing/2014/main" id="{57827C95-EBAD-44CA-B4EE-D7263CD0BCE7}"/>
              </a:ext>
            </a:extLst>
          </p:cNvPr>
          <p:cNvCxnSpPr>
            <a:cxnSpLocks/>
          </p:cNvCxnSpPr>
          <p:nvPr/>
        </p:nvCxnSpPr>
        <p:spPr>
          <a:xfrm>
            <a:off x="914400" y="4127757"/>
            <a:ext cx="1" cy="518619"/>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064DD3B-1B38-456A-8B47-A143A7957DD5}"/>
              </a:ext>
            </a:extLst>
          </p:cNvPr>
          <p:cNvSpPr txBox="1"/>
          <p:nvPr/>
        </p:nvSpPr>
        <p:spPr>
          <a:xfrm>
            <a:off x="2886889" y="3834780"/>
            <a:ext cx="1906777" cy="923330"/>
          </a:xfrm>
          <a:prstGeom prst="rect">
            <a:avLst/>
          </a:prstGeom>
          <a:noFill/>
        </p:spPr>
        <p:txBody>
          <a:bodyPr wrap="square" rtlCol="0">
            <a:spAutoFit/>
          </a:bodyPr>
          <a:lstStyle/>
          <a:p>
            <a:r>
              <a:rPr lang="en-US" dirty="0"/>
              <a:t>An award is drafted by the Arbitrator.</a:t>
            </a:r>
          </a:p>
        </p:txBody>
      </p:sp>
      <p:sp>
        <p:nvSpPr>
          <p:cNvPr id="35" name="Rectangle 34">
            <a:extLst>
              <a:ext uri="{FF2B5EF4-FFF2-40B4-BE49-F238E27FC236}">
                <a16:creationId xmlns:a16="http://schemas.microsoft.com/office/drawing/2014/main" id="{9AA5EBD3-E7F1-4A21-8FF9-CCD00F1CF394}"/>
              </a:ext>
            </a:extLst>
          </p:cNvPr>
          <p:cNvSpPr/>
          <p:nvPr/>
        </p:nvSpPr>
        <p:spPr>
          <a:xfrm>
            <a:off x="3165676" y="4768555"/>
            <a:ext cx="1906777" cy="108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review by Administrator.</a:t>
            </a:r>
          </a:p>
        </p:txBody>
      </p:sp>
      <p:sp>
        <p:nvSpPr>
          <p:cNvPr id="36" name="Rectangle 35">
            <a:extLst>
              <a:ext uri="{FF2B5EF4-FFF2-40B4-BE49-F238E27FC236}">
                <a16:creationId xmlns:a16="http://schemas.microsoft.com/office/drawing/2014/main" id="{6B377297-7338-4B4E-8BE8-D8B49E3DDB35}"/>
              </a:ext>
            </a:extLst>
          </p:cNvPr>
          <p:cNvSpPr/>
          <p:nvPr/>
        </p:nvSpPr>
        <p:spPr>
          <a:xfrm>
            <a:off x="5563392" y="4922981"/>
            <a:ext cx="1740529" cy="864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Award acceptable?</a:t>
            </a:r>
          </a:p>
        </p:txBody>
      </p:sp>
      <p:sp>
        <p:nvSpPr>
          <p:cNvPr id="37" name="Rectangle 36">
            <a:extLst>
              <a:ext uri="{FF2B5EF4-FFF2-40B4-BE49-F238E27FC236}">
                <a16:creationId xmlns:a16="http://schemas.microsoft.com/office/drawing/2014/main" id="{B7D1A302-1446-41AE-8408-E2E3A5AADDF3}"/>
              </a:ext>
            </a:extLst>
          </p:cNvPr>
          <p:cNvSpPr/>
          <p:nvPr/>
        </p:nvSpPr>
        <p:spPr>
          <a:xfrm>
            <a:off x="7902246" y="4991188"/>
            <a:ext cx="784566" cy="560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38" name="Rectangle 37">
            <a:extLst>
              <a:ext uri="{FF2B5EF4-FFF2-40B4-BE49-F238E27FC236}">
                <a16:creationId xmlns:a16="http://schemas.microsoft.com/office/drawing/2014/main" id="{B32FF35F-17E9-429B-8EC3-FD6DDD75135A}"/>
              </a:ext>
            </a:extLst>
          </p:cNvPr>
          <p:cNvSpPr/>
          <p:nvPr/>
        </p:nvSpPr>
        <p:spPr>
          <a:xfrm>
            <a:off x="7902246" y="5774040"/>
            <a:ext cx="784567" cy="560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cxnSp>
        <p:nvCxnSpPr>
          <p:cNvPr id="39" name="Straight Arrow Connector 38">
            <a:extLst>
              <a:ext uri="{FF2B5EF4-FFF2-40B4-BE49-F238E27FC236}">
                <a16:creationId xmlns:a16="http://schemas.microsoft.com/office/drawing/2014/main" id="{424786A2-5FDC-4E87-B930-0DB3F165CC32}"/>
              </a:ext>
            </a:extLst>
          </p:cNvPr>
          <p:cNvCxnSpPr>
            <a:cxnSpLocks/>
          </p:cNvCxnSpPr>
          <p:nvPr/>
        </p:nvCxnSpPr>
        <p:spPr>
          <a:xfrm>
            <a:off x="7361909" y="5317063"/>
            <a:ext cx="54033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65A63715-F709-4655-84EF-71EBE64EB23E}"/>
              </a:ext>
            </a:extLst>
          </p:cNvPr>
          <p:cNvCxnSpPr>
            <a:cxnSpLocks/>
          </p:cNvCxnSpPr>
          <p:nvPr/>
        </p:nvCxnSpPr>
        <p:spPr>
          <a:xfrm rot="10800000">
            <a:off x="739445" y="5551657"/>
            <a:ext cx="7162801" cy="508295"/>
          </a:xfrm>
          <a:prstGeom prst="curvedConnector3">
            <a:avLst>
              <a:gd name="adj1" fmla="val 106480"/>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AE59BD2F-9A65-468E-B2A0-418F73420F1A}"/>
              </a:ext>
            </a:extLst>
          </p:cNvPr>
          <p:cNvSpPr/>
          <p:nvPr/>
        </p:nvSpPr>
        <p:spPr>
          <a:xfrm>
            <a:off x="9778650" y="5037855"/>
            <a:ext cx="1906777" cy="108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Award publication. </a:t>
            </a:r>
          </a:p>
        </p:txBody>
      </p:sp>
      <p:cxnSp>
        <p:nvCxnSpPr>
          <p:cNvPr id="64" name="Straight Arrow Connector 63">
            <a:extLst>
              <a:ext uri="{FF2B5EF4-FFF2-40B4-BE49-F238E27FC236}">
                <a16:creationId xmlns:a16="http://schemas.microsoft.com/office/drawing/2014/main" id="{481CA8CB-9295-4B40-8E0D-662CDFCC20F1}"/>
              </a:ext>
            </a:extLst>
          </p:cNvPr>
          <p:cNvCxnSpPr>
            <a:cxnSpLocks/>
          </p:cNvCxnSpPr>
          <p:nvPr/>
        </p:nvCxnSpPr>
        <p:spPr>
          <a:xfrm>
            <a:off x="8804563" y="5355062"/>
            <a:ext cx="925590" cy="50284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7B6993F-29A9-427C-8241-27B285E957D8}"/>
              </a:ext>
            </a:extLst>
          </p:cNvPr>
          <p:cNvSpPr txBox="1"/>
          <p:nvPr/>
        </p:nvSpPr>
        <p:spPr>
          <a:xfrm>
            <a:off x="5983380" y="3105357"/>
            <a:ext cx="3352800" cy="1477328"/>
          </a:xfrm>
          <a:prstGeom prst="rect">
            <a:avLst/>
          </a:prstGeom>
          <a:noFill/>
        </p:spPr>
        <p:txBody>
          <a:bodyPr wrap="square" rtlCol="0">
            <a:spAutoFit/>
          </a:bodyPr>
          <a:lstStyle/>
          <a:p>
            <a:r>
              <a:rPr lang="en-US" dirty="0"/>
              <a:t>The award determined by the Arbitrator and accepted by the Administrator is published to the RelateID blockchain and immutably stored.</a:t>
            </a:r>
          </a:p>
        </p:txBody>
      </p:sp>
      <p:cxnSp>
        <p:nvCxnSpPr>
          <p:cNvPr id="72" name="Connector: Curved 71">
            <a:extLst>
              <a:ext uri="{FF2B5EF4-FFF2-40B4-BE49-F238E27FC236}">
                <a16:creationId xmlns:a16="http://schemas.microsoft.com/office/drawing/2014/main" id="{7A58E95F-1B0C-4EDF-8274-77D616D1DC6C}"/>
              </a:ext>
            </a:extLst>
          </p:cNvPr>
          <p:cNvCxnSpPr>
            <a:cxnSpLocks/>
          </p:cNvCxnSpPr>
          <p:nvPr/>
        </p:nvCxnSpPr>
        <p:spPr>
          <a:xfrm rot="16200000" flipH="1">
            <a:off x="8116128" y="4444988"/>
            <a:ext cx="1196780" cy="1016561"/>
          </a:xfrm>
          <a:prstGeom prst="curvedConnector3">
            <a:avLst>
              <a:gd name="adj1" fmla="val 2105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EE45E5C-4F5B-4249-9297-5E5019535224}"/>
              </a:ext>
            </a:extLst>
          </p:cNvPr>
          <p:cNvCxnSpPr>
            <a:cxnSpLocks/>
          </p:cNvCxnSpPr>
          <p:nvPr/>
        </p:nvCxnSpPr>
        <p:spPr>
          <a:xfrm>
            <a:off x="5111781" y="5317063"/>
            <a:ext cx="394282"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D2DDF1A-E00E-405F-A0BC-3E12A49704DE}"/>
              </a:ext>
            </a:extLst>
          </p:cNvPr>
          <p:cNvCxnSpPr>
            <a:cxnSpLocks/>
          </p:cNvCxnSpPr>
          <p:nvPr/>
        </p:nvCxnSpPr>
        <p:spPr>
          <a:xfrm>
            <a:off x="2589589" y="5213824"/>
            <a:ext cx="57608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B0A760-7ED7-4418-8BBB-7F318BCD17AD}"/>
              </a:ext>
            </a:extLst>
          </p:cNvPr>
          <p:cNvCxnSpPr>
            <a:cxnSpLocks/>
          </p:cNvCxnSpPr>
          <p:nvPr/>
        </p:nvCxnSpPr>
        <p:spPr>
          <a:xfrm>
            <a:off x="7361909" y="5633884"/>
            <a:ext cx="540337" cy="224018"/>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8" name="Audio 87">
            <a:hlinkClick r:id="" action="ppaction://media"/>
            <a:extLst>
              <a:ext uri="{FF2B5EF4-FFF2-40B4-BE49-F238E27FC236}">
                <a16:creationId xmlns:a16="http://schemas.microsoft.com/office/drawing/2014/main" id="{6CEEC2E2-7924-4F8D-818E-423A0755BAF8}"/>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401481397"/>
      </p:ext>
    </p:extLst>
  </p:cSld>
  <p:clrMapOvr>
    <a:masterClrMapping/>
  </p:clrMapOvr>
  <mc:AlternateContent xmlns:mc="http://schemas.openxmlformats.org/markup-compatibility/2006">
    <mc:Choice xmlns:p14="http://schemas.microsoft.com/office/powerpoint/2010/main" Requires="p14">
      <p:transition spd="slow" p14:dur="2000" advTm="47758"/>
    </mc:Choice>
    <mc:Fallback>
      <p:transition spd="slow" advTm="477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8"/>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67"/>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9" fill="hold" display="0">
                  <p:stCondLst>
                    <p:cond delay="indefinite"/>
                  </p:stCondLst>
                  <p:endCondLst>
                    <p:cond evt="onStopAudio" delay="0">
                      <p:tgtEl>
                        <p:sldTgt/>
                      </p:tgtEl>
                    </p:cond>
                  </p:endCondLst>
                </p:cTn>
                <p:tgtEl>
                  <p:spTgt spid="88"/>
                </p:tgtEl>
              </p:cMediaNode>
            </p:audio>
          </p:childTnLst>
        </p:cTn>
      </p:par>
    </p:tnLst>
    <p:bldLst>
      <p:bldP spid="4" grpId="0" animBg="1"/>
      <p:bldP spid="12" grpId="0" animBg="1"/>
      <p:bldP spid="14" grpId="0"/>
      <p:bldP spid="14" grpId="1"/>
      <p:bldP spid="19" grpId="0" animBg="1"/>
      <p:bldP spid="21" grpId="0" animBg="1"/>
      <p:bldP spid="24" grpId="0"/>
      <p:bldP spid="24" grpId="1"/>
      <p:bldP spid="28" grpId="0" animBg="1"/>
      <p:bldP spid="33" grpId="0"/>
      <p:bldP spid="33" grpId="1"/>
      <p:bldP spid="35" grpId="0" animBg="1"/>
      <p:bldP spid="36" grpId="0" animBg="1"/>
      <p:bldP spid="37" grpId="0" animBg="1"/>
      <p:bldP spid="38" grpId="0" animBg="1"/>
      <p:bldP spid="63" grpId="0" animBg="1"/>
      <p:bldP spid="67" grpId="0"/>
      <p:bldP spid="67"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3.3|0.1|0.6|0.4|7.4|0.1|0.4|0.6|8.2|0.3|0.2|0.6|17.9|0.4|0.1|0.3|5.8|0.1|0.1|0.1"/>
</p:tagLst>
</file>

<file path=ppt/tags/tag2.xml><?xml version="1.0" encoding="utf-8"?>
<p:tagLst xmlns:a="http://schemas.openxmlformats.org/drawingml/2006/main" xmlns:r="http://schemas.openxmlformats.org/officeDocument/2006/relationships" xmlns:p="http://schemas.openxmlformats.org/presentationml/2006/main">
  <p:tag name="TIMING" val="|0.7|1.2|1.7|2.4|0.5|0.5|4.9|0.5|5|0.3|3.9|0.2|0.4|0.6|6.7|0.2"/>
</p:tagLst>
</file>

<file path=ppt/tags/tag3.xml><?xml version="1.0" encoding="utf-8"?>
<p:tagLst xmlns:a="http://schemas.openxmlformats.org/drawingml/2006/main" xmlns:r="http://schemas.openxmlformats.org/officeDocument/2006/relationships" xmlns:p="http://schemas.openxmlformats.org/presentationml/2006/main">
  <p:tag name="TIMING" val="|0.9|0.4|4.8|0.1|4.7|0.5|0.6|0.3|4.7|0.6|0.2|6.1|0.2|0.3|2.1|0.3|0.6|0.3|4.4|0.2|2.9|0.2|1.9|0.4|1.9|1.4|0.2|4.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341</Words>
  <Application>Microsoft Office PowerPoint</Application>
  <PresentationFormat>Widescreen</PresentationFormat>
  <Paragraphs>35</Paragraphs>
  <Slides>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dc:creator>
  <cp:lastModifiedBy>Martin</cp:lastModifiedBy>
  <cp:revision>27</cp:revision>
  <dcterms:created xsi:type="dcterms:W3CDTF">2018-03-17T19:31:41Z</dcterms:created>
  <dcterms:modified xsi:type="dcterms:W3CDTF">2018-03-18T17:57:24Z</dcterms:modified>
</cp:coreProperties>
</file>