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86" r:id="rId26"/>
    <p:sldId id="287" r:id="rId27"/>
  </p:sldIdLst>
  <p:sldSz cx="9144000" cy="5149850"/>
  <p:notesSz cx="9144000" cy="51498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0" autoAdjust="0"/>
  </p:normalViewPr>
  <p:slideViewPr>
    <p:cSldViewPr snapToGrid="0">
      <p:cViewPr varScale="1">
        <p:scale>
          <a:sx n="120" d="100"/>
          <a:sy n="120" d="100"/>
        </p:scale>
        <p:origin x="5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91088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91088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914400" y="2446338"/>
            <a:ext cx="7315200" cy="2317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31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9792"/>
            <a:ext cx="7772400" cy="110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8248"/>
            <a:ext cx="6400800" cy="131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73148"/>
            <a:ext cx="2895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6008241" y="776132"/>
            <a:ext cx="3299719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817240" y="-1205069"/>
            <a:ext cx="3299719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73148"/>
            <a:ext cx="2895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06233"/>
            <a:ext cx="8229600" cy="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4773148"/>
            <a:ext cx="2895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53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4773148"/>
            <a:ext cx="2895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206233"/>
            <a:ext cx="8229600" cy="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1633"/>
            <a:ext cx="8229600" cy="339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4773148"/>
            <a:ext cx="2895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206233"/>
            <a:ext cx="8229600" cy="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57200" y="902418"/>
            <a:ext cx="4038600" cy="255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648200" y="902418"/>
            <a:ext cx="4038600" cy="255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4773148"/>
            <a:ext cx="2895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06233"/>
            <a:ext cx="8229600" cy="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0" y="1152756"/>
            <a:ext cx="4040188" cy="48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57200" y="1633171"/>
            <a:ext cx="4040188" cy="296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45028" y="1152756"/>
            <a:ext cx="4041775" cy="48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45028" y="1633171"/>
            <a:ext cx="4041775" cy="296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73148"/>
            <a:ext cx="2895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2" y="205042"/>
            <a:ext cx="3008313" cy="87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5042"/>
            <a:ext cx="5111750" cy="439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2" y="1077655"/>
            <a:ext cx="3008313" cy="352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73148"/>
            <a:ext cx="2895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4895"/>
            <a:ext cx="5486400" cy="42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60149"/>
            <a:ext cx="5486400" cy="308991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30473"/>
            <a:ext cx="5486400" cy="60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73148"/>
            <a:ext cx="2895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6233"/>
            <a:ext cx="8229600" cy="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2669" y="-1213836"/>
            <a:ext cx="33986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73148"/>
            <a:ext cx="2895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6233"/>
            <a:ext cx="8229600" cy="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1633"/>
            <a:ext cx="8229600" cy="339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73148"/>
            <a:ext cx="2895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73148"/>
            <a:ext cx="2133600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1599792"/>
            <a:ext cx="7772400" cy="110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xmlns:a="http://schemas.openxmlformats.org/drawingml/2006/main"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 xmlns:a="http://schemas.openxmlformats.org/drawingml/2006/main">
              <a:rPr lang="es"/>
              <a:t>ESTIBADOR</a:t>
            </a:r>
            <a:endParaRPr xmlns:a="http://schemas.openxmlformats.org/drawingml/2006/main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2918248"/>
            <a:ext cx="6400800" cy="131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3413759" y="771144"/>
            <a:ext cx="5730239" cy="30540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20827" y="197611"/>
            <a:ext cx="18421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xmlns:a="http://schemas.openxmlformats.org/drawingml/2006/main"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 xmlns:a="http://schemas.openxmlformats.org/drawingml/2006/main">
              <a:rPr lang="es" sz="1800">
                <a:solidFill>
                  <a:srgbClr val="FFFFFF"/>
                </a:solidFill>
              </a:rPr>
              <a:t>Arquitectura acoplable</a:t>
            </a:r>
            <a:endParaRPr xmlns:a="http://schemas.openxmlformats.org/drawingml/2006/main" sz="1800"/>
          </a:p>
        </p:txBody>
      </p:sp>
      <p:sp>
        <p:nvSpPr>
          <p:cNvPr id="166" name="Google Shape;166;p22"/>
          <p:cNvSpPr txBox="1"/>
          <p:nvPr/>
        </p:nvSpPr>
        <p:spPr>
          <a:xfrm>
            <a:off x="257962" y="2221230"/>
            <a:ext cx="7493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xmlns:a="http://schemas.openxmlformats.org/drawingml/2006/main"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11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xmlns:a="http://schemas.openxmlformats.org/drawingml/2006/main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257962" y="623417"/>
            <a:ext cx="3084195" cy="154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xmlns:a="http://schemas.openxmlformats.org/drawingml/2006/main" marL="356870" marR="0" lvl="0" indent="-344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 xmlns:a="http://schemas.openxmlformats.org/drawingml/2006/main"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utiliza una arquitectura cliente-servidor</a:t>
            </a:r>
            <a:endParaRPr xmlns:a="http://schemas.openxmlformats.org/drawingml/2006/main"/>
          </a:p>
          <a:p>
            <a:pPr xmlns:a="http://schemas.openxmlformats.org/drawingml/2006/main" marL="356870" marR="0" lvl="0" indent="-344805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 xmlns:a="http://schemas.openxmlformats.org/drawingml/2006/main"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xmlns:a="http://schemas.openxmlformats.org/drawingml/2006/main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979169" marR="0" lvl="1" indent="-342265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 xmlns:a="http://schemas.openxmlformats.org/drawingml/2006/main">
              <a:rPr lang="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¿Es la interfaz de usuario principal que</a:t>
            </a:r>
            <a:endParaRPr xmlns:a="http://schemas.openxmlformats.org/drawingml/2006/main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979169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comunica mediante una API REST</a:t>
            </a:r>
            <a:endParaRPr xmlns:a="http://schemas.openxmlformats.org/drawingml/2006/main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979169" marR="0" lvl="1" indent="-342265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 xmlns:a="http://schemas.openxmlformats.org/drawingml/2006/main">
              <a:rPr lang="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través de HTTP</a:t>
            </a:r>
            <a:endParaRPr xmlns:a="http://schemas.openxmlformats.org/drawingml/2006/main"/>
          </a:p>
          <a:p>
            <a:pPr xmlns:a="http://schemas.openxmlformats.org/drawingml/2006/main" marL="979169" marR="0" lvl="1" indent="-3422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 xmlns:a="http://schemas.openxmlformats.org/drawingml/2006/main">
              <a:rPr lang="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través del socket Unix local</a:t>
            </a:r>
            <a:endParaRPr xmlns:a="http://schemas.openxmlformats.org/drawingml/2006/main"/>
          </a:p>
        </p:txBody>
      </p:sp>
      <p:sp>
        <p:nvSpPr>
          <p:cNvPr id="168" name="Google Shape;168;p22"/>
          <p:cNvSpPr txBox="1"/>
          <p:nvPr/>
        </p:nvSpPr>
        <p:spPr>
          <a:xfrm>
            <a:off x="615391" y="2228215"/>
            <a:ext cx="41148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endParaRPr xmlns:a="http://schemas.openxmlformats.org/drawingml/2006/main"/>
          </a:p>
        </p:txBody>
      </p:sp>
      <p:sp>
        <p:nvSpPr>
          <p:cNvPr id="169" name="Google Shape;169;p22"/>
          <p:cNvSpPr txBox="1"/>
          <p:nvPr/>
        </p:nvSpPr>
        <p:spPr>
          <a:xfrm>
            <a:off x="257962" y="2394756"/>
            <a:ext cx="3868420" cy="229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2850" rIns="0" bIns="0" anchor="t" anchorCtr="0">
            <a:spAutoFit/>
          </a:bodyPr>
          <a:lstStyle/>
          <a:p>
            <a:pPr xmlns:a="http://schemas.openxmlformats.org/drawingml/2006/main" marL="979169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 xmlns:a="http://schemas.openxmlformats.org/drawingml/2006/main"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¿Es el demonio Docker?</a:t>
            </a:r>
            <a:endParaRPr xmlns:a="http://schemas.openxmlformats.org/drawingml/2006/main"/>
          </a:p>
          <a:p>
            <a:pPr xmlns:a="http://schemas.openxmlformats.org/drawingml/2006/main" marL="979169" marR="562610" lvl="0" indent="-341630" algn="l" rtl="0">
              <a:lnSpc>
                <a:spcPct val="1455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 xmlns:a="http://schemas.openxmlformats.org/drawingml/2006/main"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Responsable de la construcción, funcionamiento y distribución de contenedores.</a:t>
            </a:r>
            <a:endParaRPr xmlns:a="http://schemas.openxmlformats.org/drawingml/2006/main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356870" marR="0" lvl="0" indent="-344805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 xmlns:a="http://schemas.openxmlformats.org/drawingml/2006/main"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</a:t>
            </a:r>
            <a:endParaRPr xmlns:a="http://schemas.openxmlformats.org/drawingml/2006/main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979169" marR="5080" lvl="1" indent="-341630" algn="l" rtl="0">
              <a:lnSpc>
                <a:spcPct val="190909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 xmlns:a="http://schemas.openxmlformats.org/drawingml/2006/main">
              <a:rPr lang="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Responsable del almacenamiento, gestión y entrega de Docker Images.</a:t>
            </a:r>
            <a:endParaRPr xmlns:a="http://schemas.openxmlformats.org/drawingml/2006/main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1604010" marR="0" lvl="2" indent="-342265" algn="l" rtl="0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 xmlns:a="http://schemas.openxmlformats.org/drawingml/2006/main">
              <a:rPr lang="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 acoplable</a:t>
            </a:r>
            <a:endParaRPr xmlns:a="http://schemas.openxmlformats.org/drawingml/2006/main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1604010" marR="0" lvl="2" indent="-342265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 xmlns:a="http://schemas.openxmlformats.org/drawingml/2006/main">
              <a:rPr lang="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Privado</a:t>
            </a:r>
            <a:endParaRPr xmlns:a="http://schemas.openxmlformats.org/drawingml/2006/main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1604010" marR="0" lvl="2" indent="-342265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 xmlns:a="http://schemas.openxmlformats.org/drawingml/2006/main">
              <a:rPr lang="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Otros proveedores</a:t>
            </a:r>
            <a:endParaRPr xmlns:a="http://schemas.openxmlformats.org/drawingml/2006/main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14731" y="197611"/>
            <a:ext cx="181863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xmlns:a="http://schemas.openxmlformats.org/drawingml/2006/main"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 xmlns:a="http://schemas.openxmlformats.org/drawingml/2006/main">
              <a:rPr lang="es" sz="1800">
                <a:solidFill>
                  <a:srgbClr val="FFFFFF"/>
                </a:solidFill>
              </a:rPr>
              <a:t>Ejecución de contenedores</a:t>
            </a:r>
            <a:endParaRPr xmlns:a="http://schemas.openxmlformats.org/drawingml/2006/main" sz="1800"/>
          </a:p>
        </p:txBody>
      </p:sp>
      <p:sp>
        <p:nvSpPr>
          <p:cNvPr id="175" name="Google Shape;175;p23"/>
          <p:cNvSpPr txBox="1"/>
          <p:nvPr/>
        </p:nvSpPr>
        <p:spPr>
          <a:xfrm>
            <a:off x="228600" y="365125"/>
            <a:ext cx="6628130" cy="419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925" rIns="0" bIns="0" anchor="t" anchorCtr="0">
            <a:spAutoFit/>
          </a:bodyPr>
          <a:lstStyle/>
          <a:p>
            <a:pPr xmlns:a="http://schemas.openxmlformats.org/drawingml/2006/main" marL="356870" marR="0" lvl="0" indent="-344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comando docker `run` inicia un contenedor basado en una imagen Docker nombrada</a:t>
            </a:r>
            <a:endParaRPr xmlns:a="http://schemas.openxmlformats.org/drawingml/2006/main"/>
          </a:p>
          <a:p>
            <a:pPr xmlns:a="http://schemas.openxmlformats.org/drawingml/2006/main" marL="980439" marR="0" lvl="1" indent="-342899" algn="l" rtl="0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primero busca una copia local de la imagen</a:t>
            </a:r>
            <a:endParaRPr xmlns:a="http://schemas.openxmlformats.org/drawingml/2006/main"/>
          </a:p>
          <a:p>
            <a:pPr xmlns:a="http://schemas.openxmlformats.org/drawingml/2006/main" marL="1261745" marR="0" lvl="0" indent="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 no existe, se extrae de un Registro Docker.</a:t>
            </a:r>
            <a:endParaRPr xmlns:a="http://schemas.openxmlformats.org/drawingml/2006/main"/>
          </a:p>
          <a:p>
            <a:pPr xmlns:a="http://schemas.openxmlformats.org/drawingml/2006/main" marL="188595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El Registro predeterminado es el Registro Docker Hub.</a:t>
            </a:r>
            <a:endParaRPr xmlns:a="http://schemas.openxmlformats.org/drawingml/2006/main"/>
          </a:p>
          <a:p>
            <a:pPr xmlns:a="http://schemas.openxmlformats.org/drawingml/2006/main" marL="980439" marR="0" lvl="1" indent="-342899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crea un nuevo contenedor utilizando el sistema de archivos de la imagen.</a:t>
            </a:r>
            <a:endParaRPr xmlns:a="http://schemas.openxmlformats.org/drawingml/2006/main"/>
          </a:p>
          <a:p>
            <a:pPr xmlns:a="http://schemas.openxmlformats.org/drawingml/2006/main" marL="980439" marR="0" lvl="1" indent="-342899" algn="l" rtl="0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agrega una capa de lectura y escritura en la parte superior del sistema de archivos.</a:t>
            </a:r>
            <a:endParaRPr xmlns:a="http://schemas.openxmlformats.org/drawingml/2006/main"/>
          </a:p>
          <a:p>
            <a:pPr xmlns:a="http://schemas.openxmlformats.org/drawingml/2006/main" marL="980439" marR="0" lvl="1" indent="-342899" algn="l" rtl="0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crea una interfaz de red y se asigna una dirección IP desde un grupo</a:t>
            </a:r>
            <a:endParaRPr xmlns:a="http://schemas.openxmlformats.org/drawingml/2006/main"/>
          </a:p>
          <a:p>
            <a:pPr xmlns:a="http://schemas.openxmlformats.org/drawingml/2006/main" marL="980439" marR="0" lvl="1" indent="-34289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flujos de entrada, salida y error estándar están conectados</a:t>
            </a:r>
            <a:endParaRPr xmlns:a="http://schemas.openxmlformats.org/drawingml/2006/main"/>
          </a:p>
          <a:p>
            <a:pPr xmlns:a="http://schemas.openxmlformats.org/drawingml/2006/main" marL="980439" marR="0" lvl="1" indent="-342899" algn="l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ejecuta una aplicación específica.</a:t>
            </a:r>
            <a:endParaRPr xmlns:a="http://schemas.openxmlformats.org/drawingml/2006/main"/>
          </a:p>
          <a:p>
            <a:pPr xmlns:a="http://schemas.openxmlformats.org/drawingml/2006/main" marL="12700" marR="0" lvl="0" indent="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El contenedor Docker aparece como hijo del proceso demonio, los ms están conectados</a:t>
            </a:r>
            <a:endParaRPr xmlns:a="http://schemas.openxmlformats.org/drawingml/2006/main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6074664" y="1088136"/>
            <a:ext cx="3069335" cy="37094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20827" y="197611"/>
            <a:ext cx="26054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xmlns:a="http://schemas.openxmlformats.org/drawingml/2006/main"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 xmlns:a="http://schemas.openxmlformats.org/drawingml/2006/main">
              <a:rPr lang="es" sz="1800">
                <a:solidFill>
                  <a:srgbClr val="FFFFFF"/>
                </a:solidFill>
              </a:rPr>
              <a:t>Imágenes y contenedores de Docker</a:t>
            </a:r>
            <a:endParaRPr xmlns:a="http://schemas.openxmlformats.org/drawingml/2006/main" sz="1800"/>
          </a:p>
        </p:txBody>
      </p:sp>
      <p:sp>
        <p:nvSpPr>
          <p:cNvPr id="182" name="Google Shape;182;p24"/>
          <p:cNvSpPr txBox="1"/>
          <p:nvPr/>
        </p:nvSpPr>
        <p:spPr>
          <a:xfrm>
            <a:off x="228600" y="212725"/>
            <a:ext cx="5380990" cy="460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xmlns:a="http://schemas.openxmlformats.org/drawingml/2006/main" marL="356870" marR="0" lvl="0" indent="-344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imágenes de Docker son plantillas de solo lectura</a:t>
            </a:r>
            <a:endParaRPr xmlns:a="http://schemas.openxmlformats.org/drawingml/2006/main"/>
          </a:p>
          <a:p>
            <a:pPr xmlns:a="http://schemas.openxmlformats.org/drawingml/2006/main" marL="980439" marR="46990" lvl="1" indent="-342899" algn="l" rtl="0">
              <a:lnSpc>
                <a:spcPct val="155625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Foundation es una versión simplificada del sistema operativo Linux</a:t>
            </a:r>
            <a:endParaRPr xmlns:a="http://schemas.openxmlformats.org/drawingml/2006/main"/>
          </a:p>
          <a:p>
            <a:pPr xmlns:a="http://schemas.openxmlformats.org/drawingml/2006/main" marL="980439" marR="0" lvl="1" indent="-342899" algn="l" rtl="0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Cambios en los cimientos, como instalaciones de aplicaciones.</a:t>
            </a:r>
            <a:endParaRPr xmlns:a="http://schemas.openxmlformats.org/drawingml/2006/main"/>
          </a:p>
          <a:p>
            <a:pPr xmlns:a="http://schemas.openxmlformats.org/drawingml/2006/main" marL="980439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añadido a la imagen</a:t>
            </a:r>
            <a:endParaRPr xmlns:a="http://schemas.openxmlformats.org/drawingml/2006/main"/>
          </a:p>
          <a:p>
            <a:pPr xmlns:a="http://schemas.openxmlformats.org/drawingml/2006/main" marL="980439" marR="0" lvl="1" indent="-342899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imágenes son las plantillas o comandos de compilación para Docker.</a:t>
            </a:r>
            <a:endParaRPr xmlns:a="http://schemas.openxmlformats.org/drawingml/2006/main"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356870" marR="0" lvl="0" indent="-344805" algn="l" rtl="0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contenedores Docker son entornos en ejecución.</a:t>
            </a:r>
            <a:endParaRPr xmlns:a="http://schemas.openxmlformats.org/drawingml/2006/main"/>
          </a:p>
          <a:p>
            <a:pPr xmlns:a="http://schemas.openxmlformats.org/drawingml/2006/main" marL="980439" marR="0" lvl="1" indent="-342899" algn="l" rtl="0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 sistema operativo, entorno, programa, red, etc.</a:t>
            </a:r>
            <a:endParaRPr xmlns:a="http://schemas.openxmlformats.org/drawingml/2006/main"/>
          </a:p>
          <a:p>
            <a:pPr xmlns:a="http://schemas.openxmlformats.org/drawingml/2006/main" marL="980439" marR="0" lvl="1" indent="-342899" algn="l" rtl="0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Ejecuta (probablemente una) aplicación</a:t>
            </a:r>
            <a:endParaRPr xmlns:a="http://schemas.openxmlformats.org/drawingml/2006/main"/>
          </a:p>
          <a:p>
            <a:pPr xmlns:a="http://schemas.openxmlformats.org/drawingml/2006/main" marL="980439" marR="0" lvl="1" indent="-342899" algn="l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el software requerido contenido en la imagen.</a:t>
            </a:r>
            <a:endParaRPr xmlns:a="http://schemas.openxmlformats.org/drawingml/2006/main"/>
          </a:p>
          <a:p>
            <a:pPr xmlns:a="http://schemas.openxmlformats.org/drawingml/2006/main" marL="980439" marR="0" lvl="1" indent="-34289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tener configuración de arranque</a:t>
            </a:r>
            <a:endParaRPr xmlns:a="http://schemas.openxmlformats.org/drawingml/2006/main"/>
          </a:p>
          <a:p>
            <a:pPr xmlns:a="http://schemas.openxmlformats.org/drawingml/2006/main" marL="980439" marR="0" lvl="1" indent="-342899" algn="l" rtl="0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ejecutar, iniciar, detener y eliminar.</a:t>
            </a:r>
            <a:endParaRPr xmlns:a="http://schemas.openxmlformats.org/drawingml/2006/main"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78581"/>
            <a:ext cx="5318023" cy="4840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593725"/>
            <a:ext cx="3972172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8575" y="717550"/>
            <a:ext cx="6545263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457200" y="206233"/>
            <a:ext cx="8229600" cy="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xmlns:a="http://schemas.openxmlformats.org/drawingml/2006/main"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 xmlns:a="http://schemas.openxmlformats.org/drawingml/2006/main">
              <a:rPr lang="es"/>
              <a:t>Enjambre de Docker</a:t>
            </a:r>
            <a:endParaRPr xmlns:a="http://schemas.openxmlformats.org/drawingml/2006/main"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457200" y="1201634"/>
            <a:ext cx="8229600" cy="1830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xmlns:a="http://schemas.openxmlformats.org/drawingml/2006/main"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 xmlns:a="http://schemas.openxmlformats.org/drawingml/2006/main">
              <a:rPr lang="es" sz="2400"/>
              <a:t>Docker Swarm es una herramienta de gestión de orquestaciones que se ejecuta en aplicaciones Docker. Ayuda a los usuarios finales a crear e implementar un grupo de nodos Docker.</a:t>
            </a:r>
            <a:endParaRPr xmlns:a="http://schemas.openxmlformats.org/drawingml/2006/main"/>
          </a:p>
          <a:p>
            <a:pPr xmlns:a="http://schemas.openxmlformats.org/drawingml/2006/main" marL="342900" lvl="0" indent="-34290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 xmlns:a="http://schemas.openxmlformats.org/drawingml/2006/main">
              <a:rPr lang="es" sz="2400"/>
              <a:t>Cada nodo de un Docker Swarm es un demonio Docker y todos los demonios Docker interactúan mediante la API de Docker. Cada contenedor dentro del Swarm puede ser implementado y accedido por nodos del mismo clúster.</a:t>
            </a:r>
            <a:br xmlns:a="http://schemas.openxmlformats.org/drawingml/2006/main">
              <a:rPr lang="en-US" sz="2400"/>
            </a:br>
            <a:endParaRPr xmlns:a="http://schemas.openxmlformats.org/drawingml/2006/main" sz="2400"/>
          </a:p>
        </p:txBody>
      </p:sp>
      <p:pic>
        <p:nvPicPr>
          <p:cNvPr id="204" name="Google Shape;204;p28" descr="swar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2651125"/>
            <a:ext cx="2952750" cy="265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457200" y="206233"/>
            <a:ext cx="8229600" cy="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457200" y="1201633"/>
            <a:ext cx="8229600" cy="339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xmlns:a="http://schemas.openxmlformats.org/drawingml/2006/main"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 xmlns:a="http://schemas.openxmlformats.org/drawingml/2006/main">
              <a:rPr lang="es"/>
              <a:t>Hay cinco elementos críticos dentro de un entorno acoplable:</a:t>
            </a:r>
            <a:endParaRPr xmlns:a="http://schemas.openxmlformats.org/drawingml/2006/main"/>
          </a:p>
          <a:p>
            <a:pPr xmlns:a="http://schemas.openxmlformats.org/drawingml/2006/main"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 xmlns:a="http://schemas.openxmlformats.org/drawingml/2006/main">
              <a:rPr lang="es"/>
              <a:t>contenedor acoplable</a:t>
            </a:r>
            <a:endParaRPr xmlns:a="http://schemas.openxmlformats.org/drawingml/2006/main"/>
          </a:p>
          <a:p>
            <a:pPr xmlns:a="http://schemas.openxmlformats.org/drawingml/2006/main"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 xmlns:a="http://schemas.openxmlformats.org/drawingml/2006/main">
              <a:rPr lang="es"/>
              <a:t>demonio acoplable</a:t>
            </a:r>
            <a:endParaRPr xmlns:a="http://schemas.openxmlformats.org/drawingml/2006/main"/>
          </a:p>
          <a:p>
            <a:pPr xmlns:a="http://schemas.openxmlformats.org/drawingml/2006/main"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 xmlns:a="http://schemas.openxmlformats.org/drawingml/2006/main">
              <a:rPr lang="es"/>
              <a:t>Imágenes acoplables</a:t>
            </a:r>
            <a:endParaRPr xmlns:a="http://schemas.openxmlformats.org/drawingml/2006/main"/>
          </a:p>
          <a:p>
            <a:pPr xmlns:a="http://schemas.openxmlformats.org/drawingml/2006/main"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 xmlns:a="http://schemas.openxmlformats.org/drawingml/2006/main">
              <a:rPr lang="es"/>
              <a:t>cliente acoplable</a:t>
            </a:r>
            <a:endParaRPr xmlns:a="http://schemas.openxmlformats.org/drawingml/2006/main"/>
          </a:p>
          <a:p>
            <a:pPr xmlns:a="http://schemas.openxmlformats.org/drawingml/2006/main"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 xmlns:a="http://schemas.openxmlformats.org/drawingml/2006/main">
              <a:rPr lang="es"/>
              <a:t>registro acoplable</a:t>
            </a:r>
            <a:endParaRPr xmlns:a="http://schemas.openxmlformats.org/drawingml/2006/main"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 descr="docker-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799" y="746125"/>
            <a:ext cx="8044143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 descr="docker-containe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-2737"/>
            <a:ext cx="3314700" cy="249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 descr="docker-swar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2711341"/>
            <a:ext cx="54387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558551" y="178723"/>
            <a:ext cx="4416712" cy="68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ctr" anchorCtr="0">
            <a:spAutoFit/>
          </a:bodyPr>
          <a:lstStyle/>
          <a:p>
            <a:pPr xmlns:a="http://schemas.openxmlformats.org/drawingml/2006/main" marL="9536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 xmlns:a="http://schemas.openxmlformats.org/drawingml/2006/main">
              <a:rPr lang="es"/>
              <a:t>Contenedores acoplables</a:t>
            </a:r>
            <a:endParaRPr xmlns:a="http://schemas.openxmlformats.org/drawingml/2006/main"/>
          </a:p>
        </p:txBody>
      </p:sp>
      <p:sp>
        <p:nvSpPr>
          <p:cNvPr id="95" name="Google Shape;95;p14"/>
          <p:cNvSpPr/>
          <p:nvPr/>
        </p:nvSpPr>
        <p:spPr>
          <a:xfrm>
            <a:off x="2311215" y="1201632"/>
            <a:ext cx="4515696" cy="33910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2" descr="docker-daem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458913"/>
            <a:ext cx="4114800" cy="2800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685800" y="136525"/>
            <a:ext cx="8458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Swarm puede reprogramar contenedores en caso de fallas de nodos. El nodo Swarm tiene una carpeta de respaldo que podemos usar para restaurar los datos en un nuevo Swarm.</a:t>
            </a:r>
            <a:endParaRPr xmlns:a="http://schemas.openxmlformats.org/drawingml/2006/main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488" y="760413"/>
            <a:ext cx="7183437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/>
          <p:nvPr/>
        </p:nvSpPr>
        <p:spPr>
          <a:xfrm>
            <a:off x="152400" y="136525"/>
            <a:ext cx="8839200" cy="458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funciona Docker Swarm?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Swarm, los contenedores se lanzan mediante servicios.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servicio es un grupo de contenedores de una misma imagen que permite escalar aplicaciones.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Nodo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nodo Swarm es una instancia del motor Docker.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posible ejecutar varios nodos en un solo servidor. Pero en las implementaciones de producción, los nodos se distribuyen entre varios dispositivos.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dos tipos de nodos en Docker Swarm: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Nodo administrador. Mantiene las tareas de gestión del cluster.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Nodo trabajador. Recibe y ejecuta tareas desde el nodo administrador.</a:t>
            </a:r>
            <a:endParaRPr xmlns:a="http://schemas.openxmlformats.org/drawingml/2006/ma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5" descr="managernode-workerno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593725"/>
            <a:ext cx="5867400" cy="348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8975" y="130175"/>
            <a:ext cx="5831448" cy="470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8563" y="825500"/>
            <a:ext cx="6745287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173" y="1233405"/>
            <a:ext cx="60102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27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57200" y="206233"/>
            <a:ext cx="8229600" cy="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312" y="228882"/>
            <a:ext cx="5643377" cy="4223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 descr="Docker vs Virtualiz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5413" y="1773838"/>
            <a:ext cx="4763611" cy="1823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1684" y="197611"/>
            <a:ext cx="66484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xmlns:a="http://schemas.openxmlformats.org/drawingml/2006/main"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 xmlns:a="http://schemas.openxmlformats.org/drawingml/2006/main">
              <a:rPr lang="es" sz="1800">
                <a:solidFill>
                  <a:srgbClr val="FFFFFF"/>
                </a:solidFill>
              </a:rPr>
              <a:t>Estibador</a:t>
            </a:r>
            <a:endParaRPr xmlns:a="http://schemas.openxmlformats.org/drawingml/2006/main" sz="1800"/>
          </a:p>
        </p:txBody>
      </p:sp>
      <p:sp>
        <p:nvSpPr>
          <p:cNvPr id="112" name="Google Shape;112;p17"/>
          <p:cNvSpPr txBox="1"/>
          <p:nvPr/>
        </p:nvSpPr>
        <p:spPr>
          <a:xfrm>
            <a:off x="293624" y="616432"/>
            <a:ext cx="6359525" cy="434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xmlns:a="http://schemas.openxmlformats.org/drawingml/2006/main" marL="356870" marR="0" lvl="0" indent="-344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es una plataforma de contenedorización y contenedor de software muy liviana</a:t>
            </a:r>
            <a:endParaRPr xmlns:a="http://schemas.openxmlformats.org/drawingml/2006/main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356870" marR="0" lvl="0" indent="-344805" algn="l" rtl="0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contenedores Docker proporcionan una forma de ejecutar software de forma aislada</a:t>
            </a:r>
            <a:endParaRPr xmlns:a="http://schemas.openxmlformats.org/drawingml/2006/main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356870" marR="0" lvl="0" indent="-344805" algn="l" rtl="0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contiene y proporciona un contenedor Docker?</a:t>
            </a:r>
            <a:endParaRPr xmlns:a="http://schemas.openxmlformats.org/drawingml/2006/main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980439" marR="0" lvl="1" indent="-343534" algn="l" rtl="0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Inicialmente, solo un sistema operativo Linux básico</a:t>
            </a:r>
            <a:endParaRPr xmlns:a="http://schemas.openxmlformats.org/drawingml/2006/main"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980439" marR="0" lvl="1" indent="-343534" algn="l" rtl="0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límite o una “cárcel” para contener el software en ejecución</a:t>
            </a:r>
            <a:endParaRPr xmlns:a="http://schemas.openxmlformats.org/drawingml/2006/main"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980439" marR="0" lvl="1" indent="-343534" algn="l" rtl="0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una buena cárcel, no hay entradas ni salidas no autorizadas.</a:t>
            </a:r>
            <a:endParaRPr xmlns:a="http://schemas.openxmlformats.org/drawingml/2006/main"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980439" marR="0" lvl="1" indent="-343534" algn="l" rtl="0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imagen Docker es la base de cualquier contenedor Docker en particular.</a:t>
            </a:r>
            <a:endParaRPr xmlns:a="http://schemas.openxmlformats.org/drawingml/2006/main"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356870" marR="0" lvl="0" indent="-344805" algn="l" rtl="0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hay fuera de Docker?</a:t>
            </a:r>
            <a:endParaRPr xmlns:a="http://schemas.openxmlformats.org/drawingml/2006/main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980439" marR="0" lvl="1" indent="-343534" algn="l" rtl="0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contenedores Docker</a:t>
            </a:r>
            <a:endParaRPr xmlns:a="http://schemas.openxmlformats.org/drawingml/2006/main"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980439" marR="0" lvl="1" indent="-343534" algn="l" rtl="0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operativo, kernel.</a:t>
            </a:r>
            <a:endParaRPr xmlns:a="http://schemas.openxmlformats.org/drawingml/2006/main"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980439" marR="0" lvl="1" indent="-343534" algn="l" rtl="0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 xmlns:a="http://schemas.openxmlformats.org/drawingml/2006/main"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Cualquier otro software operativo</a:t>
            </a:r>
            <a:endParaRPr xmlns:a="http://schemas.openxmlformats.org/drawingml/2006/main"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457200" y="206233"/>
            <a:ext cx="8229600" cy="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xmlns:a="http://schemas.openxmlformats.org/drawingml/2006/main"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 xmlns:a="http://schemas.openxmlformats.org/drawingml/2006/main">
              <a:rPr lang="es"/>
              <a:t>Estibador</a:t>
            </a:r>
            <a:endParaRPr xmlns:a="http://schemas.openxmlformats.org/drawingml/2006/main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57200" y="1201633"/>
            <a:ext cx="8229600" cy="339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xmlns:a="http://schemas.openxmlformats.org/drawingml/2006/main"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 xmlns:a="http://schemas.openxmlformats.org/drawingml/2006/main">
              <a:rPr lang="es" sz="1600"/>
              <a:t>Docker es un software informático que se utiliza para la virtualización con el fin de tener varios sistemas operativos ejecutándose en el mismo host. A diferencia de los hipervisores que se utilizan para crear VM (máquinas virtuales), la virtualización en Docker se realiza a nivel de sistema en los llamados contenedores Docker.</a:t>
            </a:r>
            <a:endParaRPr xmlns:a="http://schemas.openxmlformats.org/drawingml/2006/main"/>
          </a:p>
          <a:p>
            <a:pPr xmlns:a="http://schemas.openxmlformats.org/drawingml/2006/main"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 xmlns:a="http://schemas.openxmlformats.org/drawingml/2006/main">
              <a:rPr lang="es" sz="1600"/>
              <a:t>Los contenedores Docker se ejecutan sobre el sistema operativo del host. Esto le ayuda a mejorar la eficiencia. Además, podemos ejecutar más contenedores en la misma infraestructura que máquinas virtuales porque los contenedores utilizan menos recursos.</a:t>
            </a:r>
            <a:endParaRPr xmlns:a="http://schemas.openxmlformats.org/drawingml/2006/mai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13792" y="197942"/>
            <a:ext cx="150114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xmlns:a="http://schemas.openxmlformats.org/drawingml/2006/main"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Docker para Linux</a:t>
            </a:r>
            <a:endParaRPr xmlns:a="http://schemas.openxmlformats.org/drawingml/2006/main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1082039" y="792480"/>
            <a:ext cx="786765" cy="363220"/>
          </a:xfrm>
          <a:custGeom>
            <a:avLst/>
            <a:gdLst/>
            <a:ahLst/>
            <a:cxnLst/>
            <a:rect l="l" t="t" r="r" b="b"/>
            <a:pathLst>
              <a:path w="786764" h="363219" extrusionOk="0">
                <a:moveTo>
                  <a:pt x="605028" y="0"/>
                </a:moveTo>
                <a:lnTo>
                  <a:pt x="0" y="0"/>
                </a:lnTo>
                <a:lnTo>
                  <a:pt x="0" y="362712"/>
                </a:lnTo>
                <a:lnTo>
                  <a:pt x="605028" y="362712"/>
                </a:lnTo>
                <a:lnTo>
                  <a:pt x="786384" y="181355"/>
                </a:lnTo>
                <a:lnTo>
                  <a:pt x="605028" y="0"/>
                </a:lnTo>
                <a:close/>
              </a:path>
            </a:pathLst>
          </a:custGeom>
          <a:solidFill>
            <a:srgbClr val="2CCC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091183" y="1621536"/>
            <a:ext cx="786765" cy="363220"/>
          </a:xfrm>
          <a:custGeom>
            <a:avLst/>
            <a:gdLst/>
            <a:ahLst/>
            <a:cxnLst/>
            <a:rect l="l" t="t" r="r" b="b"/>
            <a:pathLst>
              <a:path w="786764" h="363219" extrusionOk="0">
                <a:moveTo>
                  <a:pt x="605028" y="0"/>
                </a:moveTo>
                <a:lnTo>
                  <a:pt x="0" y="0"/>
                </a:lnTo>
                <a:lnTo>
                  <a:pt x="0" y="362712"/>
                </a:lnTo>
                <a:lnTo>
                  <a:pt x="605028" y="362712"/>
                </a:lnTo>
                <a:lnTo>
                  <a:pt x="786384" y="181356"/>
                </a:lnTo>
                <a:lnTo>
                  <a:pt x="605028" y="0"/>
                </a:lnTo>
                <a:close/>
              </a:path>
            </a:pathLst>
          </a:custGeom>
          <a:solidFill>
            <a:srgbClr val="2CCC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100327" y="2450592"/>
            <a:ext cx="786765" cy="363220"/>
          </a:xfrm>
          <a:custGeom>
            <a:avLst/>
            <a:gdLst/>
            <a:ahLst/>
            <a:cxnLst/>
            <a:rect l="l" t="t" r="r" b="b"/>
            <a:pathLst>
              <a:path w="786764" h="363219" extrusionOk="0">
                <a:moveTo>
                  <a:pt x="605028" y="0"/>
                </a:moveTo>
                <a:lnTo>
                  <a:pt x="0" y="0"/>
                </a:lnTo>
                <a:lnTo>
                  <a:pt x="0" y="362712"/>
                </a:lnTo>
                <a:lnTo>
                  <a:pt x="605028" y="362712"/>
                </a:lnTo>
                <a:lnTo>
                  <a:pt x="786384" y="181356"/>
                </a:lnTo>
                <a:lnTo>
                  <a:pt x="605028" y="0"/>
                </a:lnTo>
                <a:close/>
              </a:path>
            </a:pathLst>
          </a:custGeom>
          <a:solidFill>
            <a:srgbClr val="2CCC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109472" y="3279648"/>
            <a:ext cx="786765" cy="363220"/>
          </a:xfrm>
          <a:custGeom>
            <a:avLst/>
            <a:gdLst/>
            <a:ahLst/>
            <a:cxnLst/>
            <a:rect l="l" t="t" r="r" b="b"/>
            <a:pathLst>
              <a:path w="786764" h="363220" extrusionOk="0">
                <a:moveTo>
                  <a:pt x="605028" y="0"/>
                </a:moveTo>
                <a:lnTo>
                  <a:pt x="0" y="0"/>
                </a:lnTo>
                <a:lnTo>
                  <a:pt x="0" y="362712"/>
                </a:lnTo>
                <a:lnTo>
                  <a:pt x="605028" y="362712"/>
                </a:lnTo>
                <a:lnTo>
                  <a:pt x="786384" y="181356"/>
                </a:lnTo>
                <a:lnTo>
                  <a:pt x="605028" y="0"/>
                </a:lnTo>
                <a:close/>
              </a:path>
            </a:pathLst>
          </a:custGeom>
          <a:solidFill>
            <a:srgbClr val="2CCC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1118616" y="4108704"/>
            <a:ext cx="786765" cy="363220"/>
          </a:xfrm>
          <a:custGeom>
            <a:avLst/>
            <a:gdLst/>
            <a:ahLst/>
            <a:cxnLst/>
            <a:rect l="l" t="t" r="r" b="b"/>
            <a:pathLst>
              <a:path w="786764" h="363220" extrusionOk="0">
                <a:moveTo>
                  <a:pt x="605028" y="0"/>
                </a:moveTo>
                <a:lnTo>
                  <a:pt x="0" y="0"/>
                </a:lnTo>
                <a:lnTo>
                  <a:pt x="0" y="362711"/>
                </a:lnTo>
                <a:lnTo>
                  <a:pt x="605028" y="362711"/>
                </a:lnTo>
                <a:lnTo>
                  <a:pt x="786384" y="181355"/>
                </a:lnTo>
                <a:lnTo>
                  <a:pt x="605028" y="0"/>
                </a:lnTo>
                <a:close/>
              </a:path>
            </a:pathLst>
          </a:custGeom>
          <a:solidFill>
            <a:srgbClr val="2CCC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2612263" y="778510"/>
            <a:ext cx="457454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xmlns:a="http://schemas.openxmlformats.org/drawingml/2006/main"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 xmlns:a="http://schemas.openxmlformats.org/drawingml/2006/main">
              <a:rPr lang="es" sz="2200"/>
              <a:t>Docker era originalmente una aplicación de Linux</a:t>
            </a:r>
            <a:endParaRPr xmlns:a="http://schemas.openxmlformats.org/drawingml/2006/main" sz="2200"/>
          </a:p>
        </p:txBody>
      </p:sp>
      <p:sp>
        <p:nvSpPr>
          <p:cNvPr id="130" name="Google Shape;130;p19"/>
          <p:cNvSpPr/>
          <p:nvPr/>
        </p:nvSpPr>
        <p:spPr>
          <a:xfrm>
            <a:off x="667512" y="643128"/>
            <a:ext cx="597535" cy="661670"/>
          </a:xfrm>
          <a:custGeom>
            <a:avLst/>
            <a:gdLst/>
            <a:ahLst/>
            <a:cxnLst/>
            <a:rect l="l" t="t" r="r" b="b"/>
            <a:pathLst>
              <a:path w="597535" h="661669" extrusionOk="0">
                <a:moveTo>
                  <a:pt x="497840" y="0"/>
                </a:moveTo>
                <a:lnTo>
                  <a:pt x="99567" y="0"/>
                </a:lnTo>
                <a:lnTo>
                  <a:pt x="60807" y="7873"/>
                </a:lnTo>
                <a:lnTo>
                  <a:pt x="29159" y="29209"/>
                </a:lnTo>
                <a:lnTo>
                  <a:pt x="7823" y="60832"/>
                </a:lnTo>
                <a:lnTo>
                  <a:pt x="0" y="99567"/>
                </a:lnTo>
                <a:lnTo>
                  <a:pt x="0" y="561847"/>
                </a:lnTo>
                <a:lnTo>
                  <a:pt x="7823" y="600582"/>
                </a:lnTo>
                <a:lnTo>
                  <a:pt x="29159" y="632205"/>
                </a:lnTo>
                <a:lnTo>
                  <a:pt x="60807" y="653541"/>
                </a:lnTo>
                <a:lnTo>
                  <a:pt x="99567" y="661415"/>
                </a:lnTo>
                <a:lnTo>
                  <a:pt x="497840" y="661415"/>
                </a:lnTo>
                <a:lnTo>
                  <a:pt x="536600" y="653541"/>
                </a:lnTo>
                <a:lnTo>
                  <a:pt x="568248" y="632205"/>
                </a:lnTo>
                <a:lnTo>
                  <a:pt x="589584" y="600582"/>
                </a:lnTo>
                <a:lnTo>
                  <a:pt x="597407" y="561847"/>
                </a:lnTo>
                <a:lnTo>
                  <a:pt x="597407" y="99567"/>
                </a:lnTo>
                <a:lnTo>
                  <a:pt x="589584" y="60832"/>
                </a:lnTo>
                <a:lnTo>
                  <a:pt x="568248" y="29209"/>
                </a:lnTo>
                <a:lnTo>
                  <a:pt x="536600" y="7873"/>
                </a:lnTo>
                <a:lnTo>
                  <a:pt x="497840" y="0"/>
                </a:lnTo>
                <a:close/>
              </a:path>
            </a:pathLst>
          </a:custGeom>
          <a:solidFill>
            <a:srgbClr val="27AC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676655" y="1472184"/>
            <a:ext cx="597535" cy="661670"/>
          </a:xfrm>
          <a:custGeom>
            <a:avLst/>
            <a:gdLst/>
            <a:ahLst/>
            <a:cxnLst/>
            <a:rect l="l" t="t" r="r" b="b"/>
            <a:pathLst>
              <a:path w="597535" h="661669" extrusionOk="0">
                <a:moveTo>
                  <a:pt x="497840" y="0"/>
                </a:moveTo>
                <a:lnTo>
                  <a:pt x="99567" y="0"/>
                </a:lnTo>
                <a:lnTo>
                  <a:pt x="60807" y="7874"/>
                </a:lnTo>
                <a:lnTo>
                  <a:pt x="29159" y="29210"/>
                </a:lnTo>
                <a:lnTo>
                  <a:pt x="7823" y="60833"/>
                </a:lnTo>
                <a:lnTo>
                  <a:pt x="0" y="99567"/>
                </a:lnTo>
                <a:lnTo>
                  <a:pt x="0" y="561848"/>
                </a:lnTo>
                <a:lnTo>
                  <a:pt x="7823" y="600582"/>
                </a:lnTo>
                <a:lnTo>
                  <a:pt x="29159" y="632206"/>
                </a:lnTo>
                <a:lnTo>
                  <a:pt x="60807" y="653542"/>
                </a:lnTo>
                <a:lnTo>
                  <a:pt x="99567" y="661416"/>
                </a:lnTo>
                <a:lnTo>
                  <a:pt x="497840" y="661416"/>
                </a:lnTo>
                <a:lnTo>
                  <a:pt x="536600" y="653542"/>
                </a:lnTo>
                <a:lnTo>
                  <a:pt x="568248" y="632206"/>
                </a:lnTo>
                <a:lnTo>
                  <a:pt x="589584" y="600582"/>
                </a:lnTo>
                <a:lnTo>
                  <a:pt x="597407" y="561848"/>
                </a:lnTo>
                <a:lnTo>
                  <a:pt x="597407" y="99567"/>
                </a:lnTo>
                <a:lnTo>
                  <a:pt x="589584" y="60833"/>
                </a:lnTo>
                <a:lnTo>
                  <a:pt x="568248" y="29210"/>
                </a:lnTo>
                <a:lnTo>
                  <a:pt x="536600" y="7874"/>
                </a:lnTo>
                <a:lnTo>
                  <a:pt x="497840" y="0"/>
                </a:lnTo>
                <a:close/>
              </a:path>
            </a:pathLst>
          </a:custGeom>
          <a:solidFill>
            <a:srgbClr val="27AC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685800" y="2304288"/>
            <a:ext cx="597535" cy="658495"/>
          </a:xfrm>
          <a:custGeom>
            <a:avLst/>
            <a:gdLst/>
            <a:ahLst/>
            <a:cxnLst/>
            <a:rect l="l" t="t" r="r" b="b"/>
            <a:pathLst>
              <a:path w="597535" h="658494" extrusionOk="0">
                <a:moveTo>
                  <a:pt x="497840" y="0"/>
                </a:moveTo>
                <a:lnTo>
                  <a:pt x="99568" y="0"/>
                </a:lnTo>
                <a:lnTo>
                  <a:pt x="60807" y="7874"/>
                </a:lnTo>
                <a:lnTo>
                  <a:pt x="29159" y="29209"/>
                </a:lnTo>
                <a:lnTo>
                  <a:pt x="7823" y="60832"/>
                </a:lnTo>
                <a:lnTo>
                  <a:pt x="0" y="99568"/>
                </a:lnTo>
                <a:lnTo>
                  <a:pt x="0" y="558800"/>
                </a:lnTo>
                <a:lnTo>
                  <a:pt x="7823" y="597534"/>
                </a:lnTo>
                <a:lnTo>
                  <a:pt x="29159" y="629157"/>
                </a:lnTo>
                <a:lnTo>
                  <a:pt x="60807" y="650494"/>
                </a:lnTo>
                <a:lnTo>
                  <a:pt x="99568" y="658368"/>
                </a:lnTo>
                <a:lnTo>
                  <a:pt x="497840" y="658368"/>
                </a:lnTo>
                <a:lnTo>
                  <a:pt x="536600" y="650494"/>
                </a:lnTo>
                <a:lnTo>
                  <a:pt x="568248" y="629157"/>
                </a:lnTo>
                <a:lnTo>
                  <a:pt x="589534" y="597534"/>
                </a:lnTo>
                <a:lnTo>
                  <a:pt x="597408" y="558800"/>
                </a:lnTo>
                <a:lnTo>
                  <a:pt x="597408" y="99568"/>
                </a:lnTo>
                <a:lnTo>
                  <a:pt x="589534" y="60832"/>
                </a:lnTo>
                <a:lnTo>
                  <a:pt x="568248" y="29209"/>
                </a:lnTo>
                <a:lnTo>
                  <a:pt x="536600" y="7874"/>
                </a:lnTo>
                <a:lnTo>
                  <a:pt x="497840" y="0"/>
                </a:lnTo>
                <a:close/>
              </a:path>
            </a:pathLst>
          </a:custGeom>
          <a:solidFill>
            <a:srgbClr val="27AC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694944" y="3133344"/>
            <a:ext cx="597535" cy="658495"/>
          </a:xfrm>
          <a:custGeom>
            <a:avLst/>
            <a:gdLst/>
            <a:ahLst/>
            <a:cxnLst/>
            <a:rect l="l" t="t" r="r" b="b"/>
            <a:pathLst>
              <a:path w="597535" h="658495" extrusionOk="0">
                <a:moveTo>
                  <a:pt x="497840" y="0"/>
                </a:moveTo>
                <a:lnTo>
                  <a:pt x="99568" y="0"/>
                </a:lnTo>
                <a:lnTo>
                  <a:pt x="60807" y="7874"/>
                </a:lnTo>
                <a:lnTo>
                  <a:pt x="29159" y="29209"/>
                </a:lnTo>
                <a:lnTo>
                  <a:pt x="7823" y="60832"/>
                </a:lnTo>
                <a:lnTo>
                  <a:pt x="0" y="99568"/>
                </a:lnTo>
                <a:lnTo>
                  <a:pt x="0" y="558799"/>
                </a:lnTo>
                <a:lnTo>
                  <a:pt x="7823" y="597535"/>
                </a:lnTo>
                <a:lnTo>
                  <a:pt x="29159" y="629157"/>
                </a:lnTo>
                <a:lnTo>
                  <a:pt x="60807" y="650493"/>
                </a:lnTo>
                <a:lnTo>
                  <a:pt x="99568" y="658367"/>
                </a:lnTo>
                <a:lnTo>
                  <a:pt x="497840" y="658367"/>
                </a:lnTo>
                <a:lnTo>
                  <a:pt x="536600" y="650493"/>
                </a:lnTo>
                <a:lnTo>
                  <a:pt x="568248" y="629157"/>
                </a:lnTo>
                <a:lnTo>
                  <a:pt x="589534" y="597535"/>
                </a:lnTo>
                <a:lnTo>
                  <a:pt x="597408" y="558799"/>
                </a:lnTo>
                <a:lnTo>
                  <a:pt x="597408" y="99568"/>
                </a:lnTo>
                <a:lnTo>
                  <a:pt x="589534" y="60832"/>
                </a:lnTo>
                <a:lnTo>
                  <a:pt x="568248" y="29209"/>
                </a:lnTo>
                <a:lnTo>
                  <a:pt x="536600" y="7874"/>
                </a:lnTo>
                <a:lnTo>
                  <a:pt x="497840" y="0"/>
                </a:lnTo>
                <a:close/>
              </a:path>
            </a:pathLst>
          </a:custGeom>
          <a:solidFill>
            <a:srgbClr val="27AC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2644520" y="1621663"/>
            <a:ext cx="4927600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xmlns:a="http://schemas.openxmlformats.org/drawingml/2006/main"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2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Utiliza la funcionalidad del contenedor del kernel.</a:t>
            </a:r>
            <a:endParaRPr xmlns:a="http://schemas.openxmlformats.org/drawingml/2006/main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xmlns:a="http://schemas.openxmlformats.org/drawingml/2006/main" marL="215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2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Requiere una instalación de 64 bits utilizando un</a:t>
            </a:r>
            <a:endParaRPr xmlns:a="http://schemas.openxmlformats.org/drawingml/2006/main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2159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2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versión del kernel 3.10 o posterior</a:t>
            </a:r>
            <a:endParaRPr xmlns:a="http://schemas.openxmlformats.org/drawingml/2006/main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30480" marR="474344" lvl="0" indent="0" algn="l" rtl="0">
              <a:lnSpc>
                <a:spcPct val="100000"/>
              </a:lnSpc>
              <a:spcBef>
                <a:spcPts val="1305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2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Docker se ejecuta en muchas distribuciones populares de Linux</a:t>
            </a:r>
            <a:endParaRPr xmlns:a="http://schemas.openxmlformats.org/drawingml/2006/main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40005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2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Está disponible como RPM, APT o binario.</a:t>
            </a:r>
            <a:endParaRPr xmlns:a="http://schemas.openxmlformats.org/drawingml/2006/main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400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2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versiones</a:t>
            </a:r>
            <a:endParaRPr xmlns:a="http://schemas.openxmlformats.org/drawingml/2006/main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704087" y="3962400"/>
            <a:ext cx="597535" cy="658495"/>
          </a:xfrm>
          <a:custGeom>
            <a:avLst/>
            <a:gdLst/>
            <a:ahLst/>
            <a:cxnLst/>
            <a:rect l="l" t="t" r="r" b="b"/>
            <a:pathLst>
              <a:path w="597535" h="658495" extrusionOk="0">
                <a:moveTo>
                  <a:pt x="497840" y="0"/>
                </a:moveTo>
                <a:lnTo>
                  <a:pt x="99568" y="0"/>
                </a:lnTo>
                <a:lnTo>
                  <a:pt x="60807" y="7823"/>
                </a:lnTo>
                <a:lnTo>
                  <a:pt x="29159" y="29159"/>
                </a:lnTo>
                <a:lnTo>
                  <a:pt x="7823" y="60807"/>
                </a:lnTo>
                <a:lnTo>
                  <a:pt x="0" y="99568"/>
                </a:lnTo>
                <a:lnTo>
                  <a:pt x="0" y="558800"/>
                </a:lnTo>
                <a:lnTo>
                  <a:pt x="7823" y="597560"/>
                </a:lnTo>
                <a:lnTo>
                  <a:pt x="29159" y="629208"/>
                </a:lnTo>
                <a:lnTo>
                  <a:pt x="60807" y="650544"/>
                </a:lnTo>
                <a:lnTo>
                  <a:pt x="99568" y="658368"/>
                </a:lnTo>
                <a:lnTo>
                  <a:pt x="497840" y="658368"/>
                </a:lnTo>
                <a:lnTo>
                  <a:pt x="536600" y="650544"/>
                </a:lnTo>
                <a:lnTo>
                  <a:pt x="568198" y="629208"/>
                </a:lnTo>
                <a:lnTo>
                  <a:pt x="589534" y="597560"/>
                </a:lnTo>
                <a:lnTo>
                  <a:pt x="597408" y="558800"/>
                </a:lnTo>
                <a:lnTo>
                  <a:pt x="597408" y="99568"/>
                </a:lnTo>
                <a:lnTo>
                  <a:pt x="589534" y="60807"/>
                </a:lnTo>
                <a:lnTo>
                  <a:pt x="568198" y="29159"/>
                </a:lnTo>
                <a:lnTo>
                  <a:pt x="536600" y="7823"/>
                </a:lnTo>
                <a:lnTo>
                  <a:pt x="497840" y="0"/>
                </a:lnTo>
                <a:close/>
              </a:path>
            </a:pathLst>
          </a:custGeom>
          <a:solidFill>
            <a:srgbClr val="27AC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113792" y="197942"/>
            <a:ext cx="144335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xmlns:a="http://schemas.openxmlformats.org/drawingml/2006/main"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Ventana acoplable para OS X</a:t>
            </a:r>
            <a:endParaRPr xmlns:a="http://schemas.openxmlformats.org/drawingml/2006/main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935736" y="734568"/>
            <a:ext cx="866140" cy="363220"/>
          </a:xfrm>
          <a:custGeom>
            <a:avLst/>
            <a:gdLst/>
            <a:ahLst/>
            <a:cxnLst/>
            <a:rect l="l" t="t" r="r" b="b"/>
            <a:pathLst>
              <a:path w="866139" h="363219" extrusionOk="0">
                <a:moveTo>
                  <a:pt x="684276" y="0"/>
                </a:moveTo>
                <a:lnTo>
                  <a:pt x="0" y="0"/>
                </a:lnTo>
                <a:lnTo>
                  <a:pt x="0" y="362712"/>
                </a:lnTo>
                <a:lnTo>
                  <a:pt x="684276" y="362712"/>
                </a:lnTo>
                <a:lnTo>
                  <a:pt x="865632" y="181355"/>
                </a:lnTo>
                <a:lnTo>
                  <a:pt x="684276" y="0"/>
                </a:lnTo>
                <a:close/>
              </a:path>
            </a:pathLst>
          </a:custGeom>
          <a:solidFill>
            <a:srgbClr val="2CCC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944880" y="1423416"/>
            <a:ext cx="866140" cy="363220"/>
          </a:xfrm>
          <a:custGeom>
            <a:avLst/>
            <a:gdLst/>
            <a:ahLst/>
            <a:cxnLst/>
            <a:rect l="l" t="t" r="r" b="b"/>
            <a:pathLst>
              <a:path w="866139" h="363219" extrusionOk="0">
                <a:moveTo>
                  <a:pt x="684276" y="0"/>
                </a:moveTo>
                <a:lnTo>
                  <a:pt x="0" y="0"/>
                </a:lnTo>
                <a:lnTo>
                  <a:pt x="0" y="362712"/>
                </a:lnTo>
                <a:lnTo>
                  <a:pt x="684276" y="362712"/>
                </a:lnTo>
                <a:lnTo>
                  <a:pt x="865632" y="181355"/>
                </a:lnTo>
                <a:lnTo>
                  <a:pt x="684276" y="0"/>
                </a:lnTo>
                <a:close/>
              </a:path>
            </a:pathLst>
          </a:custGeom>
          <a:solidFill>
            <a:srgbClr val="2CCC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954024" y="2142744"/>
            <a:ext cx="866140" cy="363220"/>
          </a:xfrm>
          <a:custGeom>
            <a:avLst/>
            <a:gdLst/>
            <a:ahLst/>
            <a:cxnLst/>
            <a:rect l="l" t="t" r="r" b="b"/>
            <a:pathLst>
              <a:path w="866139" h="363219" extrusionOk="0">
                <a:moveTo>
                  <a:pt x="684276" y="0"/>
                </a:moveTo>
                <a:lnTo>
                  <a:pt x="0" y="0"/>
                </a:lnTo>
                <a:lnTo>
                  <a:pt x="0" y="362712"/>
                </a:lnTo>
                <a:lnTo>
                  <a:pt x="684276" y="362712"/>
                </a:lnTo>
                <a:lnTo>
                  <a:pt x="865632" y="181356"/>
                </a:lnTo>
                <a:lnTo>
                  <a:pt x="684276" y="0"/>
                </a:lnTo>
                <a:close/>
              </a:path>
            </a:pathLst>
          </a:custGeom>
          <a:solidFill>
            <a:srgbClr val="2CCC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935736" y="2862072"/>
            <a:ext cx="866140" cy="365760"/>
          </a:xfrm>
          <a:custGeom>
            <a:avLst/>
            <a:gdLst/>
            <a:ahLst/>
            <a:cxnLst/>
            <a:rect l="l" t="t" r="r" b="b"/>
            <a:pathLst>
              <a:path w="866139" h="365760" extrusionOk="0">
                <a:moveTo>
                  <a:pt x="682751" y="0"/>
                </a:moveTo>
                <a:lnTo>
                  <a:pt x="0" y="0"/>
                </a:lnTo>
                <a:lnTo>
                  <a:pt x="0" y="365760"/>
                </a:lnTo>
                <a:lnTo>
                  <a:pt x="682751" y="365760"/>
                </a:lnTo>
                <a:lnTo>
                  <a:pt x="865632" y="182880"/>
                </a:lnTo>
                <a:lnTo>
                  <a:pt x="682751" y="0"/>
                </a:lnTo>
                <a:close/>
              </a:path>
            </a:pathLst>
          </a:custGeom>
          <a:solidFill>
            <a:srgbClr val="2CCC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539495" y="585216"/>
            <a:ext cx="658495" cy="658495"/>
          </a:xfrm>
          <a:custGeom>
            <a:avLst/>
            <a:gdLst/>
            <a:ahLst/>
            <a:cxnLst/>
            <a:rect l="l" t="t" r="r" b="b"/>
            <a:pathLst>
              <a:path w="658494" h="658494" extrusionOk="0">
                <a:moveTo>
                  <a:pt x="548640" y="0"/>
                </a:moveTo>
                <a:lnTo>
                  <a:pt x="109728" y="0"/>
                </a:lnTo>
                <a:lnTo>
                  <a:pt x="67017" y="8635"/>
                </a:lnTo>
                <a:lnTo>
                  <a:pt x="32131" y="32130"/>
                </a:lnTo>
                <a:lnTo>
                  <a:pt x="8623" y="67055"/>
                </a:lnTo>
                <a:lnTo>
                  <a:pt x="0" y="109727"/>
                </a:lnTo>
                <a:lnTo>
                  <a:pt x="0" y="548639"/>
                </a:lnTo>
                <a:lnTo>
                  <a:pt x="8623" y="591312"/>
                </a:lnTo>
                <a:lnTo>
                  <a:pt x="32131" y="626237"/>
                </a:lnTo>
                <a:lnTo>
                  <a:pt x="67017" y="649731"/>
                </a:lnTo>
                <a:lnTo>
                  <a:pt x="109728" y="658367"/>
                </a:lnTo>
                <a:lnTo>
                  <a:pt x="548640" y="658367"/>
                </a:lnTo>
                <a:lnTo>
                  <a:pt x="591350" y="649731"/>
                </a:lnTo>
                <a:lnTo>
                  <a:pt x="626224" y="626237"/>
                </a:lnTo>
                <a:lnTo>
                  <a:pt x="649744" y="591312"/>
                </a:lnTo>
                <a:lnTo>
                  <a:pt x="658368" y="548639"/>
                </a:lnTo>
                <a:lnTo>
                  <a:pt x="658368" y="109727"/>
                </a:lnTo>
                <a:lnTo>
                  <a:pt x="649744" y="67055"/>
                </a:lnTo>
                <a:lnTo>
                  <a:pt x="626224" y="32130"/>
                </a:lnTo>
                <a:lnTo>
                  <a:pt x="591350" y="8635"/>
                </a:lnTo>
                <a:lnTo>
                  <a:pt x="548640" y="0"/>
                </a:lnTo>
                <a:close/>
              </a:path>
            </a:pathLst>
          </a:custGeom>
          <a:solidFill>
            <a:srgbClr val="27AC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548640" y="1277112"/>
            <a:ext cx="658495" cy="658495"/>
          </a:xfrm>
          <a:custGeom>
            <a:avLst/>
            <a:gdLst/>
            <a:ahLst/>
            <a:cxnLst/>
            <a:rect l="l" t="t" r="r" b="b"/>
            <a:pathLst>
              <a:path w="658494" h="658494" extrusionOk="0">
                <a:moveTo>
                  <a:pt x="548640" y="0"/>
                </a:moveTo>
                <a:lnTo>
                  <a:pt x="109728" y="0"/>
                </a:lnTo>
                <a:lnTo>
                  <a:pt x="67017" y="8636"/>
                </a:lnTo>
                <a:lnTo>
                  <a:pt x="32130" y="32131"/>
                </a:lnTo>
                <a:lnTo>
                  <a:pt x="8623" y="67056"/>
                </a:lnTo>
                <a:lnTo>
                  <a:pt x="0" y="109728"/>
                </a:lnTo>
                <a:lnTo>
                  <a:pt x="0" y="548639"/>
                </a:lnTo>
                <a:lnTo>
                  <a:pt x="8623" y="591312"/>
                </a:lnTo>
                <a:lnTo>
                  <a:pt x="32130" y="626237"/>
                </a:lnTo>
                <a:lnTo>
                  <a:pt x="67017" y="649732"/>
                </a:lnTo>
                <a:lnTo>
                  <a:pt x="109728" y="658368"/>
                </a:lnTo>
                <a:lnTo>
                  <a:pt x="548640" y="658368"/>
                </a:lnTo>
                <a:lnTo>
                  <a:pt x="591350" y="649732"/>
                </a:lnTo>
                <a:lnTo>
                  <a:pt x="626224" y="626237"/>
                </a:lnTo>
                <a:lnTo>
                  <a:pt x="649744" y="591312"/>
                </a:lnTo>
                <a:lnTo>
                  <a:pt x="658368" y="548639"/>
                </a:lnTo>
                <a:lnTo>
                  <a:pt x="658368" y="109728"/>
                </a:lnTo>
                <a:lnTo>
                  <a:pt x="649744" y="67056"/>
                </a:lnTo>
                <a:lnTo>
                  <a:pt x="626224" y="32131"/>
                </a:lnTo>
                <a:lnTo>
                  <a:pt x="591350" y="8636"/>
                </a:lnTo>
                <a:lnTo>
                  <a:pt x="548640" y="0"/>
                </a:lnTo>
                <a:close/>
              </a:path>
            </a:pathLst>
          </a:custGeom>
          <a:solidFill>
            <a:srgbClr val="27AC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557783" y="1996440"/>
            <a:ext cx="658495" cy="658495"/>
          </a:xfrm>
          <a:custGeom>
            <a:avLst/>
            <a:gdLst/>
            <a:ahLst/>
            <a:cxnLst/>
            <a:rect l="l" t="t" r="r" b="b"/>
            <a:pathLst>
              <a:path w="658494" h="658494" extrusionOk="0">
                <a:moveTo>
                  <a:pt x="548640" y="0"/>
                </a:moveTo>
                <a:lnTo>
                  <a:pt x="109728" y="0"/>
                </a:lnTo>
                <a:lnTo>
                  <a:pt x="67017" y="8636"/>
                </a:lnTo>
                <a:lnTo>
                  <a:pt x="32131" y="32131"/>
                </a:lnTo>
                <a:lnTo>
                  <a:pt x="8623" y="67056"/>
                </a:lnTo>
                <a:lnTo>
                  <a:pt x="0" y="109728"/>
                </a:lnTo>
                <a:lnTo>
                  <a:pt x="0" y="548639"/>
                </a:lnTo>
                <a:lnTo>
                  <a:pt x="8623" y="591312"/>
                </a:lnTo>
                <a:lnTo>
                  <a:pt x="32131" y="626237"/>
                </a:lnTo>
                <a:lnTo>
                  <a:pt x="67017" y="649732"/>
                </a:lnTo>
                <a:lnTo>
                  <a:pt x="109728" y="658368"/>
                </a:lnTo>
                <a:lnTo>
                  <a:pt x="548640" y="658368"/>
                </a:lnTo>
                <a:lnTo>
                  <a:pt x="591350" y="649732"/>
                </a:lnTo>
                <a:lnTo>
                  <a:pt x="626224" y="626237"/>
                </a:lnTo>
                <a:lnTo>
                  <a:pt x="649744" y="591312"/>
                </a:lnTo>
                <a:lnTo>
                  <a:pt x="658368" y="548639"/>
                </a:lnTo>
                <a:lnTo>
                  <a:pt x="658368" y="109728"/>
                </a:lnTo>
                <a:lnTo>
                  <a:pt x="649744" y="67056"/>
                </a:lnTo>
                <a:lnTo>
                  <a:pt x="626224" y="32131"/>
                </a:lnTo>
                <a:lnTo>
                  <a:pt x="591350" y="8636"/>
                </a:lnTo>
                <a:lnTo>
                  <a:pt x="548640" y="0"/>
                </a:lnTo>
                <a:close/>
              </a:path>
            </a:pathLst>
          </a:custGeom>
          <a:solidFill>
            <a:srgbClr val="27AC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539495" y="2715768"/>
            <a:ext cx="658495" cy="658495"/>
          </a:xfrm>
          <a:custGeom>
            <a:avLst/>
            <a:gdLst/>
            <a:ahLst/>
            <a:cxnLst/>
            <a:rect l="l" t="t" r="r" b="b"/>
            <a:pathLst>
              <a:path w="658494" h="658495" extrusionOk="0">
                <a:moveTo>
                  <a:pt x="548640" y="0"/>
                </a:moveTo>
                <a:lnTo>
                  <a:pt x="109728" y="0"/>
                </a:lnTo>
                <a:lnTo>
                  <a:pt x="67017" y="8635"/>
                </a:lnTo>
                <a:lnTo>
                  <a:pt x="32131" y="32130"/>
                </a:lnTo>
                <a:lnTo>
                  <a:pt x="8623" y="67055"/>
                </a:lnTo>
                <a:lnTo>
                  <a:pt x="0" y="109727"/>
                </a:lnTo>
                <a:lnTo>
                  <a:pt x="0" y="548639"/>
                </a:lnTo>
                <a:lnTo>
                  <a:pt x="8623" y="591311"/>
                </a:lnTo>
                <a:lnTo>
                  <a:pt x="32131" y="626236"/>
                </a:lnTo>
                <a:lnTo>
                  <a:pt x="67017" y="649732"/>
                </a:lnTo>
                <a:lnTo>
                  <a:pt x="109728" y="658367"/>
                </a:lnTo>
                <a:lnTo>
                  <a:pt x="548640" y="658367"/>
                </a:lnTo>
                <a:lnTo>
                  <a:pt x="591350" y="649732"/>
                </a:lnTo>
                <a:lnTo>
                  <a:pt x="626224" y="626236"/>
                </a:lnTo>
                <a:lnTo>
                  <a:pt x="649744" y="591311"/>
                </a:lnTo>
                <a:lnTo>
                  <a:pt x="658368" y="548639"/>
                </a:lnTo>
                <a:lnTo>
                  <a:pt x="658368" y="109727"/>
                </a:lnTo>
                <a:lnTo>
                  <a:pt x="649744" y="67055"/>
                </a:lnTo>
                <a:lnTo>
                  <a:pt x="626224" y="32130"/>
                </a:lnTo>
                <a:lnTo>
                  <a:pt x="591350" y="8635"/>
                </a:lnTo>
                <a:lnTo>
                  <a:pt x="548640" y="0"/>
                </a:lnTo>
                <a:close/>
              </a:path>
            </a:pathLst>
          </a:custGeom>
          <a:solidFill>
            <a:srgbClr val="27AC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2183638" y="727024"/>
            <a:ext cx="3337560" cy="33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xmlns:a="http://schemas.openxmlformats.org/drawingml/2006/main"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s" sz="2000">
                <a:latin typeface="Arial"/>
                <a:ea typeface="Arial"/>
                <a:cs typeface="Arial"/>
                <a:sym typeface="Arial"/>
              </a:rPr>
              <a:t>Docker se ejecuta de forma nativa en OS X</a:t>
            </a:r>
            <a:endParaRPr xmlns:a="http://schemas.openxmlformats.org/drawingml/2006/main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165095" y="1554226"/>
            <a:ext cx="5739765" cy="239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xmlns:a="http://schemas.openxmlformats.org/drawingml/2006/main"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de instalación DMG ejecutándose en el espacio del usuario</a:t>
            </a:r>
            <a:endParaRPr xmlns:a="http://schemas.openxmlformats.org/drawingml/2006/main"/>
          </a:p>
          <a:p>
            <a:pPr marL="12700" marR="0" lvl="0" indent="0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12700" marR="0" lvl="0" indent="0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 construido sobre el hipervisor xhyve.</a:t>
            </a:r>
            <a:endParaRPr xmlns:a="http://schemas.openxmlformats.org/drawingml/2006/main"/>
          </a:p>
          <a:p>
            <a:pPr marL="12700" marR="0" lvl="0" indent="0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12700" marR="0" lvl="0" indent="0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Requiere una Mac 2010 o posterior con Intel MMU y</a:t>
            </a:r>
            <a:endParaRPr xmlns:a="http://schemas.openxmlformats.org/drawingml/2006/main"/>
          </a:p>
          <a:p>
            <a:pPr xmlns:a="http://schemas.openxmlformats.org/drawingml/2006/main" marL="12700" marR="0" lvl="0" indent="0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Soporte EPT</a:t>
            </a:r>
            <a:endParaRPr xmlns:a="http://schemas.openxmlformats.org/drawingml/2006/main"/>
          </a:p>
          <a:p>
            <a:pPr xmlns:a="http://schemas.openxmlformats.org/drawingml/2006/main" marL="12700" marR="0" lvl="0" indent="0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Requiere OS X 10.10.3 Yosemite o más reciente</a:t>
            </a:r>
            <a:endParaRPr xmlns:a="http://schemas.openxmlformats.org/drawingml/2006/main"/>
          </a:p>
          <a:p>
            <a:pPr marL="12700" marR="0" lvl="0" indent="0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12700" marR="0" lvl="0" indent="0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 xmlns:a="http://schemas.openxmlformats.org/drawingml/2006/main"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Requiere al menos 4 GB de RAM</a:t>
            </a:r>
            <a:endParaRPr xmlns:a="http://schemas.openxmlformats.org/drawingml/2006/main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954024" y="3619246"/>
            <a:ext cx="866140" cy="363220"/>
          </a:xfrm>
          <a:custGeom>
            <a:avLst/>
            <a:gdLst/>
            <a:ahLst/>
            <a:cxnLst/>
            <a:rect l="l" t="t" r="r" b="b"/>
            <a:pathLst>
              <a:path w="866139" h="363220" extrusionOk="0">
                <a:moveTo>
                  <a:pt x="684276" y="0"/>
                </a:moveTo>
                <a:lnTo>
                  <a:pt x="0" y="0"/>
                </a:lnTo>
                <a:lnTo>
                  <a:pt x="0" y="362712"/>
                </a:lnTo>
                <a:lnTo>
                  <a:pt x="684276" y="362712"/>
                </a:lnTo>
                <a:lnTo>
                  <a:pt x="865632" y="181356"/>
                </a:lnTo>
                <a:lnTo>
                  <a:pt x="684276" y="0"/>
                </a:lnTo>
                <a:close/>
              </a:path>
            </a:pathLst>
          </a:custGeom>
          <a:solidFill>
            <a:srgbClr val="2CCC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539495" y="3471545"/>
            <a:ext cx="658495" cy="658495"/>
          </a:xfrm>
          <a:custGeom>
            <a:avLst/>
            <a:gdLst/>
            <a:ahLst/>
            <a:cxnLst/>
            <a:rect l="l" t="t" r="r" b="b"/>
            <a:pathLst>
              <a:path w="658494" h="658495" extrusionOk="0">
                <a:moveTo>
                  <a:pt x="548640" y="0"/>
                </a:moveTo>
                <a:lnTo>
                  <a:pt x="109728" y="0"/>
                </a:lnTo>
                <a:lnTo>
                  <a:pt x="67017" y="8636"/>
                </a:lnTo>
                <a:lnTo>
                  <a:pt x="32131" y="32257"/>
                </a:lnTo>
                <a:lnTo>
                  <a:pt x="8623" y="67056"/>
                </a:lnTo>
                <a:lnTo>
                  <a:pt x="0" y="109728"/>
                </a:lnTo>
                <a:lnTo>
                  <a:pt x="0" y="548703"/>
                </a:lnTo>
                <a:lnTo>
                  <a:pt x="8623" y="591413"/>
                </a:lnTo>
                <a:lnTo>
                  <a:pt x="32131" y="626287"/>
                </a:lnTo>
                <a:lnTo>
                  <a:pt x="67017" y="649808"/>
                </a:lnTo>
                <a:lnTo>
                  <a:pt x="109728" y="658431"/>
                </a:lnTo>
                <a:lnTo>
                  <a:pt x="548640" y="658431"/>
                </a:lnTo>
                <a:lnTo>
                  <a:pt x="591350" y="649808"/>
                </a:lnTo>
                <a:lnTo>
                  <a:pt x="626224" y="626287"/>
                </a:lnTo>
                <a:lnTo>
                  <a:pt x="649744" y="591413"/>
                </a:lnTo>
                <a:lnTo>
                  <a:pt x="658368" y="548703"/>
                </a:lnTo>
                <a:lnTo>
                  <a:pt x="658368" y="109728"/>
                </a:lnTo>
                <a:lnTo>
                  <a:pt x="649744" y="67056"/>
                </a:lnTo>
                <a:lnTo>
                  <a:pt x="626224" y="32257"/>
                </a:lnTo>
                <a:lnTo>
                  <a:pt x="591350" y="8636"/>
                </a:lnTo>
                <a:lnTo>
                  <a:pt x="548640" y="0"/>
                </a:lnTo>
                <a:close/>
              </a:path>
            </a:pathLst>
          </a:custGeom>
          <a:solidFill>
            <a:srgbClr val="27AC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944880" y="4325111"/>
            <a:ext cx="866140" cy="365760"/>
          </a:xfrm>
          <a:custGeom>
            <a:avLst/>
            <a:gdLst/>
            <a:ahLst/>
            <a:cxnLst/>
            <a:rect l="l" t="t" r="r" b="b"/>
            <a:pathLst>
              <a:path w="866139" h="365760" extrusionOk="0">
                <a:moveTo>
                  <a:pt x="682751" y="0"/>
                </a:moveTo>
                <a:lnTo>
                  <a:pt x="0" y="0"/>
                </a:lnTo>
                <a:lnTo>
                  <a:pt x="0" y="365760"/>
                </a:lnTo>
                <a:lnTo>
                  <a:pt x="682751" y="365760"/>
                </a:lnTo>
                <a:lnTo>
                  <a:pt x="865632" y="182880"/>
                </a:lnTo>
                <a:lnTo>
                  <a:pt x="682751" y="0"/>
                </a:lnTo>
                <a:close/>
              </a:path>
            </a:pathLst>
          </a:custGeom>
          <a:solidFill>
            <a:srgbClr val="2CCC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560679" y="4178744"/>
            <a:ext cx="658495" cy="658495"/>
          </a:xfrm>
          <a:custGeom>
            <a:avLst/>
            <a:gdLst/>
            <a:ahLst/>
            <a:cxnLst/>
            <a:rect l="l" t="t" r="r" b="b"/>
            <a:pathLst>
              <a:path w="658494" h="658495" extrusionOk="0">
                <a:moveTo>
                  <a:pt x="548640" y="0"/>
                </a:moveTo>
                <a:lnTo>
                  <a:pt x="109727" y="0"/>
                </a:lnTo>
                <a:lnTo>
                  <a:pt x="67017" y="8623"/>
                </a:lnTo>
                <a:lnTo>
                  <a:pt x="32143" y="32130"/>
                </a:lnTo>
                <a:lnTo>
                  <a:pt x="8623" y="67017"/>
                </a:lnTo>
                <a:lnTo>
                  <a:pt x="0" y="109727"/>
                </a:lnTo>
                <a:lnTo>
                  <a:pt x="0" y="548640"/>
                </a:lnTo>
                <a:lnTo>
                  <a:pt x="8623" y="591350"/>
                </a:lnTo>
                <a:lnTo>
                  <a:pt x="32143" y="626224"/>
                </a:lnTo>
                <a:lnTo>
                  <a:pt x="67017" y="649744"/>
                </a:lnTo>
                <a:lnTo>
                  <a:pt x="109727" y="658367"/>
                </a:lnTo>
                <a:lnTo>
                  <a:pt x="548640" y="658367"/>
                </a:lnTo>
                <a:lnTo>
                  <a:pt x="591350" y="649744"/>
                </a:lnTo>
                <a:lnTo>
                  <a:pt x="626236" y="626224"/>
                </a:lnTo>
                <a:lnTo>
                  <a:pt x="649744" y="591350"/>
                </a:lnTo>
                <a:lnTo>
                  <a:pt x="658368" y="548640"/>
                </a:lnTo>
                <a:lnTo>
                  <a:pt x="658368" y="109727"/>
                </a:lnTo>
                <a:lnTo>
                  <a:pt x="649744" y="67017"/>
                </a:lnTo>
                <a:lnTo>
                  <a:pt x="626236" y="32130"/>
                </a:lnTo>
                <a:lnTo>
                  <a:pt x="591350" y="8623"/>
                </a:lnTo>
                <a:lnTo>
                  <a:pt x="548640" y="0"/>
                </a:lnTo>
                <a:close/>
              </a:path>
            </a:pathLst>
          </a:custGeom>
          <a:solidFill>
            <a:srgbClr val="27AC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 descr="Docker Images, Docker Hub, Docker File and Docker Container - Docker Tutorial - Edurek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355725"/>
            <a:ext cx="6981371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561</Words>
  <Application>Microsoft Office PowerPoint</Application>
  <PresentationFormat>Custom</PresentationFormat>
  <Paragraphs>95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Office Theme</vt:lpstr>
      <vt:lpstr>DOCKER</vt:lpstr>
      <vt:lpstr>Docker containers</vt:lpstr>
      <vt:lpstr>PowerPoint Presentation</vt:lpstr>
      <vt:lpstr>PowerPoint Presentation</vt:lpstr>
      <vt:lpstr>Docker</vt:lpstr>
      <vt:lpstr>Docker</vt:lpstr>
      <vt:lpstr>Docker was originally a Linux application</vt:lpstr>
      <vt:lpstr>Docker runs natively on OS X</vt:lpstr>
      <vt:lpstr>PowerPoint Presentation</vt:lpstr>
      <vt:lpstr>Docker Architecture</vt:lpstr>
      <vt:lpstr>Running Containers</vt:lpstr>
      <vt:lpstr>Docker Images &amp; Containers</vt:lpstr>
      <vt:lpstr>PowerPoint Presentation</vt:lpstr>
      <vt:lpstr>PowerPoint Presentation</vt:lpstr>
      <vt:lpstr>PowerPoint Presentation</vt:lpstr>
      <vt:lpstr>Docker Swarm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sarutigupta</cp:lastModifiedBy>
  <cp:revision>4</cp:revision>
  <dcterms:modified xsi:type="dcterms:W3CDTF">2024-02-08T03:59:55Z</dcterms:modified>
</cp:coreProperties>
</file>