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4f3237e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4f3237e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from the basic report logic, here's the basic structure of how the reports work. They build on each other, and each level of report refers to reports from the one </a:t>
            </a:r>
            <a:r>
              <a:rPr lang="en"/>
              <a:t>below</a:t>
            </a:r>
            <a:r>
              <a:rPr lang="en"/>
              <a:t> it, which I'll show you how to do in a minute. At the bottom, we have many individual reports that query for a </a:t>
            </a:r>
            <a:r>
              <a:rPr lang="en"/>
              <a:t>specific</a:t>
            </a:r>
            <a:r>
              <a:rPr lang="en"/>
              <a:t> thing, like licenses where the term secure electronic interlibrary loan is equal to permitted.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take all of these reports and combine them so that we have licenses and amendments that deal with these terms in one report. That is, we have one report that includes all the license IDs that allow lending, for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use the license ids from that report to build a report of electronic collections that are governed by those license ids. Remember that Licenses and E-inventory are separate subject areas in Alma Analytics and require some extra effort to combine this kind of deep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filter those </a:t>
            </a:r>
            <a:r>
              <a:rPr lang="en"/>
              <a:t>electronic</a:t>
            </a:r>
            <a:r>
              <a:rPr lang="en"/>
              <a:t> collection ID reports down to what we need within ALMA. For instance, in order to tag a collection, I need to know all the collections that are lendable. Then, I take thatlist of those collections' IDs and will go into Alma and update the internal </a:t>
            </a:r>
            <a:r>
              <a:rPr lang="en"/>
              <a:t>description</a:t>
            </a:r>
            <a:r>
              <a:rPr lang="en"/>
              <a:t> field. Then I use the logical set itself AND normalization rules in publishing to ensure that the TC lendable ebooks feed only contains ebooks, </a:t>
            </a:r>
            <a:r>
              <a:rPr lang="en"/>
              <a:t>only</a:t>
            </a:r>
            <a:r>
              <a:rPr lang="en"/>
              <a:t> contains lendable collections, and only contains material for the Twin Cities.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of course, if you survive this workflow, you </a:t>
            </a:r>
            <a:r>
              <a:rPr lang="en"/>
              <a:t>achieve</a:t>
            </a:r>
            <a:r>
              <a:rPr lang="en"/>
              <a:t> </a:t>
            </a:r>
            <a:r>
              <a:rPr lang="en"/>
              <a:t>self</a:t>
            </a:r>
            <a:r>
              <a:rPr lang="en"/>
              <a:t> actualization.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03c4bc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03c4bc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how do you </a:t>
            </a:r>
            <a:r>
              <a:rPr lang="en"/>
              <a:t>actually</a:t>
            </a:r>
            <a:r>
              <a:rPr lang="en"/>
              <a:t> query license terms in Analytics? You need to use a pairing of dimensions.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Step 1: choose create an analysis, and select the Licenses area.</a:t>
            </a:r>
            <a:endParaRPr/>
          </a:p>
          <a:p>
            <a:pPr indent="-317500" lvl="0" marL="457200" rtl="0" algn="l">
              <a:spcBef>
                <a:spcPts val="0"/>
              </a:spcBef>
              <a:spcAft>
                <a:spcPts val="0"/>
              </a:spcAft>
              <a:buSzPts val="1400"/>
              <a:buChar char="●"/>
            </a:pPr>
            <a:r>
              <a:rPr lang="en"/>
              <a:t>Step 2: from the sidebar, add License Term and License Term Value. I experimented with adding more than one license term filter at a time, but found it unreliable so I built the reports to be just one specific thing at time. You can try that, you can also try bins or perhaps using a formula if you're an advanced user, but I found that for me and for making things as simple as possible, this worked best.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4f323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4f323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Step 3: Add a filter on License Term. This will open the new filter dialog, and from there click the magnifying glass. Enter "interlibrary" in the "contains" option and hit search. Then choose one of the options. Here I'm gonna grab the term interlibrary loan secure electronic transmission.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4f3237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4f3237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Step 4: Add a filter on License Term Value.</a:t>
            </a:r>
            <a:endParaRPr/>
          </a:p>
          <a:p>
            <a:pPr indent="-317500" lvl="1" marL="914400" rtl="0" algn="l">
              <a:spcBef>
                <a:spcPts val="0"/>
              </a:spcBef>
              <a:spcAft>
                <a:spcPts val="0"/>
              </a:spcAft>
              <a:buSzPts val="1400"/>
              <a:buChar char="○"/>
            </a:pPr>
            <a:r>
              <a:rPr lang="en"/>
              <a:t>In this case, I'm going to choose "Interlibrary loan secure electronic" is not equal to permitted.</a:t>
            </a:r>
            <a:endParaRPr/>
          </a:p>
          <a:p>
            <a:pPr indent="-317500" lvl="1" marL="914400" rtl="0" algn="l">
              <a:spcBef>
                <a:spcPts val="0"/>
              </a:spcBef>
              <a:spcAft>
                <a:spcPts val="0"/>
              </a:spcAft>
              <a:buSzPts val="1400"/>
              <a:buChar char="○"/>
            </a:pPr>
            <a:r>
              <a:rPr lang="en"/>
              <a:t>Why not equal to permitted? I know from looking at the raw data in Alma and talking with colleagues who work with this data, that the three options here for us are permitted, prohibited, or silent. By choosing not equal to permitted, I'm capturing both prohibited and silent terms, as well as anything where the license value may for some reason be empty.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haven't set up licenses in Alma already, you may need to do some set up work. One of the ways to do this is to enter a license term in the set up area, and then you can choose the option "</a:t>
            </a:r>
            <a:r>
              <a:rPr b="1" lang="en" sz="1050">
                <a:solidFill>
                  <a:schemeClr val="dk1"/>
                </a:solidFill>
                <a:highlight>
                  <a:srgbClr val="FFFFFF"/>
                </a:highlight>
                <a:latin typeface="Roboto"/>
                <a:ea typeface="Roboto"/>
                <a:cs typeface="Roboto"/>
                <a:sym typeface="Roboto"/>
              </a:rPr>
              <a:t>LicenseTermsPermittedProhibited"</a:t>
            </a:r>
            <a:r>
              <a:rPr lang="en" sz="1050">
                <a:solidFill>
                  <a:schemeClr val="dk1"/>
                </a:solidFill>
                <a:highlight>
                  <a:srgbClr val="FFFFFF"/>
                </a:highlight>
                <a:latin typeface="Roboto"/>
                <a:ea typeface="Roboto"/>
                <a:cs typeface="Roboto"/>
                <a:sym typeface="Roboto"/>
              </a:rPr>
              <a:t> and you'll be able to then work with licenses and set the value to these. I've linked to more information in the slide notes, which you'll be able to access via a link I will share at the end.</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See: https://knowledge.exlibrisgroup.com/Alma/Product_Documentation/010Alma_Online_Help_(English)/020Acquisitions/110Configuring_Acquisitions/170Managing_License_Terms and https://knowledge.exlibrisgroup.com/Alma/Product_Documentation/010Alma_Online_Help_(English)/020Acquisitions/110Configuring_Acquisitions/160Configuring_Sections_Order</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03c4bc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03c4bc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what the full criteria looks like for the term interlibrary loan secure electronic transmission is not permitted (that is, silent or prohibited, or I suppose, null</a:t>
            </a:r>
            <a:r>
              <a:rPr lang="en"/>
              <a:t>). this is the first level report that the rest will be based 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03c4bc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03c4bc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that we're getting both silent and prohibited values here. We're </a:t>
            </a:r>
            <a:r>
              <a:rPr lang="en"/>
              <a:t>currently</a:t>
            </a:r>
            <a:r>
              <a:rPr lang="en"/>
              <a:t> interpreting silent as prohibited to be conservative. This is the basic query structure for the first level of reports. I look for one license term value per report, and return the License ID and License Code for </a:t>
            </a:r>
            <a:r>
              <a:rPr lang="en"/>
              <a:t>that readability. As you can see the code kind of tells you what the vendor may be.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c03c4bc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c03c4bc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this </a:t>
            </a:r>
            <a:r>
              <a:rPr lang="en"/>
              <a:t>whole process as a pyramid. These reports feed into the next level in various combinations, and by keeping them bite sized i can reuse them for other things later as well, which feeds into the final level. The EBA/DDA report is a list of known discovery collection IDs by itself. It's not actually really a query. Initially, this was the extent of the first level reports. All of these reports are just a single pair of license term and license term value, which I'll combine in the next step.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in my testing, I realized that Analytics was not picking up collections where the collection's attached license was an amendment. So I had to create "license amendment" reports for the first five reports on this list, as well. If you're not using amendments like this, you can ignore that issue, but I'll take a minute now to show the fix that I found that works.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44f3237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44f3237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don't know if this is a bug in Analytics or a defect in my current approach, but this is how I found a way around it, and that I validated by going through quite a number of these by hand. In the initial reports, add the column License Parent ID (for full, non amendment license, the parent id will be the same as the license id), then build a report that references that report. In this case, I built a report called licenses where electronic ILL is permitted. You need to use License Parent ID though because you can't build a report based on another, and </a:t>
            </a:r>
            <a:r>
              <a:rPr lang="en"/>
              <a:t>have</a:t>
            </a:r>
            <a:r>
              <a:rPr lang="en"/>
              <a:t> License Parent ID reference License ID on the original report. They have to be the same dimension, at least as far as I can tell.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44f3237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44f3237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you can see, this looks just the like other basic report I showed just a few minutes ago, only I've added the License Parent ID dimension, which </a:t>
            </a:r>
            <a:r>
              <a:rPr lang="en"/>
              <a:t>remember</a:t>
            </a:r>
            <a:r>
              <a:rPr lang="en"/>
              <a:t> for a base license is the same ID as the license ID itself. Now the </a:t>
            </a:r>
            <a:r>
              <a:rPr lang="en"/>
              <a:t>amendment</a:t>
            </a:r>
            <a:r>
              <a:rPr lang="en"/>
              <a:t> report can refer to this, and find license amendments.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this discussion here makes a nice segue into talking about how to actually build a report using another report as the input basis.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7af5c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7af5c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quick refresher on Alma Analytics. Data is a day old. Subject Areas are fairly useful but can be restrictive, as here where in order to generate a report of lendable e-resources I have to work in the subject areas of Licenses and E-Inventory. But I can't pull in details about licenses in the E-Inventory area, and I can't pull in the full details I want in the Licenses subject area. </a:t>
            </a:r>
            <a:r>
              <a:rPr lang="en"/>
              <a:t>The only requirement here really is that the use values in column have to match, like any basic database primary-foreign key relationship. You can use that to mashup data as long as you can get a value match between the two subject areas.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e-inventory area does have license data available, it's limited to identifier. So in order to built a set of </a:t>
            </a:r>
            <a:r>
              <a:rPr lang="en"/>
              <a:t>electronic</a:t>
            </a:r>
            <a:r>
              <a:rPr lang="en"/>
              <a:t> collection IDs from detailed data about licenses, it's necessary to build a license term value report, and then use license id as a key in the electronic collection id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built our first level reports that are license term value reports, and now we'll build our second level report that combines all of the licenses for various lendable statuses into one report.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91202f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91202f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Twin Cities (which we sometimes call UMNTC) campus is considered the "main campus" while Crookston, Duluth, Morris, and Rochester are our coordinate or system campuses. Enterprise systems, like Alma, are largely managed and maintained by the librarians at UMNTC, like me, for our other campuses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there are two important points here that make our setup more challenging - the first is that we have content in Alma that is available for just Twin Cities, or for all campuses. But we also have content that may be available only to our Crookston campus, for instance. On top of that, we prefer a single bib multiple portfolio approach which means not only do we have to separate out content that's available for Twin Cities or for Duluth for Rapidill, we also have to </a:t>
            </a:r>
            <a:r>
              <a:rPr lang="en"/>
              <a:t>separate this out at the portfolio level, not just the title level. There are lots of instances where we have a title with at least one portfolio that allows lending, but that has at least one portfolio attached that does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the way Rapid wants data in the OAI feed, at the title level, the basic process will end up publishing portfolios we can't lend into our lendable feeds, so I use a normalization rule that looks for only lendable collection IDs in the feed and removes portfolios from non lendable collections, which i’ll touch on at the end.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specifically want to raise these things because they are an added complication that your institution might not need to deal with.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c03c4bc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c03c4bc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second level reports combine the </a:t>
            </a:r>
            <a:r>
              <a:rPr lang="en">
                <a:solidFill>
                  <a:schemeClr val="dk1"/>
                </a:solidFill>
              </a:rPr>
              <a:t>individual</a:t>
            </a:r>
            <a:r>
              <a:rPr lang="en">
                <a:solidFill>
                  <a:schemeClr val="dk1"/>
                </a:solidFill>
              </a:rPr>
              <a:t> </a:t>
            </a:r>
            <a:r>
              <a:rPr lang="en">
                <a:solidFill>
                  <a:schemeClr val="dk1"/>
                </a:solidFill>
              </a:rPr>
              <a:t>reports</a:t>
            </a:r>
            <a:r>
              <a:rPr lang="en">
                <a:solidFill>
                  <a:schemeClr val="dk1"/>
                </a:solidFill>
              </a:rPr>
              <a:t> into one report of license ids by category. Remember for not permitted, we need to gather up things without a license, things in the EBA/DDA discovery only collections, and things where the licenses prohibit electronic ILL.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the report called combined licenses allowing ILL (that is ILL is permitted). So these reports refer to other reports based on License ID. We need to this second level to combine data, before we finally start gathering the electronic collection IDs in the next step. You could skip this level, and go straight to making the electronic collection ID reports.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c03c4bc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c03c4bc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third level report is going to be in the e-inventory subject area and references the combined licenses allowing and the combined license prohibiting ILL. The combined prohibited one includes the licenses where both </a:t>
            </a:r>
            <a:r>
              <a:rPr lang="en"/>
              <a:t>electronic</a:t>
            </a:r>
            <a:r>
              <a:rPr lang="en"/>
              <a:t> and secure electronic are not equal to permitted, or amendments that say the same 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Combined </a:t>
            </a:r>
            <a:r>
              <a:rPr lang="en"/>
              <a:t>licenses</a:t>
            </a:r>
            <a:r>
              <a:rPr lang="en"/>
              <a:t> report from this </a:t>
            </a:r>
            <a:r>
              <a:rPr lang="en"/>
              <a:t>screenshot</a:t>
            </a:r>
            <a:r>
              <a:rPr lang="en"/>
              <a:t> is the one on the previous slide. The "prohibited or silent" report includes all of the ones where licenses outright prohibit lending, are silent, there's no license, or that are an EBA/DDA discovery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here that I'm taking anything that's available for either the Twin Cities, Duluth, or for at least both. This is because I'm using a generic tag system in Alma that I'll talk about in a minute and will use Alma's logical queries to filter down to the campus I want. You could also add a filter here for books, journals, or both if you wish.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c03c4bc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c03c4bc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you'll recall, we'll filter the reports down to </a:t>
            </a:r>
            <a:r>
              <a:rPr lang="en"/>
              <a:t>campus</a:t>
            </a:r>
            <a:r>
              <a:rPr lang="en"/>
              <a:t> and </a:t>
            </a:r>
            <a:r>
              <a:rPr lang="en"/>
              <a:t>material</a:t>
            </a:r>
            <a:r>
              <a:rPr lang="en"/>
              <a:t> type within Alma itself as part of the set creation and publishing profile process. The way I do this is to take the report, like the combined licenses permitting ILL and output the electronic collection IDs.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at this point, things get tricky. We found both the Cloud App and the Alma APIs to be unreliable. In one case in testing in our Sandbox, the group settings of a collection were wiped out by the API. </a:t>
            </a:r>
            <a:r>
              <a:rPr lang="en"/>
              <a:t>Obviously</a:t>
            </a:r>
            <a:r>
              <a:rPr lang="en"/>
              <a:t> for us that's unacceptable, and we reported it, and gave up on using the API. Since there's no good way to see all of the changes to every collection when you run it like that we felt we couldn't trust it so we abandoned it. Instead, I entered the tags by hand.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mentioned, I accepted every material type that we have, not just books and journals, and tagged the collections as you'll see on the next slide.Someday maybe we </a:t>
            </a:r>
            <a:r>
              <a:rPr lang="en"/>
              <a:t>can lend audio and video, and if they don’t have books or journals they get filtered out by my Alma query and my normalization rules.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03c4bc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03c4bc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I'll quickly show you what that looks like, since I think i have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any collection on my reports, I add a tag in the </a:t>
            </a:r>
            <a:r>
              <a:rPr lang="en"/>
              <a:t>internal</a:t>
            </a:r>
            <a:r>
              <a:rPr lang="en"/>
              <a:t> description field of the electronic </a:t>
            </a:r>
            <a:r>
              <a:rPr lang="en"/>
              <a:t>collection</a:t>
            </a:r>
            <a:r>
              <a:rPr lang="en"/>
              <a:t>. Really simple. Once this is done, it's easy to build a logical set in Alma of what you need.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4f3237e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4f3237e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logical set for TC ebooks that we can lend in the "country" category. I chose to tag </a:t>
            </a:r>
            <a:r>
              <a:rPr lang="en"/>
              <a:t>international</a:t>
            </a:r>
            <a:r>
              <a:rPr lang="en"/>
              <a:t> lendable with one tag, and country only with a different tag, so I need to search for both in Alma. Because international is a subset of the overall lendable titles, and can be lent within the US, too, I need to add them back together here. If you've made sets in Alma this is probably pretty basic to you, but again remember that we have to use Group Settings here so that's why I need to the available for filter. I also added an ISBN wildcard query because that seems to be the basis for Rapid's matching and that trims down the set quite a bit so it's faster to publish and harvest.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4f3237e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4f3237e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 have my logical sets defined, I point the publishing profile to those. And I publish this extra information from what Rapid suggests.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use the material type, activation status, collection ID, and available for campus subfields to filter by adding a normalization rule to the publishing profile which will remove any 949 field that doesn't meet certain criteria. The 949 field contains the information Rapid needs to make a request to you for a particular piece of content. I believe that's the standard field for electronic resources but I don't know that it necessarily has to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on the right, and I know this may be difficult to see on your screen, is a screenshot from my normalization rule for lendable e-journals. As you can see it will remove a 949 field if the </a:t>
            </a:r>
            <a:r>
              <a:rPr lang="en"/>
              <a:t>electronic</a:t>
            </a:r>
            <a:r>
              <a:rPr lang="en"/>
              <a:t> collection ID doesn't match this list. in this case, this is the </a:t>
            </a:r>
            <a:r>
              <a:rPr lang="en"/>
              <a:t>international</a:t>
            </a:r>
            <a:r>
              <a:rPr lang="en"/>
              <a:t> set, and I pulled the </a:t>
            </a:r>
            <a:r>
              <a:rPr lang="en"/>
              <a:t>collection</a:t>
            </a:r>
            <a:r>
              <a:rPr lang="en"/>
              <a:t> IDs off the Analytics report. At this time, this step is manual. But you can add them with an OR </a:t>
            </a:r>
            <a:r>
              <a:rPr lang="en"/>
              <a:t>operator</a:t>
            </a:r>
            <a:r>
              <a:rPr lang="en"/>
              <a:t> by inserting a |. And then I also have a remove if not JOURNAL, remove if not Available, and remove if the available for (group settings) data doesn't contain "Twin." This all works because I've added a few subfields to the publishing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recall way back at the beginning of the presentation I mentioned that we had instances where lendable and non lendable portfolios were on the same bib record. This normalization rule is how I ensure only lendable content is present in the lendable feed.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949 indicates what content you can lend. If you have a bib record in your OAI holdings feeds with no 949, that's the same thing as saying we can't lend it, even though it's in the feed. Rapid will ignore them because there's not a 949.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c03c4bc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c03c4bc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lastly, of course we're adding new collections, and license terms may change. How do I keep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need to update electronic </a:t>
            </a:r>
            <a:r>
              <a:rPr lang="en"/>
              <a:t>collection</a:t>
            </a:r>
            <a:r>
              <a:rPr lang="en"/>
              <a:t> internal description fields with the tag, and also need to update the normalization rules for new collection IDs when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set up a new report in Analytics. It looks to see where, for instance, a collection is lendable internationally </a:t>
            </a:r>
            <a:r>
              <a:rPr lang="en"/>
              <a:t>according</a:t>
            </a:r>
            <a:r>
              <a:rPr lang="en"/>
              <a:t> to the license terms AND the electronic collection internal description field does not contain the rapidll_international tag. This way I can get a quick report of just things I need to update, and then make the changes to the internal description field and the normalization rules.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pretty quick to look up an electronic collection and then add the internal description tag to it. Because I created the logical sets, they will automatically update with the new titles from the newly tagged collection. Lastly, because of the normalization rule that will strip things out that aren't from a specific list of </a:t>
            </a:r>
            <a:r>
              <a:rPr lang="en"/>
              <a:t>collection</a:t>
            </a:r>
            <a:r>
              <a:rPr lang="en"/>
              <a:t> IDs, I have to update my normalization rule with the new collection IDs. for new electronic collections that are lendable, I will copy those IDs and paste them at the end of the norm rule to make sure the new titles are not getting stripped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ran this the other day while finishing the slides, and you can see I'm up to date on tagging collections - the no results means all the collections that are lendable internationally </a:t>
            </a:r>
            <a:r>
              <a:rPr lang="en"/>
              <a:t>have</a:t>
            </a:r>
            <a:r>
              <a:rPr lang="en"/>
              <a:t> been updated with the correct tag in ALma.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03c4bc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c03c4bc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many reports that build into the final reports is complicated to look at, but easier to work with in many ways. I find that one analysis that is extremely complex is hard to look at, hard to set up correctly especially if there's a lot of ANDs and ORs, hard to diagnose if something isn't working properly, and very easy to mess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 customized to suit your needs. Don't need international? Don't build a report. Not doing ebooks? Filter that out in Analytics before applying it in Alma.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like to automate more, and I have some ideas there using the APIs for </a:t>
            </a:r>
            <a:r>
              <a:rPr lang="en"/>
              <a:t>everything</a:t>
            </a:r>
            <a:r>
              <a:rPr lang="en"/>
              <a:t> but the actual updating in Alma. For instance, use the APIs to pull the data regularly on new collections to update (this could also just be a report I send to </a:t>
            </a:r>
            <a:r>
              <a:rPr lang="en"/>
              <a:t>myself</a:t>
            </a:r>
            <a:r>
              <a:rPr lang="en"/>
              <a:t>), or to use the APIs to pull the international lendable collection IDs from Analytics and format the norm rule with the right collection IDs in it, and then I just would need to go into Alma and paste the new rule over the old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definitely probably easier </a:t>
            </a:r>
            <a:r>
              <a:rPr lang="en"/>
              <a:t>ways to go about this for institutions without a consortium, or that don't have the extent of content that we do. However, hopefully some of this will be useful to you if you're considering going live with Rapid or already have, at least as a basic idea for how to adapt this to your environment. This process does look complicated, but it's not really that time consuming to operate which was part of the initial goal.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c03c4bc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c03c4bc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in, and if you have any questions you can use the Q&amp;A tool, or send me an email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Slides are available now at the link here, z.umn.edu/RapidLicenseAnalytics, where the r and l and a are capitalized in the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of course, the slides and the recording will be available to everyone in the ELUNAverse at some point soon.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c03c4bc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c03c4bc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anyone today who doesn't live inside Alma every day, a logical set is a set that dynamically updates itself when there are changes, additions, or deletions to the metadata in Alma that changes the results </a:t>
            </a:r>
            <a:r>
              <a:rPr lang="en"/>
              <a:t>of the query the set is based on</a:t>
            </a:r>
            <a:r>
              <a:rPr lang="en"/>
              <a:t>. In other words, it's a set in Alma that is essentially set-it-and-forget-it.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to put it another way, we want to start with an understanding of which licenses allow lending sorted by their license IDs, and end up with a set of electronic collection IDs that correspond to those license IDs in order to create a publishable set of titles. The way data gets to Rapid is through an Alma publishing profile for each kind of thing, published as an OAI feed.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simple and sustainable workflow. Simple so anyone can kind of pick it up and start to </a:t>
            </a:r>
            <a:r>
              <a:rPr lang="en"/>
              <a:t>understand</a:t>
            </a:r>
            <a:r>
              <a:rPr lang="en"/>
              <a:t> what's happening and sustainable in the sense that it requires as minimal a </a:t>
            </a:r>
            <a:r>
              <a:rPr lang="en"/>
              <a:t>level</a:t>
            </a:r>
            <a:r>
              <a:rPr lang="en"/>
              <a:t> of maintenance as </a:t>
            </a:r>
            <a:r>
              <a:rPr lang="en"/>
              <a:t>possible.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91202f1e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91202f1e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single biggest challenge, especially when you have material for all campuses in Alma.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biggest challenge is that we want to create a set of </a:t>
            </a:r>
            <a:r>
              <a:rPr lang="en"/>
              <a:t>electronic</a:t>
            </a:r>
            <a:r>
              <a:rPr lang="en"/>
              <a:t> collection IDs based on license term values in Alma. There is not a way to really do that in Alma itself. There is a way to do it in Alma Analytics, but it requires building a report in the License subject area, and then using another report in the e-inventory subject area to reference it. If you're not familiar with Alma Analytics, data from Alma is contained in subject areas that are discrete from each other. E-inventory and licenses are two different subject areas in Analytics, so you in order to get where I'm trying to go you have to do something to combine the two areas. You can theoretically get data from two different subject areas in a single report (https://knowledge.exlibrisgroup.com/Alma/Product_Documentation/010Alma_Online_Help_(English)/080Analytics/010Introduction/The_Basics_of_Working_with_Analytics/050Creating_a_New_Report), but I have never gotten it to work reliably for me, so I use an alternative method to get the outcome I want, which is a list of electronic collection IDs broken out by their lendable status.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d444e07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d444e07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just isn't much available in terms of how to build these sets in a complex environment. I can't create a set of electronic collection ids like this when I have to do it for over 600 collections for one set.</a:t>
            </a:r>
            <a:endParaRPr/>
          </a:p>
          <a:p>
            <a:pPr indent="-317500" lvl="0" marL="457200" rtl="0" algn="l">
              <a:spcBef>
                <a:spcPts val="0"/>
              </a:spcBef>
              <a:spcAft>
                <a:spcPts val="0"/>
              </a:spcAft>
              <a:buSzPts val="1400"/>
              <a:buChar char="●"/>
            </a:pPr>
            <a:r>
              <a:rPr lang="en"/>
              <a:t>No mention of licenses at all or how to define what sets to being with</a:t>
            </a:r>
            <a:endParaRPr/>
          </a:p>
          <a:p>
            <a:pPr indent="-317500" lvl="0" marL="457200" rtl="0" algn="l">
              <a:spcBef>
                <a:spcPts val="0"/>
              </a:spcBef>
              <a:spcAft>
                <a:spcPts val="0"/>
              </a:spcAft>
              <a:buSzPts val="1400"/>
              <a:buChar char="●"/>
            </a:pPr>
            <a:r>
              <a:rPr lang="en">
                <a:solidFill>
                  <a:schemeClr val="dk1"/>
                </a:solidFill>
              </a:rPr>
              <a:t>Ex Libris always seems to start from the assumption that no one is set up the way we are (which is not true).</a:t>
            </a:r>
            <a:endParaRPr/>
          </a:p>
          <a:p>
            <a:pPr indent="-317500" lvl="0" marL="457200" rtl="0" algn="l">
              <a:spcBef>
                <a:spcPts val="0"/>
              </a:spcBef>
              <a:spcAft>
                <a:spcPts val="0"/>
              </a:spcAft>
              <a:buSzPts val="1400"/>
              <a:buChar char="●"/>
            </a:pPr>
            <a:r>
              <a:rPr lang="en"/>
              <a:t>So, as you can tell, I had to invent the wheel here. Fortunately, I had worked on setting up LibKey earlier in 2020, and so I had some experience to fall back on that would end up proving useful at the later stages of the overall process.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91202f1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91202f1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from scratch. There are two buckets of material we're working with, that </a:t>
            </a:r>
            <a:r>
              <a:rPr lang="en"/>
              <a:t>which</a:t>
            </a:r>
            <a:r>
              <a:rPr lang="en"/>
              <a:t> we can lend and that which we cannot. Whether we can lend something </a:t>
            </a:r>
            <a:r>
              <a:rPr lang="en"/>
              <a:t>internationally</a:t>
            </a:r>
            <a:r>
              <a:rPr lang="en"/>
              <a:t> is actually a subset of whether we can lend something at all. This is important to keep in mind in this setup because the lendable country set in Alma will need the material in the lendable internationally set included in it to be complete. Material that is lendable internationally is also lendable within the country, so that's a subset of the data as shown here.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91202f1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91202f1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of our e-resources have more than one portfolio attached, so it's possible that a title will have a portfolio that is lendable internationally AND a portfolio that is not. Because of the way the OAI feeds publish to Rapid, we have to use a normalization rule that's </a:t>
            </a:r>
            <a:r>
              <a:rPr lang="en"/>
              <a:t>based</a:t>
            </a:r>
            <a:r>
              <a:rPr lang="en"/>
              <a:t> on collection ID to remove the non internationally lendable portfolio. I had to create a way to ensure non-lendable portfolios don't show up in the title level feed.</a:t>
            </a:r>
            <a:endParaRPr/>
          </a:p>
          <a:p>
            <a:pPr indent="-317500" lvl="0" marL="457200" rtl="0" algn="l">
              <a:spcBef>
                <a:spcPts val="0"/>
              </a:spcBef>
              <a:spcAft>
                <a:spcPts val="0"/>
              </a:spcAft>
              <a:buSzPts val="1400"/>
              <a:buChar char="●"/>
            </a:pPr>
            <a:r>
              <a:rPr lang="en"/>
              <a:t>The ProQuest caveat is based on feedback I </a:t>
            </a:r>
            <a:r>
              <a:rPr lang="en"/>
              <a:t>recently</a:t>
            </a:r>
            <a:r>
              <a:rPr lang="en"/>
              <a:t> received from my </a:t>
            </a:r>
            <a:r>
              <a:rPr lang="en"/>
              <a:t>colleagues</a:t>
            </a:r>
            <a:r>
              <a:rPr lang="en"/>
              <a:t> in resource sharing and I haven't had time to fully investigate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91202f1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91202f1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I'll talk a little bit about how to get these tags into the internal description field at the end. I use a broad tag because many collections are available to more than just the TC campus, and then I use the actual logical set and normalization rules during publishing to ensure it's the material for the right campus.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t>
            </a:r>
            <a:r>
              <a:rPr lang="en"/>
              <a:t>you can see i have three tags that i’m using, i do this because if one of our other campuses wants to implement rapidill it’s easy to create new sets in Alma off this data. If i had really specific tags, i’d have to enter a bunch in this field in some collections and it would get cluttered and increase the possibility of confusion down the road.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91202f1e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91202f1e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for future reference, I know it might not display well for some people today.</a:t>
            </a:r>
            <a:endParaRPr/>
          </a:p>
          <a:p>
            <a:pPr indent="-317500" lvl="0" marL="457200" rtl="0" algn="l">
              <a:spcBef>
                <a:spcPts val="0"/>
              </a:spcBef>
              <a:spcAft>
                <a:spcPts val="0"/>
              </a:spcAft>
              <a:buSzPts val="1400"/>
              <a:buChar char="●"/>
            </a:pPr>
            <a:r>
              <a:rPr lang="en"/>
              <a:t>If the international ILL term is yes, it's lendable internationally. </a:t>
            </a:r>
            <a:r>
              <a:rPr lang="en">
                <a:solidFill>
                  <a:schemeClr val="dk1"/>
                </a:solidFill>
              </a:rPr>
              <a:t>Remember that this is a subset of lendable material in the first place, so we can assume if we can be lent internationally, it's lendable through RapidILL. Of course, to be sure, I added a filter in the final international report that checks that the collection is not on the list of print/fax only lending.</a:t>
            </a:r>
            <a:endParaRPr/>
          </a:p>
          <a:p>
            <a:pPr indent="-317500" lvl="0" marL="457200" rtl="0" algn="l">
              <a:spcBef>
                <a:spcPts val="0"/>
              </a:spcBef>
              <a:spcAft>
                <a:spcPts val="0"/>
              </a:spcAft>
              <a:buSzPts val="1400"/>
              <a:buChar char="●"/>
            </a:pPr>
            <a:r>
              <a:rPr lang="en"/>
              <a:t>If both e-ILL terms are prohibited or silent, there's no license attached, or it's an EBA/DDA discovery only (that is, unpurchased title), it's not lendable.</a:t>
            </a:r>
            <a:endParaRPr/>
          </a:p>
          <a:p>
            <a:pPr indent="-317500" lvl="0" marL="457200" rtl="0" algn="l">
              <a:spcBef>
                <a:spcPts val="0"/>
              </a:spcBef>
              <a:spcAft>
                <a:spcPts val="0"/>
              </a:spcAft>
              <a:buSzPts val="1400"/>
              <a:buChar char="●"/>
            </a:pPr>
            <a:r>
              <a:rPr lang="en"/>
              <a:t>So from here, we have three reports and we can use these to build the reports that tell us which collection IDs by campus and material type. We can also use these to build reports of new collections that we haven't tagged before.</a:t>
            </a:r>
            <a:endParaRPr/>
          </a:p>
          <a:p>
            <a:pPr indent="-317500" lvl="0" marL="457200" rtl="0" algn="l">
              <a:spcBef>
                <a:spcPts val="0"/>
              </a:spcBef>
              <a:spcAft>
                <a:spcPts val="0"/>
              </a:spcAft>
              <a:buSzPts val="1400"/>
              <a:buChar char="●"/>
            </a:pPr>
            <a:r>
              <a:rPr lang="en"/>
              <a:t>I had some issues with my basic setup recognizing license amendments, so I had to create a couple extra reports beyond this to get at that data</a:t>
            </a:r>
            <a:endParaRPr/>
          </a:p>
          <a:p>
            <a:pPr indent="-317500" lvl="0" marL="457200" rtl="0" algn="l">
              <a:spcBef>
                <a:spcPts val="0"/>
              </a:spcBef>
              <a:spcAft>
                <a:spcPts val="0"/>
              </a:spcAft>
              <a:buSzPts val="1400"/>
              <a:buChar char="●"/>
            </a:pPr>
            <a:r>
              <a:rPr lang="en"/>
              <a:t>So each of the </a:t>
            </a:r>
            <a:r>
              <a:rPr lang="en"/>
              <a:t>boxes are a single report, and i’m going to combine them using other reports that reference these reports in Analytics. </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gold.png" id="13" name="Google Shape;13;p2"/>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no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7A0019"/>
              </a:buClr>
              <a:buSzPts val="2800"/>
              <a:buNone/>
              <a:defRPr sz="2800">
                <a:solidFill>
                  <a:srgbClr val="7A0019"/>
                </a:solidFill>
              </a:defRPr>
            </a:lvl1pPr>
            <a:lvl2pPr lvl="1" rtl="0" algn="ctr">
              <a:lnSpc>
                <a:spcPct val="100000"/>
              </a:lnSpc>
              <a:spcBef>
                <a:spcPts val="0"/>
              </a:spcBef>
              <a:spcAft>
                <a:spcPts val="0"/>
              </a:spcAft>
              <a:buClr>
                <a:srgbClr val="FFCC33"/>
              </a:buClr>
              <a:buSzPts val="2800"/>
              <a:buNone/>
              <a:defRPr sz="2800">
                <a:solidFill>
                  <a:srgbClr val="FFCC33"/>
                </a:solidFill>
              </a:defRPr>
            </a:lvl2pPr>
            <a:lvl3pPr lvl="2" rtl="0" algn="ctr">
              <a:lnSpc>
                <a:spcPct val="100000"/>
              </a:lnSpc>
              <a:spcBef>
                <a:spcPts val="0"/>
              </a:spcBef>
              <a:spcAft>
                <a:spcPts val="0"/>
              </a:spcAft>
              <a:buClr>
                <a:srgbClr val="FFCC33"/>
              </a:buClr>
              <a:buSzPts val="2800"/>
              <a:buNone/>
              <a:defRPr sz="2800">
                <a:solidFill>
                  <a:srgbClr val="FFCC33"/>
                </a:solidFill>
              </a:defRPr>
            </a:lvl3pPr>
            <a:lvl4pPr lvl="3" rtl="0" algn="ctr">
              <a:lnSpc>
                <a:spcPct val="100000"/>
              </a:lnSpc>
              <a:spcBef>
                <a:spcPts val="0"/>
              </a:spcBef>
              <a:spcAft>
                <a:spcPts val="0"/>
              </a:spcAft>
              <a:buClr>
                <a:srgbClr val="FFCC33"/>
              </a:buClr>
              <a:buSzPts val="2800"/>
              <a:buNone/>
              <a:defRPr sz="2800">
                <a:solidFill>
                  <a:srgbClr val="FFCC33"/>
                </a:solidFill>
              </a:defRPr>
            </a:lvl4pPr>
            <a:lvl5pPr lvl="4" rtl="0" algn="ctr">
              <a:lnSpc>
                <a:spcPct val="100000"/>
              </a:lnSpc>
              <a:spcBef>
                <a:spcPts val="0"/>
              </a:spcBef>
              <a:spcAft>
                <a:spcPts val="0"/>
              </a:spcAft>
              <a:buClr>
                <a:srgbClr val="FFCC33"/>
              </a:buClr>
              <a:buSzPts val="2800"/>
              <a:buNone/>
              <a:defRPr sz="2800">
                <a:solidFill>
                  <a:srgbClr val="FFCC33"/>
                </a:solidFill>
              </a:defRPr>
            </a:lvl5pPr>
            <a:lvl6pPr lvl="5" rtl="0" algn="ctr">
              <a:lnSpc>
                <a:spcPct val="100000"/>
              </a:lnSpc>
              <a:spcBef>
                <a:spcPts val="0"/>
              </a:spcBef>
              <a:spcAft>
                <a:spcPts val="0"/>
              </a:spcAft>
              <a:buClr>
                <a:srgbClr val="FFCC33"/>
              </a:buClr>
              <a:buSzPts val="2800"/>
              <a:buNone/>
              <a:defRPr sz="2800">
                <a:solidFill>
                  <a:srgbClr val="FFCC33"/>
                </a:solidFill>
              </a:defRPr>
            </a:lvl6pPr>
            <a:lvl7pPr lvl="6" rtl="0" algn="ctr">
              <a:lnSpc>
                <a:spcPct val="100000"/>
              </a:lnSpc>
              <a:spcBef>
                <a:spcPts val="0"/>
              </a:spcBef>
              <a:spcAft>
                <a:spcPts val="0"/>
              </a:spcAft>
              <a:buClr>
                <a:srgbClr val="FFCC33"/>
              </a:buClr>
              <a:buSzPts val="2800"/>
              <a:buNone/>
              <a:defRPr sz="2800">
                <a:solidFill>
                  <a:srgbClr val="FFCC33"/>
                </a:solidFill>
              </a:defRPr>
            </a:lvl7pPr>
            <a:lvl8pPr lvl="7" rtl="0" algn="ctr">
              <a:lnSpc>
                <a:spcPct val="100000"/>
              </a:lnSpc>
              <a:spcBef>
                <a:spcPts val="0"/>
              </a:spcBef>
              <a:spcAft>
                <a:spcPts val="0"/>
              </a:spcAft>
              <a:buClr>
                <a:srgbClr val="FFCC33"/>
              </a:buClr>
              <a:buSzPts val="2800"/>
              <a:buNone/>
              <a:defRPr sz="2800">
                <a:solidFill>
                  <a:srgbClr val="FFCC33"/>
                </a:solidFill>
              </a:defRPr>
            </a:lvl8pPr>
            <a:lvl9pPr lvl="8" rtl="0" algn="ctr">
              <a:lnSpc>
                <a:spcPct val="100000"/>
              </a:lnSpc>
              <a:spcBef>
                <a:spcPts val="0"/>
              </a:spcBef>
              <a:spcAft>
                <a:spcPts val="0"/>
              </a:spcAft>
              <a:buClr>
                <a:srgbClr val="FFCC33"/>
              </a:buClr>
              <a:buSzPts val="2800"/>
              <a:buNone/>
              <a:defRPr sz="2800">
                <a:solidFill>
                  <a:srgbClr val="FFCC33"/>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maroon.png" id="18" name="Google Shape;18;p3"/>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7A0019"/>
              </a:buClr>
              <a:buSzPts val="2800"/>
              <a:buFont typeface="Raleway"/>
              <a:buNone/>
              <a:defRPr sz="2800">
                <a:solidFill>
                  <a:srgbClr val="7A0019"/>
                </a:solidFill>
                <a:latin typeface="Raleway"/>
                <a:ea typeface="Raleway"/>
                <a:cs typeface="Raleway"/>
                <a:sym typeface="Raleway"/>
              </a:defRPr>
            </a:lvl1pPr>
            <a:lvl2pPr lvl="1">
              <a:spcBef>
                <a:spcPts val="0"/>
              </a:spcBef>
              <a:spcAft>
                <a:spcPts val="0"/>
              </a:spcAft>
              <a:buClr>
                <a:srgbClr val="7A0019"/>
              </a:buClr>
              <a:buSzPts val="2800"/>
              <a:buNone/>
              <a:defRPr sz="2800">
                <a:solidFill>
                  <a:srgbClr val="7A0019"/>
                </a:solidFill>
              </a:defRPr>
            </a:lvl2pPr>
            <a:lvl3pPr lvl="2">
              <a:spcBef>
                <a:spcPts val="0"/>
              </a:spcBef>
              <a:spcAft>
                <a:spcPts val="0"/>
              </a:spcAft>
              <a:buClr>
                <a:srgbClr val="7A0019"/>
              </a:buClr>
              <a:buSzPts val="2800"/>
              <a:buNone/>
              <a:defRPr sz="2800">
                <a:solidFill>
                  <a:srgbClr val="7A0019"/>
                </a:solidFill>
              </a:defRPr>
            </a:lvl3pPr>
            <a:lvl4pPr lvl="3">
              <a:spcBef>
                <a:spcPts val="0"/>
              </a:spcBef>
              <a:spcAft>
                <a:spcPts val="0"/>
              </a:spcAft>
              <a:buClr>
                <a:srgbClr val="7A0019"/>
              </a:buClr>
              <a:buSzPts val="2800"/>
              <a:buNone/>
              <a:defRPr sz="2800">
                <a:solidFill>
                  <a:srgbClr val="7A0019"/>
                </a:solidFill>
              </a:defRPr>
            </a:lvl4pPr>
            <a:lvl5pPr lvl="4">
              <a:spcBef>
                <a:spcPts val="0"/>
              </a:spcBef>
              <a:spcAft>
                <a:spcPts val="0"/>
              </a:spcAft>
              <a:buClr>
                <a:srgbClr val="7A0019"/>
              </a:buClr>
              <a:buSzPts val="2800"/>
              <a:buNone/>
              <a:defRPr sz="2800">
                <a:solidFill>
                  <a:srgbClr val="7A0019"/>
                </a:solidFill>
              </a:defRPr>
            </a:lvl5pPr>
            <a:lvl6pPr lvl="5">
              <a:spcBef>
                <a:spcPts val="0"/>
              </a:spcBef>
              <a:spcAft>
                <a:spcPts val="0"/>
              </a:spcAft>
              <a:buClr>
                <a:srgbClr val="7A0019"/>
              </a:buClr>
              <a:buSzPts val="2800"/>
              <a:buNone/>
              <a:defRPr sz="2800">
                <a:solidFill>
                  <a:srgbClr val="7A0019"/>
                </a:solidFill>
              </a:defRPr>
            </a:lvl6pPr>
            <a:lvl7pPr lvl="6">
              <a:spcBef>
                <a:spcPts val="0"/>
              </a:spcBef>
              <a:spcAft>
                <a:spcPts val="0"/>
              </a:spcAft>
              <a:buClr>
                <a:srgbClr val="7A0019"/>
              </a:buClr>
              <a:buSzPts val="2800"/>
              <a:buNone/>
              <a:defRPr sz="2800">
                <a:solidFill>
                  <a:srgbClr val="7A0019"/>
                </a:solidFill>
              </a:defRPr>
            </a:lvl7pPr>
            <a:lvl8pPr lvl="7">
              <a:spcBef>
                <a:spcPts val="0"/>
              </a:spcBef>
              <a:spcAft>
                <a:spcPts val="0"/>
              </a:spcAft>
              <a:buClr>
                <a:srgbClr val="7A0019"/>
              </a:buClr>
              <a:buSzPts val="2800"/>
              <a:buNone/>
              <a:defRPr sz="2800">
                <a:solidFill>
                  <a:srgbClr val="7A0019"/>
                </a:solidFill>
              </a:defRPr>
            </a:lvl8pPr>
            <a:lvl9pPr lvl="8">
              <a:spcBef>
                <a:spcPts val="0"/>
              </a:spcBef>
              <a:spcAft>
                <a:spcPts val="0"/>
              </a:spcAft>
              <a:buClr>
                <a:srgbClr val="7A0019"/>
              </a:buClr>
              <a:buSzPts val="2800"/>
              <a:buNone/>
              <a:defRPr sz="2800">
                <a:solidFill>
                  <a:srgbClr val="7A0019"/>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aleway"/>
              <a:buChar char="●"/>
              <a:defRPr sz="1800">
                <a:latin typeface="Raleway"/>
                <a:ea typeface="Raleway"/>
                <a:cs typeface="Raleway"/>
                <a:sym typeface="Raleway"/>
              </a:defRPr>
            </a:lvl1pPr>
            <a:lvl2pPr indent="-317500" lvl="1" marL="914400">
              <a:lnSpc>
                <a:spcPct val="115000"/>
              </a:lnSpc>
              <a:spcBef>
                <a:spcPts val="1600"/>
              </a:spcBef>
              <a:spcAft>
                <a:spcPts val="0"/>
              </a:spcAft>
              <a:buSzPts val="1400"/>
              <a:buFont typeface="Raleway"/>
              <a:buChar char="○"/>
              <a:defRPr sz="1400">
                <a:latin typeface="Raleway"/>
                <a:ea typeface="Raleway"/>
                <a:cs typeface="Raleway"/>
                <a:sym typeface="Raleway"/>
              </a:defRPr>
            </a:lvl2pPr>
            <a:lvl3pPr indent="-317500" lvl="2" marL="1371600">
              <a:lnSpc>
                <a:spcPct val="115000"/>
              </a:lnSpc>
              <a:spcBef>
                <a:spcPts val="1600"/>
              </a:spcBef>
              <a:spcAft>
                <a:spcPts val="0"/>
              </a:spcAft>
              <a:buSzPts val="1400"/>
              <a:buFont typeface="Raleway"/>
              <a:buChar char="■"/>
              <a:defRPr sz="1400">
                <a:latin typeface="Raleway"/>
                <a:ea typeface="Raleway"/>
                <a:cs typeface="Raleway"/>
                <a:sym typeface="Raleway"/>
              </a:defRPr>
            </a:lvl3pPr>
            <a:lvl4pPr indent="-317500" lvl="3" marL="1828800">
              <a:lnSpc>
                <a:spcPct val="115000"/>
              </a:lnSpc>
              <a:spcBef>
                <a:spcPts val="1600"/>
              </a:spcBef>
              <a:spcAft>
                <a:spcPts val="0"/>
              </a:spcAft>
              <a:buSzPts val="1400"/>
              <a:buFont typeface="Raleway"/>
              <a:buChar char="●"/>
              <a:defRPr sz="1400">
                <a:latin typeface="Raleway"/>
                <a:ea typeface="Raleway"/>
                <a:cs typeface="Raleway"/>
                <a:sym typeface="Raleway"/>
              </a:defRPr>
            </a:lvl4pPr>
            <a:lvl5pPr indent="-317500" lvl="4" marL="2286000">
              <a:lnSpc>
                <a:spcPct val="115000"/>
              </a:lnSpc>
              <a:spcBef>
                <a:spcPts val="1600"/>
              </a:spcBef>
              <a:spcAft>
                <a:spcPts val="0"/>
              </a:spcAft>
              <a:buSzPts val="1400"/>
              <a:buFont typeface="Raleway"/>
              <a:buChar char="○"/>
              <a:defRPr sz="1400">
                <a:latin typeface="Raleway"/>
                <a:ea typeface="Raleway"/>
                <a:cs typeface="Raleway"/>
                <a:sym typeface="Raleway"/>
              </a:defRPr>
            </a:lvl5pPr>
            <a:lvl6pPr indent="-317500" lvl="5" marL="2743200">
              <a:lnSpc>
                <a:spcPct val="115000"/>
              </a:lnSpc>
              <a:spcBef>
                <a:spcPts val="1600"/>
              </a:spcBef>
              <a:spcAft>
                <a:spcPts val="0"/>
              </a:spcAft>
              <a:buSzPts val="1400"/>
              <a:buFont typeface="Raleway"/>
              <a:buChar char="■"/>
              <a:defRPr sz="1400">
                <a:latin typeface="Raleway"/>
                <a:ea typeface="Raleway"/>
                <a:cs typeface="Raleway"/>
                <a:sym typeface="Raleway"/>
              </a:defRPr>
            </a:lvl6pPr>
            <a:lvl7pPr indent="-317500" lvl="6" marL="3200400">
              <a:lnSpc>
                <a:spcPct val="115000"/>
              </a:lnSpc>
              <a:spcBef>
                <a:spcPts val="1600"/>
              </a:spcBef>
              <a:spcAft>
                <a:spcPts val="0"/>
              </a:spcAft>
              <a:buSzPts val="1400"/>
              <a:buFont typeface="Raleway"/>
              <a:buChar char="●"/>
              <a:defRPr sz="1400">
                <a:latin typeface="Raleway"/>
                <a:ea typeface="Raleway"/>
                <a:cs typeface="Raleway"/>
                <a:sym typeface="Raleway"/>
              </a:defRPr>
            </a:lvl7pPr>
            <a:lvl8pPr indent="-317500" lvl="7" marL="3657600">
              <a:lnSpc>
                <a:spcPct val="115000"/>
              </a:lnSpc>
              <a:spcBef>
                <a:spcPts val="1600"/>
              </a:spcBef>
              <a:spcAft>
                <a:spcPts val="0"/>
              </a:spcAft>
              <a:buSzPts val="1400"/>
              <a:buFont typeface="Raleway"/>
              <a:buChar char="○"/>
              <a:defRPr sz="1400">
                <a:latin typeface="Raleway"/>
                <a:ea typeface="Raleway"/>
                <a:cs typeface="Raleway"/>
                <a:sym typeface="Raleway"/>
              </a:defRPr>
            </a:lvl8pPr>
            <a:lvl9pPr indent="-317500" lvl="8" marL="4114800">
              <a:lnSpc>
                <a:spcPct val="115000"/>
              </a:lnSpc>
              <a:spcBef>
                <a:spcPts val="1600"/>
              </a:spcBef>
              <a:spcAft>
                <a:spcPts val="1600"/>
              </a:spcAft>
              <a:buSzPts val="1400"/>
              <a:buFont typeface="Raleway"/>
              <a:buChar char="■"/>
              <a:defRPr sz="1400">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63575"/>
            <a:ext cx="8520600" cy="13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Terms They Carry</a:t>
            </a:r>
            <a:endParaRPr>
              <a:latin typeface="Raleway"/>
              <a:ea typeface="Raleway"/>
              <a:cs typeface="Raleway"/>
              <a:sym typeface="Raleway"/>
            </a:endParaRPr>
          </a:p>
        </p:txBody>
      </p:sp>
      <p:sp>
        <p:nvSpPr>
          <p:cNvPr id="61" name="Google Shape;61;p14"/>
          <p:cNvSpPr txBox="1"/>
          <p:nvPr>
            <p:ph idx="1" type="subTitle"/>
          </p:nvPr>
        </p:nvSpPr>
        <p:spPr>
          <a:xfrm>
            <a:off x="311700" y="17028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E-Resource License Terms in Alma Analytics for RapidILL</a:t>
            </a:r>
            <a:endParaRPr/>
          </a:p>
        </p:txBody>
      </p:sp>
      <p:sp>
        <p:nvSpPr>
          <p:cNvPr id="62" name="Google Shape;62;p14"/>
          <p:cNvSpPr txBox="1"/>
          <p:nvPr/>
        </p:nvSpPr>
        <p:spPr>
          <a:xfrm>
            <a:off x="2579100" y="2996700"/>
            <a:ext cx="3985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aleway"/>
                <a:ea typeface="Raleway"/>
                <a:cs typeface="Raleway"/>
                <a:sym typeface="Raleway"/>
              </a:rPr>
              <a:t>ELUNA Learns, December 2021</a:t>
            </a:r>
            <a:endParaRPr sz="1600">
              <a:latin typeface="Raleway"/>
              <a:ea typeface="Raleway"/>
              <a:cs typeface="Raleway"/>
              <a:sym typeface="Raleway"/>
            </a:endParaRPr>
          </a:p>
          <a:p>
            <a:pPr indent="0" lvl="0" marL="0" rtl="0" algn="ctr">
              <a:spcBef>
                <a:spcPts val="0"/>
              </a:spcBef>
              <a:spcAft>
                <a:spcPts val="0"/>
              </a:spcAft>
              <a:buNone/>
            </a:pPr>
            <a:r>
              <a:rPr lang="en" sz="1600">
                <a:latin typeface="Raleway"/>
                <a:ea typeface="Raleway"/>
                <a:cs typeface="Raleway"/>
                <a:sym typeface="Raleway"/>
              </a:rPr>
              <a:t>Martin Patrick | patri299@umn.edu</a:t>
            </a:r>
            <a:endParaRPr sz="1600">
              <a:latin typeface="Raleway"/>
              <a:ea typeface="Raleway"/>
              <a:cs typeface="Raleway"/>
              <a:sym typeface="Raleway"/>
            </a:endParaRPr>
          </a:p>
          <a:p>
            <a:pPr indent="0" lvl="0" marL="0" rtl="0" algn="ctr">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802950" y="543650"/>
            <a:ext cx="1538100" cy="5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3"/>
          <p:cNvPicPr preferRelativeResize="0"/>
          <p:nvPr/>
        </p:nvPicPr>
        <p:blipFill>
          <a:blip r:embed="rId3">
            <a:alphaModFix/>
          </a:blip>
          <a:stretch>
            <a:fillRect/>
          </a:stretch>
        </p:blipFill>
        <p:spPr>
          <a:xfrm>
            <a:off x="1747225" y="114875"/>
            <a:ext cx="5649550" cy="4913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view license term data in Analytics</a:t>
            </a:r>
            <a:endParaRPr/>
          </a:p>
        </p:txBody>
      </p:sp>
      <p:pic>
        <p:nvPicPr>
          <p:cNvPr id="147" name="Google Shape;147;p24"/>
          <p:cNvPicPr preferRelativeResize="0"/>
          <p:nvPr/>
        </p:nvPicPr>
        <p:blipFill>
          <a:blip r:embed="rId3">
            <a:alphaModFix/>
          </a:blip>
          <a:stretch>
            <a:fillRect/>
          </a:stretch>
        </p:blipFill>
        <p:spPr>
          <a:xfrm>
            <a:off x="1467825" y="1247150"/>
            <a:ext cx="5581650" cy="123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view license term data in Analytics</a:t>
            </a:r>
            <a:endParaRPr/>
          </a:p>
        </p:txBody>
      </p:sp>
      <p:pic>
        <p:nvPicPr>
          <p:cNvPr id="153" name="Google Shape;153;p25"/>
          <p:cNvPicPr preferRelativeResize="0"/>
          <p:nvPr/>
        </p:nvPicPr>
        <p:blipFill>
          <a:blip r:embed="rId3">
            <a:alphaModFix/>
          </a:blip>
          <a:stretch>
            <a:fillRect/>
          </a:stretch>
        </p:blipFill>
        <p:spPr>
          <a:xfrm>
            <a:off x="1962138" y="1088200"/>
            <a:ext cx="5219726" cy="3969724"/>
          </a:xfrm>
          <a:prstGeom prst="rect">
            <a:avLst/>
          </a:prstGeom>
          <a:noFill/>
          <a:ln>
            <a:noFill/>
          </a:ln>
        </p:spPr>
      </p:pic>
      <p:cxnSp>
        <p:nvCxnSpPr>
          <p:cNvPr id="154" name="Google Shape;154;p25"/>
          <p:cNvCxnSpPr/>
          <p:nvPr/>
        </p:nvCxnSpPr>
        <p:spPr>
          <a:xfrm flipH="1">
            <a:off x="4704500" y="1956250"/>
            <a:ext cx="706200" cy="410400"/>
          </a:xfrm>
          <a:prstGeom prst="straightConnector1">
            <a:avLst/>
          </a:prstGeom>
          <a:noFill/>
          <a:ln cap="flat" cmpd="sng" w="9525">
            <a:solidFill>
              <a:srgbClr val="B02C2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view license term data in Analytics</a:t>
            </a:r>
            <a:endParaRPr/>
          </a:p>
        </p:txBody>
      </p:sp>
      <p:pic>
        <p:nvPicPr>
          <p:cNvPr id="160" name="Google Shape;160;p26"/>
          <p:cNvPicPr preferRelativeResize="0"/>
          <p:nvPr/>
        </p:nvPicPr>
        <p:blipFill>
          <a:blip r:embed="rId3">
            <a:alphaModFix/>
          </a:blip>
          <a:stretch>
            <a:fillRect/>
          </a:stretch>
        </p:blipFill>
        <p:spPr>
          <a:xfrm>
            <a:off x="2234375" y="1017725"/>
            <a:ext cx="4675250" cy="408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report criteria</a:t>
            </a:r>
            <a:endParaRPr/>
          </a:p>
        </p:txBody>
      </p:sp>
      <p:pic>
        <p:nvPicPr>
          <p:cNvPr id="166" name="Google Shape;166;p27"/>
          <p:cNvPicPr preferRelativeResize="0"/>
          <p:nvPr/>
        </p:nvPicPr>
        <p:blipFill>
          <a:blip r:embed="rId3">
            <a:alphaModFix/>
          </a:blip>
          <a:stretch>
            <a:fillRect/>
          </a:stretch>
        </p:blipFill>
        <p:spPr>
          <a:xfrm>
            <a:off x="242050" y="961949"/>
            <a:ext cx="8590249" cy="376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this report returns</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8"/>
          <p:cNvPicPr preferRelativeResize="0"/>
          <p:nvPr/>
        </p:nvPicPr>
        <p:blipFill>
          <a:blip r:embed="rId3">
            <a:alphaModFix/>
          </a:blip>
          <a:stretch>
            <a:fillRect/>
          </a:stretch>
        </p:blipFill>
        <p:spPr>
          <a:xfrm>
            <a:off x="214712" y="1262100"/>
            <a:ext cx="8714573" cy="3658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First Level Reports</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Electronic ILL = permitted</a:t>
            </a:r>
            <a:endParaRPr/>
          </a:p>
          <a:p>
            <a:pPr indent="-317500" lvl="1" marL="914400" rtl="0" algn="l">
              <a:spcBef>
                <a:spcPts val="0"/>
              </a:spcBef>
              <a:spcAft>
                <a:spcPts val="0"/>
              </a:spcAft>
              <a:buSzPts val="1400"/>
              <a:buChar char="○"/>
            </a:pPr>
            <a:r>
              <a:rPr lang="en"/>
              <a:t>And amendments</a:t>
            </a:r>
            <a:endParaRPr/>
          </a:p>
          <a:p>
            <a:pPr indent="-342900" lvl="0" marL="457200" rtl="0" algn="l">
              <a:spcBef>
                <a:spcPts val="0"/>
              </a:spcBef>
              <a:spcAft>
                <a:spcPts val="0"/>
              </a:spcAft>
              <a:buSzPts val="1800"/>
              <a:buChar char="●"/>
            </a:pPr>
            <a:r>
              <a:rPr lang="en"/>
              <a:t>Secure electronic ILL = permitted</a:t>
            </a:r>
            <a:endParaRPr/>
          </a:p>
          <a:p>
            <a:pPr indent="-317500" lvl="1" marL="914400" rtl="0" algn="l">
              <a:spcBef>
                <a:spcPts val="0"/>
              </a:spcBef>
              <a:spcAft>
                <a:spcPts val="0"/>
              </a:spcAft>
              <a:buSzPts val="1400"/>
              <a:buChar char="○"/>
            </a:pPr>
            <a:r>
              <a:rPr lang="en">
                <a:solidFill>
                  <a:schemeClr val="dk1"/>
                </a:solidFill>
              </a:rPr>
              <a:t>And amendments</a:t>
            </a:r>
            <a:endParaRPr/>
          </a:p>
          <a:p>
            <a:pPr indent="-342900" lvl="0" marL="457200" rtl="0" algn="l">
              <a:spcBef>
                <a:spcPts val="0"/>
              </a:spcBef>
              <a:spcAft>
                <a:spcPts val="0"/>
              </a:spcAft>
              <a:buSzPts val="1800"/>
              <a:buChar char="●"/>
            </a:pPr>
            <a:r>
              <a:rPr lang="en"/>
              <a:t>Electronic ILL ≠ permitted</a:t>
            </a:r>
            <a:endParaRPr/>
          </a:p>
          <a:p>
            <a:pPr indent="-317500" lvl="1" marL="914400" rtl="0" algn="l">
              <a:spcBef>
                <a:spcPts val="0"/>
              </a:spcBef>
              <a:spcAft>
                <a:spcPts val="0"/>
              </a:spcAft>
              <a:buSzPts val="1400"/>
              <a:buChar char="○"/>
            </a:pPr>
            <a:r>
              <a:rPr lang="en"/>
              <a:t>And amendments</a:t>
            </a:r>
            <a:endParaRPr/>
          </a:p>
          <a:p>
            <a:pPr indent="-342900" lvl="0" marL="457200" rtl="0" algn="l">
              <a:spcBef>
                <a:spcPts val="0"/>
              </a:spcBef>
              <a:spcAft>
                <a:spcPts val="0"/>
              </a:spcAft>
              <a:buSzPts val="1800"/>
              <a:buChar char="●"/>
            </a:pPr>
            <a:r>
              <a:rPr lang="en"/>
              <a:t>Secure electronic ILL ≠ permitted</a:t>
            </a:r>
            <a:endParaRPr/>
          </a:p>
          <a:p>
            <a:pPr indent="-317500" lvl="1" marL="914400" rtl="0" algn="l">
              <a:spcBef>
                <a:spcPts val="0"/>
              </a:spcBef>
              <a:spcAft>
                <a:spcPts val="0"/>
              </a:spcAft>
              <a:buSzPts val="1400"/>
              <a:buChar char="○"/>
            </a:pPr>
            <a:r>
              <a:rPr lang="en">
                <a:solidFill>
                  <a:schemeClr val="dk1"/>
                </a:solidFill>
              </a:rPr>
              <a:t>And amendments</a:t>
            </a:r>
            <a:endParaRPr/>
          </a:p>
          <a:p>
            <a:pPr indent="-342900" lvl="0" marL="457200" rtl="0" algn="l">
              <a:spcBef>
                <a:spcPts val="0"/>
              </a:spcBef>
              <a:spcAft>
                <a:spcPts val="0"/>
              </a:spcAft>
              <a:buSzPts val="1800"/>
              <a:buChar char="●"/>
            </a:pPr>
            <a:r>
              <a:rPr lang="en">
                <a:solidFill>
                  <a:schemeClr val="dk1"/>
                </a:solidFill>
              </a:rPr>
              <a:t>International ILL = yes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And amendments</a:t>
            </a:r>
            <a:endParaRPr>
              <a:solidFill>
                <a:schemeClr val="dk1"/>
              </a:solidFill>
            </a:endParaRPr>
          </a:p>
          <a:p>
            <a:pPr indent="-342900" lvl="0" marL="457200" rtl="0" algn="l">
              <a:spcBef>
                <a:spcPts val="0"/>
              </a:spcBef>
              <a:spcAft>
                <a:spcPts val="0"/>
              </a:spcAft>
              <a:buSzPts val="1800"/>
              <a:buChar char="●"/>
            </a:pPr>
            <a:r>
              <a:rPr lang="en"/>
              <a:t>EBA/DDA Discovery (Unpurchased) Collection IDs</a:t>
            </a:r>
            <a:endParaRPr/>
          </a:p>
          <a:p>
            <a:pPr indent="-342900" lvl="0" marL="457200" rtl="0" algn="l">
              <a:spcBef>
                <a:spcPts val="0"/>
              </a:spcBef>
              <a:spcAft>
                <a:spcPts val="0"/>
              </a:spcAft>
              <a:buSzPts val="1800"/>
              <a:buChar char="●"/>
            </a:pPr>
            <a:r>
              <a:rPr lang="en"/>
              <a:t>No License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up License Amendments</a:t>
            </a:r>
            <a:endParaRPr/>
          </a:p>
        </p:txBody>
      </p:sp>
      <p:pic>
        <p:nvPicPr>
          <p:cNvPr id="185" name="Google Shape;185;p30"/>
          <p:cNvPicPr preferRelativeResize="0"/>
          <p:nvPr/>
        </p:nvPicPr>
        <p:blipFill>
          <a:blip r:embed="rId3">
            <a:alphaModFix/>
          </a:blip>
          <a:stretch>
            <a:fillRect/>
          </a:stretch>
        </p:blipFill>
        <p:spPr>
          <a:xfrm>
            <a:off x="0" y="980057"/>
            <a:ext cx="9143999" cy="31833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level</a:t>
            </a:r>
            <a:r>
              <a:rPr lang="en"/>
              <a:t> report criteria, final version</a:t>
            </a:r>
            <a:endParaRPr/>
          </a:p>
        </p:txBody>
      </p:sp>
      <p:pic>
        <p:nvPicPr>
          <p:cNvPr id="191" name="Google Shape;191;p31"/>
          <p:cNvPicPr preferRelativeResize="0"/>
          <p:nvPr/>
        </p:nvPicPr>
        <p:blipFill>
          <a:blip r:embed="rId3">
            <a:alphaModFix/>
          </a:blip>
          <a:stretch>
            <a:fillRect/>
          </a:stretch>
        </p:blipFill>
        <p:spPr>
          <a:xfrm>
            <a:off x="152400" y="1170125"/>
            <a:ext cx="8839199" cy="32988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Reference Other Reports</a:t>
            </a:r>
            <a:endParaRPr/>
          </a:p>
        </p:txBody>
      </p:sp>
      <p:sp>
        <p:nvSpPr>
          <p:cNvPr id="197" name="Google Shape;197;p32"/>
          <p:cNvSpPr txBox="1"/>
          <p:nvPr>
            <p:ph idx="1" type="body"/>
          </p:nvPr>
        </p:nvSpPr>
        <p:spPr>
          <a:xfrm>
            <a:off x="311700" y="1152475"/>
            <a:ext cx="358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you can't run a single report with e-inventory AND detailed license terms. </a:t>
            </a:r>
            <a:endParaRPr/>
          </a:p>
          <a:p>
            <a:pPr indent="-342900" lvl="0" marL="457200" rtl="0" algn="l">
              <a:spcBef>
                <a:spcPts val="0"/>
              </a:spcBef>
              <a:spcAft>
                <a:spcPts val="0"/>
              </a:spcAft>
              <a:buSzPts val="1800"/>
              <a:buChar char="●"/>
            </a:pPr>
            <a:r>
              <a:rPr lang="en"/>
              <a:t>Solution: we have to create a series of reports that reference each other.</a:t>
            </a:r>
            <a:endParaRPr/>
          </a:p>
        </p:txBody>
      </p:sp>
      <p:pic>
        <p:nvPicPr>
          <p:cNvPr id="198" name="Google Shape;198;p32"/>
          <p:cNvPicPr preferRelativeResize="0"/>
          <p:nvPr/>
        </p:nvPicPr>
        <p:blipFill>
          <a:blip r:embed="rId3">
            <a:alphaModFix/>
          </a:blip>
          <a:stretch>
            <a:fillRect/>
          </a:stretch>
        </p:blipFill>
        <p:spPr>
          <a:xfrm>
            <a:off x="3941875" y="1118875"/>
            <a:ext cx="4977899" cy="2905750"/>
          </a:xfrm>
          <a:prstGeom prst="rect">
            <a:avLst/>
          </a:prstGeom>
          <a:noFill/>
          <a:ln>
            <a:noFill/>
          </a:ln>
        </p:spPr>
      </p:pic>
      <p:cxnSp>
        <p:nvCxnSpPr>
          <p:cNvPr id="199" name="Google Shape;199;p32"/>
          <p:cNvCxnSpPr/>
          <p:nvPr/>
        </p:nvCxnSpPr>
        <p:spPr>
          <a:xfrm flipH="1" rot="10800000">
            <a:off x="3722075" y="2190750"/>
            <a:ext cx="1260300" cy="762000"/>
          </a:xfrm>
          <a:prstGeom prst="straightConnector1">
            <a:avLst/>
          </a:prstGeom>
          <a:noFill/>
          <a:ln cap="flat" cmpd="sng" w="76200">
            <a:solidFill>
              <a:srgbClr val="802017"/>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University of Minnesota Context</a:t>
            </a:r>
            <a:endParaRPr/>
          </a:p>
        </p:txBody>
      </p:sp>
      <p:sp>
        <p:nvSpPr>
          <p:cNvPr id="68" name="Google Shape;68;p15"/>
          <p:cNvSpPr txBox="1"/>
          <p:nvPr>
            <p:ph idx="1" type="body"/>
          </p:nvPr>
        </p:nvSpPr>
        <p:spPr>
          <a:xfrm>
            <a:off x="311700" y="1152475"/>
            <a:ext cx="5610300" cy="34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5 campuses: Crookston, Duluth, Morris, Twin Cities, Rochester</a:t>
            </a:r>
            <a:endParaRPr sz="1700">
              <a:solidFill>
                <a:schemeClr val="dk1"/>
              </a:solidFill>
            </a:endParaRPr>
          </a:p>
          <a:p>
            <a:pPr indent="-336550" lvl="0" marL="457200" rtl="0" algn="l">
              <a:spcBef>
                <a:spcPts val="0"/>
              </a:spcBef>
              <a:spcAft>
                <a:spcPts val="0"/>
              </a:spcAft>
              <a:buClr>
                <a:srgbClr val="000000"/>
              </a:buClr>
              <a:buSzPts val="1700"/>
              <a:buChar char="●"/>
            </a:pPr>
            <a:r>
              <a:rPr lang="en" sz="1700">
                <a:solidFill>
                  <a:srgbClr val="000000"/>
                </a:solidFill>
              </a:rPr>
              <a:t>Alma: Single Institution Zone / Multi-campus</a:t>
            </a:r>
            <a:endParaRPr sz="1700">
              <a:solidFill>
                <a:srgbClr val="000000"/>
              </a:solidFill>
            </a:endParaRPr>
          </a:p>
          <a:p>
            <a:pPr indent="-311150" lvl="1" marL="914400" rtl="0" algn="l">
              <a:spcBef>
                <a:spcPts val="0"/>
              </a:spcBef>
              <a:spcAft>
                <a:spcPts val="0"/>
              </a:spcAft>
              <a:buClr>
                <a:srgbClr val="000000"/>
              </a:buClr>
              <a:buSzPts val="1300"/>
              <a:buChar char="○"/>
            </a:pPr>
            <a:r>
              <a:rPr lang="en" sz="1300"/>
              <a:t>GrOuP SeTtInGs</a:t>
            </a:r>
            <a:endParaRPr sz="1300"/>
          </a:p>
          <a:p>
            <a:pPr indent="-336550" lvl="0" marL="457200" rtl="0" algn="l">
              <a:spcBef>
                <a:spcPts val="0"/>
              </a:spcBef>
              <a:spcAft>
                <a:spcPts val="0"/>
              </a:spcAft>
              <a:buSzPts val="1700"/>
              <a:buChar char="●"/>
            </a:pPr>
            <a:r>
              <a:rPr lang="en" sz="1700"/>
              <a:t>RapidILL</a:t>
            </a:r>
            <a:endParaRPr sz="1700"/>
          </a:p>
          <a:p>
            <a:pPr indent="-336550" lvl="1" marL="914400" rtl="0" algn="l">
              <a:spcBef>
                <a:spcPts val="0"/>
              </a:spcBef>
              <a:spcAft>
                <a:spcPts val="0"/>
              </a:spcAft>
              <a:buSzPts val="1700"/>
              <a:buChar char="○"/>
            </a:pPr>
            <a:r>
              <a:rPr lang="en" sz="1700"/>
              <a:t>Duluth: Fall 2020</a:t>
            </a:r>
            <a:endParaRPr sz="1700"/>
          </a:p>
          <a:p>
            <a:pPr indent="-317500" lvl="2" marL="1371600" rtl="0" algn="l">
              <a:spcBef>
                <a:spcPts val="0"/>
              </a:spcBef>
              <a:spcAft>
                <a:spcPts val="0"/>
              </a:spcAft>
              <a:buSzPts val="1400"/>
              <a:buChar char="■"/>
            </a:pPr>
            <a:r>
              <a:rPr lang="en"/>
              <a:t>No international lending, no ebook lending</a:t>
            </a:r>
            <a:endParaRPr/>
          </a:p>
          <a:p>
            <a:pPr indent="-336550" lvl="1" marL="914400" rtl="0" algn="l">
              <a:spcBef>
                <a:spcPts val="0"/>
              </a:spcBef>
              <a:spcAft>
                <a:spcPts val="0"/>
              </a:spcAft>
              <a:buSzPts val="1700"/>
              <a:buChar char="○"/>
            </a:pPr>
            <a:r>
              <a:rPr lang="en" sz="1700"/>
              <a:t>TC: Fall 2021</a:t>
            </a:r>
            <a:endParaRPr sz="1700"/>
          </a:p>
          <a:p>
            <a:pPr indent="-317500" lvl="2" marL="1371600" rtl="0" algn="l">
              <a:spcBef>
                <a:spcPts val="0"/>
              </a:spcBef>
              <a:spcAft>
                <a:spcPts val="0"/>
              </a:spcAft>
              <a:buSzPts val="1400"/>
              <a:buChar char="■"/>
            </a:pPr>
            <a:r>
              <a:rPr lang="en"/>
              <a:t>International and ebook lending</a:t>
            </a:r>
            <a:endParaRPr/>
          </a:p>
          <a:p>
            <a:pPr indent="-336550" lvl="0" marL="457200" rtl="0" algn="l">
              <a:spcBef>
                <a:spcPts val="0"/>
              </a:spcBef>
              <a:spcAft>
                <a:spcPts val="0"/>
              </a:spcAft>
              <a:buSzPts val="1700"/>
              <a:buChar char="●"/>
            </a:pPr>
            <a:r>
              <a:rPr lang="en" sz="1700"/>
              <a:t>Most if not all licenses are stored in Alma for e-resources</a:t>
            </a:r>
            <a:endParaRPr sz="1700"/>
          </a:p>
          <a:p>
            <a:pPr indent="-336550" lvl="0" marL="457200" rtl="0" algn="l">
              <a:spcBef>
                <a:spcPts val="0"/>
              </a:spcBef>
              <a:spcAft>
                <a:spcPts val="0"/>
              </a:spcAft>
              <a:buSzPts val="1700"/>
              <a:buChar char="●"/>
            </a:pPr>
            <a:r>
              <a:rPr lang="en" sz="1700"/>
              <a:t>Many collections are available to more than one campus, but a lot of TC content is not</a:t>
            </a:r>
            <a:endParaRPr sz="1700"/>
          </a:p>
        </p:txBody>
      </p:sp>
      <p:pic>
        <p:nvPicPr>
          <p:cNvPr id="69" name="Google Shape;69;p15"/>
          <p:cNvPicPr preferRelativeResize="0"/>
          <p:nvPr/>
        </p:nvPicPr>
        <p:blipFill>
          <a:blip r:embed="rId3">
            <a:alphaModFix/>
          </a:blip>
          <a:stretch>
            <a:fillRect/>
          </a:stretch>
        </p:blipFill>
        <p:spPr>
          <a:xfrm>
            <a:off x="5707928" y="1509528"/>
            <a:ext cx="3192475" cy="2124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Level Reports</a:t>
            </a:r>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ILL is permitted (shown below)</a:t>
            </a:r>
            <a:endParaRPr/>
          </a:p>
          <a:p>
            <a:pPr indent="-342900" lvl="0" marL="457200" rtl="0" algn="l">
              <a:spcBef>
                <a:spcPts val="0"/>
              </a:spcBef>
              <a:spcAft>
                <a:spcPts val="0"/>
              </a:spcAft>
              <a:buSzPts val="1800"/>
              <a:buChar char="●"/>
            </a:pPr>
            <a:r>
              <a:rPr lang="en"/>
              <a:t>ILL is not permitted</a:t>
            </a:r>
            <a:endParaRPr/>
          </a:p>
        </p:txBody>
      </p:sp>
      <p:pic>
        <p:nvPicPr>
          <p:cNvPr id="206" name="Google Shape;206;p33"/>
          <p:cNvPicPr preferRelativeResize="0"/>
          <p:nvPr/>
        </p:nvPicPr>
        <p:blipFill>
          <a:blip r:embed="rId3">
            <a:alphaModFix/>
          </a:blip>
          <a:stretch>
            <a:fillRect/>
          </a:stretch>
        </p:blipFill>
        <p:spPr>
          <a:xfrm>
            <a:off x="0" y="2778280"/>
            <a:ext cx="9144000" cy="21443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4"/>
          <p:cNvPicPr preferRelativeResize="0"/>
          <p:nvPr/>
        </p:nvPicPr>
        <p:blipFill>
          <a:blip r:embed="rId3">
            <a:alphaModFix/>
          </a:blip>
          <a:stretch>
            <a:fillRect/>
          </a:stretch>
        </p:blipFill>
        <p:spPr>
          <a:xfrm>
            <a:off x="0" y="1090708"/>
            <a:ext cx="9144002" cy="3876484"/>
          </a:xfrm>
          <a:prstGeom prst="rect">
            <a:avLst/>
          </a:prstGeom>
          <a:noFill/>
          <a:ln>
            <a:noFill/>
          </a:ln>
        </p:spPr>
      </p:pic>
      <p:sp>
        <p:nvSpPr>
          <p:cNvPr id="213" name="Google Shape;213;p34"/>
          <p:cNvSpPr txBox="1"/>
          <p:nvPr>
            <p:ph type="title"/>
          </p:nvPr>
        </p:nvSpPr>
        <p:spPr>
          <a:xfrm>
            <a:off x="235375" y="47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a:t>
            </a:r>
            <a:r>
              <a:rPr lang="en"/>
              <a:t> Level Reports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Steps</a:t>
            </a:r>
            <a:endParaRPr/>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International ILL lendable</a:t>
            </a:r>
            <a:endParaRPr/>
          </a:p>
          <a:p>
            <a:pPr indent="-342900" lvl="0" marL="457200" rtl="0" algn="l">
              <a:spcBef>
                <a:spcPts val="0"/>
              </a:spcBef>
              <a:spcAft>
                <a:spcPts val="0"/>
              </a:spcAft>
              <a:buSzPts val="1800"/>
              <a:buChar char="●"/>
            </a:pPr>
            <a:r>
              <a:rPr lang="en"/>
              <a:t>Lendable Country</a:t>
            </a:r>
            <a:endParaRPr/>
          </a:p>
          <a:p>
            <a:pPr indent="-342900" lvl="0" marL="457200" rtl="0" algn="l">
              <a:spcBef>
                <a:spcPts val="0"/>
              </a:spcBef>
              <a:spcAft>
                <a:spcPts val="0"/>
              </a:spcAft>
              <a:buSzPts val="1800"/>
              <a:buChar char="●"/>
            </a:pPr>
            <a:r>
              <a:rPr lang="en"/>
              <a:t>Local only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that looks like</a:t>
            </a:r>
            <a:endParaRPr/>
          </a:p>
        </p:txBody>
      </p:sp>
      <p:pic>
        <p:nvPicPr>
          <p:cNvPr id="225" name="Google Shape;225;p36"/>
          <p:cNvPicPr preferRelativeResize="0"/>
          <p:nvPr/>
        </p:nvPicPr>
        <p:blipFill>
          <a:blip r:embed="rId3">
            <a:alphaModFix/>
          </a:blip>
          <a:stretch>
            <a:fillRect/>
          </a:stretch>
        </p:blipFill>
        <p:spPr>
          <a:xfrm>
            <a:off x="152400" y="1170125"/>
            <a:ext cx="8839201" cy="9850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that looks like</a:t>
            </a:r>
            <a:endParaRPr/>
          </a:p>
        </p:txBody>
      </p:sp>
      <p:pic>
        <p:nvPicPr>
          <p:cNvPr id="231" name="Google Shape;231;p37"/>
          <p:cNvPicPr preferRelativeResize="0"/>
          <p:nvPr/>
        </p:nvPicPr>
        <p:blipFill>
          <a:blip r:embed="rId3">
            <a:alphaModFix/>
          </a:blip>
          <a:stretch>
            <a:fillRect/>
          </a:stretch>
        </p:blipFill>
        <p:spPr>
          <a:xfrm>
            <a:off x="1582900" y="1109300"/>
            <a:ext cx="6311808" cy="40342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2521500" y="445025"/>
            <a:ext cx="396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that looks like</a:t>
            </a:r>
            <a:endParaRPr/>
          </a:p>
        </p:txBody>
      </p:sp>
      <p:pic>
        <p:nvPicPr>
          <p:cNvPr id="237" name="Google Shape;237;p38"/>
          <p:cNvPicPr preferRelativeResize="0"/>
          <p:nvPr/>
        </p:nvPicPr>
        <p:blipFill>
          <a:blip r:embed="rId3">
            <a:alphaModFix/>
          </a:blip>
          <a:stretch>
            <a:fillRect/>
          </a:stretch>
        </p:blipFill>
        <p:spPr>
          <a:xfrm>
            <a:off x="387075" y="0"/>
            <a:ext cx="2042751" cy="5143500"/>
          </a:xfrm>
          <a:prstGeom prst="rect">
            <a:avLst/>
          </a:prstGeom>
          <a:noFill/>
          <a:ln>
            <a:noFill/>
          </a:ln>
        </p:spPr>
      </p:pic>
      <p:pic>
        <p:nvPicPr>
          <p:cNvPr id="238" name="Google Shape;238;p38"/>
          <p:cNvPicPr preferRelativeResize="0"/>
          <p:nvPr/>
        </p:nvPicPr>
        <p:blipFill>
          <a:blip r:embed="rId4">
            <a:alphaModFix/>
          </a:blip>
          <a:stretch>
            <a:fillRect/>
          </a:stretch>
        </p:blipFill>
        <p:spPr>
          <a:xfrm>
            <a:off x="5601300" y="969750"/>
            <a:ext cx="1838448"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up with new collections</a:t>
            </a:r>
            <a:endParaRPr/>
          </a:p>
        </p:txBody>
      </p:sp>
      <p:pic>
        <p:nvPicPr>
          <p:cNvPr id="244" name="Google Shape;244;p39"/>
          <p:cNvPicPr preferRelativeResize="0"/>
          <p:nvPr/>
        </p:nvPicPr>
        <p:blipFill>
          <a:blip r:embed="rId3">
            <a:alphaModFix/>
          </a:blip>
          <a:stretch>
            <a:fillRect/>
          </a:stretch>
        </p:blipFill>
        <p:spPr>
          <a:xfrm>
            <a:off x="152400" y="1170125"/>
            <a:ext cx="8044751" cy="3106300"/>
          </a:xfrm>
          <a:prstGeom prst="rect">
            <a:avLst/>
          </a:prstGeom>
          <a:noFill/>
          <a:ln>
            <a:noFill/>
          </a:ln>
        </p:spPr>
      </p:pic>
      <p:pic>
        <p:nvPicPr>
          <p:cNvPr id="245" name="Google Shape;245;p39"/>
          <p:cNvPicPr preferRelativeResize="0"/>
          <p:nvPr/>
        </p:nvPicPr>
        <p:blipFill>
          <a:blip r:embed="rId4">
            <a:alphaModFix/>
          </a:blip>
          <a:stretch>
            <a:fillRect/>
          </a:stretch>
        </p:blipFill>
        <p:spPr>
          <a:xfrm>
            <a:off x="7104625" y="3702550"/>
            <a:ext cx="1939200" cy="1383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Next Steps</a:t>
            </a:r>
            <a:endParaRPr/>
          </a:p>
        </p:txBody>
      </p:sp>
      <p:sp>
        <p:nvSpPr>
          <p:cNvPr id="251" name="Google Shape;25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Having many reports that build into the final reports is complex, but easier to work with in many ways.</a:t>
            </a:r>
            <a:endParaRPr/>
          </a:p>
          <a:p>
            <a:pPr indent="-342900" lvl="0" marL="457200" rtl="0" algn="l">
              <a:spcBef>
                <a:spcPts val="0"/>
              </a:spcBef>
              <a:spcAft>
                <a:spcPts val="0"/>
              </a:spcAft>
              <a:buSzPts val="1800"/>
              <a:buChar char="●"/>
            </a:pPr>
            <a:r>
              <a:rPr lang="en"/>
              <a:t>This process is still fairly </a:t>
            </a:r>
            <a:r>
              <a:rPr lang="en"/>
              <a:t>involved</a:t>
            </a:r>
            <a:r>
              <a:rPr lang="en"/>
              <a:t> to set-up, but maintenance is fairly light.</a:t>
            </a:r>
            <a:endParaRPr/>
          </a:p>
          <a:p>
            <a:pPr indent="-342900" lvl="0" marL="457200" rtl="0" algn="l">
              <a:spcBef>
                <a:spcPts val="0"/>
              </a:spcBef>
              <a:spcAft>
                <a:spcPts val="0"/>
              </a:spcAft>
              <a:buSzPts val="1800"/>
              <a:buChar char="●"/>
            </a:pPr>
            <a:r>
              <a:rPr lang="en"/>
              <a:t>Moving towards more automation.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57" name="Google Shape;257;p41"/>
          <p:cNvSpPr txBox="1"/>
          <p:nvPr>
            <p:ph idx="1" type="body"/>
          </p:nvPr>
        </p:nvSpPr>
        <p:spPr>
          <a:xfrm>
            <a:off x="311700" y="3507050"/>
            <a:ext cx="8520600" cy="14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email me: </a:t>
            </a:r>
            <a:r>
              <a:rPr lang="en"/>
              <a:t>patri299@umn.edu</a:t>
            </a:r>
            <a:endParaRPr/>
          </a:p>
          <a:p>
            <a:pPr indent="-342900" lvl="0" marL="457200" rtl="0" algn="ctr">
              <a:lnSpc>
                <a:spcPct val="100000"/>
              </a:lnSpc>
              <a:spcBef>
                <a:spcPts val="1600"/>
              </a:spcBef>
              <a:spcAft>
                <a:spcPts val="0"/>
              </a:spcAft>
              <a:buSzPts val="1800"/>
              <a:buChar char="●"/>
            </a:pPr>
            <a:r>
              <a:rPr lang="en"/>
              <a:t>Slides available now: https://z.umn.edu/RapidLicenseAnalytics</a:t>
            </a:r>
            <a:endParaRPr/>
          </a:p>
          <a:p>
            <a:pPr indent="-342900" lvl="0" marL="457200" rtl="0" algn="ctr">
              <a:lnSpc>
                <a:spcPct val="100000"/>
              </a:lnSpc>
              <a:spcBef>
                <a:spcPts val="0"/>
              </a:spcBef>
              <a:spcAft>
                <a:spcPts val="0"/>
              </a:spcAft>
              <a:buSzPts val="1800"/>
              <a:buChar char="●"/>
            </a:pPr>
            <a:r>
              <a:rPr lang="en"/>
              <a:t>Slides available later in ELUNA Document Repository</a:t>
            </a:r>
            <a:endParaRPr/>
          </a:p>
        </p:txBody>
      </p:sp>
      <p:pic>
        <p:nvPicPr>
          <p:cNvPr id="258" name="Google Shape;258;p41"/>
          <p:cNvPicPr preferRelativeResize="0"/>
          <p:nvPr/>
        </p:nvPicPr>
        <p:blipFill>
          <a:blip r:embed="rId3">
            <a:alphaModFix/>
          </a:blip>
          <a:stretch>
            <a:fillRect/>
          </a:stretch>
        </p:blipFill>
        <p:spPr>
          <a:xfrm>
            <a:off x="2845675" y="1117209"/>
            <a:ext cx="3452650" cy="229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the Project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license data from Alma to create publishable, logical title sets that correspond to RapidILL's categories (journals lendable country, etc.) for the University of Minnesota - Twin Cities' 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Scope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single biggest challenge to e-resources is identifying what can actually be lent, which is what I'll focus on today.</a:t>
            </a:r>
            <a:endParaRPr/>
          </a:p>
          <a:p>
            <a:pPr indent="-317500" lvl="1" marL="914400" rtl="0" algn="l">
              <a:spcBef>
                <a:spcPts val="0"/>
              </a:spcBef>
              <a:spcAft>
                <a:spcPts val="0"/>
              </a:spcAft>
              <a:buSzPts val="1400"/>
              <a:buChar char="○"/>
            </a:pPr>
            <a:r>
              <a:rPr lang="en">
                <a:solidFill>
                  <a:schemeClr val="dk1"/>
                </a:solidFill>
              </a:rPr>
              <a:t>(I'm </a:t>
            </a:r>
            <a:r>
              <a:rPr b="1" lang="en" u="sng">
                <a:solidFill>
                  <a:schemeClr val="dk1"/>
                </a:solidFill>
              </a:rPr>
              <a:t>not</a:t>
            </a:r>
            <a:r>
              <a:rPr lang="en">
                <a:solidFill>
                  <a:schemeClr val="dk1"/>
                </a:solidFill>
              </a:rPr>
              <a:t> a resource sharing librarian or a licensing expert, I'm a metadata librarian with a background in ERM)</a:t>
            </a:r>
            <a:endParaRPr/>
          </a:p>
          <a:p>
            <a:pPr indent="-342900" lvl="0" marL="457200" rtl="0" algn="l">
              <a:spcBef>
                <a:spcPts val="0"/>
              </a:spcBef>
              <a:spcAft>
                <a:spcPts val="0"/>
              </a:spcAft>
              <a:buSzPts val="1800"/>
              <a:buChar char="●"/>
            </a:pPr>
            <a:r>
              <a:rPr lang="en"/>
              <a:t>The next challenge is actually translating that into a publishable set, which I will touch on but there are some big problems for us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Libris' Directions (at the time)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Have been updated since I first started working on implementation. A year ago this is what they looked like:</a:t>
            </a:r>
            <a:endParaRPr/>
          </a:p>
        </p:txBody>
      </p:sp>
      <p:pic>
        <p:nvPicPr>
          <p:cNvPr id="88" name="Google Shape;88;p18"/>
          <p:cNvPicPr preferRelativeResize="0"/>
          <p:nvPr/>
        </p:nvPicPr>
        <p:blipFill>
          <a:blip r:embed="rId3">
            <a:alphaModFix/>
          </a:blip>
          <a:stretch>
            <a:fillRect/>
          </a:stretch>
        </p:blipFill>
        <p:spPr>
          <a:xfrm>
            <a:off x="1311526" y="1969802"/>
            <a:ext cx="6367099" cy="236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need to know from licenses?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for each campus and for books and journals, sets:</a:t>
            </a:r>
            <a:endParaRPr/>
          </a:p>
          <a:p>
            <a:pPr indent="-342900" lvl="0" marL="457200" rtl="0" algn="l">
              <a:spcBef>
                <a:spcPts val="1600"/>
              </a:spcBef>
              <a:spcAft>
                <a:spcPts val="0"/>
              </a:spcAft>
              <a:buSzPts val="1800"/>
              <a:buChar char="●"/>
            </a:pPr>
            <a:r>
              <a:rPr lang="en"/>
              <a:t>Not lendable</a:t>
            </a:r>
            <a:endParaRPr/>
          </a:p>
          <a:p>
            <a:pPr indent="-342900" lvl="0" marL="457200" rtl="0" algn="l">
              <a:spcBef>
                <a:spcPts val="0"/>
              </a:spcBef>
              <a:spcAft>
                <a:spcPts val="0"/>
              </a:spcAft>
              <a:buSzPts val="1800"/>
              <a:buChar char="●"/>
            </a:pPr>
            <a:r>
              <a:rPr lang="en"/>
              <a:t>Lendable country (that is, within the U.S. for us)</a:t>
            </a:r>
            <a:endParaRPr/>
          </a:p>
          <a:p>
            <a:pPr indent="-342900" lvl="0" marL="457200" rtl="0" algn="l">
              <a:spcBef>
                <a:spcPts val="0"/>
              </a:spcBef>
              <a:spcAft>
                <a:spcPts val="0"/>
              </a:spcAft>
              <a:buSzPts val="1800"/>
              <a:buChar char="●"/>
            </a:pPr>
            <a:r>
              <a:rPr lang="en"/>
              <a:t>Lendable internationally (For TC)</a:t>
            </a:r>
            <a:endParaRPr/>
          </a:p>
        </p:txBody>
      </p:sp>
      <p:grpSp>
        <p:nvGrpSpPr>
          <p:cNvPr id="95" name="Google Shape;95;p19"/>
          <p:cNvGrpSpPr/>
          <p:nvPr/>
        </p:nvGrpSpPr>
        <p:grpSpPr>
          <a:xfrm>
            <a:off x="4554538" y="2886765"/>
            <a:ext cx="2102327" cy="2133457"/>
            <a:chOff x="3401686" y="1841492"/>
            <a:chExt cx="2340600" cy="2340600"/>
          </a:xfrm>
        </p:grpSpPr>
        <p:sp>
          <p:nvSpPr>
            <p:cNvPr id="96" name="Google Shape;96;p19"/>
            <p:cNvSpPr/>
            <p:nvPr/>
          </p:nvSpPr>
          <p:spPr>
            <a:xfrm>
              <a:off x="3401686" y="1841492"/>
              <a:ext cx="2340600" cy="23406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nvSpPr>
          <p:spPr>
            <a:xfrm>
              <a:off x="3833274" y="2126800"/>
              <a:ext cx="1477200" cy="5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Lendable Country</a:t>
              </a:r>
              <a:endParaRPr sz="1000">
                <a:solidFill>
                  <a:srgbClr val="FFFFFF"/>
                </a:solidFill>
                <a:latin typeface="Roboto"/>
                <a:ea typeface="Roboto"/>
                <a:cs typeface="Roboto"/>
                <a:sym typeface="Roboto"/>
              </a:endParaRPr>
            </a:p>
          </p:txBody>
        </p:sp>
      </p:grpSp>
      <p:grpSp>
        <p:nvGrpSpPr>
          <p:cNvPr id="98" name="Google Shape;98;p19"/>
          <p:cNvGrpSpPr/>
          <p:nvPr/>
        </p:nvGrpSpPr>
        <p:grpSpPr>
          <a:xfrm>
            <a:off x="5016169" y="3700005"/>
            <a:ext cx="1208990" cy="1320174"/>
            <a:chOff x="3833620" y="2704915"/>
            <a:chExt cx="1476900" cy="1477200"/>
          </a:xfrm>
        </p:grpSpPr>
        <p:sp>
          <p:nvSpPr>
            <p:cNvPr id="99" name="Google Shape;99;p19"/>
            <p:cNvSpPr/>
            <p:nvPr/>
          </p:nvSpPr>
          <p:spPr>
            <a:xfrm>
              <a:off x="3833620" y="2704915"/>
              <a:ext cx="1476900" cy="14772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nvSpPr>
          <p:spPr>
            <a:xfrm>
              <a:off x="3957047" y="3143188"/>
              <a:ext cx="1230000" cy="64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Lendable International</a:t>
              </a:r>
              <a:endParaRPr sz="1000">
                <a:solidFill>
                  <a:srgbClr val="FFFFFF"/>
                </a:solidFill>
                <a:latin typeface="Roboto"/>
                <a:ea typeface="Roboto"/>
                <a:cs typeface="Roboto"/>
                <a:sym typeface="Roboto"/>
              </a:endParaRPr>
            </a:p>
          </p:txBody>
        </p:sp>
      </p:grpSp>
      <p:grpSp>
        <p:nvGrpSpPr>
          <p:cNvPr id="101" name="Google Shape;101;p19"/>
          <p:cNvGrpSpPr/>
          <p:nvPr/>
        </p:nvGrpSpPr>
        <p:grpSpPr>
          <a:xfrm>
            <a:off x="2305148" y="2929652"/>
            <a:ext cx="2189382" cy="2133581"/>
            <a:chOff x="2961500" y="961400"/>
            <a:chExt cx="3221100" cy="3220500"/>
          </a:xfrm>
        </p:grpSpPr>
        <p:sp>
          <p:nvSpPr>
            <p:cNvPr id="102" name="Google Shape;102;p19"/>
            <p:cNvSpPr/>
            <p:nvPr/>
          </p:nvSpPr>
          <p:spPr>
            <a:xfrm>
              <a:off x="2961500" y="961400"/>
              <a:ext cx="3221100" cy="32205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3782900" y="1934852"/>
              <a:ext cx="15780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Not Lendable</a:t>
              </a:r>
              <a:endParaRPr sz="10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Caveats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don't want to expose EBA or DDA unpurchased titles as lendable to avoid purchasing them because of RapidILL (LOL).</a:t>
            </a:r>
            <a:endParaRPr/>
          </a:p>
          <a:p>
            <a:pPr indent="-317500" lvl="1" marL="914400" rtl="0" algn="l">
              <a:spcBef>
                <a:spcPts val="0"/>
              </a:spcBef>
              <a:spcAft>
                <a:spcPts val="0"/>
              </a:spcAft>
              <a:buSzPts val="1400"/>
              <a:buChar char="○"/>
            </a:pPr>
            <a:r>
              <a:rPr lang="en"/>
              <a:t>This requires having separate collections in Alma.</a:t>
            </a:r>
            <a:endParaRPr/>
          </a:p>
          <a:p>
            <a:pPr indent="-342900" lvl="0" marL="457200" rtl="0" algn="l">
              <a:spcBef>
                <a:spcPts val="0"/>
              </a:spcBef>
              <a:spcAft>
                <a:spcPts val="0"/>
              </a:spcAft>
              <a:buSzPts val="1800"/>
              <a:buChar char="●"/>
            </a:pPr>
            <a:r>
              <a:rPr lang="en"/>
              <a:t>We have a lot of titles that have multiple portfolios. </a:t>
            </a:r>
            <a:endParaRPr/>
          </a:p>
          <a:p>
            <a:pPr indent="-342900" lvl="0" marL="457200" rtl="0" algn="l">
              <a:spcBef>
                <a:spcPts val="0"/>
              </a:spcBef>
              <a:spcAft>
                <a:spcPts val="0"/>
              </a:spcAft>
              <a:buSzPts val="1800"/>
              <a:buChar char="●"/>
            </a:pPr>
            <a:r>
              <a:rPr lang="en"/>
              <a:t>Some providers may have restrictions in place beyond license terms, like ProQuest limits that may in effect prevent lending.</a:t>
            </a:r>
            <a:endParaRPr/>
          </a:p>
          <a:p>
            <a:pPr indent="-342900" lvl="0" marL="457200" rtl="0" algn="l">
              <a:spcBef>
                <a:spcPts val="0"/>
              </a:spcBef>
              <a:spcAft>
                <a:spcPts val="0"/>
              </a:spcAft>
              <a:buSzPts val="1800"/>
              <a:buChar char="●"/>
            </a:pPr>
            <a:r>
              <a:rPr lang="en"/>
              <a:t>Our E-resources folks have done an amazing job of getting our license data into Alma.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Workflow</a:t>
            </a:r>
            <a:endParaRPr/>
          </a:p>
        </p:txBody>
      </p:sp>
      <p:grpSp>
        <p:nvGrpSpPr>
          <p:cNvPr id="115" name="Google Shape;115;p21"/>
          <p:cNvGrpSpPr/>
          <p:nvPr/>
        </p:nvGrpSpPr>
        <p:grpSpPr>
          <a:xfrm>
            <a:off x="0" y="1189989"/>
            <a:ext cx="2214600" cy="3217636"/>
            <a:chOff x="0" y="1189989"/>
            <a:chExt cx="2214600" cy="3217636"/>
          </a:xfrm>
        </p:grpSpPr>
        <p:sp>
          <p:nvSpPr>
            <p:cNvPr id="116" name="Google Shape;116;p21"/>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1"/>
                  </a:solidFill>
                  <a:latin typeface="Roboto"/>
                  <a:ea typeface="Roboto"/>
                  <a:cs typeface="Roboto"/>
                  <a:sym typeface="Roboto"/>
                </a:rPr>
                <a:t>Analytics Queries</a:t>
              </a:r>
              <a:endParaRPr sz="1400">
                <a:solidFill>
                  <a:srgbClr val="FFFFFF"/>
                </a:solidFill>
                <a:latin typeface="Roboto"/>
                <a:ea typeface="Roboto"/>
                <a:cs typeface="Roboto"/>
                <a:sym typeface="Roboto"/>
              </a:endParaRPr>
            </a:p>
          </p:txBody>
        </p:sp>
        <p:sp>
          <p:nvSpPr>
            <p:cNvPr id="117" name="Google Shape;117;p21"/>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Many queries that are simple and build on each other, rather than few queries that are complex and difficult to understand and diagnose problems within.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18" name="Google Shape;118;p21"/>
          <p:cNvGrpSpPr/>
          <p:nvPr/>
        </p:nvGrpSpPr>
        <p:grpSpPr>
          <a:xfrm>
            <a:off x="1838325" y="1189775"/>
            <a:ext cx="2064000" cy="3217850"/>
            <a:chOff x="1838325" y="1189775"/>
            <a:chExt cx="2064000" cy="3217850"/>
          </a:xfrm>
        </p:grpSpPr>
        <p:sp>
          <p:nvSpPr>
            <p:cNvPr id="119" name="Google Shape;119;p21"/>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1"/>
                  </a:solidFill>
                  <a:latin typeface="Roboto"/>
                  <a:ea typeface="Roboto"/>
                  <a:cs typeface="Roboto"/>
                  <a:sym typeface="Roboto"/>
                </a:rPr>
                <a:t>Lists of collections IDs</a:t>
              </a:r>
              <a:endParaRPr sz="1400">
                <a:solidFill>
                  <a:srgbClr val="FFFFFF"/>
                </a:solidFill>
                <a:latin typeface="Roboto"/>
                <a:ea typeface="Roboto"/>
                <a:cs typeface="Roboto"/>
                <a:sym typeface="Roboto"/>
              </a:endParaRPr>
            </a:p>
          </p:txBody>
        </p:sp>
        <p:sp>
          <p:nvSpPr>
            <p:cNvPr id="120" name="Google Shape;120;p21"/>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Collections are broken out to lendability, campus, and book/journal.</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21" name="Google Shape;121;p21"/>
          <p:cNvGrpSpPr/>
          <p:nvPr/>
        </p:nvGrpSpPr>
        <p:grpSpPr>
          <a:xfrm>
            <a:off x="3516750" y="1189775"/>
            <a:ext cx="2064000" cy="3217850"/>
            <a:chOff x="3516750" y="1189775"/>
            <a:chExt cx="2064000" cy="3217850"/>
          </a:xfrm>
        </p:grpSpPr>
        <p:sp>
          <p:nvSpPr>
            <p:cNvPr id="122" name="Google Shape;122;p21"/>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1"/>
                  </a:solidFill>
                  <a:latin typeface="Roboto"/>
                  <a:ea typeface="Roboto"/>
                  <a:cs typeface="Roboto"/>
                  <a:sym typeface="Roboto"/>
                </a:rPr>
                <a:t>Internal Description Field</a:t>
              </a:r>
              <a:endParaRPr sz="1400">
                <a:solidFill>
                  <a:schemeClr val="lt1"/>
                </a:solidFill>
                <a:latin typeface="Roboto"/>
                <a:ea typeface="Roboto"/>
                <a:cs typeface="Roboto"/>
                <a:sym typeface="Roboto"/>
              </a:endParaRPr>
            </a:p>
          </p:txBody>
        </p:sp>
        <p:sp>
          <p:nvSpPr>
            <p:cNvPr id="123" name="Google Shape;123;p21"/>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We update the internal description field with tags:</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rapidill_localonly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rapidill_country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rapdiill_international</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24" name="Google Shape;124;p21"/>
          <p:cNvGrpSpPr/>
          <p:nvPr/>
        </p:nvGrpSpPr>
        <p:grpSpPr>
          <a:xfrm>
            <a:off x="6874025" y="1189775"/>
            <a:ext cx="2064000" cy="3217850"/>
            <a:chOff x="6874025" y="1189775"/>
            <a:chExt cx="2064000" cy="3217850"/>
          </a:xfrm>
        </p:grpSpPr>
        <p:sp>
          <p:nvSpPr>
            <p:cNvPr id="125" name="Google Shape;125;p21"/>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lt1"/>
                  </a:solidFill>
                  <a:latin typeface="Roboto"/>
                  <a:ea typeface="Roboto"/>
                  <a:cs typeface="Roboto"/>
                  <a:sym typeface="Roboto"/>
                </a:rPr>
                <a:t>Publish</a:t>
              </a:r>
              <a:endParaRPr sz="1400">
                <a:solidFill>
                  <a:srgbClr val="FFFFFF"/>
                </a:solidFill>
                <a:latin typeface="Roboto"/>
                <a:ea typeface="Roboto"/>
                <a:cs typeface="Roboto"/>
                <a:sym typeface="Roboto"/>
              </a:endParaRPr>
            </a:p>
          </p:txBody>
        </p:sp>
        <p:sp>
          <p:nvSpPr>
            <p:cNvPr id="126" name="Google Shape;126;p21"/>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Publish each set.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27" name="Google Shape;127;p21"/>
          <p:cNvGrpSpPr/>
          <p:nvPr/>
        </p:nvGrpSpPr>
        <p:grpSpPr>
          <a:xfrm>
            <a:off x="5195350" y="1189775"/>
            <a:ext cx="2064000" cy="3217850"/>
            <a:chOff x="5195350" y="1189775"/>
            <a:chExt cx="2064000" cy="3217850"/>
          </a:xfrm>
        </p:grpSpPr>
        <p:sp>
          <p:nvSpPr>
            <p:cNvPr id="128" name="Google Shape;128;p21"/>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lt1"/>
                  </a:solidFill>
                  <a:latin typeface="Roboto"/>
                  <a:ea typeface="Roboto"/>
                  <a:cs typeface="Roboto"/>
                  <a:sym typeface="Roboto"/>
                </a:rPr>
                <a:t>Create Sets</a:t>
              </a:r>
              <a:endParaRPr sz="1400">
                <a:solidFill>
                  <a:srgbClr val="FFFFFF"/>
                </a:solidFill>
                <a:latin typeface="Roboto"/>
                <a:ea typeface="Roboto"/>
                <a:cs typeface="Roboto"/>
                <a:sym typeface="Roboto"/>
              </a:endParaRPr>
            </a:p>
          </p:txBody>
        </p:sp>
        <p:sp>
          <p:nvSpPr>
            <p:cNvPr id="129" name="Google Shape;129;p21"/>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Use logical sets for each feed. That is, one set is Duluth Lendable E-Journals, another is Duluth Not Lendable E-Journals, etc.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 Report Logic</a:t>
            </a:r>
            <a:endParaRPr/>
          </a:p>
        </p:txBody>
      </p:sp>
      <p:pic>
        <p:nvPicPr>
          <p:cNvPr id="135" name="Google Shape;135;p22"/>
          <p:cNvPicPr preferRelativeResize="0"/>
          <p:nvPr/>
        </p:nvPicPr>
        <p:blipFill>
          <a:blip r:embed="rId3">
            <a:alphaModFix/>
          </a:blip>
          <a:stretch>
            <a:fillRect/>
          </a:stretch>
        </p:blipFill>
        <p:spPr>
          <a:xfrm>
            <a:off x="2150200" y="1152600"/>
            <a:ext cx="5094634"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