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6" r:id="rId4"/>
    <p:sldId id="257" r:id="rId5"/>
    <p:sldId id="275" r:id="rId6"/>
    <p:sldId id="259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8750" autoAdjust="0"/>
  </p:normalViewPr>
  <p:slideViewPr>
    <p:cSldViewPr snapToGrid="0">
      <p:cViewPr varScale="1">
        <p:scale>
          <a:sx n="95" d="100"/>
          <a:sy n="95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FCAB-9807-4BAE-ADD9-42A7FB43B845}" type="datetimeFigureOut">
              <a:rPr lang="es-ES" smtClean="0"/>
              <a:t>10/08/2024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5BB7-81D5-48BC-826D-CFE424522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reflejo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emission, se </a:t>
            </a:r>
            <a:r>
              <a:rPr lang="en-US" dirty="0" err="1"/>
              <a:t>procesan</a:t>
            </a:r>
            <a:r>
              <a:rPr lang="en-US" dirty="0"/>
              <a:t>  la </a:t>
            </a:r>
            <a:r>
              <a:rPr lang="en-US" dirty="0" err="1"/>
              <a:t>amplitud</a:t>
            </a:r>
            <a:r>
              <a:rPr lang="en-US" dirty="0"/>
              <a:t> y la </a:t>
            </a:r>
            <a:r>
              <a:rPr lang="en-US" dirty="0" err="1"/>
              <a:t>fase</a:t>
            </a:r>
            <a:r>
              <a:rPr lang="en-US" dirty="0"/>
              <a:t> de las </a:t>
            </a:r>
            <a:r>
              <a:rPr lang="en-US" dirty="0" err="1"/>
              <a:t>señales</a:t>
            </a:r>
            <a:r>
              <a:rPr lang="en-US" dirty="0"/>
              <a:t>  </a:t>
            </a:r>
            <a:r>
              <a:rPr lang="en-US" dirty="0" err="1"/>
              <a:t>sensadas</a:t>
            </a:r>
            <a:r>
              <a:rPr lang="en-US" dirty="0"/>
              <a:t> para </a:t>
            </a:r>
            <a:r>
              <a:rPr lang="en-US" dirty="0" err="1"/>
              <a:t>obener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con mayor </a:t>
            </a:r>
            <a:r>
              <a:rPr lang="en-US" dirty="0" err="1"/>
              <a:t>definicion</a:t>
            </a:r>
            <a:r>
              <a:rPr lang="en-US" dirty="0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Podemos observer a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razgos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trés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,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del Sistema.</a:t>
            </a:r>
          </a:p>
          <a:p>
            <a:r>
              <a:rPr lang="en-US" dirty="0"/>
              <a:t>El </a:t>
            </a:r>
            <a:r>
              <a:rPr lang="en-US" dirty="0" err="1"/>
              <a:t>sistma</a:t>
            </a:r>
            <a:r>
              <a:rPr lang="en-US" dirty="0"/>
              <a:t> </a:t>
            </a:r>
            <a:r>
              <a:rPr lang="en-US" dirty="0" err="1"/>
              <a:t>emisor</a:t>
            </a:r>
            <a:r>
              <a:rPr lang="en-US" dirty="0"/>
              <a:t> y receptor de las Ondas </a:t>
            </a:r>
            <a:r>
              <a:rPr lang="en-US" dirty="0" err="1"/>
              <a:t>electromagnéticas</a:t>
            </a:r>
            <a:r>
              <a:rPr lang="en-US" dirty="0"/>
              <a:t> (</a:t>
            </a:r>
            <a:r>
              <a:rPr lang="en-US" dirty="0" err="1"/>
              <a:t>dentro</a:t>
            </a:r>
            <a:r>
              <a:rPr lang="en-US" dirty="0"/>
              <a:t> del Proyecto global </a:t>
            </a:r>
            <a:r>
              <a:rPr lang="en-US" dirty="0" err="1"/>
              <a:t>apuntamos</a:t>
            </a:r>
            <a:r>
              <a:rPr lang="en-US" dirty="0"/>
              <a:t> a utilizer Banda X de 8 a 12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r>
              <a:rPr lang="en-US" dirty="0"/>
              <a:t>El Sistema de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calculo</a:t>
            </a:r>
            <a:r>
              <a:rPr lang="en-US" dirty="0"/>
              <a:t> de la imagen SAR </a:t>
            </a:r>
            <a:r>
              <a:rPr lang="en-US" dirty="0" err="1"/>
              <a:t>qu</a:t>
            </a:r>
            <a:r>
              <a:rPr lang="en-US" dirty="0"/>
              <a:t> es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desarrollará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final.</a:t>
            </a:r>
          </a:p>
          <a:p>
            <a:r>
              <a:rPr lang="en-US" dirty="0"/>
              <a:t>Y la </a:t>
            </a:r>
            <a:r>
              <a:rPr lang="en-US" dirty="0" err="1"/>
              <a:t>computadora</a:t>
            </a:r>
            <a:r>
              <a:rPr lang="en-US" dirty="0"/>
              <a:t> central del </a:t>
            </a:r>
            <a:r>
              <a:rPr lang="en-US" dirty="0" err="1"/>
              <a:t>satélite</a:t>
            </a:r>
            <a:r>
              <a:rPr lang="en-US" dirty="0"/>
              <a:t> que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sitemas</a:t>
            </a:r>
            <a:r>
              <a:rPr lang="en-US" dirty="0"/>
              <a:t> de control y </a:t>
            </a:r>
            <a:r>
              <a:rPr lang="en-US" dirty="0" err="1"/>
              <a:t>comunicacion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54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589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74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74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reflejo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emission, se </a:t>
            </a:r>
            <a:r>
              <a:rPr lang="en-US" dirty="0" err="1"/>
              <a:t>procesan</a:t>
            </a:r>
            <a:r>
              <a:rPr lang="en-US" dirty="0"/>
              <a:t>  la </a:t>
            </a:r>
            <a:r>
              <a:rPr lang="en-US" dirty="0" err="1"/>
              <a:t>amplitud</a:t>
            </a:r>
            <a:r>
              <a:rPr lang="en-US" dirty="0"/>
              <a:t> y la </a:t>
            </a:r>
            <a:r>
              <a:rPr lang="en-US" dirty="0" err="1"/>
              <a:t>fase</a:t>
            </a:r>
            <a:r>
              <a:rPr lang="en-US" dirty="0"/>
              <a:t> de las </a:t>
            </a:r>
            <a:r>
              <a:rPr lang="en-US" dirty="0" err="1"/>
              <a:t>señales</a:t>
            </a:r>
            <a:r>
              <a:rPr lang="en-US" dirty="0"/>
              <a:t>  </a:t>
            </a:r>
            <a:r>
              <a:rPr lang="en-US" dirty="0" err="1"/>
              <a:t>sensadas</a:t>
            </a:r>
            <a:r>
              <a:rPr lang="en-US" dirty="0"/>
              <a:t> para </a:t>
            </a:r>
            <a:r>
              <a:rPr lang="en-US" dirty="0" err="1"/>
              <a:t>obener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con mayor </a:t>
            </a:r>
            <a:r>
              <a:rPr lang="en-US" dirty="0" err="1"/>
              <a:t>definicion</a:t>
            </a:r>
            <a:r>
              <a:rPr lang="en-US" dirty="0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gráfico</a:t>
            </a:r>
            <a:r>
              <a:rPr lang="en-US" dirty="0"/>
              <a:t> Podemos observer a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razgos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trés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,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del Sistema.</a:t>
            </a:r>
          </a:p>
          <a:p>
            <a:r>
              <a:rPr lang="en-US" dirty="0"/>
              <a:t>El </a:t>
            </a:r>
            <a:r>
              <a:rPr lang="en-US" dirty="0" err="1"/>
              <a:t>sistma</a:t>
            </a:r>
            <a:r>
              <a:rPr lang="en-US" dirty="0"/>
              <a:t> </a:t>
            </a:r>
            <a:r>
              <a:rPr lang="en-US" dirty="0" err="1"/>
              <a:t>emisor</a:t>
            </a:r>
            <a:r>
              <a:rPr lang="en-US" dirty="0"/>
              <a:t> y receptor de las Ondas </a:t>
            </a:r>
            <a:r>
              <a:rPr lang="en-US" dirty="0" err="1"/>
              <a:t>electromagnéticas</a:t>
            </a:r>
            <a:r>
              <a:rPr lang="en-US" dirty="0"/>
              <a:t> (</a:t>
            </a:r>
            <a:r>
              <a:rPr lang="en-US" dirty="0" err="1"/>
              <a:t>dentro</a:t>
            </a:r>
            <a:r>
              <a:rPr lang="en-US" dirty="0"/>
              <a:t> del Proyecto global </a:t>
            </a:r>
            <a:r>
              <a:rPr lang="en-US" dirty="0" err="1"/>
              <a:t>apuntamos</a:t>
            </a:r>
            <a:r>
              <a:rPr lang="en-US" dirty="0"/>
              <a:t> a utilizer Banda X de 8 a 12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r>
              <a:rPr lang="en-US" dirty="0"/>
              <a:t>El Sistema de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calculo</a:t>
            </a:r>
            <a:r>
              <a:rPr lang="en-US" dirty="0"/>
              <a:t> de la imagen SAR </a:t>
            </a:r>
            <a:r>
              <a:rPr lang="en-US" dirty="0" err="1"/>
              <a:t>qu</a:t>
            </a:r>
            <a:r>
              <a:rPr lang="en-US" dirty="0"/>
              <a:t> es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desarrollará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final.</a:t>
            </a:r>
          </a:p>
          <a:p>
            <a:r>
              <a:rPr lang="en-US" dirty="0"/>
              <a:t>Y la </a:t>
            </a:r>
            <a:r>
              <a:rPr lang="en-US" dirty="0" err="1"/>
              <a:t>computadora</a:t>
            </a:r>
            <a:r>
              <a:rPr lang="en-US" dirty="0"/>
              <a:t> central del </a:t>
            </a:r>
            <a:r>
              <a:rPr lang="en-US" dirty="0" err="1"/>
              <a:t>satélite</a:t>
            </a:r>
            <a:r>
              <a:rPr lang="en-US" dirty="0"/>
              <a:t> que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sitemas</a:t>
            </a:r>
            <a:r>
              <a:rPr lang="en-US" dirty="0"/>
              <a:t> de control y </a:t>
            </a:r>
            <a:r>
              <a:rPr lang="en-US" dirty="0" err="1"/>
              <a:t>comunicacion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52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0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68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90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61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3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58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interesados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Proyecto </a:t>
            </a:r>
            <a:r>
              <a:rPr lang="en-US" dirty="0" err="1"/>
              <a:t>somos</a:t>
            </a:r>
            <a:r>
              <a:rPr lang="en-US" dirty="0"/>
              <a:t>,</a:t>
            </a:r>
          </a:p>
          <a:p>
            <a:r>
              <a:rPr lang="en-US" dirty="0"/>
              <a:t>En primer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, Martin Paura Responsible,</a:t>
            </a:r>
          </a:p>
          <a:p>
            <a:r>
              <a:rPr lang="en-US" dirty="0"/>
              <a:t>Erwin </a:t>
            </a:r>
            <a:r>
              <a:rPr lang="en-US" dirty="0" err="1"/>
              <a:t>Beccari</a:t>
            </a:r>
            <a:r>
              <a:rPr lang="en-US" dirty="0"/>
              <a:t>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CEO y </a:t>
            </a:r>
            <a:r>
              <a:rPr lang="en-US" dirty="0" err="1"/>
              <a:t>fundador</a:t>
            </a:r>
            <a:r>
              <a:rPr lang="en-US" dirty="0"/>
              <a:t> del Proyecto FOCUS</a:t>
            </a:r>
          </a:p>
          <a:p>
            <a:r>
              <a:rPr lang="en-US" dirty="0"/>
              <a:t>Daniel Jacobi </a:t>
            </a:r>
            <a:r>
              <a:rPr lang="en-US" dirty="0" err="1"/>
              <a:t>como</a:t>
            </a:r>
            <a:r>
              <a:rPr lang="en-US" dirty="0"/>
              <a:t> director, que es </a:t>
            </a:r>
            <a:r>
              <a:rPr lang="en-US" dirty="0" err="1"/>
              <a:t>docente</a:t>
            </a:r>
            <a:r>
              <a:rPr lang="en-US" dirty="0"/>
              <a:t> y professional con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 y FPGA</a:t>
            </a:r>
          </a:p>
          <a:p>
            <a:r>
              <a:rPr lang="en-US" dirty="0"/>
              <a:t>Manuel García que es </a:t>
            </a:r>
            <a:r>
              <a:rPr lang="en-US" dirty="0" err="1"/>
              <a:t>el</a:t>
            </a:r>
            <a:r>
              <a:rPr lang="en-US" dirty="0"/>
              <a:t> expert </a:t>
            </a:r>
            <a:r>
              <a:rPr lang="en-US" dirty="0" err="1"/>
              <a:t>en</a:t>
            </a:r>
            <a:r>
              <a:rPr lang="en-US" dirty="0"/>
              <a:t> SDR del Proyecto, que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que </a:t>
            </a:r>
            <a:r>
              <a:rPr lang="en-US" dirty="0" err="1"/>
              <a:t>brindará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entrada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y </a:t>
            </a:r>
            <a:r>
              <a:rPr lang="en-US" dirty="0" err="1"/>
              <a:t>obtencion</a:t>
            </a:r>
            <a:r>
              <a:rPr lang="en-US" dirty="0"/>
              <a:t> de la imagen SAR.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39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68EE-406E-A0B3-716A-E65A57635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9C7FD-A20E-9924-240B-62211284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71657-1393-2D0A-A068-7E335FC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DCA-2E12-4F18-B593-89C0B9C51B89}" type="datetime1">
              <a:rPr lang="es-ES" smtClean="0"/>
              <a:t>10/08/2024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9BCD9-BC3E-C40F-1995-E092A6D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794B9-B5D3-4917-9AEB-E5C75FED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2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947C-DBA8-C893-D840-FD34568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99687-875D-0E93-7481-2C9E5276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7D98-F6BD-8960-E398-498E41D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0FAF-9ECB-4F55-ABF9-621ADE5A39A2}" type="datetime1">
              <a:rPr lang="es-ES" smtClean="0"/>
              <a:t>10/08/2024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92C6-0F8E-CE88-A0E0-98B653D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68C46-465F-EA72-236F-D70E7A6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04603-B74D-CEE7-130C-338E2D59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64BED-0288-F925-3EDE-17EF23A1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4715B-2701-114A-469A-0FD3B52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4CFD-ADEA-4465-A1EC-ABD1DEBE2459}" type="datetime1">
              <a:rPr lang="es-ES" smtClean="0"/>
              <a:t>10/08/2024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91DEC-5551-4098-B15A-13BB581E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264BE-F0C9-F68E-31C4-08739AD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F63D-AD63-05F7-2D2E-196BB5A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9E0A9-6A3F-FB18-EB31-AB56A16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F6883-FFAE-3828-FBF8-FF8038C0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2F5F-D6DE-4C14-855C-80AF0356AD71}" type="datetime1">
              <a:rPr lang="es-ES" smtClean="0"/>
              <a:t>10/08/2024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3B4B1-60A4-3E94-C6ED-A82DA11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4D06A-E81B-D5EC-2A96-94646AC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3746E-6719-BA42-AE54-687AABAE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F4DAD6-8EDA-DE76-62E6-A6436D20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98DC1-87FD-B6A2-9968-DB69591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61B-8EE6-45AD-8002-A0391AC98859}" type="datetime1">
              <a:rPr lang="es-ES" smtClean="0"/>
              <a:t>10/08/2024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65FEA-D895-B004-FC5D-E04D39AC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87187-CBFD-F872-AFAC-BF76327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7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C104-440C-DB8C-3E95-CA318D31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AE549-602F-EEAC-C23E-3A7C950C1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D5CFE-9076-B315-AC1F-1D29B274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6F789-179C-B472-511F-B0379E83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E0D1-6707-4855-8DBB-2DA7964E34C8}" type="datetime1">
              <a:rPr lang="es-ES" smtClean="0"/>
              <a:t>10/08/2024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2EED3-2164-143C-1E60-216557D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09742-DC12-339A-E5A6-0A35960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F885-BA43-7044-3560-BA695A8E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BACAF-964E-D55D-72ED-C72E6160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A0F4C2-7806-E0CD-BB91-8CB45F5C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5B55D1-2ABA-2BC3-39DD-64366E25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669847-54D5-8DEB-655A-B20A513F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B0A385-2C0A-65C6-CE74-FC91F643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4E85-07D9-4834-A612-DD9DE7544DC7}" type="datetime1">
              <a:rPr lang="es-ES" smtClean="0"/>
              <a:t>10/08/2024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A928D4-FDEE-DB49-B89C-814B183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E6A98-3C93-92B2-B673-5AC2133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2986-EA37-8B41-BC2B-2D4EF1A5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6F222F-B9A5-BBED-461A-09D7C836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39CD-5525-42E4-83A2-BEF14F3AC35F}" type="datetime1">
              <a:rPr lang="es-ES" smtClean="0"/>
              <a:t>10/08/2024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4F716D-3908-79A1-7CE2-BD2AC8BD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56FC6-17E8-6BFC-E5EC-18828A57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CB810-094E-15D4-00EA-3A07D1D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212-5EC6-4C79-AE54-BB8B972173E3}" type="datetime1">
              <a:rPr lang="es-ES" smtClean="0"/>
              <a:t>10/08/2024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FF648C-D058-8276-281F-CA0E2009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A4C4B1-296C-588F-A985-BDE28481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20C2-4D83-5749-2D9D-6AFBA226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DE22-61B1-90AD-D397-F12D5EE2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89535-5FD8-09CA-7FE0-A2AC6C82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10C92-611A-361F-60F6-F3D60CD2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73C-1B99-45D2-B4B3-E7C72E5CD731}" type="datetime1">
              <a:rPr lang="es-ES" smtClean="0"/>
              <a:t>10/08/2024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5D1AB-DC5E-A6F5-1A9B-263B9827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422D4-D103-7C62-7255-AA84E64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6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8D706-6442-FC21-B617-B6C09771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FC4D68-E8EF-B098-9E66-EAB64995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E04F8F-0F03-C68C-F040-F105D53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ABDC0-5716-35A8-63E1-538BFD33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9D5-AD88-48F4-8698-D69339E94882}" type="datetime1">
              <a:rPr lang="es-ES" smtClean="0"/>
              <a:t>10/08/2024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E396D-26AA-4AD8-B173-8BF6C438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E3C2B-BF9C-F1CE-02A5-A48A2D9D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8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FAC618-7463-0FA0-90A5-458A1145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6AE00-0075-9781-53E7-1F347EFD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7E838-8ED1-8DF1-10C0-31F9B39E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EC82B-729B-4D6F-8C0B-63E46E4A0B30}" type="datetime1">
              <a:rPr lang="es-ES" smtClean="0"/>
              <a:t>10/08/2024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9D0B-F25C-1ADC-491E-4B1DBD95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82B67-37B7-D6DA-4884-263402CD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7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1577"/>
            <a:ext cx="9144000" cy="1112837"/>
          </a:xfrm>
        </p:spPr>
        <p:txBody>
          <a:bodyPr>
            <a:normAutofit/>
          </a:bodyPr>
          <a:lstStyle/>
          <a:p>
            <a:r>
              <a:rPr lang="en-US" sz="2800" dirty="0" err="1"/>
              <a:t>Presentación</a:t>
            </a:r>
            <a:r>
              <a:rPr lang="en-US" sz="2800" dirty="0"/>
              <a:t> </a:t>
            </a:r>
            <a:r>
              <a:rPr lang="en-US" sz="2800" dirty="0" err="1"/>
              <a:t>Trabajo</a:t>
            </a:r>
            <a:r>
              <a:rPr lang="en-US" sz="2800" dirty="0"/>
              <a:t> Final de la Materia </a:t>
            </a:r>
            <a:r>
              <a:rPr lang="en-US" sz="2800" dirty="0" err="1"/>
              <a:t>Circuitos</a:t>
            </a:r>
            <a:r>
              <a:rPr lang="en-US" sz="2800" dirty="0"/>
              <a:t> </a:t>
            </a:r>
            <a:r>
              <a:rPr lang="en-US" sz="2800" dirty="0" err="1"/>
              <a:t>Lógicos</a:t>
            </a:r>
            <a:r>
              <a:rPr lang="en-US" sz="2800" dirty="0"/>
              <a:t> </a:t>
            </a:r>
            <a:r>
              <a:rPr lang="en-US" sz="2800" dirty="0" err="1"/>
              <a:t>Programables</a:t>
            </a:r>
            <a:endParaRPr lang="es-E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6553B8-CBF7-8899-B63A-2621A89C3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8138"/>
            <a:ext cx="9144000" cy="938212"/>
          </a:xfrm>
        </p:spPr>
        <p:txBody>
          <a:bodyPr/>
          <a:lstStyle/>
          <a:p>
            <a:pPr algn="l"/>
            <a:r>
              <a:rPr lang="en-US" dirty="0" err="1"/>
              <a:t>Alumno</a:t>
            </a:r>
            <a:r>
              <a:rPr lang="en-US" dirty="0"/>
              <a:t>: Ing. Martin Paura Bersan</a:t>
            </a:r>
          </a:p>
          <a:p>
            <a:pPr algn="l"/>
            <a:r>
              <a:rPr lang="en-US" dirty="0"/>
              <a:t>Director: Ing. Daniel Andres Jacoby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A2B50A-454B-98FD-5A2F-C2F5DEDE0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" t="968" r="340" b="913"/>
          <a:stretch/>
        </p:blipFill>
        <p:spPr>
          <a:xfrm>
            <a:off x="8816840" y="1"/>
            <a:ext cx="3375160" cy="11128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CE523AA-0AF6-4EE8-19D7-A1AE5D30A019}"/>
              </a:ext>
            </a:extLst>
          </p:cNvPr>
          <p:cNvSpPr txBox="1">
            <a:spLocks/>
          </p:cNvSpPr>
          <p:nvPr/>
        </p:nvSpPr>
        <p:spPr>
          <a:xfrm>
            <a:off x="1524000" y="2503488"/>
            <a:ext cx="9144000" cy="2081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/>
              <a:t>Desarrollo sobre FPGA de bloque de comunicación con Sintetizador LMX2594</a:t>
            </a:r>
          </a:p>
        </p:txBody>
      </p:sp>
    </p:spTree>
    <p:extLst>
      <p:ext uri="{BB962C8B-B14F-4D97-AF65-F5344CB8AC3E}">
        <p14:creationId xmlns:p14="http://schemas.microsoft.com/office/powerpoint/2010/main" val="429334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Mediciones</a:t>
            </a:r>
            <a:r>
              <a:rPr lang="en-US" sz="3600" dirty="0"/>
              <a:t> (</a:t>
            </a:r>
            <a:r>
              <a:rPr lang="en-US" sz="3600" dirty="0" err="1"/>
              <a:t>Read;Add</a:t>
            </a:r>
            <a:r>
              <a:rPr lang="en-US" sz="3600" dirty="0"/>
              <a:t>=0x6F(‘o’);Data=0xAA) 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10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BCA15E-7946-5F3A-2B2C-E132A4094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129" y="1381139"/>
            <a:ext cx="9573742" cy="51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Mediciones</a:t>
            </a:r>
            <a:r>
              <a:rPr lang="en-US" sz="3600" dirty="0"/>
              <a:t> (</a:t>
            </a:r>
            <a:r>
              <a:rPr lang="en-US" sz="3600" dirty="0" err="1"/>
              <a:t>Read;Add</a:t>
            </a:r>
            <a:r>
              <a:rPr lang="en-US" sz="3600" dirty="0"/>
              <a:t>=0x67(‘g’);Data=0xAA) 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11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49B1C-7CAB-404E-E408-C92A9CFD1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06" y="1335960"/>
            <a:ext cx="9614188" cy="51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4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Mediciones</a:t>
            </a:r>
            <a:r>
              <a:rPr lang="en-US" sz="3600" dirty="0"/>
              <a:t> (con </a:t>
            </a:r>
            <a:r>
              <a:rPr lang="en-US" sz="3600" dirty="0" err="1"/>
              <a:t>salida</a:t>
            </a:r>
            <a:r>
              <a:rPr lang="en-US" sz="3600" dirty="0"/>
              <a:t> de </a:t>
            </a:r>
            <a:r>
              <a:rPr lang="en-US" sz="3600" dirty="0" err="1"/>
              <a:t>Clk</a:t>
            </a:r>
            <a:r>
              <a:rPr lang="en-US" sz="3600" dirty="0"/>
              <a:t> 100Mhz) 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12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8E16F7-D46D-058D-6CC4-E9FAC767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51" y="1336429"/>
            <a:ext cx="9656108" cy="51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6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Mediciones</a:t>
            </a:r>
            <a:r>
              <a:rPr lang="en-US" sz="3600" dirty="0"/>
              <a:t> (Con </a:t>
            </a:r>
            <a:r>
              <a:rPr lang="en-US" sz="3600" dirty="0" err="1"/>
              <a:t>Pulso</a:t>
            </a:r>
            <a:r>
              <a:rPr lang="en-US" sz="3600" dirty="0"/>
              <a:t> de 5Khz, semi </a:t>
            </a:r>
            <a:r>
              <a:rPr lang="en-US" sz="3600" dirty="0" err="1"/>
              <a:t>ciclo</a:t>
            </a:r>
            <a:r>
              <a:rPr lang="en-US" sz="3600" dirty="0"/>
              <a:t> 100us)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13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42B5DE-459E-46B0-805B-9A474AC92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558" y="1481788"/>
            <a:ext cx="9682883" cy="50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1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042"/>
            <a:ext cx="10515600" cy="1335147"/>
          </a:xfrm>
        </p:spPr>
        <p:txBody>
          <a:bodyPr/>
          <a:lstStyle/>
          <a:p>
            <a:pPr algn="ctr"/>
            <a:r>
              <a:rPr lang="en-US" dirty="0"/>
              <a:t>Espacio de </a:t>
            </a:r>
            <a:r>
              <a:rPr lang="en-US" dirty="0" err="1"/>
              <a:t>preguntas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94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01"/>
            <a:ext cx="10515600" cy="1138028"/>
          </a:xfrm>
        </p:spPr>
        <p:txBody>
          <a:bodyPr/>
          <a:lstStyle/>
          <a:p>
            <a:pPr algn="ctr"/>
            <a:r>
              <a:rPr lang="en-US" dirty="0"/>
              <a:t>MUCHAS GRACIAS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90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 err="1"/>
              <a:t>Interconexión</a:t>
            </a:r>
            <a:r>
              <a:rPr lang="en-US" sz="2800" dirty="0"/>
              <a:t> con </a:t>
            </a:r>
            <a:r>
              <a:rPr lang="en-US" sz="2800" dirty="0" err="1"/>
              <a:t>módulo</a:t>
            </a:r>
            <a:r>
              <a:rPr lang="en-US" sz="2800" dirty="0"/>
              <a:t> de </a:t>
            </a:r>
            <a:r>
              <a:rPr lang="en-US" sz="2800" dirty="0" err="1"/>
              <a:t>emisión</a:t>
            </a:r>
            <a:r>
              <a:rPr lang="en-US" sz="2800" dirty="0"/>
              <a:t> y </a:t>
            </a:r>
            <a:r>
              <a:rPr lang="en-US" sz="2800" dirty="0" err="1"/>
              <a:t>recepción</a:t>
            </a:r>
            <a:r>
              <a:rPr lang="en-US" sz="2800" dirty="0"/>
              <a:t>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/>
              <a:t>Procesamiento de </a:t>
            </a:r>
            <a:r>
              <a:rPr lang="en-US" sz="2800" dirty="0" err="1"/>
              <a:t>pulsos</a:t>
            </a:r>
            <a:r>
              <a:rPr lang="en-US" sz="2800" dirty="0"/>
              <a:t> y </a:t>
            </a:r>
            <a:r>
              <a:rPr lang="en-US" sz="2800" dirty="0" err="1"/>
              <a:t>generación</a:t>
            </a:r>
            <a:r>
              <a:rPr lang="en-US" sz="2800" dirty="0"/>
              <a:t> de </a:t>
            </a:r>
            <a:r>
              <a:rPr lang="en-US" sz="2800" dirty="0" err="1"/>
              <a:t>imágenes</a:t>
            </a:r>
            <a:r>
              <a:rPr lang="en-US" sz="2800" dirty="0"/>
              <a:t>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 err="1"/>
              <a:t>Envío</a:t>
            </a:r>
            <a:r>
              <a:rPr lang="en-US" sz="2800" dirty="0"/>
              <a:t> de </a:t>
            </a:r>
            <a:r>
              <a:rPr lang="en-US" sz="2800" dirty="0" err="1"/>
              <a:t>resultados</a:t>
            </a:r>
            <a:r>
              <a:rPr lang="en-US" sz="2800" dirty="0"/>
              <a:t> a la </a:t>
            </a:r>
            <a:r>
              <a:rPr lang="en-US" sz="2800" dirty="0" err="1"/>
              <a:t>computadora</a:t>
            </a:r>
            <a:r>
              <a:rPr lang="en-US" sz="2800" dirty="0"/>
              <a:t> central del </a:t>
            </a:r>
            <a:r>
              <a:rPr lang="en-US" sz="2800" dirty="0" err="1"/>
              <a:t>satélite</a:t>
            </a:r>
            <a:r>
              <a:rPr lang="en-US" sz="2800" dirty="0"/>
              <a:t>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0DBE37-1651-D6A6-A67F-C2ADBB24A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06" y="2992658"/>
            <a:ext cx="9220870" cy="33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1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3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B1EF09-98E7-215F-F180-41092AA40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24" y="1690688"/>
            <a:ext cx="8071351" cy="454886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682D073-3A94-2C74-5661-41241A919FB6}"/>
              </a:ext>
            </a:extLst>
          </p:cNvPr>
          <p:cNvSpPr/>
          <p:nvPr/>
        </p:nvSpPr>
        <p:spPr>
          <a:xfrm>
            <a:off x="4732774" y="3429000"/>
            <a:ext cx="5014127" cy="13640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3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– LMX2594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199" y="1500530"/>
            <a:ext cx="10616921" cy="4659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/>
              <a:t>EL LMX2594 es un </a:t>
            </a:r>
            <a:r>
              <a:rPr lang="en-US" sz="3200" dirty="0" err="1"/>
              <a:t>sintetizador</a:t>
            </a:r>
            <a:r>
              <a:rPr lang="en-US" sz="3200" dirty="0"/>
              <a:t> con </a:t>
            </a:r>
            <a:r>
              <a:rPr lang="en-US" sz="3200" dirty="0" err="1"/>
              <a:t>frecuencia</a:t>
            </a:r>
            <a:r>
              <a:rPr lang="en-US" sz="3200" dirty="0"/>
              <a:t> de </a:t>
            </a:r>
            <a:r>
              <a:rPr lang="en-US" sz="3200" dirty="0" err="1"/>
              <a:t>salida</a:t>
            </a:r>
            <a:r>
              <a:rPr lang="en-US" sz="3200" dirty="0"/>
              <a:t> </a:t>
            </a:r>
            <a:r>
              <a:rPr lang="en-US" sz="3200" dirty="0" err="1"/>
              <a:t>desde</a:t>
            </a:r>
            <a:r>
              <a:rPr lang="en-US" sz="3200" dirty="0"/>
              <a:t> 100Mhz a 15 </a:t>
            </a:r>
            <a:r>
              <a:rPr lang="en-US" sz="3200" dirty="0" err="1"/>
              <a:t>Ghz.</a:t>
            </a:r>
            <a:endParaRPr lang="en-US" sz="3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/>
              <a:t>Para </a:t>
            </a:r>
            <a:r>
              <a:rPr lang="en-US" sz="3200" dirty="0" err="1"/>
              <a:t>el</a:t>
            </a:r>
            <a:r>
              <a:rPr lang="en-US" sz="3200" dirty="0"/>
              <a:t> Seteo de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registros</a:t>
            </a:r>
            <a:r>
              <a:rPr lang="en-US" sz="3200" dirty="0"/>
              <a:t> se </a:t>
            </a:r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protocolo</a:t>
            </a:r>
            <a:r>
              <a:rPr lang="en-US" sz="3200" dirty="0"/>
              <a:t> SPI con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frecuencia</a:t>
            </a:r>
            <a:r>
              <a:rPr lang="en-US" sz="3200" dirty="0"/>
              <a:t> de clock </a:t>
            </a:r>
            <a:r>
              <a:rPr lang="en-US" sz="3200" dirty="0" err="1"/>
              <a:t>máxima</a:t>
            </a:r>
            <a:r>
              <a:rPr lang="en-US" sz="3200" dirty="0"/>
              <a:t> de 50Mhz.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dirty="0"/>
              <a:t>La </a:t>
            </a:r>
            <a:r>
              <a:rPr lang="en-US" sz="3200" dirty="0" err="1"/>
              <a:t>trama</a:t>
            </a:r>
            <a:r>
              <a:rPr lang="en-US" sz="3200" dirty="0"/>
              <a:t> de la Comunicación </a:t>
            </a:r>
            <a:r>
              <a:rPr lang="en-US" sz="3200" dirty="0" err="1"/>
              <a:t>cuenta</a:t>
            </a:r>
            <a:r>
              <a:rPr lang="en-US" sz="3200" dirty="0"/>
              <a:t> con:</a:t>
            </a:r>
          </a:p>
          <a:p>
            <a:pPr marL="1828800" indent="-685800" algn="l" defTabSz="91440">
              <a:buFont typeface="Arial" panose="020B0604020202020204" pitchFamily="34" charset="0"/>
              <a:buChar char="•"/>
            </a:pPr>
            <a:r>
              <a:rPr lang="en-US" sz="3200" dirty="0"/>
              <a:t>1 bit para </a:t>
            </a:r>
            <a:r>
              <a:rPr lang="en-US" sz="3200" dirty="0" err="1"/>
              <a:t>indicar</a:t>
            </a:r>
            <a:r>
              <a:rPr lang="en-US" sz="3200" dirty="0"/>
              <a:t> </a:t>
            </a:r>
            <a:r>
              <a:rPr lang="en-US" sz="3200" dirty="0" err="1"/>
              <a:t>Lectura</a:t>
            </a:r>
            <a:r>
              <a:rPr lang="en-US" sz="3200" dirty="0"/>
              <a:t> o </a:t>
            </a:r>
            <a:r>
              <a:rPr lang="en-US" sz="3200" dirty="0" err="1"/>
              <a:t>Escritura</a:t>
            </a:r>
            <a:r>
              <a:rPr lang="en-US" sz="3200" dirty="0"/>
              <a:t>.</a:t>
            </a:r>
          </a:p>
          <a:p>
            <a:pPr marL="1828800" indent="-685800" algn="l" defTabSz="91440">
              <a:buFont typeface="Arial" panose="020B0604020202020204" pitchFamily="34" charset="0"/>
              <a:buChar char="•"/>
            </a:pPr>
            <a:r>
              <a:rPr lang="en-US" sz="3200" dirty="0"/>
              <a:t>7 bits para </a:t>
            </a:r>
            <a:r>
              <a:rPr lang="en-US" sz="3200" dirty="0" err="1"/>
              <a:t>indicar</a:t>
            </a:r>
            <a:r>
              <a:rPr lang="en-US" sz="3200" dirty="0"/>
              <a:t> la </a:t>
            </a:r>
            <a:r>
              <a:rPr lang="en-US" sz="3200" dirty="0" err="1"/>
              <a:t>dirección</a:t>
            </a:r>
            <a:r>
              <a:rPr lang="en-US" sz="3200" dirty="0"/>
              <a:t> del </a:t>
            </a:r>
            <a:r>
              <a:rPr lang="en-US" sz="3200" dirty="0" err="1"/>
              <a:t>registro</a:t>
            </a:r>
            <a:r>
              <a:rPr lang="en-US" sz="3200" dirty="0"/>
              <a:t> a manipular.</a:t>
            </a:r>
          </a:p>
          <a:p>
            <a:pPr marL="1828800" indent="-685800" algn="l" defTabSz="91440">
              <a:buFont typeface="Arial" panose="020B0604020202020204" pitchFamily="34" charset="0"/>
              <a:buChar char="•"/>
            </a:pPr>
            <a:r>
              <a:rPr lang="en-US" sz="3200" dirty="0"/>
              <a:t>16 bits de </a:t>
            </a:r>
            <a:r>
              <a:rPr lang="en-US" sz="3200" dirty="0" err="1"/>
              <a:t>datos</a:t>
            </a:r>
            <a:r>
              <a:rPr lang="en-US" sz="3200" dirty="0"/>
              <a:t> a </a:t>
            </a:r>
            <a:r>
              <a:rPr lang="en-US" sz="3200" dirty="0" err="1"/>
              <a:t>cargar</a:t>
            </a:r>
            <a:r>
              <a:rPr lang="en-US" sz="3200" dirty="0"/>
              <a:t> (o leer)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el</a:t>
            </a:r>
            <a:r>
              <a:rPr lang="en-US" sz="3200" dirty="0"/>
              <a:t> </a:t>
            </a:r>
            <a:r>
              <a:rPr lang="en-US" sz="3200" dirty="0" err="1"/>
              <a:t>registro</a:t>
            </a:r>
            <a:r>
              <a:rPr lang="en-US" sz="3200" dirty="0"/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300" dirty="0"/>
          </a:p>
          <a:p>
            <a:pPr marL="2057400" lvl="3" indent="-685800">
              <a:buFont typeface="Arial" panose="020B0604020202020204" pitchFamily="34" charset="0"/>
              <a:buChar char="•"/>
            </a:pPr>
            <a:r>
              <a:rPr lang="en-US" sz="100" dirty="0"/>
              <a:t>1</a:t>
            </a:r>
            <a:endParaRPr lang="es-ES" sz="100" dirty="0"/>
          </a:p>
        </p:txBody>
      </p:sp>
    </p:spTree>
    <p:extLst>
      <p:ext uri="{BB962C8B-B14F-4D97-AF65-F5344CB8AC3E}">
        <p14:creationId xmlns:p14="http://schemas.microsoft.com/office/powerpoint/2010/main" val="319160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– LMX2594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5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7DA737-C2D1-B583-6D62-B1F4643E4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91" y="2127137"/>
            <a:ext cx="10005618" cy="33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2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Maquina</a:t>
            </a:r>
            <a:r>
              <a:rPr lang="en-US" sz="3600" dirty="0"/>
              <a:t> de </a:t>
            </a:r>
            <a:r>
              <a:rPr lang="en-US" sz="3600" dirty="0" err="1"/>
              <a:t>estados</a:t>
            </a:r>
            <a:r>
              <a:rPr lang="en-US" sz="3600" dirty="0"/>
              <a:t> SPI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6</a:t>
            </a:fld>
            <a:endParaRPr lang="es-E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91FE84-04FE-4A5B-9925-742EACF492A0}"/>
              </a:ext>
            </a:extLst>
          </p:cNvPr>
          <p:cNvSpPr/>
          <p:nvPr/>
        </p:nvSpPr>
        <p:spPr>
          <a:xfrm>
            <a:off x="5308060" y="2082210"/>
            <a:ext cx="1780161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Stand-by</a:t>
            </a:r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00AAB26-C002-274D-7199-8198924E9A2E}"/>
              </a:ext>
            </a:extLst>
          </p:cNvPr>
          <p:cNvSpPr/>
          <p:nvPr/>
        </p:nvSpPr>
        <p:spPr>
          <a:xfrm>
            <a:off x="8202039" y="3365371"/>
            <a:ext cx="1780161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Address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C69CD62-C93F-A851-403B-5720C65611D4}"/>
              </a:ext>
            </a:extLst>
          </p:cNvPr>
          <p:cNvSpPr/>
          <p:nvPr/>
        </p:nvSpPr>
        <p:spPr>
          <a:xfrm>
            <a:off x="5308059" y="4536149"/>
            <a:ext cx="1780161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Tx/Rx Data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8CDA125-3028-26D7-6D1B-BEDC60357F0D}"/>
              </a:ext>
            </a:extLst>
          </p:cNvPr>
          <p:cNvSpPr/>
          <p:nvPr/>
        </p:nvSpPr>
        <p:spPr>
          <a:xfrm>
            <a:off x="2049294" y="3360737"/>
            <a:ext cx="2172510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EF2358-F0E9-3F9E-D8DD-DD032878E93F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7088221" y="2744992"/>
            <a:ext cx="1374517" cy="814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D7F3EC9-D47A-9135-161D-FF6627179A51}"/>
              </a:ext>
            </a:extLst>
          </p:cNvPr>
          <p:cNvSpPr txBox="1"/>
          <p:nvPr/>
        </p:nvSpPr>
        <p:spPr>
          <a:xfrm>
            <a:off x="7529208" y="1978895"/>
            <a:ext cx="2060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ena_i = 1</a:t>
            </a:r>
            <a:r>
              <a:rPr lang="es-ES" dirty="0"/>
              <a:t>?</a:t>
            </a:r>
          </a:p>
          <a:p>
            <a:r>
              <a:rPr lang="es-ES" dirty="0"/>
              <a:t>Inicializo variables</a:t>
            </a:r>
          </a:p>
          <a:p>
            <a:r>
              <a:rPr lang="es-ES" dirty="0"/>
              <a:t>Load R/W on sdat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4BA555D-43D6-C471-5117-6E5D3C6EF1F2}"/>
              </a:ext>
            </a:extLst>
          </p:cNvPr>
          <p:cNvCxnSpPr>
            <a:cxnSpLocks/>
            <a:stCxn id="5" idx="3"/>
            <a:endCxn id="10" idx="6"/>
          </p:cNvCxnSpPr>
          <p:nvPr/>
        </p:nvCxnSpPr>
        <p:spPr>
          <a:xfrm flipH="1">
            <a:off x="7088220" y="4496810"/>
            <a:ext cx="1374518" cy="702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B8F8691-5168-7A9E-F501-84931165D067}"/>
              </a:ext>
            </a:extLst>
          </p:cNvPr>
          <p:cNvSpPr txBox="1"/>
          <p:nvPr/>
        </p:nvSpPr>
        <p:spPr>
          <a:xfrm>
            <a:off x="7998404" y="5047037"/>
            <a:ext cx="256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Bits = 6</a:t>
            </a:r>
            <a:r>
              <a:rPr lang="es-ES" dirty="0"/>
              <a:t>?</a:t>
            </a:r>
          </a:p>
          <a:p>
            <a:r>
              <a:rPr lang="es-ES" dirty="0"/>
              <a:t>Load address(0) on sdat</a:t>
            </a:r>
            <a:endParaRPr lang="en-US" dirty="0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65264F27-2A88-F75A-851C-2079BF0C8F80}"/>
              </a:ext>
            </a:extLst>
          </p:cNvPr>
          <p:cNvSpPr/>
          <p:nvPr/>
        </p:nvSpPr>
        <p:spPr>
          <a:xfrm>
            <a:off x="9707391" y="3380334"/>
            <a:ext cx="914400" cy="914400"/>
          </a:xfrm>
          <a:prstGeom prst="arc">
            <a:avLst>
              <a:gd name="adj1" fmla="val 12288087"/>
              <a:gd name="adj2" fmla="val 74214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48FD3A9-B1E5-F739-D6BB-A52870694B64}"/>
              </a:ext>
            </a:extLst>
          </p:cNvPr>
          <p:cNvSpPr txBox="1"/>
          <p:nvPr/>
        </p:nvSpPr>
        <p:spPr>
          <a:xfrm>
            <a:off x="10239690" y="2448679"/>
            <a:ext cx="1711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Bits &lt; 6</a:t>
            </a:r>
            <a:r>
              <a:rPr lang="es-ES" dirty="0"/>
              <a:t>?</a:t>
            </a:r>
          </a:p>
          <a:p>
            <a:r>
              <a:rPr lang="es-ES" dirty="0"/>
              <a:t>Envío nuevo </a:t>
            </a:r>
          </a:p>
          <a:p>
            <a:r>
              <a:rPr lang="es-ES" dirty="0"/>
              <a:t>bit de address</a:t>
            </a:r>
          </a:p>
          <a:p>
            <a:endParaRPr lang="en-US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ECA13E6D-E51E-1E54-1056-32AE698AF5E2}"/>
              </a:ext>
            </a:extLst>
          </p:cNvPr>
          <p:cNvSpPr/>
          <p:nvPr/>
        </p:nvSpPr>
        <p:spPr>
          <a:xfrm rot="17712341">
            <a:off x="5793044" y="1307033"/>
            <a:ext cx="947508" cy="914400"/>
          </a:xfrm>
          <a:prstGeom prst="arc">
            <a:avLst>
              <a:gd name="adj1" fmla="val 11667210"/>
              <a:gd name="adj2" fmla="val 71964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5A315A-1C05-61DB-88A1-B2FF0652ED79}"/>
              </a:ext>
            </a:extLst>
          </p:cNvPr>
          <p:cNvSpPr txBox="1"/>
          <p:nvPr/>
        </p:nvSpPr>
        <p:spPr>
          <a:xfrm>
            <a:off x="6821202" y="1062023"/>
            <a:ext cx="30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ena_i = 0</a:t>
            </a:r>
            <a:r>
              <a:rPr lang="es-ES" dirty="0"/>
              <a:t>?</a:t>
            </a:r>
          </a:p>
          <a:p>
            <a:r>
              <a:rPr lang="es-ES" dirty="0"/>
              <a:t>reseteo variables/contadores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B8750508-5A03-37D1-513B-4FF1AD7094BD}"/>
              </a:ext>
            </a:extLst>
          </p:cNvPr>
          <p:cNvSpPr/>
          <p:nvPr/>
        </p:nvSpPr>
        <p:spPr>
          <a:xfrm rot="6368664">
            <a:off x="5775006" y="5759917"/>
            <a:ext cx="914400" cy="914400"/>
          </a:xfrm>
          <a:prstGeom prst="arc">
            <a:avLst>
              <a:gd name="adj1" fmla="val 12288087"/>
              <a:gd name="adj2" fmla="val 74214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6A7DD60-1AC4-B86E-388E-78D88B4F254D}"/>
              </a:ext>
            </a:extLst>
          </p:cNvPr>
          <p:cNvSpPr txBox="1"/>
          <p:nvPr/>
        </p:nvSpPr>
        <p:spPr>
          <a:xfrm>
            <a:off x="6673581" y="5844656"/>
            <a:ext cx="1711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Bits &lt; 16</a:t>
            </a:r>
            <a:r>
              <a:rPr lang="es-ES" dirty="0"/>
              <a:t>?</a:t>
            </a:r>
          </a:p>
          <a:p>
            <a:r>
              <a:rPr lang="es-ES" dirty="0"/>
              <a:t>Envío nuevo </a:t>
            </a:r>
          </a:p>
          <a:p>
            <a:r>
              <a:rPr lang="es-ES" dirty="0"/>
              <a:t>bit de dato</a:t>
            </a:r>
          </a:p>
          <a:p>
            <a:endParaRPr lang="en-US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4431C93-0395-A10E-ACE5-8E39E1DFFC2D}"/>
              </a:ext>
            </a:extLst>
          </p:cNvPr>
          <p:cNvCxnSpPr>
            <a:cxnSpLocks/>
            <a:stCxn id="10" idx="2"/>
            <a:endCxn id="11" idx="5"/>
          </p:cNvCxnSpPr>
          <p:nvPr/>
        </p:nvCxnSpPr>
        <p:spPr>
          <a:xfrm flipH="1" flipV="1">
            <a:off x="3903647" y="4492176"/>
            <a:ext cx="1404412" cy="70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382DEC5-450B-CFF6-5CE8-FB86BD10A8E7}"/>
              </a:ext>
            </a:extLst>
          </p:cNvPr>
          <p:cNvSpPr txBox="1"/>
          <p:nvPr/>
        </p:nvSpPr>
        <p:spPr>
          <a:xfrm>
            <a:off x="2983148" y="4862371"/>
            <a:ext cx="186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Bits = 16</a:t>
            </a:r>
            <a:r>
              <a:rPr lang="es-ES" dirty="0"/>
              <a:t>?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297FCD-FE43-81F0-5FE4-8B3D78517AB3}"/>
              </a:ext>
            </a:extLst>
          </p:cNvPr>
          <p:cNvSpPr txBox="1"/>
          <p:nvPr/>
        </p:nvSpPr>
        <p:spPr>
          <a:xfrm>
            <a:off x="440991" y="3191203"/>
            <a:ext cx="171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Cargo </a:t>
            </a:r>
            <a:r>
              <a:rPr lang="en-US" dirty="0" err="1"/>
              <a:t>Reg_Rx</a:t>
            </a:r>
            <a:endParaRPr lang="es-ES" dirty="0"/>
          </a:p>
          <a:p>
            <a:endParaRPr lang="en-US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E0CFD0A-FF5C-AF44-542E-5138661A1764}"/>
              </a:ext>
            </a:extLst>
          </p:cNvPr>
          <p:cNvCxnSpPr>
            <a:cxnSpLocks/>
            <a:stCxn id="11" idx="7"/>
            <a:endCxn id="3" idx="2"/>
          </p:cNvCxnSpPr>
          <p:nvPr/>
        </p:nvCxnSpPr>
        <p:spPr>
          <a:xfrm flipV="1">
            <a:off x="3903647" y="2744992"/>
            <a:ext cx="1404413" cy="809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Simulación</a:t>
            </a:r>
            <a:r>
              <a:rPr lang="en-US" sz="3600" dirty="0"/>
              <a:t> SPI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7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A44B1A-CE72-CF2A-9CAD-15B5A531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691" y="1335283"/>
            <a:ext cx="9844722" cy="48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0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Implemetación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Vivado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8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19C2D1-9D51-CF14-7F70-F65FD2FCF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8060"/>
            <a:ext cx="11036718" cy="4595877"/>
          </a:xfrm>
          <a:prstGeom prst="rect">
            <a:avLst/>
          </a:prstGeom>
          <a:ln>
            <a:solidFill>
              <a:schemeClr val="bg1"/>
            </a:solidFill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153045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39C9FB2-1602-FA6F-72E0-F8B8E8314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49" y="1298147"/>
            <a:ext cx="7398793" cy="54233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Implementación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Vivado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9</a:t>
            </a:fld>
            <a:endParaRPr lang="es-E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9D73D95-A8FA-B662-9AD3-3ECB9850C9E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268075" y="1587437"/>
            <a:ext cx="2742508" cy="283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5254473-EA5A-B64A-F92B-E645F07C74D8}"/>
              </a:ext>
            </a:extLst>
          </p:cNvPr>
          <p:cNvSpPr txBox="1"/>
          <p:nvPr/>
        </p:nvSpPr>
        <p:spPr>
          <a:xfrm>
            <a:off x="603534" y="1402771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Leds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8EC998F-F616-49BF-795B-2C56F3A9409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97024" y="2348477"/>
            <a:ext cx="2013559" cy="369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591497-B6F6-C2C5-C6EA-8FE9D9037C41}"/>
              </a:ext>
            </a:extLst>
          </p:cNvPr>
          <p:cNvSpPr txBox="1"/>
          <p:nvPr/>
        </p:nvSpPr>
        <p:spPr>
          <a:xfrm>
            <a:off x="603534" y="2025311"/>
            <a:ext cx="139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Btns</a:t>
            </a:r>
            <a:r>
              <a:rPr lang="en-US" dirty="0"/>
              <a:t> y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Pulso</a:t>
            </a:r>
            <a:r>
              <a:rPr lang="en-US" dirty="0"/>
              <a:t> 5Khz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5D4D83-DF41-8959-557F-EB9877B91991}"/>
              </a:ext>
            </a:extLst>
          </p:cNvPr>
          <p:cNvSpPr txBox="1"/>
          <p:nvPr/>
        </p:nvSpPr>
        <p:spPr>
          <a:xfrm>
            <a:off x="10380848" y="1402771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Generador</a:t>
            </a:r>
            <a:endParaRPr lang="en-US" dirty="0"/>
          </a:p>
          <a:p>
            <a:r>
              <a:rPr lang="en-US" dirty="0" err="1"/>
              <a:t>Clk</a:t>
            </a:r>
            <a:r>
              <a:rPr lang="en-US" dirty="0"/>
              <a:t> 100Mhz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A6ACC4E-1BCF-E8F8-82C6-BFC1689E8E0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585626" y="1725937"/>
            <a:ext cx="3795222" cy="1768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DFEEEB-1D0F-C9AE-6B93-88135F54E12F}"/>
              </a:ext>
            </a:extLst>
          </p:cNvPr>
          <p:cNvSpPr txBox="1"/>
          <p:nvPr/>
        </p:nvSpPr>
        <p:spPr>
          <a:xfrm>
            <a:off x="10380848" y="3171757"/>
            <a:ext cx="1500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Monostable</a:t>
            </a:r>
          </a:p>
          <a:p>
            <a:r>
              <a:rPr lang="en-US" dirty="0"/>
              <a:t> </a:t>
            </a:r>
            <a:r>
              <a:rPr lang="en-US" dirty="0" err="1"/>
              <a:t>pulso</a:t>
            </a:r>
            <a:r>
              <a:rPr lang="en-US" dirty="0"/>
              <a:t> 5Khz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30F3896-3454-C3C5-8593-3A8A613BE64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511702" y="3494923"/>
            <a:ext cx="1869146" cy="109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D432D7F-FF9B-DB31-DD3D-787D2662408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1543874" y="3604664"/>
            <a:ext cx="2432232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5B825CC-440D-0CAA-A7F4-F32440CDD5DD}"/>
              </a:ext>
            </a:extLst>
          </p:cNvPr>
          <p:cNvSpPr txBox="1"/>
          <p:nvPr/>
        </p:nvSpPr>
        <p:spPr>
          <a:xfrm>
            <a:off x="603534" y="3419998"/>
            <a:ext cx="9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 SPI</a:t>
            </a:r>
            <a:endParaRPr lang="es-E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468AF8A-26A9-A8C5-8D21-923C1B4074C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1997024" y="4664212"/>
            <a:ext cx="2013559" cy="357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9551136-316F-B6BF-2323-32F28D9A1EFE}"/>
              </a:ext>
            </a:extLst>
          </p:cNvPr>
          <p:cNvSpPr txBox="1"/>
          <p:nvPr/>
        </p:nvSpPr>
        <p:spPr>
          <a:xfrm>
            <a:off x="603534" y="4341046"/>
            <a:ext cx="139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y Data Tx SPI</a:t>
            </a:r>
            <a:endParaRPr lang="es-ES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ECDEC3-72CC-D333-4916-880AD0FE7A54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2546652" y="6033185"/>
            <a:ext cx="14639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B3D0025-3A17-3888-4A64-8E8BC97D59CC}"/>
              </a:ext>
            </a:extLst>
          </p:cNvPr>
          <p:cNvSpPr txBox="1"/>
          <p:nvPr/>
        </p:nvSpPr>
        <p:spPr>
          <a:xfrm>
            <a:off x="603534" y="5710019"/>
            <a:ext cx="194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 Complete y Data Rx</a:t>
            </a:r>
            <a:endParaRPr lang="es-E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37D05D9-24C9-64C1-2A0A-BBB414CE4FB4}"/>
              </a:ext>
            </a:extLst>
          </p:cNvPr>
          <p:cNvSpPr txBox="1"/>
          <p:nvPr/>
        </p:nvSpPr>
        <p:spPr>
          <a:xfrm>
            <a:off x="10380848" y="5066313"/>
            <a:ext cx="150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Modulo SPI</a:t>
            </a:r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086A469-0B98-EA14-31D4-5504F045093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585626" y="5184843"/>
            <a:ext cx="3795222" cy="66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5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1289</Words>
  <Application>Microsoft Office PowerPoint</Application>
  <PresentationFormat>Panorámica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Tema de Office</vt:lpstr>
      <vt:lpstr>Presentación Trabajo Final de la Materia Circuitos Lógicos Programables</vt:lpstr>
      <vt:lpstr>Descripción técnica - conceptual</vt:lpstr>
      <vt:lpstr>Descripción técnica - conceptual</vt:lpstr>
      <vt:lpstr>Descripción técnica – LMX2594</vt:lpstr>
      <vt:lpstr>Descripción técnica – LMX2594</vt:lpstr>
      <vt:lpstr>Maquina de estados SPI</vt:lpstr>
      <vt:lpstr>Simulación SPI</vt:lpstr>
      <vt:lpstr>Implemetación en Vivado</vt:lpstr>
      <vt:lpstr>Implementación en Vivado</vt:lpstr>
      <vt:lpstr>Mediciones (Read;Add=0x6F(‘o’);Data=0xAA) </vt:lpstr>
      <vt:lpstr>Mediciones (Read;Add=0x67(‘g’);Data=0xAA) </vt:lpstr>
      <vt:lpstr>Mediciones (con salida de Clk 100Mhz) </vt:lpstr>
      <vt:lpstr>Mediciones (Con Pulso de 5Khz, semi ciclo 100us)</vt:lpstr>
      <vt:lpstr>Espacio de preguntas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planificación del Trabajo Final de la Especialización en Sistemas Embebidos</dc:title>
  <dc:creator>Martin Paura Bersan</dc:creator>
  <cp:lastModifiedBy>Martin Paura Bersan</cp:lastModifiedBy>
  <cp:revision>17</cp:revision>
  <dcterms:created xsi:type="dcterms:W3CDTF">2024-04-16T11:15:54Z</dcterms:created>
  <dcterms:modified xsi:type="dcterms:W3CDTF">2024-08-10T23:18:22Z</dcterms:modified>
</cp:coreProperties>
</file>