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00" r:id="rId3"/>
    <p:sldId id="291" r:id="rId4"/>
    <p:sldId id="298" r:id="rId5"/>
    <p:sldId id="299" r:id="rId6"/>
    <p:sldId id="257" r:id="rId7"/>
    <p:sldId id="276" r:id="rId8"/>
    <p:sldId id="294" r:id="rId9"/>
    <p:sldId id="295" r:id="rId10"/>
    <p:sldId id="296" r:id="rId11"/>
    <p:sldId id="275" r:id="rId12"/>
    <p:sldId id="281" r:id="rId13"/>
    <p:sldId id="282" r:id="rId14"/>
    <p:sldId id="297" r:id="rId15"/>
    <p:sldId id="283" r:id="rId16"/>
    <p:sldId id="284" r:id="rId17"/>
    <p:sldId id="286" r:id="rId18"/>
    <p:sldId id="288" r:id="rId19"/>
    <p:sldId id="289" r:id="rId20"/>
    <p:sldId id="290" r:id="rId21"/>
    <p:sldId id="301" r:id="rId22"/>
    <p:sldId id="302" r:id="rId23"/>
    <p:sldId id="303" r:id="rId24"/>
    <p:sldId id="304" r:id="rId25"/>
    <p:sldId id="306" r:id="rId26"/>
    <p:sldId id="305" r:id="rId27"/>
    <p:sldId id="274" r:id="rId28"/>
    <p:sldId id="269" r:id="rId29"/>
    <p:sldId id="270" r:id="rId3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88750" autoAdjust="0"/>
  </p:normalViewPr>
  <p:slideViewPr>
    <p:cSldViewPr snapToGrid="0">
      <p:cViewPr varScale="1">
        <p:scale>
          <a:sx n="98" d="100"/>
          <a:sy n="98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7FCAB-9807-4BAE-ADD9-42A7FB43B845}" type="datetimeFigureOut">
              <a:rPr lang="es-ES" smtClean="0"/>
              <a:t>10/10/2024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55BB7-81D5-48BC-826D-CFE4245227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650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6FED8-227A-35D6-480C-A0D1A7490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492BCE8-D8F1-82D0-1362-97A32C9871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37C5D81-F1C2-396B-B619-97EB70CAE4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E0C9CD-F337-6E3C-1287-17D7B125D0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1011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79CBC-D031-A6E6-6C1C-8C7AEFA95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33F4363-BB64-7540-B193-32959C7FC8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A7D3B04-FFE4-1510-7D2F-6E10453185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8F379E-C6D6-CD8A-8632-99863AED66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1689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B5E22-CF0C-D04B-DE26-BBE183E84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AED570D-5535-F3F0-3811-EF36F86B96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7B8C92C-81C8-8CC2-9F5B-4A9D9B23A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F8CEDA-B76A-209E-DF0C-2B9C3DAD31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4715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3D625-7E82-25BB-65C9-4AB63592A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E9F62FD-0C28-202D-05DD-1EB52F90EB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05825FE-C757-CB44-0175-927479BEA9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CA1B34-21E6-0455-985B-56308B09E9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2061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E6111-FE2C-3790-6CA5-224FC8317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0EC74FD-675E-4EA1-2C69-7FF5432B7E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E65E7D2-88F4-05CD-D0F4-C4D2E11CC5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E578AEE-663C-A122-F149-3BED06B436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2196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8C799-631C-95BE-5218-B65CEA430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9529F59-6CB0-57C8-D83F-01BD9ACB2F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81D9AAD-464F-28E7-0254-A34754F4E9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A1FCA9-C2ED-019F-A2DA-8646ACB9F4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7051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A9F99-CD22-6E52-C2C2-30CC46D68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121AA84-C749-28F5-04DC-C569F4E2C2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0F75B6D-EC8C-E4B0-80E3-AC845F4620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D4BE92-13D8-A4C6-C7DA-85CD034AD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37342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EC039-7494-961C-FB23-08C178740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6564CA0-4F74-4294-8BB5-20DC44E69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8B9B3EA-0F62-44DF-0B34-B7308CFEBD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E9EC51-47EA-482D-224A-568DC4EAE2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6035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D0F1D-EA03-3F05-BB3E-B0EA0B25F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D8C8F9D-7766-A3DA-4C00-DBFCAAB3A3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88D311D-8F1C-1686-DBD9-412DDE6EA8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36B303-623E-26AE-CF1F-D923E57939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4260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B0FEDF-B85A-982F-6FEE-7F5A57E80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75B4209-31B3-914A-7FF7-74F140A762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C07A5AB-7E8A-4382-1FA5-EDF35D7FE0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58B7BE-BAF7-6FC6-08E2-CD443EF193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88537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0DA17-D3A2-B319-640D-EB8F5E720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DBA60F9-B911-61BD-9647-98F0EFA6FA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AF91487-5C4F-BD45-B93B-E6D96EF6F6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C479E4-5DA9-FBAF-EDE4-8058BCFA2A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1961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258CD-543B-9394-5686-BE32BBE8B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034AD9B-F751-7CD5-EFA3-CEC7ECEFFA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B1B3389-017B-8865-0FCC-46DED3D6CE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145585F-CA57-C735-3D9B-10CA0544D8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94465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B9156-7984-E09A-BADC-D66ECF8BE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5701A23-3FBA-9E3C-0D39-A121B03825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EAD0C78-4F92-C3CE-AD76-C341BE85AF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604445-1CED-7855-BD37-3648EE7D3A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5004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85087-7606-3CD6-96B7-968016BD3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8D38DFA-B885-714C-7533-C7E02A4B9C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F8EBB8A-1D30-BA8B-D15C-AD1D6E87B7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BE1B3E1-59EB-331D-9944-B6D8A480A8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0580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95431-F069-0449-D7E8-67680897C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A6A4D68-591B-520E-2EB5-8CE5C4AEDA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86E2829-8B78-0DC6-6B63-ED078EF168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E279E2-6ECE-1F13-0088-F961F90DB6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45864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0E989-01AD-A321-0D08-BBE3E308C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E764E60-7C2C-1496-B888-12692C99A2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C088A40-C2E8-0268-7BC1-07ADB12C2F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4BCDFD-5D98-AA93-D2DA-44154072CE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87302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0F79C-0A11-4EEC-A839-8056F2B99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BDC3657-9236-966A-AFBE-DC61BAA215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A9F531F-7FFB-BB4D-4288-FBCF2524C4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8C6FB1-15C4-47D0-6885-A87A2A5473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30618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17070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1537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4743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8B635-4905-2D76-5BAB-3D51F49EE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2B9F468-C7A5-C63C-6A04-F2686B2148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83F93A2-B6EE-19A1-2FA7-CD569A70AE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D33636-D602-7E5C-3592-713DEA3E10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8092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4308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7796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77DAE-7911-478E-068D-67EB58683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2B68D07-19D2-C59B-AC58-D755C63BE5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A67CB45-6572-8772-A369-2560F3CD12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84EE4B-7DAF-F01A-05A4-8CDDC209AF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1447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9903C-E1E5-992F-DA50-33129551C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C264B44-349B-9FEC-C755-5DDCF2AF15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D6CEE49-8540-AA94-CFEF-A8FA0427E5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D6736D-C4CD-28E7-5185-A11A76C222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9612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36FC8-F8AB-42D1-7D5C-AD66DDAFF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458642F-A283-DF7D-1327-3E5C43C471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7C0EA14-521A-6FE5-D3B4-B815A63B9C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7377C9-A7D5-DFE7-CB78-E7CDB88B6A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8620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un Sistema de radar de </a:t>
            </a:r>
            <a:r>
              <a:rPr lang="en-US" dirty="0" err="1"/>
              <a:t>apertura</a:t>
            </a:r>
            <a:r>
              <a:rPr lang="en-US" dirty="0"/>
              <a:t> </a:t>
            </a:r>
            <a:r>
              <a:rPr lang="en-US" dirty="0" err="1"/>
              <a:t>sintética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equipo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emitiendo</a:t>
            </a:r>
            <a:r>
              <a:rPr lang="en-US" dirty="0"/>
              <a:t> </a:t>
            </a:r>
            <a:r>
              <a:rPr lang="en-US" dirty="0" err="1"/>
              <a:t>pulsos</a:t>
            </a:r>
            <a:r>
              <a:rPr lang="en-US" dirty="0"/>
              <a:t> y </a:t>
            </a:r>
            <a:r>
              <a:rPr lang="en-US" dirty="0" err="1"/>
              <a:t>captando</a:t>
            </a:r>
            <a:r>
              <a:rPr lang="en-US" dirty="0"/>
              <a:t> la </a:t>
            </a:r>
            <a:r>
              <a:rPr lang="en-US" dirty="0" err="1"/>
              <a:t>reflexion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que se </a:t>
            </a:r>
            <a:r>
              <a:rPr lang="en-US" dirty="0" err="1"/>
              <a:t>desplaza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trayectoria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superficie</a:t>
            </a:r>
            <a:r>
              <a:rPr lang="en-US" dirty="0"/>
              <a:t> a </a:t>
            </a:r>
            <a:r>
              <a:rPr lang="en-US" dirty="0" err="1"/>
              <a:t>relevar</a:t>
            </a:r>
            <a:r>
              <a:rPr lang="en-US" dirty="0"/>
              <a:t>. </a:t>
            </a:r>
            <a:r>
              <a:rPr lang="en-US" dirty="0" err="1"/>
              <a:t>Evitando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antenas</a:t>
            </a:r>
            <a:r>
              <a:rPr lang="en-US" dirty="0"/>
              <a:t> de gran </a:t>
            </a:r>
            <a:r>
              <a:rPr lang="en-US" dirty="0" err="1"/>
              <a:t>longitud</a:t>
            </a:r>
            <a:r>
              <a:rPr lang="en-US" dirty="0"/>
              <a:t>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55BB7-81D5-48BC-826D-CFE4245227EF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1118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068EE-406E-A0B3-716A-E65A57635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39C7FD-A20E-9924-240B-622112842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371657-1393-2D0A-A068-7E335FCB5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8DCA-2E12-4F18-B593-89C0B9C51B89}" type="datetime1">
              <a:rPr lang="es-ES" smtClean="0"/>
              <a:t>10/10/2024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89BCD9-BC3E-C40F-1995-E092A6DE3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1794B9-B5D3-4917-9AEB-E5C75FED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928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B947C-DBA8-C893-D840-FD34568C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999687-875D-0E93-7481-2C9E52766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EA7D98-F6BD-8960-E398-498E41D91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0FAF-9ECB-4F55-ABF9-621ADE5A39A2}" type="datetime1">
              <a:rPr lang="es-ES" smtClean="0"/>
              <a:t>10/10/2024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4292C6-0F8E-CE88-A0E0-98B653D3C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D68C46-465F-EA72-236F-D70E7A6A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205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404603-B74D-CEE7-130C-338E2D59C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664BED-0288-F925-3EDE-17EF23A15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64715B-2701-114A-469A-0FD3B52AD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24CFD-ADEA-4465-A1EC-ABD1DEBE2459}" type="datetime1">
              <a:rPr lang="es-ES" smtClean="0"/>
              <a:t>10/10/2024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891DEC-5551-4098-B15A-13BB581E5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8264BE-F0C9-F68E-31C4-08739ADB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629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9F63D-AD63-05F7-2D2E-196BB5A1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59E0A9-6A3F-FB18-EB31-AB56A1642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6F6883-FFAE-3828-FBF8-FF8038C03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2F5F-D6DE-4C14-855C-80AF0356AD71}" type="datetime1">
              <a:rPr lang="es-ES" smtClean="0"/>
              <a:t>10/10/2024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33B4B1-60A4-3E94-C6ED-A82DA1190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84D06A-E81B-D5EC-2A96-94646ACF2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1910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3746E-6719-BA42-AE54-687AABAE8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F4DAD6-8EDA-DE76-62E6-A6436D209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398DC1-87FD-B6A2-9968-DB695912D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D61B-8EE6-45AD-8002-A0391AC98859}" type="datetime1">
              <a:rPr lang="es-ES" smtClean="0"/>
              <a:t>10/10/2024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665FEA-D895-B004-FC5D-E04D39AC3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287187-CBFD-F872-AFAC-BF7632744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678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5C104-440C-DB8C-3E95-CA318D31B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8AE549-602F-EEAC-C23E-3A7C950C1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9D5CFE-9076-B315-AC1F-1D29B274D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76F789-179C-B472-511F-B0379E83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5E0D1-6707-4855-8DBB-2DA7964E34C8}" type="datetime1">
              <a:rPr lang="es-ES" smtClean="0"/>
              <a:t>10/10/2024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F2EED3-2164-143C-1E60-216557D9E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F09742-DC12-339A-E5A6-0A359607C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378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1F885-BA43-7044-3560-BA695A8EA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0BACAF-964E-D55D-72ED-C72E61607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A0F4C2-7806-E0CD-BB91-8CB45F5CF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5B55D1-2ABA-2BC3-39DD-64366E253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1669847-54D5-8DEB-655A-B20A513F46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6B0A385-2C0A-65C6-CE74-FC91F6434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4E85-07D9-4834-A612-DD9DE7544DC7}" type="datetime1">
              <a:rPr lang="es-ES" smtClean="0"/>
              <a:t>10/10/2024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6A928D4-FDEE-DB49-B89C-814B1836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17E6A98-3C93-92B2-B673-5AC21333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625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F2986-EA37-8B41-BC2B-2D4EF1A5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16F222F-B9A5-BBED-461A-09D7C8363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39CD-5525-42E4-83A2-BEF14F3AC35F}" type="datetime1">
              <a:rPr lang="es-ES" smtClean="0"/>
              <a:t>10/10/2024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24F716D-3908-79A1-7CE2-BD2AC8BD9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AA56FC6-17E8-6BFC-E5EC-18828A578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01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5ECB810-094E-15D4-00EA-3A07D1D6C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2A212-5EC6-4C79-AE54-BB8B972173E3}" type="datetime1">
              <a:rPr lang="es-ES" smtClean="0"/>
              <a:t>10/10/2024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6FF648C-D058-8276-281F-CA0E20093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A4C4B1-296C-588F-A985-BDE28481D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548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4A20C2-4D83-5749-2D9D-6AFBA2261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E4DE22-61B1-90AD-D397-F12D5EE28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689535-5FD8-09CA-7FE0-A2AC6C825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310C92-611A-361F-60F6-F3D60CD23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9373C-1B99-45D2-B4B3-E7C72E5CD731}" type="datetime1">
              <a:rPr lang="es-ES" smtClean="0"/>
              <a:t>10/10/2024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B5D1AB-DC5E-A6F5-1A9B-263B98279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8422D4-D103-7C62-7255-AA84E64B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706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8D706-6442-FC21-B617-B6C097716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CFC4D68-E8EF-B098-9E66-EAB64995A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E04F8F-0F03-C68C-F040-F105D53AB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AABDC0-5716-35A8-63E1-538BFD339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769D5-AD88-48F4-8698-D69339E94882}" type="datetime1">
              <a:rPr lang="es-ES" smtClean="0"/>
              <a:t>10/10/2024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BE396D-26AA-4AD8-B173-8BF6C4386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EE3C2B-BF9C-F1CE-02A5-A48A2D9D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984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7FAC618-7463-0FA0-90A5-458A1145F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36AE00-0075-9781-53E7-1F347EFD3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07E838-8ED1-8DF1-10C0-31F9B39EA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7EC82B-729B-4D6F-8C0B-63E46E4A0B30}" type="datetime1">
              <a:rPr lang="es-ES" smtClean="0"/>
              <a:t>10/10/2024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BD9D0B-F25C-1ADC-491E-4B1DBD95B4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B82B67-37B7-D6DA-4884-263402CD7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C3E7BB-DCAF-465F-9DB1-38B39D06FDD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477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sar.iceye.com/5.0/OverviewOfSAR/remarkableStory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asas en una zona residencial">
            <a:extLst>
              <a:ext uri="{FF2B5EF4-FFF2-40B4-BE49-F238E27FC236}">
                <a16:creationId xmlns:a16="http://schemas.microsoft.com/office/drawing/2014/main" id="{71AB87CB-696F-B86F-689F-EE3E925E74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84" r="-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CE523AA-0AF6-4EE8-19D7-A1AE5D30A019}"/>
              </a:ext>
            </a:extLst>
          </p:cNvPr>
          <p:cNvSpPr txBox="1">
            <a:spLocks/>
          </p:cNvSpPr>
          <p:nvPr/>
        </p:nvSpPr>
        <p:spPr>
          <a:xfrm>
            <a:off x="7107676" y="708681"/>
            <a:ext cx="5285168" cy="369202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5200" dirty="0" err="1"/>
              <a:t>Análisis</a:t>
            </a:r>
            <a:r>
              <a:rPr lang="en-US" sz="5200" dirty="0"/>
              <a:t> de </a:t>
            </a:r>
            <a:r>
              <a:rPr lang="en-US" sz="5200" dirty="0" err="1"/>
              <a:t>Factibilidad</a:t>
            </a:r>
            <a:r>
              <a:rPr lang="en-US" sz="5200" dirty="0"/>
              <a:t> de </a:t>
            </a:r>
            <a:r>
              <a:rPr lang="en-US" sz="5200" dirty="0" err="1"/>
              <a:t>Implementación</a:t>
            </a:r>
            <a:r>
              <a:rPr lang="en-US" sz="5200" dirty="0"/>
              <a:t> de </a:t>
            </a:r>
            <a:r>
              <a:rPr lang="en-US" sz="5200" dirty="0" err="1"/>
              <a:t>algoritmo</a:t>
            </a:r>
            <a:r>
              <a:rPr lang="en-US" sz="5200" dirty="0"/>
              <a:t> FDBP </a:t>
            </a:r>
            <a:r>
              <a:rPr lang="en-US" sz="5200" dirty="0" err="1"/>
              <a:t>en</a:t>
            </a:r>
            <a:r>
              <a:rPr lang="en-US" sz="5200" dirty="0"/>
              <a:t> QC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E2C9A2D-7B2D-98FE-E6D5-6C2DF1D7F716}"/>
              </a:ext>
            </a:extLst>
          </p:cNvPr>
          <p:cNvSpPr txBox="1"/>
          <p:nvPr/>
        </p:nvSpPr>
        <p:spPr>
          <a:xfrm>
            <a:off x="7935403" y="4629234"/>
            <a:ext cx="3445766" cy="14853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/>
              <a:t>Ing. Martin Paura Bersan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C60E05-D5CF-2F33-ECCF-C77F3E20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2C3E7BB-DCAF-465F-9DB1-38B39D06FDD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93347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9AE22D-93BF-7B5E-C1C4-5C684E0AB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A9F37-4084-152D-E34E-8E25DED7F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Descripción</a:t>
            </a:r>
            <a:r>
              <a:rPr lang="en-US" sz="3600" dirty="0"/>
              <a:t> </a:t>
            </a:r>
            <a:r>
              <a:rPr lang="en-US" sz="3600" dirty="0" err="1"/>
              <a:t>técnica</a:t>
            </a:r>
            <a:r>
              <a:rPr lang="en-US" sz="3600" dirty="0"/>
              <a:t> - conceptual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BBC7F7-432E-8753-B2B2-65772B09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10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E95EBF4-C643-14BE-F048-F5544E38488B}"/>
              </a:ext>
            </a:extLst>
          </p:cNvPr>
          <p:cNvSpPr txBox="1">
            <a:spLocks/>
          </p:cNvSpPr>
          <p:nvPr/>
        </p:nvSpPr>
        <p:spPr>
          <a:xfrm>
            <a:off x="838200" y="1500530"/>
            <a:ext cx="10515600" cy="20812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3200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25D371D8-959F-9A06-28C8-982920D01D06}"/>
              </a:ext>
            </a:extLst>
          </p:cNvPr>
          <p:cNvSpPr/>
          <p:nvPr/>
        </p:nvSpPr>
        <p:spPr>
          <a:xfrm>
            <a:off x="4085617" y="4847450"/>
            <a:ext cx="252919" cy="2431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1230D58-BF74-8035-C206-13542F1B70C1}"/>
              </a:ext>
            </a:extLst>
          </p:cNvPr>
          <p:cNvSpPr/>
          <p:nvPr/>
        </p:nvSpPr>
        <p:spPr>
          <a:xfrm>
            <a:off x="5171872" y="4847450"/>
            <a:ext cx="252919" cy="2431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6542977-B5C2-38B9-5F99-2A1E1E728D29}"/>
              </a:ext>
            </a:extLst>
          </p:cNvPr>
          <p:cNvSpPr/>
          <p:nvPr/>
        </p:nvSpPr>
        <p:spPr>
          <a:xfrm>
            <a:off x="7344382" y="4847450"/>
            <a:ext cx="252919" cy="2431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D0793A1-2234-97A8-AEC1-F808CBC73AC9}"/>
              </a:ext>
            </a:extLst>
          </p:cNvPr>
          <p:cNvSpPr/>
          <p:nvPr/>
        </p:nvSpPr>
        <p:spPr>
          <a:xfrm>
            <a:off x="6258127" y="4847450"/>
            <a:ext cx="252919" cy="2431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205514D-6823-D6EF-7CD3-3BDD84D4D429}"/>
              </a:ext>
            </a:extLst>
          </p:cNvPr>
          <p:cNvSpPr txBox="1"/>
          <p:nvPr/>
        </p:nvSpPr>
        <p:spPr>
          <a:xfrm>
            <a:off x="4058027" y="50906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B33AC61-FC16-9DB4-E05E-007592CA7C69}"/>
              </a:ext>
            </a:extLst>
          </p:cNvPr>
          <p:cNvSpPr txBox="1"/>
          <p:nvPr/>
        </p:nvSpPr>
        <p:spPr>
          <a:xfrm>
            <a:off x="5144282" y="50906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1D12E19-AA12-B429-A1E5-B9466D75A5BC}"/>
              </a:ext>
            </a:extLst>
          </p:cNvPr>
          <p:cNvSpPr txBox="1"/>
          <p:nvPr/>
        </p:nvSpPr>
        <p:spPr>
          <a:xfrm>
            <a:off x="6258127" y="50906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C932B12-C644-FAAC-1407-4C48345B3949}"/>
              </a:ext>
            </a:extLst>
          </p:cNvPr>
          <p:cNvSpPr txBox="1"/>
          <p:nvPr/>
        </p:nvSpPr>
        <p:spPr>
          <a:xfrm>
            <a:off x="7371972" y="50906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s-ES" dirty="0"/>
          </a:p>
        </p:txBody>
      </p:sp>
      <p:sp>
        <p:nvSpPr>
          <p:cNvPr id="14" name="Trapecio 13">
            <a:extLst>
              <a:ext uri="{FF2B5EF4-FFF2-40B4-BE49-F238E27FC236}">
                <a16:creationId xmlns:a16="http://schemas.microsoft.com/office/drawing/2014/main" id="{2613187B-2DC1-CA37-C647-80BD075B28C3}"/>
              </a:ext>
            </a:extLst>
          </p:cNvPr>
          <p:cNvSpPr/>
          <p:nvPr/>
        </p:nvSpPr>
        <p:spPr>
          <a:xfrm>
            <a:off x="4058027" y="2305455"/>
            <a:ext cx="308098" cy="272375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Arco 15">
            <a:extLst>
              <a:ext uri="{FF2B5EF4-FFF2-40B4-BE49-F238E27FC236}">
                <a16:creationId xmlns:a16="http://schemas.microsoft.com/office/drawing/2014/main" id="{205627B8-C1AF-175A-75E0-CC1FCD96876B}"/>
              </a:ext>
            </a:extLst>
          </p:cNvPr>
          <p:cNvSpPr/>
          <p:nvPr/>
        </p:nvSpPr>
        <p:spPr>
          <a:xfrm>
            <a:off x="5685845" y="1857565"/>
            <a:ext cx="1468876" cy="1247065"/>
          </a:xfrm>
          <a:prstGeom prst="arc">
            <a:avLst>
              <a:gd name="adj1" fmla="val 1172930"/>
              <a:gd name="adj2" fmla="val 9745924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Arco 16">
            <a:extLst>
              <a:ext uri="{FF2B5EF4-FFF2-40B4-BE49-F238E27FC236}">
                <a16:creationId xmlns:a16="http://schemas.microsoft.com/office/drawing/2014/main" id="{9D363641-A728-B009-5622-F858C34B32A1}"/>
              </a:ext>
            </a:extLst>
          </p:cNvPr>
          <p:cNvSpPr/>
          <p:nvPr/>
        </p:nvSpPr>
        <p:spPr>
          <a:xfrm>
            <a:off x="5376991" y="2100216"/>
            <a:ext cx="2086583" cy="1705648"/>
          </a:xfrm>
          <a:prstGeom prst="arc">
            <a:avLst>
              <a:gd name="adj1" fmla="val 1172930"/>
              <a:gd name="adj2" fmla="val 9745924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Arco 17">
            <a:extLst>
              <a:ext uri="{FF2B5EF4-FFF2-40B4-BE49-F238E27FC236}">
                <a16:creationId xmlns:a16="http://schemas.microsoft.com/office/drawing/2014/main" id="{188C9C99-1AEC-FD69-F91A-5739B1F3D259}"/>
              </a:ext>
            </a:extLst>
          </p:cNvPr>
          <p:cNvSpPr/>
          <p:nvPr/>
        </p:nvSpPr>
        <p:spPr>
          <a:xfrm>
            <a:off x="4366125" y="1634792"/>
            <a:ext cx="4108313" cy="3067447"/>
          </a:xfrm>
          <a:prstGeom prst="arc">
            <a:avLst>
              <a:gd name="adj1" fmla="val 1831200"/>
              <a:gd name="adj2" fmla="val 884402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Trapecio 18">
            <a:extLst>
              <a:ext uri="{FF2B5EF4-FFF2-40B4-BE49-F238E27FC236}">
                <a16:creationId xmlns:a16="http://schemas.microsoft.com/office/drawing/2014/main" id="{576217C4-C94B-3C2B-D84D-60B5A439BD9F}"/>
              </a:ext>
            </a:extLst>
          </p:cNvPr>
          <p:cNvSpPr/>
          <p:nvPr/>
        </p:nvSpPr>
        <p:spPr>
          <a:xfrm>
            <a:off x="5144225" y="2305453"/>
            <a:ext cx="308098" cy="272375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Trapecio 19">
            <a:extLst>
              <a:ext uri="{FF2B5EF4-FFF2-40B4-BE49-F238E27FC236}">
                <a16:creationId xmlns:a16="http://schemas.microsoft.com/office/drawing/2014/main" id="{698D9583-07F7-C704-DAC2-16FD89D31ED0}"/>
              </a:ext>
            </a:extLst>
          </p:cNvPr>
          <p:cNvSpPr/>
          <p:nvPr/>
        </p:nvSpPr>
        <p:spPr>
          <a:xfrm>
            <a:off x="6258852" y="2305453"/>
            <a:ext cx="308098" cy="272375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C7C0363-2D42-259D-60E3-7579A3C87837}"/>
              </a:ext>
            </a:extLst>
          </p:cNvPr>
          <p:cNvSpPr txBox="1"/>
          <p:nvPr/>
        </p:nvSpPr>
        <p:spPr>
          <a:xfrm>
            <a:off x="4908463" y="5703166"/>
            <a:ext cx="2375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“N” Puntos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Grilla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45C2992-6807-B2C0-30FD-90FE508260C9}"/>
              </a:ext>
            </a:extLst>
          </p:cNvPr>
          <p:cNvSpPr txBox="1"/>
          <p:nvPr/>
        </p:nvSpPr>
        <p:spPr>
          <a:xfrm>
            <a:off x="3756592" y="1728767"/>
            <a:ext cx="402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“K” </a:t>
            </a:r>
            <a:r>
              <a:rPr lang="en-US" dirty="0" err="1"/>
              <a:t>Posiciones</a:t>
            </a:r>
            <a:r>
              <a:rPr lang="en-US" dirty="0"/>
              <a:t> de </a:t>
            </a:r>
            <a:r>
              <a:rPr lang="en-US" dirty="0" err="1"/>
              <a:t>emisiones</a:t>
            </a:r>
            <a:r>
              <a:rPr lang="en-US" dirty="0"/>
              <a:t> de </a:t>
            </a:r>
            <a:r>
              <a:rPr lang="en-US" dirty="0" err="1"/>
              <a:t>Pulsos</a:t>
            </a:r>
            <a:endParaRPr lang="es-E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509CB45-C912-9B54-5DA8-E8F1071360A9}"/>
              </a:ext>
            </a:extLst>
          </p:cNvPr>
          <p:cNvSpPr txBox="1"/>
          <p:nvPr/>
        </p:nvSpPr>
        <p:spPr>
          <a:xfrm>
            <a:off x="8296621" y="2747079"/>
            <a:ext cx="385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“F” Frecuencias </a:t>
            </a:r>
            <a:r>
              <a:rPr lang="en-US" dirty="0" err="1"/>
              <a:t>Distintas</a:t>
            </a:r>
            <a:r>
              <a:rPr lang="en-US" dirty="0"/>
              <a:t> de </a:t>
            </a:r>
            <a:r>
              <a:rPr lang="en-US" dirty="0" err="1"/>
              <a:t>Emisión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5034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8398C-0D14-BDC7-0118-39E480D9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Ecuaciones</a:t>
            </a:r>
            <a:r>
              <a:rPr lang="en-US" sz="3600" dirty="0"/>
              <a:t> </a:t>
            </a:r>
            <a:r>
              <a:rPr lang="en-US" sz="3600" dirty="0" err="1"/>
              <a:t>Principales</a:t>
            </a:r>
            <a:r>
              <a:rPr lang="en-US" sz="3600" dirty="0"/>
              <a:t> FDBP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C60E05-D5CF-2F33-ECCF-C77F3E20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11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8200840-5A6B-2E89-A96D-FC3DBF7CDCA1}"/>
              </a:ext>
            </a:extLst>
          </p:cNvPr>
          <p:cNvSpPr txBox="1">
            <a:spLocks/>
          </p:cNvSpPr>
          <p:nvPr/>
        </p:nvSpPr>
        <p:spPr>
          <a:xfrm>
            <a:off x="838200" y="1500530"/>
            <a:ext cx="10515600" cy="20812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32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1BF812E-96AD-26E6-2EE9-D49E16DA4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3760" y="1653272"/>
            <a:ext cx="8744480" cy="385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73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2CFF73-6D8C-BE50-8B24-7B17B7AAB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45A569-8477-E648-05A5-87BF7E08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Ejemplo</a:t>
            </a:r>
            <a:r>
              <a:rPr lang="en-US" sz="3600" dirty="0"/>
              <a:t> 1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BF75A0-97AB-7DF4-1EE6-233316A7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12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7218AB4-B380-9855-6439-E07C8D068119}"/>
              </a:ext>
            </a:extLst>
          </p:cNvPr>
          <p:cNvSpPr txBox="1">
            <a:spLocks/>
          </p:cNvSpPr>
          <p:nvPr/>
        </p:nvSpPr>
        <p:spPr>
          <a:xfrm>
            <a:off x="838200" y="1500530"/>
            <a:ext cx="10515600" cy="20812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32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71AFB92-5A9F-F112-370E-DA8F28452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378" y="1583085"/>
            <a:ext cx="5528014" cy="4308600"/>
          </a:xfrm>
          <a:prstGeom prst="rect">
            <a:avLst/>
          </a:prstGeom>
        </p:spPr>
      </p:pic>
      <p:sp>
        <p:nvSpPr>
          <p:cNvPr id="12" name="Elipse 11">
            <a:extLst>
              <a:ext uri="{FF2B5EF4-FFF2-40B4-BE49-F238E27FC236}">
                <a16:creationId xmlns:a16="http://schemas.microsoft.com/office/drawing/2014/main" id="{FF2FE04E-B9BF-BCE3-2FBC-D66C00A07CE0}"/>
              </a:ext>
            </a:extLst>
          </p:cNvPr>
          <p:cNvSpPr/>
          <p:nvPr/>
        </p:nvSpPr>
        <p:spPr>
          <a:xfrm>
            <a:off x="1099225" y="4710321"/>
            <a:ext cx="252919" cy="2431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513C84F-E100-E7E8-0206-60AF0CFBF994}"/>
              </a:ext>
            </a:extLst>
          </p:cNvPr>
          <p:cNvSpPr/>
          <p:nvPr/>
        </p:nvSpPr>
        <p:spPr>
          <a:xfrm>
            <a:off x="2185480" y="4710321"/>
            <a:ext cx="252919" cy="2431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B8DB4C6-A085-C6DE-AC9E-2EADCAA958B7}"/>
              </a:ext>
            </a:extLst>
          </p:cNvPr>
          <p:cNvSpPr txBox="1"/>
          <p:nvPr/>
        </p:nvSpPr>
        <p:spPr>
          <a:xfrm>
            <a:off x="1071635" y="495351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7385E5B-EE39-0463-6EEC-21F730C522D1}"/>
              </a:ext>
            </a:extLst>
          </p:cNvPr>
          <p:cNvSpPr txBox="1"/>
          <p:nvPr/>
        </p:nvSpPr>
        <p:spPr>
          <a:xfrm>
            <a:off x="2157890" y="495351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s-ES" dirty="0"/>
          </a:p>
        </p:txBody>
      </p:sp>
      <p:sp>
        <p:nvSpPr>
          <p:cNvPr id="21" name="Trapecio 20">
            <a:extLst>
              <a:ext uri="{FF2B5EF4-FFF2-40B4-BE49-F238E27FC236}">
                <a16:creationId xmlns:a16="http://schemas.microsoft.com/office/drawing/2014/main" id="{629D9915-6985-B8B0-A133-F45542B5A3F8}"/>
              </a:ext>
            </a:extLst>
          </p:cNvPr>
          <p:cNvSpPr/>
          <p:nvPr/>
        </p:nvSpPr>
        <p:spPr>
          <a:xfrm>
            <a:off x="1071635" y="2168326"/>
            <a:ext cx="308098" cy="272375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Trapecio 22">
            <a:extLst>
              <a:ext uri="{FF2B5EF4-FFF2-40B4-BE49-F238E27FC236}">
                <a16:creationId xmlns:a16="http://schemas.microsoft.com/office/drawing/2014/main" id="{4FF9B2AB-B55F-11A1-4945-851AA2DAE17F}"/>
              </a:ext>
            </a:extLst>
          </p:cNvPr>
          <p:cNvSpPr/>
          <p:nvPr/>
        </p:nvSpPr>
        <p:spPr>
          <a:xfrm>
            <a:off x="2157833" y="2168324"/>
            <a:ext cx="308098" cy="272375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660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5CE045-F667-7CCC-3D19-91395EC80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87626-F198-78AD-A986-875E1E63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Ejemplo</a:t>
            </a:r>
            <a:r>
              <a:rPr lang="en-US" sz="3600" dirty="0"/>
              <a:t> 2 (96 qubits)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1E5FA6-C606-C21C-D864-3EDDA1AC1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13</a:t>
            </a:fld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450EBE44-6AC9-54E5-A5F4-2CC6697D0D5B}"/>
              </a:ext>
            </a:extLst>
          </p:cNvPr>
          <p:cNvGrpSpPr/>
          <p:nvPr/>
        </p:nvGrpSpPr>
        <p:grpSpPr>
          <a:xfrm>
            <a:off x="3394953" y="1690688"/>
            <a:ext cx="5215647" cy="4301550"/>
            <a:chOff x="3394953" y="1690688"/>
            <a:chExt cx="5215647" cy="4301550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6E41DA20-0231-8DFD-2D49-F38AF2C820AE}"/>
                </a:ext>
              </a:extLst>
            </p:cNvPr>
            <p:cNvSpPr/>
            <p:nvPr/>
          </p:nvSpPr>
          <p:spPr>
            <a:xfrm>
              <a:off x="3394953" y="1690688"/>
              <a:ext cx="5215647" cy="4301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85958801-0EBB-456F-9865-B97041369A87}"/>
                </a:ext>
              </a:extLst>
            </p:cNvPr>
            <p:cNvSpPr/>
            <p:nvPr/>
          </p:nvSpPr>
          <p:spPr>
            <a:xfrm>
              <a:off x="4085617" y="4847450"/>
              <a:ext cx="252919" cy="2431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658847C7-A607-3363-7B58-7F44248AEEB5}"/>
                </a:ext>
              </a:extLst>
            </p:cNvPr>
            <p:cNvSpPr/>
            <p:nvPr/>
          </p:nvSpPr>
          <p:spPr>
            <a:xfrm>
              <a:off x="5171872" y="4847450"/>
              <a:ext cx="252919" cy="2431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33AEA61F-FBEE-C43B-082A-2E87476F245D}"/>
                </a:ext>
              </a:extLst>
            </p:cNvPr>
            <p:cNvSpPr/>
            <p:nvPr/>
          </p:nvSpPr>
          <p:spPr>
            <a:xfrm>
              <a:off x="7344382" y="4847450"/>
              <a:ext cx="252919" cy="24319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F3418F53-FF3D-1389-B45C-C847851063C1}"/>
                </a:ext>
              </a:extLst>
            </p:cNvPr>
            <p:cNvSpPr/>
            <p:nvPr/>
          </p:nvSpPr>
          <p:spPr>
            <a:xfrm>
              <a:off x="6258127" y="4847450"/>
              <a:ext cx="252919" cy="24319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A00BF47D-EBBA-849C-D7FE-5F9860ECB998}"/>
                </a:ext>
              </a:extLst>
            </p:cNvPr>
            <p:cNvSpPr txBox="1"/>
            <p:nvPr/>
          </p:nvSpPr>
          <p:spPr>
            <a:xfrm>
              <a:off x="4058027" y="509064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endParaRPr lang="es-ES" dirty="0"/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8874484E-F204-19D8-7598-827C67E763CE}"/>
                </a:ext>
              </a:extLst>
            </p:cNvPr>
            <p:cNvSpPr txBox="1"/>
            <p:nvPr/>
          </p:nvSpPr>
          <p:spPr>
            <a:xfrm>
              <a:off x="5144282" y="509064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es-ES" dirty="0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2B31CE17-5C21-D3B4-6900-D49D330BD876}"/>
                </a:ext>
              </a:extLst>
            </p:cNvPr>
            <p:cNvSpPr txBox="1"/>
            <p:nvPr/>
          </p:nvSpPr>
          <p:spPr>
            <a:xfrm>
              <a:off x="6258127" y="509064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es-ES" dirty="0"/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62EC6594-A0F2-7476-6AB7-C58874DDA760}"/>
                </a:ext>
              </a:extLst>
            </p:cNvPr>
            <p:cNvSpPr txBox="1"/>
            <p:nvPr/>
          </p:nvSpPr>
          <p:spPr>
            <a:xfrm>
              <a:off x="7371972" y="509064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es-ES" dirty="0"/>
            </a:p>
          </p:txBody>
        </p:sp>
        <p:sp>
          <p:nvSpPr>
            <p:cNvPr id="25" name="Trapecio 24">
              <a:extLst>
                <a:ext uri="{FF2B5EF4-FFF2-40B4-BE49-F238E27FC236}">
                  <a16:creationId xmlns:a16="http://schemas.microsoft.com/office/drawing/2014/main" id="{64C78C4E-00F4-3004-2D31-6E62023B5F8D}"/>
                </a:ext>
              </a:extLst>
            </p:cNvPr>
            <p:cNvSpPr/>
            <p:nvPr/>
          </p:nvSpPr>
          <p:spPr>
            <a:xfrm>
              <a:off x="4058027" y="2305455"/>
              <a:ext cx="308098" cy="272375"/>
            </a:xfrm>
            <a:prstGeom prst="trapezoi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Trapecio 25">
              <a:extLst>
                <a:ext uri="{FF2B5EF4-FFF2-40B4-BE49-F238E27FC236}">
                  <a16:creationId xmlns:a16="http://schemas.microsoft.com/office/drawing/2014/main" id="{F24B0738-D59E-6E86-E68E-1FC0BD0B9646}"/>
                </a:ext>
              </a:extLst>
            </p:cNvPr>
            <p:cNvSpPr/>
            <p:nvPr/>
          </p:nvSpPr>
          <p:spPr>
            <a:xfrm>
              <a:off x="5144225" y="2305453"/>
              <a:ext cx="308098" cy="272375"/>
            </a:xfrm>
            <a:prstGeom prst="trapezoi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Trapecio 26">
              <a:extLst>
                <a:ext uri="{FF2B5EF4-FFF2-40B4-BE49-F238E27FC236}">
                  <a16:creationId xmlns:a16="http://schemas.microsoft.com/office/drawing/2014/main" id="{E135C980-E97A-F190-3059-5E33503EDC21}"/>
                </a:ext>
              </a:extLst>
            </p:cNvPr>
            <p:cNvSpPr/>
            <p:nvPr/>
          </p:nvSpPr>
          <p:spPr>
            <a:xfrm>
              <a:off x="6258852" y="2305453"/>
              <a:ext cx="308098" cy="272375"/>
            </a:xfrm>
            <a:prstGeom prst="trapezoi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9" name="Imagen 28">
            <a:extLst>
              <a:ext uri="{FF2B5EF4-FFF2-40B4-BE49-F238E27FC236}">
                <a16:creationId xmlns:a16="http://schemas.microsoft.com/office/drawing/2014/main" id="{1F36D6AD-7928-A3DF-81ED-7D576F232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1167" y="790411"/>
            <a:ext cx="2018229" cy="5437794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6EB3C3CA-49EC-C1A0-EF86-D810C7C901AA}"/>
              </a:ext>
            </a:extLst>
          </p:cNvPr>
          <p:cNvSpPr txBox="1"/>
          <p:nvPr/>
        </p:nvSpPr>
        <p:spPr>
          <a:xfrm>
            <a:off x="1157591" y="3120077"/>
            <a:ext cx="1404026" cy="19389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K =  3</a:t>
            </a:r>
          </a:p>
          <a:p>
            <a:r>
              <a:rPr lang="en-US" sz="2400" dirty="0"/>
              <a:t>N = 4</a:t>
            </a:r>
          </a:p>
          <a:p>
            <a:r>
              <a:rPr lang="en-US" sz="2400" dirty="0"/>
              <a:t>F = 4</a:t>
            </a:r>
          </a:p>
          <a:p>
            <a:r>
              <a:rPr lang="en-US" sz="2400" dirty="0"/>
              <a:t>D = 1</a:t>
            </a:r>
          </a:p>
          <a:p>
            <a:r>
              <a:rPr lang="en-US" sz="2400" dirty="0"/>
              <a:t>Delta=1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047530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260067-C0A4-D8F5-7EE2-FD7B243CA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D563F-0156-CBC6-457D-B35933EF7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Ejemplo</a:t>
            </a:r>
            <a:r>
              <a:rPr lang="en-US" sz="3600" dirty="0"/>
              <a:t> 2 (96 qubits)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66BF70-B593-9DF5-7031-1402AF21A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14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D00EFEA-4FDA-5AB2-FB22-D497C5031022}"/>
              </a:ext>
            </a:extLst>
          </p:cNvPr>
          <p:cNvSpPr txBox="1">
            <a:spLocks/>
          </p:cNvSpPr>
          <p:nvPr/>
        </p:nvSpPr>
        <p:spPr>
          <a:xfrm>
            <a:off x="838200" y="1500530"/>
            <a:ext cx="10515600" cy="20812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CEF4CF1-3300-EAE8-F703-91FC2DE974A0}"/>
              </a:ext>
            </a:extLst>
          </p:cNvPr>
          <p:cNvSpPr txBox="1"/>
          <p:nvPr/>
        </p:nvSpPr>
        <p:spPr>
          <a:xfrm>
            <a:off x="3047189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B6A6A71-B1E5-4235-184D-443AC8920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83" y="1314692"/>
            <a:ext cx="5884795" cy="459794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820A999-C023-7D51-C516-7B20E1ABF3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9567" y="1282768"/>
            <a:ext cx="5924000" cy="4597947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80900E26-4357-E006-30FC-3AA61B8C81C4}"/>
              </a:ext>
            </a:extLst>
          </p:cNvPr>
          <p:cNvSpPr/>
          <p:nvPr/>
        </p:nvSpPr>
        <p:spPr>
          <a:xfrm>
            <a:off x="7058227" y="1612320"/>
            <a:ext cx="1245140" cy="3745149"/>
          </a:xfrm>
          <a:prstGeom prst="rect">
            <a:avLst/>
          </a:prstGeom>
          <a:solidFill>
            <a:schemeClr val="accent2"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 0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737B145-6FD2-76B1-A44E-C34CAF2A4771}"/>
              </a:ext>
            </a:extLst>
          </p:cNvPr>
          <p:cNvSpPr/>
          <p:nvPr/>
        </p:nvSpPr>
        <p:spPr>
          <a:xfrm>
            <a:off x="8303367" y="1612319"/>
            <a:ext cx="1245140" cy="3745149"/>
          </a:xfrm>
          <a:prstGeom prst="rect">
            <a:avLst/>
          </a:prstGeom>
          <a:solidFill>
            <a:schemeClr val="accent3"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 1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AC8F4BC-7291-48C2-7C23-70301D90B42A}"/>
              </a:ext>
            </a:extLst>
          </p:cNvPr>
          <p:cNvSpPr/>
          <p:nvPr/>
        </p:nvSpPr>
        <p:spPr>
          <a:xfrm>
            <a:off x="9554554" y="1617023"/>
            <a:ext cx="1245140" cy="3745149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22960"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Pos 2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B6BC483-01C5-3DCF-2A16-3137060BECF6}"/>
              </a:ext>
            </a:extLst>
          </p:cNvPr>
          <p:cNvSpPr/>
          <p:nvPr/>
        </p:nvSpPr>
        <p:spPr>
          <a:xfrm>
            <a:off x="10793647" y="1612318"/>
            <a:ext cx="1245140" cy="3745149"/>
          </a:xfrm>
          <a:prstGeom prst="rect">
            <a:avLst/>
          </a:prstGeom>
          <a:solidFill>
            <a:schemeClr val="accent5"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 3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864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6ADDF1-ECEF-E02E-590B-6723258E5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4B6D9-91F4-DCBD-649F-137E63F2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Ejemplo</a:t>
            </a:r>
            <a:r>
              <a:rPr lang="en-US" sz="3600" dirty="0"/>
              <a:t> 2 (96 qubits)-</a:t>
            </a:r>
            <a:r>
              <a:rPr lang="en-US" sz="3600" dirty="0" err="1"/>
              <a:t>Continuación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9BEEEF-6BB8-396B-EAE9-84FDE332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15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BDCD8C8-1AAB-3B0C-15DD-A8C3DD93C0FD}"/>
              </a:ext>
            </a:extLst>
          </p:cNvPr>
          <p:cNvSpPr txBox="1">
            <a:spLocks/>
          </p:cNvSpPr>
          <p:nvPr/>
        </p:nvSpPr>
        <p:spPr>
          <a:xfrm>
            <a:off x="838200" y="1500530"/>
            <a:ext cx="10515600" cy="20812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D6FE041-DF24-8C15-29D7-5E21027CE34E}"/>
              </a:ext>
            </a:extLst>
          </p:cNvPr>
          <p:cNvSpPr txBox="1"/>
          <p:nvPr/>
        </p:nvSpPr>
        <p:spPr>
          <a:xfrm>
            <a:off x="3047189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754140E-F6C4-1D86-A077-0C343608B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2961" y="1500530"/>
            <a:ext cx="5362834" cy="431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91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3DFA23-CD63-342C-9925-584820F6D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D3E54-ADE0-3206-FBD8-853BFC29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Ejemplo</a:t>
            </a:r>
            <a:r>
              <a:rPr lang="en-US" sz="3600" dirty="0"/>
              <a:t> 2 (</a:t>
            </a:r>
            <a:r>
              <a:rPr lang="en-US" sz="3600" dirty="0" err="1"/>
              <a:t>Otras</a:t>
            </a:r>
            <a:r>
              <a:rPr lang="en-US" sz="3600" dirty="0"/>
              <a:t> Corridas)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C0E3D9-BB42-E8AD-F638-AC0CC4C5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16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05AC5F3-8D5D-D97B-5C79-C34E824E044E}"/>
              </a:ext>
            </a:extLst>
          </p:cNvPr>
          <p:cNvSpPr txBox="1">
            <a:spLocks/>
          </p:cNvSpPr>
          <p:nvPr/>
        </p:nvSpPr>
        <p:spPr>
          <a:xfrm>
            <a:off x="838200" y="1500530"/>
            <a:ext cx="10515600" cy="20812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59FFD1F-E0F0-A307-705C-AD55BE16CB82}"/>
              </a:ext>
            </a:extLst>
          </p:cNvPr>
          <p:cNvSpPr txBox="1"/>
          <p:nvPr/>
        </p:nvSpPr>
        <p:spPr>
          <a:xfrm>
            <a:off x="3047189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EEA6A9E-2F85-1090-7A76-1709083A8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107" y="1776182"/>
            <a:ext cx="4601495" cy="394251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C0BAC84-9772-F33B-C1D1-2013557F4E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2399" y="1776181"/>
            <a:ext cx="4598250" cy="391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457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41BD3D-D0A8-EE7C-624A-7846F594C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18225-8306-AC47-17F7-241455D6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Ejemplo</a:t>
            </a:r>
            <a:r>
              <a:rPr lang="en-US" sz="3600" dirty="0"/>
              <a:t> 2 </a:t>
            </a:r>
            <a:r>
              <a:rPr lang="en-US" sz="3600" dirty="0" err="1"/>
              <a:t>otra</a:t>
            </a:r>
            <a:r>
              <a:rPr lang="en-US" sz="3600" dirty="0"/>
              <a:t> </a:t>
            </a:r>
            <a:r>
              <a:rPr lang="en-US" sz="3600" dirty="0" err="1"/>
              <a:t>posición</a:t>
            </a:r>
            <a:r>
              <a:rPr lang="en-US" sz="3600" dirty="0"/>
              <a:t> con bajo BW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F58358-C750-37A1-8E85-289D863F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17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EBB082F-BBE4-F2BB-DC53-4563ECB1DBC8}"/>
              </a:ext>
            </a:extLst>
          </p:cNvPr>
          <p:cNvSpPr txBox="1">
            <a:spLocks/>
          </p:cNvSpPr>
          <p:nvPr/>
        </p:nvSpPr>
        <p:spPr>
          <a:xfrm>
            <a:off x="838200" y="1500530"/>
            <a:ext cx="10515600" cy="20812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9B4499F-190E-75EC-3BF9-01B8503254E0}"/>
              </a:ext>
            </a:extLst>
          </p:cNvPr>
          <p:cNvSpPr txBox="1"/>
          <p:nvPr/>
        </p:nvSpPr>
        <p:spPr>
          <a:xfrm>
            <a:off x="3047189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4E1D5B9-E1FF-2F05-E89F-0287DDD3A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960" y="1500530"/>
            <a:ext cx="4693596" cy="400672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F0A47A8-BDE6-3935-DD32-50126266A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923" y="1501933"/>
            <a:ext cx="5185577" cy="40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122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B0F553-5CC6-E986-95F8-092A5C33A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80BBD-99B9-0466-1172-EA1D32C5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Ejemplo</a:t>
            </a:r>
            <a:r>
              <a:rPr lang="en-US" sz="3600" dirty="0"/>
              <a:t> 3 Menor </a:t>
            </a:r>
            <a:r>
              <a:rPr lang="en-US" sz="3600" dirty="0" err="1"/>
              <a:t>distancia</a:t>
            </a:r>
            <a:r>
              <a:rPr lang="en-US" sz="3600" dirty="0"/>
              <a:t> (</a:t>
            </a:r>
            <a:r>
              <a:rPr lang="en-US" sz="3600" dirty="0" err="1"/>
              <a:t>Mejora</a:t>
            </a:r>
            <a:r>
              <a:rPr lang="en-US" sz="3600" dirty="0"/>
              <a:t> BW)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86792A-E0E3-9AFC-04A4-C99AB852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18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00C4DEA-E87A-036D-DF83-D50DF3A7452A}"/>
              </a:ext>
            </a:extLst>
          </p:cNvPr>
          <p:cNvSpPr txBox="1">
            <a:spLocks/>
          </p:cNvSpPr>
          <p:nvPr/>
        </p:nvSpPr>
        <p:spPr>
          <a:xfrm>
            <a:off x="838200" y="1500530"/>
            <a:ext cx="10515600" cy="20812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32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F9B600A-824B-5DF0-E688-C2A8A5EEB91C}"/>
              </a:ext>
            </a:extLst>
          </p:cNvPr>
          <p:cNvSpPr txBox="1"/>
          <p:nvPr/>
        </p:nvSpPr>
        <p:spPr>
          <a:xfrm>
            <a:off x="5272391" y="6206247"/>
            <a:ext cx="240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Corrida 3.95 </a:t>
            </a:r>
            <a:r>
              <a:rPr lang="en-US" dirty="0" err="1"/>
              <a:t>complejo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9DCCBEF-AAF5-988B-F794-6BF20DEA3B9D}"/>
              </a:ext>
            </a:extLst>
          </p:cNvPr>
          <p:cNvSpPr txBox="1"/>
          <p:nvPr/>
        </p:nvSpPr>
        <p:spPr>
          <a:xfrm>
            <a:off x="3047189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A3392F4-B5F7-0824-49C9-1F625F62F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11" y="1577594"/>
            <a:ext cx="4733132" cy="363643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DF9FB04-32F9-EE58-C707-302A4D497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6594" y="1577593"/>
            <a:ext cx="4324725" cy="365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865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FEFA1F-DFE0-4D8C-BAB3-F40BDF390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5BC29-FABB-2BB3-2F63-EB62BB998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Acercando</a:t>
            </a:r>
            <a:r>
              <a:rPr lang="en-US" sz="3600" dirty="0"/>
              <a:t> a la </a:t>
            </a:r>
            <a:r>
              <a:rPr lang="en-US" sz="3600" dirty="0" err="1"/>
              <a:t>posición</a:t>
            </a:r>
            <a:r>
              <a:rPr lang="en-US" sz="3600" dirty="0"/>
              <a:t> X=0.10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E36575-EB75-169D-0B94-DE3D02761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19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1FFBA37-ADA9-231C-1CA3-8B5943B04828}"/>
              </a:ext>
            </a:extLst>
          </p:cNvPr>
          <p:cNvSpPr txBox="1">
            <a:spLocks/>
          </p:cNvSpPr>
          <p:nvPr/>
        </p:nvSpPr>
        <p:spPr>
          <a:xfrm>
            <a:off x="838200" y="1500530"/>
            <a:ext cx="10515600" cy="20812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617D88C-0EFF-FBC2-9D69-7C2C46BCBDB4}"/>
              </a:ext>
            </a:extLst>
          </p:cNvPr>
          <p:cNvSpPr txBox="1"/>
          <p:nvPr/>
        </p:nvSpPr>
        <p:spPr>
          <a:xfrm>
            <a:off x="3047189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A1AA4E4-6653-62BD-B8DC-C949BE624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50" y="1577593"/>
            <a:ext cx="4684672" cy="365128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67FCC5B-F6A4-36D3-BE20-752396B4B7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9463" y="1577592"/>
            <a:ext cx="4532235" cy="365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78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BA56D3-29B0-EF2F-CCED-8087AECD8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306A562-C00C-BC76-AF58-AFD044B4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2</a:t>
            </a:fld>
            <a:endParaRPr lang="es-ES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B6FDBCB-8E36-3F19-7340-C8D6CE0C2B32}"/>
              </a:ext>
            </a:extLst>
          </p:cNvPr>
          <p:cNvSpPr txBox="1">
            <a:spLocks/>
          </p:cNvSpPr>
          <p:nvPr/>
        </p:nvSpPr>
        <p:spPr>
          <a:xfrm>
            <a:off x="1271079" y="2616741"/>
            <a:ext cx="9915729" cy="27267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/>
              <a:t>Ing. Esp. Martin Paura Bersan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/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000" b="1" dirty="0"/>
              <a:t>Ingeniero Electrónico/Sistemas Embebidos-Procesamiento de Señales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000" b="1" dirty="0"/>
              <a:t>Director Adjunto del Departamento de Sistemas Digitales y Datos - ITBA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000" b="1" dirty="0"/>
              <a:t>Líder de Proyectos de </a:t>
            </a:r>
            <a:r>
              <a:rPr lang="es-ES" sz="2000" b="1" dirty="0" err="1"/>
              <a:t>IyD</a:t>
            </a:r>
            <a:r>
              <a:rPr lang="es-ES" sz="2000" b="1" dirty="0"/>
              <a:t> en </a:t>
            </a:r>
            <a:r>
              <a:rPr lang="es-ES" sz="2000" b="1" dirty="0" err="1"/>
              <a:t>Eletropatagónia</a:t>
            </a:r>
            <a:r>
              <a:rPr lang="es-ES" sz="2000" b="1" dirty="0"/>
              <a:t> S.A.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000" b="1" dirty="0"/>
              <a:t>Docente del Instituto Tecnológico de Buenos Aires – Área Procesamiento de Señales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000" b="1" dirty="0"/>
              <a:t>Ing. Especialista implementación sobre FPGA del Proyecto FOCUS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18892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88555C-B24B-A8DB-0510-A5AB3F061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6FB81-E8E2-2CA9-95F5-F0882540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Mas </a:t>
            </a:r>
            <a:r>
              <a:rPr lang="en-US" sz="3600" dirty="0" err="1"/>
              <a:t>Cerca</a:t>
            </a:r>
            <a:r>
              <a:rPr lang="en-US" sz="3600" dirty="0"/>
              <a:t>…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F6C814-5131-F20D-35DA-F474C6C9F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20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1B2168B-FF42-8710-4FFC-85E0A5030D35}"/>
              </a:ext>
            </a:extLst>
          </p:cNvPr>
          <p:cNvSpPr txBox="1">
            <a:spLocks/>
          </p:cNvSpPr>
          <p:nvPr/>
        </p:nvSpPr>
        <p:spPr>
          <a:xfrm>
            <a:off x="838200" y="1500530"/>
            <a:ext cx="10515600" cy="20812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CE7B39-3F35-9045-3D44-43D282CAE4B4}"/>
              </a:ext>
            </a:extLst>
          </p:cNvPr>
          <p:cNvSpPr txBox="1"/>
          <p:nvPr/>
        </p:nvSpPr>
        <p:spPr>
          <a:xfrm>
            <a:off x="3047189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7C14C40-BF28-8F90-BC94-9B6DD6146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99" y="1577592"/>
            <a:ext cx="4919258" cy="384880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AC5C7D9-5E11-A9CD-AA96-10A85F8F64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9412" y="1577592"/>
            <a:ext cx="4480392" cy="3870438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7B4140DB-0F80-CD06-21C3-82974EEAFBAA}"/>
              </a:ext>
            </a:extLst>
          </p:cNvPr>
          <p:cNvSpPr/>
          <p:nvPr/>
        </p:nvSpPr>
        <p:spPr>
          <a:xfrm>
            <a:off x="3047189" y="1767750"/>
            <a:ext cx="2118198" cy="2055220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0079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F9133F-A876-549C-C32C-CF69BC1E8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7E052-37DC-A3F2-BA53-DF653496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Llegamos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E36375-9523-114B-C547-E0A544EE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21</a:t>
            </a:fld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7E7ADE9-2486-DD9D-1417-61DB26A07983}"/>
              </a:ext>
            </a:extLst>
          </p:cNvPr>
          <p:cNvSpPr txBox="1"/>
          <p:nvPr/>
        </p:nvSpPr>
        <p:spPr>
          <a:xfrm>
            <a:off x="3047189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4878292-57B6-A079-2C50-230CE9EBD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388" y="1690687"/>
            <a:ext cx="5139612" cy="406298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8C61FF4-89C1-157D-D056-5FE08DD30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6793" y="1690686"/>
            <a:ext cx="4753810" cy="406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69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A0E3E4-E376-D78D-964C-D9409B410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68862-7F6D-3761-A7B1-CEA299CC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Comparación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C2B690-8D68-F320-5DAC-B91307351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22</a:t>
            </a:fld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FC9FC55-C451-18AB-2E44-E0BCF2F672BF}"/>
              </a:ext>
            </a:extLst>
          </p:cNvPr>
          <p:cNvSpPr txBox="1"/>
          <p:nvPr/>
        </p:nvSpPr>
        <p:spPr>
          <a:xfrm>
            <a:off x="3047189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B4D1922-D041-985E-9EED-5B2C02597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792" y="1690686"/>
            <a:ext cx="4857007" cy="415118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27519FD-2C73-9AF4-9511-88B57E4F74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120" y="1690686"/>
            <a:ext cx="4881402" cy="418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8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11BF41-FD4C-A073-D5CB-DFAFD916C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55F6D-F427-DD21-DF80-A9EF3CEF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Ejemplo</a:t>
            </a:r>
            <a:r>
              <a:rPr lang="en-US" sz="3600" dirty="0"/>
              <a:t> 4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33A1AF-769D-5F1D-8107-7435F47E8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23</a:t>
            </a:fld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A35D9CB-063D-BA51-8557-A2D7AA5F9417}"/>
              </a:ext>
            </a:extLst>
          </p:cNvPr>
          <p:cNvSpPr txBox="1"/>
          <p:nvPr/>
        </p:nvSpPr>
        <p:spPr>
          <a:xfrm>
            <a:off x="3047189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CF9F343-9474-28C9-6137-119DE06C7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189" y="1291339"/>
            <a:ext cx="6094378" cy="482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79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C14BDB-5D5B-0CF7-3B5F-4A2B0725B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57FA1-C60B-CC0E-B6B3-043ABD554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Ejemplo</a:t>
            </a:r>
            <a:r>
              <a:rPr lang="en-US" sz="3600" dirty="0"/>
              <a:t> 4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BBE052D-4A24-0BF2-E4FF-2C12733E8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24</a:t>
            </a:fld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4A118F7-90C8-79E4-53DF-148F4E61C344}"/>
              </a:ext>
            </a:extLst>
          </p:cNvPr>
          <p:cNvSpPr txBox="1"/>
          <p:nvPr/>
        </p:nvSpPr>
        <p:spPr>
          <a:xfrm>
            <a:off x="3047189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F1E5361-FDDC-3487-BB10-55DFBB5E4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5171328" cy="405949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A2DDF54-42F1-EAFF-B1A5-83A93457E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0964" y="1690688"/>
            <a:ext cx="5075768" cy="407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14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D6FEFC-4160-FD00-C3C3-9D9131346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7A000-9E79-04B9-1EF5-61AC89CB6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Ejemplo</a:t>
            </a:r>
            <a:r>
              <a:rPr lang="en-US" sz="3600" dirty="0"/>
              <a:t> 5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5C29DB-564E-9E80-EB6A-14879861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25</a:t>
            </a:fld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B081464-AF4F-E89C-26A3-E6F2FEB70E33}"/>
              </a:ext>
            </a:extLst>
          </p:cNvPr>
          <p:cNvSpPr txBox="1"/>
          <p:nvPr/>
        </p:nvSpPr>
        <p:spPr>
          <a:xfrm>
            <a:off x="3047189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EA6BB91-EEBC-3630-C369-67851D8CA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7132" y="1226748"/>
            <a:ext cx="6410528" cy="508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87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59FAAA-7848-63B1-466A-0A0EC87A4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E2456B-2ECD-0F40-0858-A48BD7F7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Ejemplo</a:t>
            </a:r>
            <a:r>
              <a:rPr lang="en-US" sz="3600" dirty="0"/>
              <a:t> 5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03E775-C85E-0270-C770-453CBFFB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26</a:t>
            </a:fld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ECA1354-F784-89FC-4974-0188FC1A08D8}"/>
              </a:ext>
            </a:extLst>
          </p:cNvPr>
          <p:cNvSpPr txBox="1"/>
          <p:nvPr/>
        </p:nvSpPr>
        <p:spPr>
          <a:xfrm>
            <a:off x="3047189" y="324433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*(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s-ES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s-E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10B9474-A403-305D-6DF8-7D1CB0B52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24" y="1690688"/>
            <a:ext cx="5224836" cy="405949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65C893D-07C7-4BBF-80F4-5CF08D2559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3558" y="1690688"/>
            <a:ext cx="5163174" cy="407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8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8398C-0D14-BDC7-0118-39E480D9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Como </a:t>
            </a:r>
            <a:r>
              <a:rPr lang="en-US" sz="3600" dirty="0" err="1"/>
              <a:t>sigue</a:t>
            </a:r>
            <a:r>
              <a:rPr lang="en-US" sz="3600" dirty="0"/>
              <a:t>…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C60E05-D5CF-2F33-ECCF-C77F3E20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27</a:t>
            </a:fld>
            <a:endParaRPr lang="es-ES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00EFC8A-4214-84CE-8664-43C5DE7AA715}"/>
              </a:ext>
            </a:extLst>
          </p:cNvPr>
          <p:cNvSpPr txBox="1">
            <a:spLocks/>
          </p:cNvSpPr>
          <p:nvPr/>
        </p:nvSpPr>
        <p:spPr>
          <a:xfrm>
            <a:off x="838199" y="1820864"/>
            <a:ext cx="10515600" cy="44148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es-ES"/>
            </a:defPPr>
            <a:lvl1pPr marL="685800" indent="-6858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3200"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dirty="0"/>
              <a:t>Verificar ecuaciones para Implementación en el formato propuesto.</a:t>
            </a:r>
          </a:p>
          <a:p>
            <a:endParaRPr lang="es-ES" sz="2800" dirty="0"/>
          </a:p>
          <a:p>
            <a:r>
              <a:rPr lang="es-ES" sz="2800" dirty="0"/>
              <a:t>Realizar análisis de precisión y errores de propagación.</a:t>
            </a:r>
          </a:p>
          <a:p>
            <a:endParaRPr lang="es-ES" sz="2800" dirty="0"/>
          </a:p>
          <a:p>
            <a:r>
              <a:rPr lang="es-ES" sz="2800" dirty="0"/>
              <a:t>Analizar la factibilidad de desarrollo por etapas para incrementar la cantidad de </a:t>
            </a:r>
            <a:r>
              <a:rPr lang="es-ES" sz="2800" dirty="0" err="1"/>
              <a:t>Qbits</a:t>
            </a:r>
            <a:r>
              <a:rPr lang="es-ES" sz="2800" dirty="0"/>
              <a:t> (muestras).</a:t>
            </a:r>
          </a:p>
          <a:p>
            <a:endParaRPr lang="es-ES" sz="2800" dirty="0"/>
          </a:p>
          <a:p>
            <a:r>
              <a:rPr lang="es-ES" sz="2800" dirty="0"/>
              <a:t>Ensayos para confirmar tiempos de ejecución y realizar análisis comparativo con sistemas clásicos.</a:t>
            </a:r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272269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15AEDCA-5AC7-84A4-B996-B975D283F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651" y="3751501"/>
            <a:ext cx="10515600" cy="133514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Las </a:t>
            </a:r>
            <a:r>
              <a:rPr lang="en-US" dirty="0" err="1"/>
              <a:t>preguntas</a:t>
            </a:r>
            <a:r>
              <a:rPr lang="en-US" dirty="0"/>
              <a:t>…</a:t>
            </a:r>
            <a:br>
              <a:rPr lang="en-US" dirty="0"/>
            </a:br>
            <a:r>
              <a:rPr lang="en-US" dirty="0"/>
              <a:t>En </a:t>
            </a:r>
            <a:r>
              <a:rPr lang="en-US" dirty="0" err="1"/>
              <a:t>el</a:t>
            </a:r>
            <a:r>
              <a:rPr lang="en-US" dirty="0"/>
              <a:t> workshop.</a:t>
            </a:r>
            <a:br>
              <a:rPr lang="en-US" dirty="0"/>
            </a:br>
            <a:br>
              <a:rPr lang="en-US" dirty="0"/>
            </a:br>
            <a:r>
              <a:rPr lang="en-US" sz="4000" dirty="0"/>
              <a:t>https://github.com/martinpaurabe/PracticaQC.git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C60E05-D5CF-2F33-ECCF-C77F3E20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28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29463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15AEDCA-5AC7-84A4-B996-B975D283F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5501"/>
            <a:ext cx="10515600" cy="1138028"/>
          </a:xfrm>
        </p:spPr>
        <p:txBody>
          <a:bodyPr/>
          <a:lstStyle/>
          <a:p>
            <a:pPr algn="ctr"/>
            <a:r>
              <a:rPr lang="en-US" dirty="0"/>
              <a:t>MUCHAS GRACIAS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C60E05-D5CF-2F33-ECCF-C77F3E20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29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7907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A4DD06-239D-5E2E-EA74-F219DE244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36210-5B68-C68D-4333-C442F5106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Breve </a:t>
            </a:r>
            <a:r>
              <a:rPr lang="en-US" sz="3600" dirty="0" err="1"/>
              <a:t>introducción</a:t>
            </a:r>
            <a:r>
              <a:rPr lang="en-US" sz="3600" dirty="0"/>
              <a:t> de Principio </a:t>
            </a:r>
            <a:r>
              <a:rPr lang="en-US" sz="3600" dirty="0" err="1"/>
              <a:t>Aplicado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(</a:t>
            </a:r>
            <a:r>
              <a:rPr lang="en-US" sz="3600" dirty="0" err="1"/>
              <a:t>Producto</a:t>
            </a:r>
            <a:r>
              <a:rPr lang="en-US" sz="3600" dirty="0"/>
              <a:t> de </a:t>
            </a:r>
            <a:r>
              <a:rPr lang="en-US" sz="3600" dirty="0" err="1"/>
              <a:t>números</a:t>
            </a:r>
            <a:r>
              <a:rPr lang="en-US" sz="3600" dirty="0"/>
              <a:t> </a:t>
            </a:r>
            <a:r>
              <a:rPr lang="en-US" sz="3600" dirty="0" err="1"/>
              <a:t>complejos</a:t>
            </a:r>
            <a:r>
              <a:rPr lang="en-US" sz="3600" dirty="0"/>
              <a:t>)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CCB0DA-FD6E-3517-4803-3715EC4C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3</a:t>
            </a:fld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4DB071C-8DFB-E291-7771-0C9CE200A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564" y="2548751"/>
            <a:ext cx="10538872" cy="176049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840FAE4-2042-DC15-9A94-758DDBE67D94}"/>
              </a:ext>
            </a:extLst>
          </p:cNvPr>
          <p:cNvSpPr txBox="1"/>
          <p:nvPr/>
        </p:nvSpPr>
        <p:spPr>
          <a:xfrm>
            <a:off x="3173885" y="4445541"/>
            <a:ext cx="584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Señal</a:t>
            </a:r>
            <a:r>
              <a:rPr lang="en-US" dirty="0"/>
              <a:t> de Recepción Coincide con </a:t>
            </a:r>
            <a:r>
              <a:rPr lang="en-US" dirty="0" err="1"/>
              <a:t>Tiempo</a:t>
            </a:r>
            <a:r>
              <a:rPr lang="en-US" dirty="0"/>
              <a:t> de </a:t>
            </a:r>
            <a:r>
              <a:rPr lang="en-US" dirty="0" err="1"/>
              <a:t>Propagación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FEBB5657-41CC-AD0B-5C51-5C0981C56E93}"/>
                  </a:ext>
                </a:extLst>
              </p:cNvPr>
              <p:cNvSpPr txBox="1"/>
              <p:nvPr/>
            </p:nvSpPr>
            <p:spPr>
              <a:xfrm>
                <a:off x="4363922" y="5167312"/>
                <a:ext cx="3464153" cy="644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ES" sz="40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</m:oMath>
                  </m:oMathPara>
                </a14:m>
                <a:endParaRPr lang="es-ES" sz="400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FEBB5657-41CC-AD0B-5C51-5C0981C56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922" y="5167312"/>
                <a:ext cx="3464153" cy="6444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6B63212E-8D9C-9CB2-21B1-369BA730DF3D}"/>
                  </a:ext>
                </a:extLst>
              </p:cNvPr>
              <p:cNvSpPr txBox="1"/>
              <p:nvPr/>
            </p:nvSpPr>
            <p:spPr>
              <a:xfrm>
                <a:off x="5637178" y="2971800"/>
                <a:ext cx="2495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s-ES" i="1" smtClean="0">
                          <a:latin typeface="Cambria Math" panose="02040503050406030204" pitchFamily="18" charset="0"/>
                        </a:rPr>
                        <a:t>Escriba aquí la ecuación.</a:t>
                      </a:fl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6B63212E-8D9C-9CB2-21B1-369BA730D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178" y="2971800"/>
                <a:ext cx="2495876" cy="276999"/>
              </a:xfrm>
              <a:prstGeom prst="rect">
                <a:avLst/>
              </a:prstGeom>
              <a:blipFill>
                <a:blip r:embed="rId6"/>
                <a:stretch>
                  <a:fillRect l="-1222" t="-6667" r="-1467" b="-3555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153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02B244-AEAF-BE0A-46BB-EC9DFC77D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3132A-1F64-2D90-9662-12C91F0F2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Breve </a:t>
            </a:r>
            <a:r>
              <a:rPr lang="en-US" sz="3600" dirty="0" err="1"/>
              <a:t>introducción</a:t>
            </a:r>
            <a:r>
              <a:rPr lang="en-US" sz="3600" dirty="0"/>
              <a:t> de Principio </a:t>
            </a:r>
            <a:r>
              <a:rPr lang="en-US" sz="3600" dirty="0" err="1"/>
              <a:t>Aplicado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(</a:t>
            </a:r>
            <a:r>
              <a:rPr lang="en-US" sz="3600" dirty="0" err="1"/>
              <a:t>Producto</a:t>
            </a:r>
            <a:r>
              <a:rPr lang="en-US" sz="3600" dirty="0"/>
              <a:t> de </a:t>
            </a:r>
            <a:r>
              <a:rPr lang="en-US" sz="3600" dirty="0" err="1"/>
              <a:t>números</a:t>
            </a:r>
            <a:r>
              <a:rPr lang="en-US" sz="3600" dirty="0"/>
              <a:t> </a:t>
            </a:r>
            <a:r>
              <a:rPr lang="en-US" sz="3600" dirty="0" err="1"/>
              <a:t>complejos</a:t>
            </a:r>
            <a:r>
              <a:rPr lang="en-US" sz="3600" dirty="0"/>
              <a:t>)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D88D75-2A3C-52BD-60A8-864C29BE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4</a:t>
            </a:fld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AAD47C5-C74A-D527-8709-A4DEA51C62F4}"/>
              </a:ext>
            </a:extLst>
          </p:cNvPr>
          <p:cNvSpPr txBox="1"/>
          <p:nvPr/>
        </p:nvSpPr>
        <p:spPr>
          <a:xfrm>
            <a:off x="3173885" y="4494179"/>
            <a:ext cx="6107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Señal</a:t>
            </a:r>
            <a:r>
              <a:rPr lang="en-US" dirty="0"/>
              <a:t> de Recepción </a:t>
            </a:r>
            <a:r>
              <a:rPr lang="en-US" dirty="0" err="1"/>
              <a:t>Contrafase</a:t>
            </a:r>
            <a:r>
              <a:rPr lang="en-US" dirty="0"/>
              <a:t> con </a:t>
            </a:r>
            <a:r>
              <a:rPr lang="en-US" dirty="0" err="1"/>
              <a:t>Tiempo</a:t>
            </a:r>
            <a:r>
              <a:rPr lang="en-US" dirty="0"/>
              <a:t> de </a:t>
            </a:r>
            <a:r>
              <a:rPr lang="en-US" dirty="0" err="1"/>
              <a:t>Propagación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0C5C1A3-5D38-7CF0-BFEB-0EA840465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20615"/>
            <a:ext cx="10515600" cy="18167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574F873-018D-4B8E-6DB2-BC2A74475DF2}"/>
                  </a:ext>
                </a:extLst>
              </p:cNvPr>
              <p:cNvSpPr txBox="1"/>
              <p:nvPr/>
            </p:nvSpPr>
            <p:spPr>
              <a:xfrm>
                <a:off x="4363922" y="5167312"/>
                <a:ext cx="3464153" cy="644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ES" sz="40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</m:oMath>
                  </m:oMathPara>
                </a14:m>
                <a:endParaRPr lang="es-ES" sz="40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574F873-018D-4B8E-6DB2-BC2A74475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922" y="5167312"/>
                <a:ext cx="3464153" cy="6444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508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FAF9C2-497E-34F9-60F9-849547051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66BB514-8570-7201-8CD4-FADC19198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52776"/>
            <a:ext cx="10515600" cy="176864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D526A0B-3870-EEE4-4DCC-9C588915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Breve </a:t>
            </a:r>
            <a:r>
              <a:rPr lang="en-US" sz="3600" dirty="0" err="1"/>
              <a:t>introducción</a:t>
            </a:r>
            <a:r>
              <a:rPr lang="en-US" sz="3600" dirty="0"/>
              <a:t> de Principio </a:t>
            </a:r>
            <a:r>
              <a:rPr lang="en-US" sz="3600" dirty="0" err="1"/>
              <a:t>Aplicado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(</a:t>
            </a:r>
            <a:r>
              <a:rPr lang="en-US" sz="3600" dirty="0" err="1"/>
              <a:t>Producto</a:t>
            </a:r>
            <a:r>
              <a:rPr lang="en-US" sz="3600" dirty="0"/>
              <a:t> de </a:t>
            </a:r>
            <a:r>
              <a:rPr lang="en-US" sz="3600" dirty="0" err="1"/>
              <a:t>números</a:t>
            </a:r>
            <a:r>
              <a:rPr lang="en-US" sz="3600" dirty="0"/>
              <a:t> </a:t>
            </a:r>
            <a:r>
              <a:rPr lang="en-US" sz="3600" dirty="0" err="1"/>
              <a:t>complejos</a:t>
            </a:r>
            <a:r>
              <a:rPr lang="en-US" sz="3600" dirty="0"/>
              <a:t>)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F78E3C-3A70-6A0F-8957-33EB8A022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5</a:t>
            </a:fld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757EAD5-4BF5-9317-8A82-06736C132751}"/>
              </a:ext>
            </a:extLst>
          </p:cNvPr>
          <p:cNvSpPr txBox="1"/>
          <p:nvPr/>
        </p:nvSpPr>
        <p:spPr>
          <a:xfrm>
            <a:off x="3173885" y="4494179"/>
            <a:ext cx="6107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Señal</a:t>
            </a:r>
            <a:r>
              <a:rPr lang="en-US" dirty="0"/>
              <a:t> de Recepción </a:t>
            </a:r>
            <a:r>
              <a:rPr lang="en-US" dirty="0" err="1"/>
              <a:t>Contrafase</a:t>
            </a:r>
            <a:r>
              <a:rPr lang="en-US" dirty="0"/>
              <a:t> con </a:t>
            </a:r>
            <a:r>
              <a:rPr lang="en-US" dirty="0" err="1"/>
              <a:t>Tiempo</a:t>
            </a:r>
            <a:r>
              <a:rPr lang="en-US" dirty="0"/>
              <a:t> de </a:t>
            </a:r>
            <a:r>
              <a:rPr lang="en-US" dirty="0" err="1"/>
              <a:t>Propagación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20C379E-BD8F-EEF9-DAE7-0993617686F2}"/>
                  </a:ext>
                </a:extLst>
              </p:cNvPr>
              <p:cNvSpPr txBox="1"/>
              <p:nvPr/>
            </p:nvSpPr>
            <p:spPr>
              <a:xfrm>
                <a:off x="4363922" y="5167312"/>
                <a:ext cx="3464153" cy="644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ES" sz="40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</m:oMath>
                  </m:oMathPara>
                </a14:m>
                <a:endParaRPr lang="es-ES" sz="400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20C379E-BD8F-EEF9-DAE7-099361768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922" y="5167312"/>
                <a:ext cx="3464153" cy="6444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8057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8398C-0D14-BDC7-0118-39E480D9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Descripción</a:t>
            </a:r>
            <a:r>
              <a:rPr lang="en-US" sz="3600" dirty="0"/>
              <a:t> </a:t>
            </a:r>
            <a:r>
              <a:rPr lang="en-US" sz="3600" dirty="0" err="1"/>
              <a:t>técnica</a:t>
            </a:r>
            <a:r>
              <a:rPr lang="en-US" sz="3600" dirty="0"/>
              <a:t> - conceptual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C60E05-D5CF-2F33-ECCF-C77F3E20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6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8200840-5A6B-2E89-A96D-FC3DBF7CDCA1}"/>
              </a:ext>
            </a:extLst>
          </p:cNvPr>
          <p:cNvSpPr txBox="1">
            <a:spLocks/>
          </p:cNvSpPr>
          <p:nvPr/>
        </p:nvSpPr>
        <p:spPr>
          <a:xfrm>
            <a:off x="838200" y="1500530"/>
            <a:ext cx="10515600" cy="20812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2800" dirty="0" err="1"/>
              <a:t>Implementación</a:t>
            </a:r>
            <a:r>
              <a:rPr lang="en-US" sz="2800" dirty="0"/>
              <a:t> de </a:t>
            </a:r>
            <a:r>
              <a:rPr lang="en-US" sz="2800" dirty="0" err="1"/>
              <a:t>sistema</a:t>
            </a:r>
            <a:r>
              <a:rPr lang="en-US" sz="2800" dirty="0"/>
              <a:t> de radar de </a:t>
            </a:r>
            <a:r>
              <a:rPr lang="en-US" sz="2800" dirty="0" err="1"/>
              <a:t>apertura</a:t>
            </a:r>
            <a:r>
              <a:rPr lang="en-US" sz="2800" dirty="0"/>
              <a:t> </a:t>
            </a:r>
            <a:r>
              <a:rPr lang="en-US" sz="2800" dirty="0" err="1"/>
              <a:t>sintética</a:t>
            </a:r>
            <a:r>
              <a:rPr lang="en-US" sz="2800" dirty="0"/>
              <a:t>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s-ES" sz="32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8191F13-5B5A-3183-B353-EF42B8EB6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093" y="2158512"/>
            <a:ext cx="9869277" cy="312463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39F9ECE-57A5-3CFA-0A37-D930F3C3602F}"/>
              </a:ext>
            </a:extLst>
          </p:cNvPr>
          <p:cNvSpPr txBox="1"/>
          <p:nvPr/>
        </p:nvSpPr>
        <p:spPr>
          <a:xfrm>
            <a:off x="1278092" y="5516490"/>
            <a:ext cx="104437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ICEYE. </a:t>
            </a:r>
            <a:r>
              <a:rPr lang="es-ES" dirty="0" err="1"/>
              <a:t>Product</a:t>
            </a:r>
            <a:r>
              <a:rPr lang="es-ES" dirty="0"/>
              <a:t> </a:t>
            </a:r>
            <a:r>
              <a:rPr lang="es-ES" dirty="0" err="1"/>
              <a:t>documentation</a:t>
            </a:r>
            <a:r>
              <a:rPr lang="es-ES" dirty="0"/>
              <a:t>.</a:t>
            </a:r>
          </a:p>
          <a:p>
            <a:r>
              <a:rPr lang="es-ES" dirty="0">
                <a:hlinkClick r:id="rId5"/>
              </a:rPr>
              <a:t>https://sar.iceye.com/5.0/OverviewOfSAR/remarkableStory</a:t>
            </a:r>
            <a:endParaRPr lang="es-ES" dirty="0"/>
          </a:p>
          <a:p>
            <a:r>
              <a:rPr lang="es-ES" dirty="0"/>
              <a:t>Dic. de 2022.</a:t>
            </a:r>
          </a:p>
        </p:txBody>
      </p:sp>
    </p:spTree>
    <p:extLst>
      <p:ext uri="{BB962C8B-B14F-4D97-AF65-F5344CB8AC3E}">
        <p14:creationId xmlns:p14="http://schemas.microsoft.com/office/powerpoint/2010/main" val="3191603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8398C-0D14-BDC7-0118-39E480D9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Descripción</a:t>
            </a:r>
            <a:r>
              <a:rPr lang="en-US" sz="3600" dirty="0"/>
              <a:t> </a:t>
            </a:r>
            <a:r>
              <a:rPr lang="en-US" sz="3600" dirty="0" err="1"/>
              <a:t>técnica</a:t>
            </a:r>
            <a:r>
              <a:rPr lang="en-US" sz="3600" dirty="0"/>
              <a:t> - conceptual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C60E05-D5CF-2F33-ECCF-C77F3E20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7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8200840-5A6B-2E89-A96D-FC3DBF7CDCA1}"/>
              </a:ext>
            </a:extLst>
          </p:cNvPr>
          <p:cNvSpPr txBox="1">
            <a:spLocks/>
          </p:cNvSpPr>
          <p:nvPr/>
        </p:nvSpPr>
        <p:spPr>
          <a:xfrm>
            <a:off x="838200" y="1500530"/>
            <a:ext cx="10515600" cy="20812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3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AC53B13-6B43-EE3D-E7D9-8C2DE1DBF2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89" r="3241" b="6745"/>
          <a:stretch/>
        </p:blipFill>
        <p:spPr>
          <a:xfrm>
            <a:off x="693817" y="1500530"/>
            <a:ext cx="10804366" cy="473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873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80705B-EDD3-77E2-4F2B-BACEE02E9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CFE9B-3FD8-BCB8-F56D-CF3A79C99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Descripción</a:t>
            </a:r>
            <a:r>
              <a:rPr lang="en-US" sz="3600" dirty="0"/>
              <a:t> </a:t>
            </a:r>
            <a:r>
              <a:rPr lang="en-US" sz="3600" dirty="0" err="1"/>
              <a:t>técnica</a:t>
            </a:r>
            <a:r>
              <a:rPr lang="en-US" sz="3600" dirty="0"/>
              <a:t> - conceptual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9542BF-65DB-FCB9-201B-DBB69C46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8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D30B952-238D-9382-9C29-369532BC905A}"/>
              </a:ext>
            </a:extLst>
          </p:cNvPr>
          <p:cNvSpPr txBox="1">
            <a:spLocks/>
          </p:cNvSpPr>
          <p:nvPr/>
        </p:nvSpPr>
        <p:spPr>
          <a:xfrm>
            <a:off x="838200" y="1500530"/>
            <a:ext cx="10515600" cy="20812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3200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7B0FADFE-1A37-9B74-AD7E-CACF74106608}"/>
              </a:ext>
            </a:extLst>
          </p:cNvPr>
          <p:cNvSpPr/>
          <p:nvPr/>
        </p:nvSpPr>
        <p:spPr>
          <a:xfrm>
            <a:off x="4085617" y="4847450"/>
            <a:ext cx="252919" cy="2431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56B31C1-5F6C-49B1-33F0-A003D8E44526}"/>
              </a:ext>
            </a:extLst>
          </p:cNvPr>
          <p:cNvSpPr/>
          <p:nvPr/>
        </p:nvSpPr>
        <p:spPr>
          <a:xfrm>
            <a:off x="5171872" y="4847450"/>
            <a:ext cx="252919" cy="2431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709D6EE-C4F0-7DBF-4082-F10DAA0E1735}"/>
              </a:ext>
            </a:extLst>
          </p:cNvPr>
          <p:cNvSpPr/>
          <p:nvPr/>
        </p:nvSpPr>
        <p:spPr>
          <a:xfrm>
            <a:off x="7344382" y="4847450"/>
            <a:ext cx="252919" cy="2431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F558C3E-DF94-09E7-165D-F3C9CEFF77DF}"/>
              </a:ext>
            </a:extLst>
          </p:cNvPr>
          <p:cNvSpPr/>
          <p:nvPr/>
        </p:nvSpPr>
        <p:spPr>
          <a:xfrm>
            <a:off x="6258127" y="4847450"/>
            <a:ext cx="252919" cy="2431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B7AC4E1-77A2-9AD9-F94C-33A6892E9783}"/>
              </a:ext>
            </a:extLst>
          </p:cNvPr>
          <p:cNvSpPr txBox="1"/>
          <p:nvPr/>
        </p:nvSpPr>
        <p:spPr>
          <a:xfrm>
            <a:off x="4058027" y="50906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FB5EE0E-A39C-003A-E9E5-CA6F4A3F9644}"/>
              </a:ext>
            </a:extLst>
          </p:cNvPr>
          <p:cNvSpPr txBox="1"/>
          <p:nvPr/>
        </p:nvSpPr>
        <p:spPr>
          <a:xfrm>
            <a:off x="5144282" y="50906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9478CA0-04B8-2DB6-6A5A-7192AD450ABE}"/>
              </a:ext>
            </a:extLst>
          </p:cNvPr>
          <p:cNvSpPr txBox="1"/>
          <p:nvPr/>
        </p:nvSpPr>
        <p:spPr>
          <a:xfrm>
            <a:off x="6258127" y="50906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9439ED8-A88C-C0EF-B944-E1A452E2A61B}"/>
              </a:ext>
            </a:extLst>
          </p:cNvPr>
          <p:cNvSpPr txBox="1"/>
          <p:nvPr/>
        </p:nvSpPr>
        <p:spPr>
          <a:xfrm>
            <a:off x="7371972" y="50906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s-ES" dirty="0"/>
          </a:p>
        </p:txBody>
      </p:sp>
      <p:sp>
        <p:nvSpPr>
          <p:cNvPr id="14" name="Trapecio 13">
            <a:extLst>
              <a:ext uri="{FF2B5EF4-FFF2-40B4-BE49-F238E27FC236}">
                <a16:creationId xmlns:a16="http://schemas.microsoft.com/office/drawing/2014/main" id="{6EBA6713-7266-C7FC-857E-C0D424993D3D}"/>
              </a:ext>
            </a:extLst>
          </p:cNvPr>
          <p:cNvSpPr/>
          <p:nvPr/>
        </p:nvSpPr>
        <p:spPr>
          <a:xfrm>
            <a:off x="4058027" y="2305455"/>
            <a:ext cx="308098" cy="272375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Arco 15">
            <a:extLst>
              <a:ext uri="{FF2B5EF4-FFF2-40B4-BE49-F238E27FC236}">
                <a16:creationId xmlns:a16="http://schemas.microsoft.com/office/drawing/2014/main" id="{AE2BB3ED-7845-17EA-560C-F96D92587F32}"/>
              </a:ext>
            </a:extLst>
          </p:cNvPr>
          <p:cNvSpPr/>
          <p:nvPr/>
        </p:nvSpPr>
        <p:spPr>
          <a:xfrm>
            <a:off x="3477638" y="1818109"/>
            <a:ext cx="1468876" cy="1247065"/>
          </a:xfrm>
          <a:prstGeom prst="arc">
            <a:avLst>
              <a:gd name="adj1" fmla="val 1172930"/>
              <a:gd name="adj2" fmla="val 9745924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Arco 16">
            <a:extLst>
              <a:ext uri="{FF2B5EF4-FFF2-40B4-BE49-F238E27FC236}">
                <a16:creationId xmlns:a16="http://schemas.microsoft.com/office/drawing/2014/main" id="{ED8A3D37-B27C-093E-CB6A-D834E4505233}"/>
              </a:ext>
            </a:extLst>
          </p:cNvPr>
          <p:cNvSpPr/>
          <p:nvPr/>
        </p:nvSpPr>
        <p:spPr>
          <a:xfrm>
            <a:off x="3168784" y="2060760"/>
            <a:ext cx="2086583" cy="1705648"/>
          </a:xfrm>
          <a:prstGeom prst="arc">
            <a:avLst>
              <a:gd name="adj1" fmla="val 1172930"/>
              <a:gd name="adj2" fmla="val 9745924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Arco 17">
            <a:extLst>
              <a:ext uri="{FF2B5EF4-FFF2-40B4-BE49-F238E27FC236}">
                <a16:creationId xmlns:a16="http://schemas.microsoft.com/office/drawing/2014/main" id="{F82B855D-948A-4F45-EC24-7D470AF9C306}"/>
              </a:ext>
            </a:extLst>
          </p:cNvPr>
          <p:cNvSpPr/>
          <p:nvPr/>
        </p:nvSpPr>
        <p:spPr>
          <a:xfrm>
            <a:off x="2157918" y="1595336"/>
            <a:ext cx="4108313" cy="3067447"/>
          </a:xfrm>
          <a:prstGeom prst="arc">
            <a:avLst>
              <a:gd name="adj1" fmla="val 1831200"/>
              <a:gd name="adj2" fmla="val 884402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Trapecio 18">
            <a:extLst>
              <a:ext uri="{FF2B5EF4-FFF2-40B4-BE49-F238E27FC236}">
                <a16:creationId xmlns:a16="http://schemas.microsoft.com/office/drawing/2014/main" id="{95E0BC9E-48E4-A4EF-0B0F-AEF771A1B517}"/>
              </a:ext>
            </a:extLst>
          </p:cNvPr>
          <p:cNvSpPr/>
          <p:nvPr/>
        </p:nvSpPr>
        <p:spPr>
          <a:xfrm>
            <a:off x="5144225" y="2305453"/>
            <a:ext cx="308098" cy="272375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Trapecio 19">
            <a:extLst>
              <a:ext uri="{FF2B5EF4-FFF2-40B4-BE49-F238E27FC236}">
                <a16:creationId xmlns:a16="http://schemas.microsoft.com/office/drawing/2014/main" id="{B553556C-141C-20BD-A57F-9AB54C77EF4D}"/>
              </a:ext>
            </a:extLst>
          </p:cNvPr>
          <p:cNvSpPr/>
          <p:nvPr/>
        </p:nvSpPr>
        <p:spPr>
          <a:xfrm>
            <a:off x="6258852" y="2305453"/>
            <a:ext cx="308098" cy="272375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5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528EE0-2333-9D00-BEA9-46A269CF0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189C3-EA89-5499-E881-BA1DA603D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Descripción</a:t>
            </a:r>
            <a:r>
              <a:rPr lang="en-US" sz="3600" dirty="0"/>
              <a:t> </a:t>
            </a:r>
            <a:r>
              <a:rPr lang="en-US" sz="3600" dirty="0" err="1"/>
              <a:t>técnica</a:t>
            </a:r>
            <a:r>
              <a:rPr lang="en-US" sz="3600" dirty="0"/>
              <a:t> - conceptual</a:t>
            </a:r>
            <a:endParaRPr lang="es-ES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148ABA-F2BF-2681-D5F6-31823B20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3E7BB-DCAF-465F-9DB1-38B39D06FDD5}" type="slidenum">
              <a:rPr lang="es-ES" smtClean="0"/>
              <a:t>9</a:t>
            </a:fld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2419C48-E720-3196-D78B-9FC4EC7FE813}"/>
              </a:ext>
            </a:extLst>
          </p:cNvPr>
          <p:cNvSpPr txBox="1">
            <a:spLocks/>
          </p:cNvSpPr>
          <p:nvPr/>
        </p:nvSpPr>
        <p:spPr>
          <a:xfrm>
            <a:off x="838200" y="1500530"/>
            <a:ext cx="10515600" cy="20812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3200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2D520B90-1AED-C979-D05A-ED4F3E026CD6}"/>
              </a:ext>
            </a:extLst>
          </p:cNvPr>
          <p:cNvSpPr/>
          <p:nvPr/>
        </p:nvSpPr>
        <p:spPr>
          <a:xfrm>
            <a:off x="4085617" y="4847450"/>
            <a:ext cx="252919" cy="2431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0FE78C8-833B-5294-C5C0-73A26F69EAC9}"/>
              </a:ext>
            </a:extLst>
          </p:cNvPr>
          <p:cNvSpPr/>
          <p:nvPr/>
        </p:nvSpPr>
        <p:spPr>
          <a:xfrm>
            <a:off x="5171872" y="4847450"/>
            <a:ext cx="252919" cy="2431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D051045-8E9E-2F34-5D0E-F1A24A622DB7}"/>
              </a:ext>
            </a:extLst>
          </p:cNvPr>
          <p:cNvSpPr/>
          <p:nvPr/>
        </p:nvSpPr>
        <p:spPr>
          <a:xfrm>
            <a:off x="7344382" y="4847450"/>
            <a:ext cx="252919" cy="2431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9F785F2-8792-3B15-EE35-1C8A755B8041}"/>
              </a:ext>
            </a:extLst>
          </p:cNvPr>
          <p:cNvSpPr/>
          <p:nvPr/>
        </p:nvSpPr>
        <p:spPr>
          <a:xfrm>
            <a:off x="6258127" y="4847450"/>
            <a:ext cx="252919" cy="2431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8CA9AC5-006B-D9B4-911B-485966E0A46A}"/>
              </a:ext>
            </a:extLst>
          </p:cNvPr>
          <p:cNvSpPr txBox="1"/>
          <p:nvPr/>
        </p:nvSpPr>
        <p:spPr>
          <a:xfrm>
            <a:off x="4058027" y="50906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0FF45B3-EFEF-653B-D4E0-BC661EBAC563}"/>
              </a:ext>
            </a:extLst>
          </p:cNvPr>
          <p:cNvSpPr txBox="1"/>
          <p:nvPr/>
        </p:nvSpPr>
        <p:spPr>
          <a:xfrm>
            <a:off x="5144282" y="50906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C1103EF-D962-BA67-875B-EF84EF6507FC}"/>
              </a:ext>
            </a:extLst>
          </p:cNvPr>
          <p:cNvSpPr txBox="1"/>
          <p:nvPr/>
        </p:nvSpPr>
        <p:spPr>
          <a:xfrm>
            <a:off x="6258127" y="50906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3553CFD-E690-E316-5F07-F97AF82A12BC}"/>
              </a:ext>
            </a:extLst>
          </p:cNvPr>
          <p:cNvSpPr txBox="1"/>
          <p:nvPr/>
        </p:nvSpPr>
        <p:spPr>
          <a:xfrm>
            <a:off x="7371972" y="50906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s-ES" dirty="0"/>
          </a:p>
        </p:txBody>
      </p:sp>
      <p:sp>
        <p:nvSpPr>
          <p:cNvPr id="14" name="Trapecio 13">
            <a:extLst>
              <a:ext uri="{FF2B5EF4-FFF2-40B4-BE49-F238E27FC236}">
                <a16:creationId xmlns:a16="http://schemas.microsoft.com/office/drawing/2014/main" id="{3F55B17A-BFEE-6AA4-8262-A2A86F53CF32}"/>
              </a:ext>
            </a:extLst>
          </p:cNvPr>
          <p:cNvSpPr/>
          <p:nvPr/>
        </p:nvSpPr>
        <p:spPr>
          <a:xfrm>
            <a:off x="4058027" y="2305455"/>
            <a:ext cx="308098" cy="272375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Arco 15">
            <a:extLst>
              <a:ext uri="{FF2B5EF4-FFF2-40B4-BE49-F238E27FC236}">
                <a16:creationId xmlns:a16="http://schemas.microsoft.com/office/drawing/2014/main" id="{85C4E886-4F24-2309-40A4-D0326AA72CE3}"/>
              </a:ext>
            </a:extLst>
          </p:cNvPr>
          <p:cNvSpPr/>
          <p:nvPr/>
        </p:nvSpPr>
        <p:spPr>
          <a:xfrm>
            <a:off x="4583379" y="1767042"/>
            <a:ext cx="1468876" cy="1247065"/>
          </a:xfrm>
          <a:prstGeom prst="arc">
            <a:avLst>
              <a:gd name="adj1" fmla="val 1172930"/>
              <a:gd name="adj2" fmla="val 9745924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Arco 16">
            <a:extLst>
              <a:ext uri="{FF2B5EF4-FFF2-40B4-BE49-F238E27FC236}">
                <a16:creationId xmlns:a16="http://schemas.microsoft.com/office/drawing/2014/main" id="{A388C462-B9E9-7678-EC8B-A1713EAB05FB}"/>
              </a:ext>
            </a:extLst>
          </p:cNvPr>
          <p:cNvSpPr/>
          <p:nvPr/>
        </p:nvSpPr>
        <p:spPr>
          <a:xfrm>
            <a:off x="4274525" y="2009693"/>
            <a:ext cx="2086583" cy="1705648"/>
          </a:xfrm>
          <a:prstGeom prst="arc">
            <a:avLst>
              <a:gd name="adj1" fmla="val 1172930"/>
              <a:gd name="adj2" fmla="val 9745924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Arco 17">
            <a:extLst>
              <a:ext uri="{FF2B5EF4-FFF2-40B4-BE49-F238E27FC236}">
                <a16:creationId xmlns:a16="http://schemas.microsoft.com/office/drawing/2014/main" id="{67B67129-271B-B796-8B03-158648E39A11}"/>
              </a:ext>
            </a:extLst>
          </p:cNvPr>
          <p:cNvSpPr/>
          <p:nvPr/>
        </p:nvSpPr>
        <p:spPr>
          <a:xfrm>
            <a:off x="3263659" y="1544269"/>
            <a:ext cx="4108313" cy="3067447"/>
          </a:xfrm>
          <a:prstGeom prst="arc">
            <a:avLst>
              <a:gd name="adj1" fmla="val 1831200"/>
              <a:gd name="adj2" fmla="val 884402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Trapecio 18">
            <a:extLst>
              <a:ext uri="{FF2B5EF4-FFF2-40B4-BE49-F238E27FC236}">
                <a16:creationId xmlns:a16="http://schemas.microsoft.com/office/drawing/2014/main" id="{65DE2DE5-AF9D-7C99-DDC6-BD7ABE86CA83}"/>
              </a:ext>
            </a:extLst>
          </p:cNvPr>
          <p:cNvSpPr/>
          <p:nvPr/>
        </p:nvSpPr>
        <p:spPr>
          <a:xfrm>
            <a:off x="5144225" y="2305453"/>
            <a:ext cx="308098" cy="272375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Trapecio 19">
            <a:extLst>
              <a:ext uri="{FF2B5EF4-FFF2-40B4-BE49-F238E27FC236}">
                <a16:creationId xmlns:a16="http://schemas.microsoft.com/office/drawing/2014/main" id="{2C434555-5B4E-17CA-1124-4D780835D25E}"/>
              </a:ext>
            </a:extLst>
          </p:cNvPr>
          <p:cNvSpPr/>
          <p:nvPr/>
        </p:nvSpPr>
        <p:spPr>
          <a:xfrm>
            <a:off x="6258852" y="2305453"/>
            <a:ext cx="308098" cy="272375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56305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1416</Words>
  <Application>Microsoft Office PowerPoint</Application>
  <PresentationFormat>Panorámica</PresentationFormat>
  <Paragraphs>178</Paragraphs>
  <Slides>29</Slides>
  <Notes>27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6" baseType="lpstr">
      <vt:lpstr>Aptos</vt:lpstr>
      <vt:lpstr>Aptos Display</vt:lpstr>
      <vt:lpstr>Arial</vt:lpstr>
      <vt:lpstr>Calibri</vt:lpstr>
      <vt:lpstr>Cambria Math</vt:lpstr>
      <vt:lpstr>Consolas</vt:lpstr>
      <vt:lpstr>Tema de Office</vt:lpstr>
      <vt:lpstr>Presentación de PowerPoint</vt:lpstr>
      <vt:lpstr>Presentación de PowerPoint</vt:lpstr>
      <vt:lpstr>Breve introducción de Principio Aplicado  (Producto de números complejos)</vt:lpstr>
      <vt:lpstr>Breve introducción de Principio Aplicado  (Producto de números complejos)</vt:lpstr>
      <vt:lpstr>Breve introducción de Principio Aplicado  (Producto de números complejos)</vt:lpstr>
      <vt:lpstr>Descripción técnica - conceptual</vt:lpstr>
      <vt:lpstr>Descripción técnica - conceptual</vt:lpstr>
      <vt:lpstr>Descripción técnica - conceptual</vt:lpstr>
      <vt:lpstr>Descripción técnica - conceptual</vt:lpstr>
      <vt:lpstr>Descripción técnica - conceptual</vt:lpstr>
      <vt:lpstr>Ecuaciones Principales FDBP</vt:lpstr>
      <vt:lpstr>Ejemplo 1</vt:lpstr>
      <vt:lpstr>Ejemplo 2 (96 qubits)</vt:lpstr>
      <vt:lpstr>Ejemplo 2 (96 qubits)</vt:lpstr>
      <vt:lpstr>Ejemplo 2 (96 qubits)-Continuación</vt:lpstr>
      <vt:lpstr>Ejemplo 2 (Otras Corridas)</vt:lpstr>
      <vt:lpstr>Ejemplo 2 otra posición con bajo BW</vt:lpstr>
      <vt:lpstr>Ejemplo 3 Menor distancia (Mejora BW)</vt:lpstr>
      <vt:lpstr>Acercando a la posición X=0.10</vt:lpstr>
      <vt:lpstr>Mas Cerca…</vt:lpstr>
      <vt:lpstr>Llegamos</vt:lpstr>
      <vt:lpstr>Comparación</vt:lpstr>
      <vt:lpstr>Ejemplo 4</vt:lpstr>
      <vt:lpstr>Ejemplo 4</vt:lpstr>
      <vt:lpstr>Ejemplo 5</vt:lpstr>
      <vt:lpstr>Ejemplo 5</vt:lpstr>
      <vt:lpstr>Como sigue…</vt:lpstr>
      <vt:lpstr>Las preguntas… En el workshop.  https://github.com/martinpaurabe/PracticaQC.git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la planificación del Trabajo Final de la Especialización en Sistemas Embebidos</dc:title>
  <dc:creator>Martin Paura Bersan</dc:creator>
  <cp:lastModifiedBy>Martin Paura Bersan</cp:lastModifiedBy>
  <cp:revision>30</cp:revision>
  <cp:lastPrinted>2024-10-10T13:12:34Z</cp:lastPrinted>
  <dcterms:created xsi:type="dcterms:W3CDTF">2024-04-16T11:15:54Z</dcterms:created>
  <dcterms:modified xsi:type="dcterms:W3CDTF">2024-10-10T13:22:34Z</dcterms:modified>
</cp:coreProperties>
</file>