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a0aa93b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a0aa93b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a0aa93b8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a0aa93b8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a0aa93b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a0aa93b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a0aa93b8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a0aa93b8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a0aa93b8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a0aa93b8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a0aa93b8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a0aa93b8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ozilla.org/en-US/docs/Web/API/Web_Audio_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Drum Synthesizer With JavaScript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Final Project CSD122</a:t>
            </a:r>
            <a:endParaRPr/>
          </a:p>
          <a:p>
            <a:pPr indent="0" lvl="0" marL="0" rtl="0" algn="ctr">
              <a:spcBef>
                <a:spcPts val="0"/>
              </a:spcBef>
              <a:spcAft>
                <a:spcPts val="0"/>
              </a:spcAft>
              <a:buNone/>
            </a:pPr>
            <a:r>
              <a:rPr lang="en"/>
              <a:t>Martin Penberthy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synthesizers work</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150000"/>
              </a:lnSpc>
              <a:spcBef>
                <a:spcPts val="0"/>
              </a:spcBef>
              <a:spcAft>
                <a:spcPts val="0"/>
              </a:spcAft>
              <a:buSzPct val="100000"/>
              <a:buChar char="●"/>
            </a:pPr>
            <a:r>
              <a:rPr lang="en"/>
              <a:t>Generate</a:t>
            </a:r>
            <a:r>
              <a:rPr lang="en"/>
              <a:t> sounds from mathematical functions</a:t>
            </a:r>
            <a:endParaRPr/>
          </a:p>
          <a:p>
            <a:pPr indent="-317182" lvl="0" marL="457200" rtl="0" algn="l">
              <a:lnSpc>
                <a:spcPct val="150000"/>
              </a:lnSpc>
              <a:spcBef>
                <a:spcPts val="0"/>
              </a:spcBef>
              <a:spcAft>
                <a:spcPts val="0"/>
              </a:spcAft>
              <a:buSzPct val="100000"/>
              <a:buChar char="●"/>
            </a:pPr>
            <a:r>
              <a:rPr lang="en"/>
              <a:t>Basic waveforms: triangle, sawtooth, sine, square</a:t>
            </a:r>
            <a:endParaRPr/>
          </a:p>
          <a:p>
            <a:pPr indent="-317182" lvl="0" marL="457200" rtl="0" algn="l">
              <a:lnSpc>
                <a:spcPct val="150000"/>
              </a:lnSpc>
              <a:spcBef>
                <a:spcPts val="0"/>
              </a:spcBef>
              <a:spcAft>
                <a:spcPts val="0"/>
              </a:spcAft>
              <a:buSzPct val="100000"/>
              <a:buChar char="●"/>
            </a:pPr>
            <a:r>
              <a:rPr lang="en"/>
              <a:t>Each waveform has unique harmonic content</a:t>
            </a:r>
            <a:endParaRPr/>
          </a:p>
          <a:p>
            <a:pPr indent="-317182" lvl="0" marL="457200" rtl="0" algn="l">
              <a:lnSpc>
                <a:spcPct val="150000"/>
              </a:lnSpc>
              <a:spcBef>
                <a:spcPts val="0"/>
              </a:spcBef>
              <a:spcAft>
                <a:spcPts val="0"/>
              </a:spcAft>
              <a:buSzPct val="100000"/>
              <a:buChar char="●"/>
            </a:pPr>
            <a:r>
              <a:rPr lang="en"/>
              <a:t>Building blocks of more complex sounds</a:t>
            </a:r>
            <a:endParaRPr/>
          </a:p>
          <a:p>
            <a:pPr indent="-317182" lvl="0" marL="457200" rtl="0" algn="l">
              <a:lnSpc>
                <a:spcPct val="150000"/>
              </a:lnSpc>
              <a:spcBef>
                <a:spcPts val="0"/>
              </a:spcBef>
              <a:spcAft>
                <a:spcPts val="0"/>
              </a:spcAft>
              <a:buSzPct val="100000"/>
              <a:buChar char="●"/>
            </a:pPr>
            <a:r>
              <a:rPr lang="en"/>
              <a:t>Fourier’s theorem:</a:t>
            </a:r>
            <a:endParaRPr/>
          </a:p>
          <a:p>
            <a:pPr indent="0" lvl="0" marL="457200" rtl="0" algn="l">
              <a:lnSpc>
                <a:spcPct val="100000"/>
              </a:lnSpc>
              <a:spcBef>
                <a:spcPts val="1200"/>
              </a:spcBef>
              <a:spcAft>
                <a:spcPts val="0"/>
              </a:spcAft>
              <a:buNone/>
            </a:pPr>
            <a:r>
              <a:rPr lang="en"/>
              <a:t>“...periodic waveform can be expressed as the </a:t>
            </a:r>
            <a:endParaRPr/>
          </a:p>
          <a:p>
            <a:pPr indent="0" lvl="0" marL="457200" rtl="0" algn="l">
              <a:lnSpc>
                <a:spcPct val="100000"/>
              </a:lnSpc>
              <a:spcBef>
                <a:spcPts val="1200"/>
              </a:spcBef>
              <a:spcAft>
                <a:spcPts val="0"/>
              </a:spcAft>
              <a:buNone/>
            </a:pPr>
            <a:r>
              <a:rPr lang="en"/>
              <a:t>sum of an infinite set of sine waves. </a:t>
            </a:r>
            <a:endParaRPr/>
          </a:p>
          <a:p>
            <a:pPr indent="0" lvl="0" marL="457200" rtl="0" algn="l">
              <a:lnSpc>
                <a:spcPct val="100000"/>
              </a:lnSpc>
              <a:spcBef>
                <a:spcPts val="1200"/>
              </a:spcBef>
              <a:spcAft>
                <a:spcPts val="0"/>
              </a:spcAft>
              <a:buNone/>
            </a:pPr>
            <a:r>
              <a:rPr lang="en"/>
              <a:t>The frequencies of these sine waves must be integer </a:t>
            </a:r>
            <a:endParaRPr/>
          </a:p>
          <a:p>
            <a:pPr indent="0" lvl="0" marL="457200" rtl="0" algn="l">
              <a:lnSpc>
                <a:spcPct val="100000"/>
              </a:lnSpc>
              <a:spcBef>
                <a:spcPts val="1200"/>
              </a:spcBef>
              <a:spcAft>
                <a:spcPts val="0"/>
              </a:spcAft>
              <a:buNone/>
            </a:pPr>
            <a:r>
              <a:rPr lang="en"/>
              <a:t>multiples of some fundamental frequency.”</a:t>
            </a:r>
            <a:endParaRPr/>
          </a:p>
          <a:p>
            <a:pPr indent="0" lvl="0" marL="457200" rtl="0" algn="l">
              <a:lnSpc>
                <a:spcPct val="150000"/>
              </a:lnSpc>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5561678" y="180225"/>
            <a:ext cx="2760400" cy="2359275"/>
          </a:xfrm>
          <a:prstGeom prst="rect">
            <a:avLst/>
          </a:prstGeom>
          <a:noFill/>
          <a:ln>
            <a:noFill/>
          </a:ln>
        </p:spPr>
      </p:pic>
      <p:pic>
        <p:nvPicPr>
          <p:cNvPr id="63" name="Google Shape;63;p14"/>
          <p:cNvPicPr preferRelativeResize="0"/>
          <p:nvPr/>
        </p:nvPicPr>
        <p:blipFill>
          <a:blip r:embed="rId4">
            <a:alphaModFix/>
          </a:blip>
          <a:stretch>
            <a:fillRect/>
          </a:stretch>
        </p:blipFill>
        <p:spPr>
          <a:xfrm>
            <a:off x="5340175" y="2793550"/>
            <a:ext cx="3492124" cy="209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synthesizers work cont.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Noise is </a:t>
            </a:r>
            <a:r>
              <a:rPr lang="en"/>
              <a:t>crucial for generating realistic drum sounds</a:t>
            </a:r>
            <a:endParaRPr/>
          </a:p>
          <a:p>
            <a:pPr indent="-342900" lvl="0" marL="457200" rtl="0" algn="l">
              <a:spcBef>
                <a:spcPts val="0"/>
              </a:spcBef>
              <a:spcAft>
                <a:spcPts val="0"/>
              </a:spcAft>
              <a:buSzPts val="1800"/>
              <a:buChar char="●"/>
            </a:pPr>
            <a:r>
              <a:rPr lang="en"/>
              <a:t>White noise is a series of randomly generated values which is output as audio</a:t>
            </a:r>
            <a:endParaRPr/>
          </a:p>
        </p:txBody>
      </p:sp>
      <p:pic>
        <p:nvPicPr>
          <p:cNvPr id="70" name="Google Shape;70;p15"/>
          <p:cNvPicPr preferRelativeResize="0"/>
          <p:nvPr/>
        </p:nvPicPr>
        <p:blipFill>
          <a:blip r:embed="rId3">
            <a:alphaModFix/>
          </a:blip>
          <a:stretch>
            <a:fillRect/>
          </a:stretch>
        </p:blipFill>
        <p:spPr>
          <a:xfrm>
            <a:off x="5038775" y="2121125"/>
            <a:ext cx="3044850" cy="2283651"/>
          </a:xfrm>
          <a:prstGeom prst="rect">
            <a:avLst/>
          </a:prstGeom>
          <a:noFill/>
          <a:ln>
            <a:noFill/>
          </a:ln>
        </p:spPr>
      </p:pic>
      <p:pic>
        <p:nvPicPr>
          <p:cNvPr id="71" name="Google Shape;71;p15"/>
          <p:cNvPicPr preferRelativeResize="0"/>
          <p:nvPr/>
        </p:nvPicPr>
        <p:blipFill>
          <a:blip r:embed="rId4">
            <a:alphaModFix/>
          </a:blip>
          <a:stretch>
            <a:fillRect/>
          </a:stretch>
        </p:blipFill>
        <p:spPr>
          <a:xfrm>
            <a:off x="600350" y="2404188"/>
            <a:ext cx="4191000" cy="143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Drums</a:t>
            </a:r>
            <a:endParaRPr/>
          </a:p>
        </p:txBody>
      </p:sp>
      <p:sp>
        <p:nvSpPr>
          <p:cNvPr id="77" name="Google Shape;77;p16"/>
          <p:cNvSpPr txBox="1"/>
          <p:nvPr>
            <p:ph idx="1" type="body"/>
          </p:nvPr>
        </p:nvSpPr>
        <p:spPr>
          <a:xfrm>
            <a:off x="311700" y="99062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Every drum sound has a fundamental frequency, electronically reproduced as a sine or triangle wave</a:t>
            </a:r>
            <a:endParaRPr sz="1700"/>
          </a:p>
          <a:p>
            <a:pPr indent="-336550" lvl="0" marL="457200" rtl="0" algn="l">
              <a:spcBef>
                <a:spcPts val="0"/>
              </a:spcBef>
              <a:spcAft>
                <a:spcPts val="0"/>
              </a:spcAft>
              <a:buSzPts val="1700"/>
              <a:buChar char="●"/>
            </a:pPr>
            <a:r>
              <a:rPr lang="en" sz="1700"/>
              <a:t>To imitate tonal properties of drums, the pitch of this fundamental can be rapidly changed</a:t>
            </a:r>
            <a:endParaRPr sz="1700"/>
          </a:p>
          <a:p>
            <a:pPr indent="-336550" lvl="0" marL="457200" rtl="0" algn="l">
              <a:spcBef>
                <a:spcPts val="0"/>
              </a:spcBef>
              <a:spcAft>
                <a:spcPts val="0"/>
              </a:spcAft>
              <a:buSzPts val="1700"/>
              <a:buChar char="●"/>
            </a:pPr>
            <a:r>
              <a:rPr lang="en" sz="1700"/>
              <a:t>White noise is also introduced to represent the high frequency content of a snare drum</a:t>
            </a:r>
            <a:endParaRPr sz="1700"/>
          </a:p>
        </p:txBody>
      </p:sp>
      <p:pic>
        <p:nvPicPr>
          <p:cNvPr id="78" name="Google Shape;78;p16"/>
          <p:cNvPicPr preferRelativeResize="0"/>
          <p:nvPr/>
        </p:nvPicPr>
        <p:blipFill>
          <a:blip r:embed="rId3">
            <a:alphaModFix/>
          </a:blip>
          <a:stretch>
            <a:fillRect/>
          </a:stretch>
        </p:blipFill>
        <p:spPr>
          <a:xfrm>
            <a:off x="750925" y="3009050"/>
            <a:ext cx="3516100" cy="1831226"/>
          </a:xfrm>
          <a:prstGeom prst="rect">
            <a:avLst/>
          </a:prstGeom>
          <a:noFill/>
          <a:ln>
            <a:noFill/>
          </a:ln>
        </p:spPr>
      </p:pic>
      <p:pic>
        <p:nvPicPr>
          <p:cNvPr id="79" name="Google Shape;79;p16"/>
          <p:cNvPicPr preferRelativeResize="0"/>
          <p:nvPr/>
        </p:nvPicPr>
        <p:blipFill>
          <a:blip r:embed="rId4">
            <a:alphaModFix/>
          </a:blip>
          <a:stretch>
            <a:fillRect/>
          </a:stretch>
        </p:blipFill>
        <p:spPr>
          <a:xfrm>
            <a:off x="4986550" y="2989025"/>
            <a:ext cx="3577449" cy="1871276"/>
          </a:xfrm>
          <a:prstGeom prst="rect">
            <a:avLst/>
          </a:prstGeom>
          <a:noFill/>
          <a:ln>
            <a:noFill/>
          </a:ln>
        </p:spPr>
      </p:pic>
      <p:sp>
        <p:nvSpPr>
          <p:cNvPr id="80" name="Google Shape;80;p16"/>
          <p:cNvSpPr txBox="1"/>
          <p:nvPr/>
        </p:nvSpPr>
        <p:spPr>
          <a:xfrm>
            <a:off x="2084925" y="2716525"/>
            <a:ext cx="8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SNARE</a:t>
            </a:r>
            <a:endParaRPr/>
          </a:p>
        </p:txBody>
      </p:sp>
      <p:sp>
        <p:nvSpPr>
          <p:cNvPr id="81" name="Google Shape;81;p16"/>
          <p:cNvSpPr txBox="1"/>
          <p:nvPr/>
        </p:nvSpPr>
        <p:spPr>
          <a:xfrm>
            <a:off x="6422450" y="2682775"/>
            <a:ext cx="8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KICK</a:t>
            </a:r>
            <a:endParaRPr/>
          </a:p>
        </p:txBody>
      </p:sp>
      <p:sp>
        <p:nvSpPr>
          <p:cNvPr id="82" name="Google Shape;82;p16"/>
          <p:cNvSpPr txBox="1"/>
          <p:nvPr/>
        </p:nvSpPr>
        <p:spPr>
          <a:xfrm>
            <a:off x="817725" y="3255750"/>
            <a:ext cx="122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Fundamental </a:t>
            </a:r>
            <a:endParaRPr>
              <a:solidFill>
                <a:schemeClr val="lt1"/>
              </a:solidFill>
            </a:endParaRPr>
          </a:p>
          <a:p>
            <a:pPr indent="0" lvl="0" marL="0" rtl="0" algn="l">
              <a:spcBef>
                <a:spcPts val="0"/>
              </a:spcBef>
              <a:spcAft>
                <a:spcPts val="0"/>
              </a:spcAft>
              <a:buNone/>
            </a:pPr>
            <a:r>
              <a:rPr lang="en">
                <a:solidFill>
                  <a:schemeClr val="lt1"/>
                </a:solidFill>
              </a:rPr>
              <a:t>frequency</a:t>
            </a:r>
            <a:endParaRPr>
              <a:solidFill>
                <a:schemeClr val="lt1"/>
              </a:solidFill>
            </a:endParaRPr>
          </a:p>
        </p:txBody>
      </p:sp>
      <p:sp>
        <p:nvSpPr>
          <p:cNvPr id="83" name="Google Shape;83;p16"/>
          <p:cNvSpPr txBox="1"/>
          <p:nvPr/>
        </p:nvSpPr>
        <p:spPr>
          <a:xfrm>
            <a:off x="2902125" y="3166850"/>
            <a:ext cx="12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Noise</a:t>
            </a:r>
            <a:endParaRPr>
              <a:solidFill>
                <a:schemeClr val="lt1"/>
              </a:solidFill>
            </a:endParaRPr>
          </a:p>
        </p:txBody>
      </p:sp>
      <p:sp>
        <p:nvSpPr>
          <p:cNvPr id="84" name="Google Shape;84;p16"/>
          <p:cNvSpPr txBox="1"/>
          <p:nvPr/>
        </p:nvSpPr>
        <p:spPr>
          <a:xfrm>
            <a:off x="6699675" y="3455700"/>
            <a:ext cx="122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Fundamental </a:t>
            </a:r>
            <a:endParaRPr>
              <a:solidFill>
                <a:schemeClr val="lt1"/>
              </a:solidFill>
            </a:endParaRPr>
          </a:p>
          <a:p>
            <a:pPr indent="0" lvl="0" marL="0" rtl="0" algn="l">
              <a:spcBef>
                <a:spcPts val="0"/>
              </a:spcBef>
              <a:spcAft>
                <a:spcPts val="0"/>
              </a:spcAft>
              <a:buNone/>
            </a:pPr>
            <a:r>
              <a:rPr lang="en">
                <a:solidFill>
                  <a:schemeClr val="lt1"/>
                </a:solidFill>
              </a:rPr>
              <a:t>frequency</a:t>
            </a:r>
            <a:endParaRPr>
              <a:solidFill>
                <a:schemeClr val="lt1"/>
              </a:solidFill>
            </a:endParaRPr>
          </a:p>
        </p:txBody>
      </p:sp>
      <p:cxnSp>
        <p:nvCxnSpPr>
          <p:cNvPr id="85" name="Google Shape;85;p16"/>
          <p:cNvCxnSpPr/>
          <p:nvPr/>
        </p:nvCxnSpPr>
        <p:spPr>
          <a:xfrm flipH="1">
            <a:off x="6017150" y="3642825"/>
            <a:ext cx="717000" cy="89700"/>
          </a:xfrm>
          <a:prstGeom prst="straightConnector1">
            <a:avLst/>
          </a:prstGeom>
          <a:noFill/>
          <a:ln cap="flat" cmpd="sng" w="28575">
            <a:solidFill>
              <a:srgbClr val="FF0000"/>
            </a:solidFill>
            <a:prstDash val="solid"/>
            <a:round/>
            <a:headEnd len="med" w="med" type="none"/>
            <a:tailEnd len="med" w="med" type="triangle"/>
          </a:ln>
        </p:spPr>
      </p:cxnSp>
      <p:cxnSp>
        <p:nvCxnSpPr>
          <p:cNvPr id="86" name="Google Shape;86;p16"/>
          <p:cNvCxnSpPr/>
          <p:nvPr/>
        </p:nvCxnSpPr>
        <p:spPr>
          <a:xfrm flipH="1">
            <a:off x="3129025" y="3509450"/>
            <a:ext cx="1200" cy="499200"/>
          </a:xfrm>
          <a:prstGeom prst="straightConnector1">
            <a:avLst/>
          </a:prstGeom>
          <a:noFill/>
          <a:ln cap="flat" cmpd="sng" w="28575">
            <a:solidFill>
              <a:srgbClr val="FF0000"/>
            </a:solidFill>
            <a:prstDash val="solid"/>
            <a:round/>
            <a:headEnd len="med" w="med" type="none"/>
            <a:tailEnd len="med" w="med" type="triangle"/>
          </a:ln>
        </p:spPr>
      </p:cxnSp>
      <p:cxnSp>
        <p:nvCxnSpPr>
          <p:cNvPr id="87" name="Google Shape;87;p16"/>
          <p:cNvCxnSpPr/>
          <p:nvPr/>
        </p:nvCxnSpPr>
        <p:spPr>
          <a:xfrm>
            <a:off x="1744375" y="3581750"/>
            <a:ext cx="324000" cy="2241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I implemented my drum machine</a:t>
            </a:r>
            <a:endParaRPr/>
          </a:p>
          <a:p>
            <a:pPr indent="0" lvl="0" marL="0" rtl="0" algn="l">
              <a:spcBef>
                <a:spcPts val="0"/>
              </a:spcBef>
              <a:spcAft>
                <a:spcPts val="0"/>
              </a:spcAft>
              <a:buNone/>
            </a:pPr>
            <a:r>
              <a:t/>
            </a:r>
            <a:endParaRPr/>
          </a:p>
        </p:txBody>
      </p:sp>
      <p:sp>
        <p:nvSpPr>
          <p:cNvPr id="93" name="Google Shape;93;p17"/>
          <p:cNvSpPr txBox="1"/>
          <p:nvPr>
            <p:ph idx="1" type="body"/>
          </p:nvPr>
        </p:nvSpPr>
        <p:spPr>
          <a:xfrm>
            <a:off x="311700" y="99062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Web Audio API: </a:t>
            </a:r>
            <a:endParaRPr sz="1700"/>
          </a:p>
          <a:p>
            <a:pPr indent="457200" lvl="0" marL="457200" rtl="0" algn="l">
              <a:spcBef>
                <a:spcPts val="1200"/>
              </a:spcBef>
              <a:spcAft>
                <a:spcPts val="0"/>
              </a:spcAft>
              <a:buNone/>
            </a:pPr>
            <a:r>
              <a:rPr lang="en" sz="1700"/>
              <a:t>“The Web Audio API provides a powerful and versatile system for controlling audio on the Web, allowing developers to choose audio sources, add effects to audio, create audio visualizations, apply spatial effects (such as panning) and much more.”</a:t>
            </a:r>
            <a:endParaRPr sz="1700"/>
          </a:p>
          <a:p>
            <a:pPr indent="-336550" lvl="0" marL="457200" rtl="0" algn="l">
              <a:spcBef>
                <a:spcPts val="1200"/>
              </a:spcBef>
              <a:spcAft>
                <a:spcPts val="0"/>
              </a:spcAft>
              <a:buSzPts val="1700"/>
              <a:buChar char="●"/>
            </a:pPr>
            <a:r>
              <a:rPr lang="en" sz="1700" u="sng">
                <a:solidFill>
                  <a:schemeClr val="hlink"/>
                </a:solidFill>
                <a:hlinkClick r:id="rId3"/>
              </a:rPr>
              <a:t>https://developer.mozilla.org/en-US/docs/Web/API/Web_Audio_API</a:t>
            </a:r>
            <a:endParaRPr sz="1700"/>
          </a:p>
          <a:p>
            <a:pPr indent="-336550" lvl="0" marL="457200" rtl="0" algn="l">
              <a:spcBef>
                <a:spcPts val="0"/>
              </a:spcBef>
              <a:spcAft>
                <a:spcPts val="0"/>
              </a:spcAft>
              <a:buSzPts val="1700"/>
              <a:buChar char="●"/>
            </a:pPr>
            <a:r>
              <a:rPr lang="en" sz="1700"/>
              <a:t>White noise, snare and kick</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 implemented a snare drum</a:t>
            </a:r>
            <a:endParaRPr/>
          </a:p>
        </p:txBody>
      </p:sp>
      <p:pic>
        <p:nvPicPr>
          <p:cNvPr id="99" name="Google Shape;99;p18"/>
          <p:cNvPicPr preferRelativeResize="0"/>
          <p:nvPr/>
        </p:nvPicPr>
        <p:blipFill>
          <a:blip r:embed="rId3">
            <a:alphaModFix/>
          </a:blip>
          <a:stretch>
            <a:fillRect/>
          </a:stretch>
        </p:blipFill>
        <p:spPr>
          <a:xfrm>
            <a:off x="1029325" y="1627474"/>
            <a:ext cx="6947399" cy="2985075"/>
          </a:xfrm>
          <a:prstGeom prst="rect">
            <a:avLst/>
          </a:prstGeom>
          <a:noFill/>
          <a:ln>
            <a:noFill/>
          </a:ln>
        </p:spPr>
      </p:pic>
      <p:sp>
        <p:nvSpPr>
          <p:cNvPr id="100" name="Google Shape;100;p18"/>
          <p:cNvSpPr txBox="1"/>
          <p:nvPr/>
        </p:nvSpPr>
        <p:spPr>
          <a:xfrm>
            <a:off x="2510425" y="1227275"/>
            <a:ext cx="39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Implement white noise element of sound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I implemented a snare drum cont.</a:t>
            </a:r>
            <a:endParaRPr/>
          </a:p>
          <a:p>
            <a:pPr indent="0" lvl="0" marL="0" rtl="0" algn="l">
              <a:spcBef>
                <a:spcPts val="0"/>
              </a:spcBef>
              <a:spcAft>
                <a:spcPts val="0"/>
              </a:spcAft>
              <a:buNone/>
            </a:pPr>
            <a:r>
              <a:t/>
            </a:r>
            <a:endParaRPr/>
          </a:p>
        </p:txBody>
      </p:sp>
      <p:sp>
        <p:nvSpPr>
          <p:cNvPr id="106" name="Google Shape;106;p19"/>
          <p:cNvSpPr txBox="1"/>
          <p:nvPr>
            <p:ph idx="1" type="body"/>
          </p:nvPr>
        </p:nvSpPr>
        <p:spPr>
          <a:xfrm>
            <a:off x="2262900" y="1200750"/>
            <a:ext cx="4121700" cy="502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Implement fundamental frequency of snare</a:t>
            </a:r>
            <a:endParaRPr/>
          </a:p>
        </p:txBody>
      </p:sp>
      <p:pic>
        <p:nvPicPr>
          <p:cNvPr id="107" name="Google Shape;107;p19"/>
          <p:cNvPicPr preferRelativeResize="0"/>
          <p:nvPr/>
        </p:nvPicPr>
        <p:blipFill>
          <a:blip r:embed="rId3">
            <a:alphaModFix/>
          </a:blip>
          <a:stretch>
            <a:fillRect/>
          </a:stretch>
        </p:blipFill>
        <p:spPr>
          <a:xfrm>
            <a:off x="1056700" y="1606475"/>
            <a:ext cx="6486174" cy="337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