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58" r:id="rId4"/>
    <p:sldId id="270" r:id="rId5"/>
    <p:sldId id="272" r:id="rId6"/>
    <p:sldId id="271" r:id="rId7"/>
    <p:sldId id="273" r:id="rId8"/>
    <p:sldId id="261" r:id="rId9"/>
    <p:sldId id="274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481B0-2E41-A4BB-42FF-2ACE005C875C}" v="670" dt="2022-05-03T21:12:18.471"/>
    <p1510:client id="{277FC2E6-F06E-5970-FAA5-8A8AA5698277}" v="342" dt="2022-05-05T18:16:38.248"/>
    <p1510:client id="{3F8BA1B8-C31A-6674-1051-4208E143C297}" v="20" dt="2022-05-04T02:42:14.338"/>
    <p1510:client id="{76D5D478-F051-BEB3-426C-832BF2439BDE}" v="1467" dt="2022-05-02T17:14:42.500"/>
    <p1510:client id="{81A84BAA-3024-047F-BD8B-FB07EFD9F015}" v="258" dt="2022-05-04T03:47:01.894"/>
    <p1510:client id="{883F606A-80C5-21AC-752F-FBBE9F65431F}" v="37" dt="2022-05-03T17:58:29.889"/>
    <p1510:client id="{9734CAA0-103E-43A8-8C55-16DA1647BD77}" v="130" dt="2022-04-29T21:52:19.930"/>
    <p1510:client id="{98E433BD-2C32-4A2E-B357-257904EBA353}" v="889" dt="2022-05-04T00:08:23.506"/>
    <p1510:client id="{ACB48243-37F9-F63B-A064-EB7C927E7415}" v="1" dt="2022-05-03T05:33:18.390"/>
    <p1510:client id="{BD03B851-5580-A3DB-E3C6-49283F7969D1}" v="30" dt="2022-05-01T20:36:18.355"/>
    <p1510:client id="{C1FE7EC6-3C6A-0F70-68B1-377FFA6CEC95}" v="23" dt="2022-05-03T21:41:25.075"/>
    <p1510:client id="{C5318834-CA52-D089-6A69-366BD9E09F72}" v="184" dt="2022-05-04T14:40:5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9D28-A4F2-460D-8C2D-9EC4C2936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0ACE-E290-40D7-B82B-994810C2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AFD7-294B-4B89-8051-8FEC0D4B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28D2-BEC9-4AF9-96EF-0B20A8BF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30B5-2DED-4931-8AE8-79BB7D0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9E3-3D06-406B-B87F-8740E99F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FEF0-1E61-4593-AF7B-06531694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3132-D9E5-45AD-973A-791A40BD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DDAC-C6A9-45A9-B2B5-0544DF29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2D73-FC1B-41DA-8F5F-9206F39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E060-3B06-4690-9BD6-6E7E5BE3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CDA7-B6F8-4A7F-A2D7-B289350D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71E1-A094-4DA4-A1CD-5AE010C2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C380-F173-4612-8EAD-3215A2C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05C4-8339-4935-9F55-C6FB9AAC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/>
              <a:t>Create your own cover page </a:t>
            </a:r>
            <a:endParaRPr lang="fr-FR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71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02592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34264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7945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75D1-E07A-45B2-9362-BA3070CB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8B6-C73C-426F-B6CD-855B076A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DF6A-9DF3-43BF-A7F8-2AB9F2AF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643F-8ED9-4805-B1B6-08A04E1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D1A2-E4C8-41ED-A0E4-94D549C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7696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19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127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49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340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587979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Hold Alt + Shift + Left or Right arrow to change text level</a:t>
            </a:r>
          </a:p>
          <a:p>
            <a:pPr lvl="1"/>
            <a:r>
              <a:rPr lang="en-US" noProof="0"/>
              <a:t>Text</a:t>
            </a:r>
            <a:r>
              <a:rPr lang="fr-FR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00225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786018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3107-72BF-4B78-88A4-D1E7FFB9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981CD-0A3F-4492-9720-5DBFB855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D04F-BCCC-41DA-812A-ABA6010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848B-E470-44FE-A3D8-E155876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AC8B-DBE8-4F6F-9549-BDD32DC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22E-A40F-4D49-B549-72140AF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D40-E6AA-4B3A-AB52-601035D4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1095-0E4B-490A-B0EA-F6D0C66F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6550-36BD-4FAF-9D6D-B8CE874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BD3E-C49C-4FB6-AEF9-B54CEA4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7B7E-033D-4E29-BA32-A809CE7B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F36-07D4-4521-8352-F829FF79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9E1B-D45B-4F7B-8C6B-84E0343D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EA1B-A2FD-482E-880C-7787CDC1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5DDE4-3F1B-4355-8B43-39E97BE9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6DD1B-9EBA-4F71-B984-2A1AFC15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3445-B7E0-40DA-BB5F-C84E887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4F8D1-6178-4638-BA3B-A1F9F8E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4377-9F1D-4B4F-AC72-3F417A1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0EE-A09D-4427-9A97-86D44BA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0B66-5A90-4967-A48F-C7549A6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6454F-4ACF-459D-A9C6-389A72F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39CE-23B3-4C37-AAA9-6154A82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E5C30-48E2-4761-A97F-9B6E52D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5A3F1-95EF-4A47-B1CF-5990F41C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D1576-CE44-484B-9915-D832B1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0AB-3BD4-44F2-920F-190C28BF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8A43-CDAB-4E1C-95CD-E0C5519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C50D-945E-41BE-BB21-BFADCABF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363B-5A99-43A5-933C-A3979417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425C-C83F-4B83-9786-C1282AA1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FAA4-59A7-439E-942F-A864C47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97DA-3632-4530-BB0F-3F398749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CB429-8765-458E-87A2-CA80676AC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E324-23C4-46EC-BA1B-1BBA4746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9F45-C0CC-49E0-AEE5-0249CDB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0908-4C98-4468-BB49-753C5099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DB57-9FF7-4B82-B4F6-77516D6A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59E05-CC04-4A63-989D-A9B5241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0BEF-CB23-4DC8-AEEF-5B45877E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AA64-2914-44EC-AB0C-F1CB9702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504C-968B-469C-9306-05DFDD968CB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B5AF-2133-4DB3-B0D9-6C9565B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ADFE-943C-4EF7-A1FE-2947EAC7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BB5A-2657-4DD2-BAC1-A9DAC9B7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615553"/>
          </a:xfrm>
        </p:spPr>
        <p:txBody>
          <a:bodyPr>
            <a:no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DASIL Python Workshop #5</a:t>
            </a:r>
          </a:p>
          <a:p>
            <a:r>
              <a:rPr lang="en-US" sz="2600">
                <a:solidFill>
                  <a:schemeClr val="tx1"/>
                </a:solidFill>
              </a:rPr>
              <a:t>2022-05-05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7710" y="3049212"/>
            <a:ext cx="9456580" cy="1149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Hadoop &amp; Spark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678326"/>
            <a:ext cx="7537828" cy="100245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solidFill>
                  <a:schemeClr val="tx1"/>
                </a:solidFill>
              </a:rPr>
              <a:t>Martin Pollack – DASIL Student Mentor</a:t>
            </a:r>
          </a:p>
          <a:p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Christopher 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Moppel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– DASIL Student Mentor </a:t>
            </a:r>
          </a:p>
          <a:p>
            <a:r>
              <a:rPr lang="en-US">
                <a:solidFill>
                  <a:schemeClr val="tx1"/>
                </a:solidFill>
              </a:rPr>
              <a:t>Yusen He, PhD – Lead Data Scientist, DASIL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157FD32-F903-491E-A0EB-69490877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741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28C2972-B344-812C-15A9-83F18C8F9BF4}"/>
              </a:ext>
            </a:extLst>
          </p:cNvPr>
          <p:cNvSpPr/>
          <p:nvPr/>
        </p:nvSpPr>
        <p:spPr>
          <a:xfrm>
            <a:off x="9631363" y="3036181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(Grinnell, 56)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(San Francisco, 76)</a:t>
            </a:r>
          </a:p>
          <a:p>
            <a:pPr algn="ctr"/>
            <a:r>
              <a:rPr lang="en-US" sz="1200" dirty="0">
                <a:cs typeface="Arial"/>
              </a:rPr>
              <a:t>(Boston, 65)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8F3178C-F2F8-45B9-CB1F-5F273F6C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EDE7F-E863-C625-C9A0-0C88D51FF205}"/>
              </a:ext>
            </a:extLst>
          </p:cNvPr>
          <p:cNvSpPr txBox="1"/>
          <p:nvPr/>
        </p:nvSpPr>
        <p:spPr>
          <a:xfrm>
            <a:off x="1960858" y="1471686"/>
            <a:ext cx="8204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Input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B1C81-DFC1-7C64-441A-1055005ECF38}"/>
              </a:ext>
            </a:extLst>
          </p:cNvPr>
          <p:cNvSpPr/>
          <p:nvPr/>
        </p:nvSpPr>
        <p:spPr>
          <a:xfrm>
            <a:off x="974872" y="1288495"/>
            <a:ext cx="3075800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E785-C456-ACAC-FE4F-001589D45FE9}"/>
              </a:ext>
            </a:extLst>
          </p:cNvPr>
          <p:cNvSpPr txBox="1"/>
          <p:nvPr/>
        </p:nvSpPr>
        <p:spPr>
          <a:xfrm>
            <a:off x="4830725" y="1463750"/>
            <a:ext cx="8027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Mapping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7CBFD-33F2-C162-2805-9506897FABA1}"/>
              </a:ext>
            </a:extLst>
          </p:cNvPr>
          <p:cNvSpPr/>
          <p:nvPr/>
        </p:nvSpPr>
        <p:spPr>
          <a:xfrm>
            <a:off x="4426024" y="1289418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CCFA0-8631-7F76-B3A8-4C3D69A9BF52}"/>
              </a:ext>
            </a:extLst>
          </p:cNvPr>
          <p:cNvSpPr txBox="1"/>
          <p:nvPr/>
        </p:nvSpPr>
        <p:spPr>
          <a:xfrm>
            <a:off x="6567375" y="1463748"/>
            <a:ext cx="8204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Shuffling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6B78E-DFDA-8B60-4FA9-A7B4E5161404}"/>
              </a:ext>
            </a:extLst>
          </p:cNvPr>
          <p:cNvSpPr/>
          <p:nvPr/>
        </p:nvSpPr>
        <p:spPr>
          <a:xfrm>
            <a:off x="6136093" y="1307139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56F1C4-61B3-C3DF-4FAD-952D8EC7D64C}"/>
              </a:ext>
            </a:extLst>
          </p:cNvPr>
          <p:cNvCxnSpPr>
            <a:cxnSpLocks/>
          </p:cNvCxnSpPr>
          <p:nvPr/>
        </p:nvCxnSpPr>
        <p:spPr>
          <a:xfrm flipV="1">
            <a:off x="5998508" y="2179698"/>
            <a:ext cx="181074" cy="3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53FA3-9763-9764-C36C-168C26B6532F}"/>
              </a:ext>
            </a:extLst>
          </p:cNvPr>
          <p:cNvCxnSpPr>
            <a:cxnSpLocks/>
          </p:cNvCxnSpPr>
          <p:nvPr/>
        </p:nvCxnSpPr>
        <p:spPr>
          <a:xfrm>
            <a:off x="6027610" y="2257298"/>
            <a:ext cx="146680" cy="1123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1F6A2-CA56-F280-0F8E-C6F6DB177B79}"/>
              </a:ext>
            </a:extLst>
          </p:cNvPr>
          <p:cNvCxnSpPr>
            <a:cxnSpLocks/>
          </p:cNvCxnSpPr>
          <p:nvPr/>
        </p:nvCxnSpPr>
        <p:spPr>
          <a:xfrm flipV="1">
            <a:off x="6001152" y="2126781"/>
            <a:ext cx="173138" cy="1286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2FA66D-F660-02CF-262D-2F8691E8D4C0}"/>
              </a:ext>
            </a:extLst>
          </p:cNvPr>
          <p:cNvCxnSpPr>
            <a:cxnSpLocks/>
          </p:cNvCxnSpPr>
          <p:nvPr/>
        </p:nvCxnSpPr>
        <p:spPr>
          <a:xfrm>
            <a:off x="6027610" y="3392359"/>
            <a:ext cx="146680" cy="1136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90232A-F58C-520C-902A-7C5865C8A0FD}"/>
              </a:ext>
            </a:extLst>
          </p:cNvPr>
          <p:cNvCxnSpPr>
            <a:cxnSpLocks/>
          </p:cNvCxnSpPr>
          <p:nvPr/>
        </p:nvCxnSpPr>
        <p:spPr>
          <a:xfrm>
            <a:off x="6003798" y="4545942"/>
            <a:ext cx="189014" cy="4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52F866-8DCE-0CE3-CB7F-7E719D4CA91F}"/>
              </a:ext>
            </a:extLst>
          </p:cNvPr>
          <p:cNvCxnSpPr>
            <a:cxnSpLocks/>
          </p:cNvCxnSpPr>
          <p:nvPr/>
        </p:nvCxnSpPr>
        <p:spPr>
          <a:xfrm flipV="1">
            <a:off x="6003800" y="3431174"/>
            <a:ext cx="167846" cy="1085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F10CB9-CCB6-10BC-7533-73E328C8DB1B}"/>
              </a:ext>
            </a:extLst>
          </p:cNvPr>
          <p:cNvSpPr txBox="1"/>
          <p:nvPr/>
        </p:nvSpPr>
        <p:spPr>
          <a:xfrm>
            <a:off x="8255480" y="1463748"/>
            <a:ext cx="8385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Reducing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16A5D-ACFC-2CCC-8AF6-D02DC3296CE9}"/>
              </a:ext>
            </a:extLst>
          </p:cNvPr>
          <p:cNvSpPr/>
          <p:nvPr/>
        </p:nvSpPr>
        <p:spPr>
          <a:xfrm>
            <a:off x="7860747" y="1303447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7778B3-1DAC-8352-CC97-F76BA89EA5C3}"/>
              </a:ext>
            </a:extLst>
          </p:cNvPr>
          <p:cNvCxnSpPr>
            <a:cxnSpLocks/>
          </p:cNvCxnSpPr>
          <p:nvPr/>
        </p:nvCxnSpPr>
        <p:spPr>
          <a:xfrm>
            <a:off x="7726177" y="2291019"/>
            <a:ext cx="170491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022945-D89D-2088-99D0-11111CC0FD0B}"/>
              </a:ext>
            </a:extLst>
          </p:cNvPr>
          <p:cNvCxnSpPr>
            <a:cxnSpLocks/>
          </p:cNvCxnSpPr>
          <p:nvPr/>
        </p:nvCxnSpPr>
        <p:spPr>
          <a:xfrm>
            <a:off x="7726177" y="3426081"/>
            <a:ext cx="194302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7D764-F96F-4B10-D367-150C5E75BBB0}"/>
              </a:ext>
            </a:extLst>
          </p:cNvPr>
          <p:cNvCxnSpPr>
            <a:cxnSpLocks/>
          </p:cNvCxnSpPr>
          <p:nvPr/>
        </p:nvCxnSpPr>
        <p:spPr>
          <a:xfrm flipV="1">
            <a:off x="7726177" y="4427979"/>
            <a:ext cx="194303" cy="6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540763-7395-E099-9055-C23D84370EA5}"/>
              </a:ext>
            </a:extLst>
          </p:cNvPr>
          <p:cNvSpPr txBox="1"/>
          <p:nvPr/>
        </p:nvSpPr>
        <p:spPr>
          <a:xfrm>
            <a:off x="9898542" y="1463749"/>
            <a:ext cx="11640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Final Result 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F02192-904E-0814-D722-746E7404D770}"/>
              </a:ext>
            </a:extLst>
          </p:cNvPr>
          <p:cNvSpPr/>
          <p:nvPr/>
        </p:nvSpPr>
        <p:spPr>
          <a:xfrm>
            <a:off x="9591122" y="1295510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7B64770-B8BE-6C6C-BD22-AB93485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/>
          <a:lstStyle/>
          <a:p>
            <a:r>
              <a:rPr lang="en-US" sz="2650" dirty="0">
                <a:ea typeface="+mj-lt"/>
                <a:cs typeface="+mj-lt"/>
              </a:rPr>
              <a:t>MapReduce Practice - Solution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A711A-57F9-7A68-535E-7228C80C5310}"/>
              </a:ext>
            </a:extLst>
          </p:cNvPr>
          <p:cNvCxnSpPr>
            <a:cxnSpLocks/>
          </p:cNvCxnSpPr>
          <p:nvPr/>
        </p:nvCxnSpPr>
        <p:spPr>
          <a:xfrm>
            <a:off x="9448615" y="2227517"/>
            <a:ext cx="178427" cy="1144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B3042-770F-3046-0525-A125BD7AECDC}"/>
              </a:ext>
            </a:extLst>
          </p:cNvPr>
          <p:cNvCxnSpPr>
            <a:cxnSpLocks/>
          </p:cNvCxnSpPr>
          <p:nvPr/>
        </p:nvCxnSpPr>
        <p:spPr>
          <a:xfrm>
            <a:off x="9448615" y="3426080"/>
            <a:ext cx="194302" cy="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F5E016-3ED3-C3A0-6BE7-394C7D2262E5}"/>
              </a:ext>
            </a:extLst>
          </p:cNvPr>
          <p:cNvCxnSpPr>
            <a:cxnSpLocks/>
          </p:cNvCxnSpPr>
          <p:nvPr/>
        </p:nvCxnSpPr>
        <p:spPr>
          <a:xfrm flipV="1">
            <a:off x="9448614" y="3491354"/>
            <a:ext cx="178428" cy="958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D1289F-DD70-24E4-695B-8CFD9A1CF298}"/>
              </a:ext>
            </a:extLst>
          </p:cNvPr>
          <p:cNvSpPr/>
          <p:nvPr/>
        </p:nvSpPr>
        <p:spPr>
          <a:xfrm>
            <a:off x="1090613" y="1797931"/>
            <a:ext cx="2832628" cy="91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cs typeface="Arial"/>
              </a:rPr>
              <a:t>(San Francisco, 76)</a:t>
            </a:r>
          </a:p>
          <a:p>
            <a:pPr algn="ctr"/>
            <a:r>
              <a:rPr lang="en-US" sz="1300" dirty="0">
                <a:cs typeface="Arial"/>
              </a:rPr>
              <a:t>(Grinnell, -10)</a:t>
            </a:r>
          </a:p>
          <a:p>
            <a:pPr algn="ctr"/>
            <a:r>
              <a:rPr lang="en-US" sz="1300" dirty="0">
                <a:cs typeface="Arial"/>
              </a:rPr>
              <a:t>(Grinnell, 20)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5D183-98CC-95C7-CEB8-7D3F9D8D9AEF}"/>
              </a:ext>
            </a:extLst>
          </p:cNvPr>
          <p:cNvSpPr/>
          <p:nvPr/>
        </p:nvSpPr>
        <p:spPr>
          <a:xfrm>
            <a:off x="1110015" y="2909181"/>
            <a:ext cx="2832628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(Boston, 42)</a:t>
            </a:r>
          </a:p>
          <a:p>
            <a:pPr algn="ctr"/>
            <a:r>
              <a:rPr lang="en-US" sz="1200" dirty="0">
                <a:cs typeface="Arial"/>
              </a:rPr>
              <a:t>(Grinnell, 21)</a:t>
            </a:r>
          </a:p>
          <a:p>
            <a:pPr algn="ctr"/>
            <a:r>
              <a:rPr lang="en-US" sz="1200" dirty="0">
                <a:cs typeface="Arial"/>
              </a:rPr>
              <a:t>(Boston, 57)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7B6F4-43EE-D5F4-9955-33236D250F52}"/>
              </a:ext>
            </a:extLst>
          </p:cNvPr>
          <p:cNvSpPr/>
          <p:nvPr/>
        </p:nvSpPr>
        <p:spPr>
          <a:xfrm>
            <a:off x="1105605" y="3988681"/>
            <a:ext cx="2832628" cy="91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(Grinnell, 56)</a:t>
            </a:r>
          </a:p>
          <a:p>
            <a:pPr algn="ctr"/>
            <a:r>
              <a:rPr lang="en-US" sz="1200" dirty="0">
                <a:cs typeface="Arial"/>
              </a:rPr>
              <a:t>(San Francisco, 72)</a:t>
            </a:r>
          </a:p>
          <a:p>
            <a:pPr algn="ctr"/>
            <a:r>
              <a:rPr lang="en-US" sz="1200" dirty="0">
                <a:cs typeface="Arial"/>
              </a:rPr>
              <a:t>(Boston, 65)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42725-D1C0-4E86-A16F-6470CB64205E}"/>
              </a:ext>
            </a:extLst>
          </p:cNvPr>
          <p:cNvSpPr/>
          <p:nvPr/>
        </p:nvSpPr>
        <p:spPr>
          <a:xfrm>
            <a:off x="4464050" y="1797930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(San Francisco, 76)</a:t>
            </a:r>
          </a:p>
          <a:p>
            <a:pPr algn="ctr"/>
            <a:r>
              <a:rPr lang="en-US" sz="1200" dirty="0">
                <a:cs typeface="Arial"/>
              </a:rPr>
              <a:t>(Grinnell, 20)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A544D5-A7D9-745D-2D09-1DE13E9FF556}"/>
              </a:ext>
            </a:extLst>
          </p:cNvPr>
          <p:cNvSpPr/>
          <p:nvPr/>
        </p:nvSpPr>
        <p:spPr>
          <a:xfrm>
            <a:off x="4464050" y="2909180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(Boston, 57)</a:t>
            </a:r>
          </a:p>
          <a:p>
            <a:pPr algn="ctr"/>
            <a:r>
              <a:rPr lang="en-US" sz="1200" dirty="0">
                <a:cs typeface="Arial"/>
              </a:rPr>
              <a:t>(Grinnell, 21)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6B200E-DF1C-2A6A-CA2F-0218CB2CA4BD}"/>
              </a:ext>
            </a:extLst>
          </p:cNvPr>
          <p:cNvSpPr/>
          <p:nvPr/>
        </p:nvSpPr>
        <p:spPr>
          <a:xfrm>
            <a:off x="4464050" y="3988680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(Grinnell, 56)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(San Francisco, 72)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(Boston, 65)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2A6CF4-339A-CD6C-31EC-273510DFACE9}"/>
              </a:ext>
            </a:extLst>
          </p:cNvPr>
          <p:cNvCxnSpPr>
            <a:cxnSpLocks/>
          </p:cNvCxnSpPr>
          <p:nvPr/>
        </p:nvCxnSpPr>
        <p:spPr>
          <a:xfrm>
            <a:off x="3926820" y="2294340"/>
            <a:ext cx="562074" cy="4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628DD6-5A6E-D7BD-F689-02591F72D83D}"/>
              </a:ext>
            </a:extLst>
          </p:cNvPr>
          <p:cNvCxnSpPr>
            <a:cxnSpLocks/>
          </p:cNvCxnSpPr>
          <p:nvPr/>
        </p:nvCxnSpPr>
        <p:spPr>
          <a:xfrm>
            <a:off x="3942694" y="3397653"/>
            <a:ext cx="562074" cy="4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C1B0A0-A1F5-8CB7-10E1-DD5EA1194589}"/>
              </a:ext>
            </a:extLst>
          </p:cNvPr>
          <p:cNvCxnSpPr>
            <a:cxnSpLocks/>
          </p:cNvCxnSpPr>
          <p:nvPr/>
        </p:nvCxnSpPr>
        <p:spPr>
          <a:xfrm>
            <a:off x="3942694" y="4461278"/>
            <a:ext cx="562074" cy="4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083181D-802B-6E6A-4D4C-0898492D1D16}"/>
              </a:ext>
            </a:extLst>
          </p:cNvPr>
          <p:cNvSpPr/>
          <p:nvPr/>
        </p:nvSpPr>
        <p:spPr>
          <a:xfrm>
            <a:off x="6178550" y="1797930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(Grinnell, 20)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(Grinnell, 21)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(Grinnell, 56)</a:t>
            </a:r>
            <a:endParaRPr lang="en-US" sz="1200" dirty="0"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01E6E4-7D27-FB49-F029-40E9B3AF5944}"/>
              </a:ext>
            </a:extLst>
          </p:cNvPr>
          <p:cNvSpPr/>
          <p:nvPr/>
        </p:nvSpPr>
        <p:spPr>
          <a:xfrm>
            <a:off x="6178550" y="2925055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(San Francisco, 76)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(San Francisco, 72)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81EACE-0E04-F32E-7753-E156F3E64BF6}"/>
              </a:ext>
            </a:extLst>
          </p:cNvPr>
          <p:cNvSpPr/>
          <p:nvPr/>
        </p:nvSpPr>
        <p:spPr>
          <a:xfrm>
            <a:off x="6178550" y="3972805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(Boston, 57)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(Boston, 65)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4CA1869-B06A-C96A-40A5-369DE8226125}"/>
              </a:ext>
            </a:extLst>
          </p:cNvPr>
          <p:cNvSpPr/>
          <p:nvPr/>
        </p:nvSpPr>
        <p:spPr>
          <a:xfrm>
            <a:off x="7900988" y="1805868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(Grinnell, </a:t>
            </a:r>
            <a:r>
              <a:rPr lang="en-US" sz="1200" dirty="0">
                <a:ea typeface="+mn-lt"/>
                <a:cs typeface="+mn-lt"/>
              </a:rPr>
              <a:t>56)</a:t>
            </a:r>
            <a:endParaRPr lang="en-US" sz="1200" dirty="0"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78BD12-385A-8203-5A92-95E44874F16B}"/>
              </a:ext>
            </a:extLst>
          </p:cNvPr>
          <p:cNvSpPr/>
          <p:nvPr/>
        </p:nvSpPr>
        <p:spPr>
          <a:xfrm>
            <a:off x="7900988" y="2925055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(San Francisco, </a:t>
            </a:r>
            <a:r>
              <a:rPr lang="en-US" sz="1200" dirty="0">
                <a:ea typeface="+mn-lt"/>
                <a:cs typeface="+mn-lt"/>
              </a:rPr>
              <a:t>76)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178423-2B10-8EFA-C09D-913B7A1AFA3D}"/>
              </a:ext>
            </a:extLst>
          </p:cNvPr>
          <p:cNvSpPr/>
          <p:nvPr/>
        </p:nvSpPr>
        <p:spPr>
          <a:xfrm>
            <a:off x="7900987" y="3941055"/>
            <a:ext cx="1546753" cy="8985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cs typeface="Arial"/>
              </a:rPr>
              <a:t>(Boston, </a:t>
            </a:r>
            <a:r>
              <a:rPr lang="en-US" sz="1200" dirty="0">
                <a:ea typeface="+mn-lt"/>
                <a:cs typeface="+mn-lt"/>
              </a:rPr>
              <a:t>65)</a:t>
            </a:r>
          </a:p>
        </p:txBody>
      </p:sp>
    </p:spTree>
    <p:extLst>
      <p:ext uri="{BB962C8B-B14F-4D97-AF65-F5344CB8AC3E}">
        <p14:creationId xmlns:p14="http://schemas.microsoft.com/office/powerpoint/2010/main" val="398605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CEEF-F9B4-36A4-094B-D07D139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MapReduce Practice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BB0B-D3EC-1C58-9D64-C72683A7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3000" u="sng">
                <a:cs typeface="Arial"/>
              </a:rPr>
              <a:t>Map:</a:t>
            </a:r>
            <a:endParaRPr lang="en-US" u="sng">
              <a:cs typeface="Arial"/>
            </a:endParaRPr>
          </a:p>
          <a:p>
            <a:pPr marL="479425" lvl="1" indent="-239395"/>
            <a:r>
              <a:rPr lang="en-US" sz="3000">
                <a:cs typeface="Arial"/>
              </a:rPr>
              <a:t>For each node, return the max temperature for each city</a:t>
            </a:r>
          </a:p>
          <a:p>
            <a:pPr marL="479425" lvl="1" indent="-239395"/>
            <a:r>
              <a:rPr lang="en-US" sz="3000">
                <a:cs typeface="Arial"/>
              </a:rPr>
              <a:t>e.g. (Grinnell, 95) (San Francisco, 85) (Philadelphia, 92)</a:t>
            </a:r>
          </a:p>
          <a:p>
            <a:pPr marL="514350" indent="-514350">
              <a:buAutoNum type="arabicPeriod"/>
            </a:pPr>
            <a:r>
              <a:rPr lang="en-US" sz="3000" u="sng">
                <a:cs typeface="Arial"/>
              </a:rPr>
              <a:t>Shuffle/sort:</a:t>
            </a:r>
          </a:p>
          <a:p>
            <a:pPr marL="754380" lvl="1" indent="-514350">
              <a:buFont typeface="Arial"/>
              <a:buChar char="−"/>
            </a:pPr>
            <a:r>
              <a:rPr lang="en-US" sz="3000">
                <a:ea typeface="+mn-lt"/>
                <a:cs typeface="+mn-lt"/>
              </a:rPr>
              <a:t>Group by city</a:t>
            </a:r>
          </a:p>
          <a:p>
            <a:pPr marL="514350" indent="-514350">
              <a:buAutoNum type="arabicPeriod"/>
            </a:pPr>
            <a:r>
              <a:rPr lang="en-US" sz="3000" u="sng">
                <a:cs typeface="Arial"/>
              </a:rPr>
              <a:t>Reduce:</a:t>
            </a:r>
          </a:p>
          <a:p>
            <a:pPr marL="754380" lvl="1" indent="-514350"/>
            <a:r>
              <a:rPr lang="en-US" sz="3000">
                <a:cs typeface="Arial"/>
              </a:rPr>
              <a:t>For each city, find the max temperature from all the node maxes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DB5B2-EB70-39BD-D101-7D9A06B9A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43B7DFBC-01F0-C5AD-C890-CC1F2F1D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37B5-C2F1-3024-C35D-01396D7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YARN Resource Manager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5F5E-DD85-9F18-A975-6FDD0F78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152656"/>
            <a:ext cx="6511687" cy="4671076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3000">
                <a:cs typeface="Arial"/>
              </a:rPr>
              <a:t>We may have multiple MapReduce jobs at once</a:t>
            </a:r>
            <a:endParaRPr lang="en-US"/>
          </a:p>
          <a:p>
            <a:pPr marL="239395" indent="-239395"/>
            <a:r>
              <a:rPr lang="en-US" sz="3000">
                <a:cs typeface="Arial"/>
              </a:rPr>
              <a:t>YARN assures everything is as efficient as possible</a:t>
            </a:r>
          </a:p>
          <a:p>
            <a:pPr marL="239395" indent="-239395"/>
            <a:r>
              <a:rPr lang="en-US" sz="3000">
                <a:cs typeface="Arial"/>
              </a:rPr>
              <a:t>Multiple components:</a:t>
            </a:r>
            <a:endParaRPr lang="en-US">
              <a:cs typeface="Arial"/>
            </a:endParaRPr>
          </a:p>
          <a:p>
            <a:pPr marL="479425" lvl="1" indent="-239395"/>
            <a:r>
              <a:rPr lang="en-US" sz="3000" u="sng">
                <a:cs typeface="Arial"/>
              </a:rPr>
              <a:t>Resource Manager:</a:t>
            </a:r>
            <a:r>
              <a:rPr lang="en-US" sz="3000">
                <a:cs typeface="Arial"/>
              </a:rPr>
              <a:t> communicate with the client, allocate resources</a:t>
            </a:r>
          </a:p>
          <a:p>
            <a:pPr marL="479425" lvl="1" indent="-239395"/>
            <a:r>
              <a:rPr lang="en-US" sz="3000" u="sng">
                <a:ea typeface="+mn-lt"/>
                <a:cs typeface="+mn-lt"/>
              </a:rPr>
              <a:t>Node Manager:</a:t>
            </a:r>
            <a:r>
              <a:rPr lang="en-US" sz="3000">
                <a:ea typeface="+mn-lt"/>
                <a:cs typeface="+mn-lt"/>
              </a:rPr>
              <a:t> execute job(s)</a:t>
            </a:r>
            <a:endParaRPr lang="en-US" sz="3000" u="sng">
              <a:ea typeface="+mn-lt"/>
              <a:cs typeface="+mn-lt"/>
            </a:endParaRPr>
          </a:p>
          <a:p>
            <a:pPr marL="479425" lvl="1" indent="-239395"/>
            <a:r>
              <a:rPr lang="en-US" sz="3000" u="sng">
                <a:cs typeface="Arial"/>
              </a:rPr>
              <a:t>Application Master:</a:t>
            </a:r>
            <a:r>
              <a:rPr lang="en-US" sz="3000">
                <a:cs typeface="Arial"/>
              </a:rPr>
              <a:t> track a single job, direct Node Managers</a:t>
            </a:r>
            <a:endParaRPr lang="en-US"/>
          </a:p>
          <a:p>
            <a:pPr marL="479425" lvl="1" indent="-239395"/>
            <a:endParaRPr lang="en-US" sz="3000" u="sng">
              <a:cs typeface="Arial"/>
            </a:endParaRPr>
          </a:p>
          <a:p>
            <a:pPr marL="479425" lvl="1" indent="-239395"/>
            <a:endParaRPr lang="en-US" sz="300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46900-C341-65BF-4F3D-079626E9A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5D5E567-0865-44A6-73B3-B2813C16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246A2972-75E5-2688-375D-EF597851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21" y="1992500"/>
            <a:ext cx="5452533" cy="4199444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76DC640-97EE-C3CD-EE1E-1372AD223B4A}"/>
              </a:ext>
            </a:extLst>
          </p:cNvPr>
          <p:cNvSpPr txBox="1"/>
          <p:nvPr/>
        </p:nvSpPr>
        <p:spPr>
          <a:xfrm>
            <a:off x="7292623" y="6347177"/>
            <a:ext cx="311008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Apache Hadoop Docs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20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5951-AC6F-640F-7E80-20691659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Hadoop vs Spark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77A8-B34B-068B-B2A2-18A1AE97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282743"/>
            <a:ext cx="11507021" cy="4536139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>
              <a:buFont typeface="Wingdings 2" panose="020B0604020202020204" pitchFamily="34" charset="0"/>
              <a:buChar char=""/>
            </a:pPr>
            <a:r>
              <a:rPr lang="en-US" sz="3000">
                <a:cs typeface="Arial"/>
              </a:rPr>
              <a:t>Spark is newer, seen as an improvement:</a:t>
            </a:r>
            <a:endParaRPr lang="en-US">
              <a:cs typeface="Arial"/>
            </a:endParaRPr>
          </a:p>
          <a:p>
            <a:pPr marL="239395" indent="-239395">
              <a:buFont typeface="Wingdings 2" panose="020B0604020202020204" pitchFamily="34" charset="0"/>
              <a:buChar char=""/>
            </a:pPr>
            <a:endParaRPr lang="en-US" sz="3000"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000">
                <a:cs typeface="Arial"/>
              </a:rPr>
              <a:t>Spark data stored in memory (RAM) instead of in a file system</a:t>
            </a:r>
          </a:p>
          <a:p>
            <a:pPr marL="479425" lvl="1" indent="-239395"/>
            <a:r>
              <a:rPr lang="en-US" sz="3000">
                <a:cs typeface="Arial"/>
              </a:rPr>
              <a:t>Allows Spark to be up to 100x </a:t>
            </a:r>
            <a:r>
              <a:rPr lang="en-US" sz="3000" u="sng">
                <a:cs typeface="Arial"/>
              </a:rPr>
              <a:t>faster</a:t>
            </a:r>
            <a:r>
              <a:rPr lang="en-US" sz="3000">
                <a:cs typeface="Arial"/>
              </a:rPr>
              <a:t> than Hadoop (IBM)!</a:t>
            </a:r>
          </a:p>
          <a:p>
            <a:pPr marL="479425" lvl="1" indent="-239395"/>
            <a:r>
              <a:rPr lang="en-US" sz="3000">
                <a:cs typeface="Arial"/>
              </a:rPr>
              <a:t>But </a:t>
            </a:r>
            <a:r>
              <a:rPr lang="en-US" sz="3000" u="sng">
                <a:cs typeface="Arial"/>
              </a:rPr>
              <a:t>better/more expensive computers</a:t>
            </a:r>
            <a:r>
              <a:rPr lang="en-US" sz="3000">
                <a:cs typeface="Arial"/>
              </a:rPr>
              <a:t> needed</a:t>
            </a:r>
          </a:p>
          <a:p>
            <a:pPr marL="479425" lvl="1" indent="-239395"/>
            <a:endParaRPr lang="en-US" sz="3000"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000">
                <a:cs typeface="Arial"/>
              </a:rPr>
              <a:t>Hadoop data can only be processed with MapReduce, whereas Spark data can be accessed with </a:t>
            </a:r>
            <a:r>
              <a:rPr lang="en-US" sz="3000" u="sng">
                <a:cs typeface="Arial"/>
              </a:rPr>
              <a:t>SQL-/pandas-like code</a:t>
            </a:r>
          </a:p>
          <a:p>
            <a:pPr marL="514350" indent="-514350">
              <a:buAutoNum type="arabicPeriod"/>
            </a:pPr>
            <a:endParaRPr lang="en-US" sz="3000"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000">
                <a:cs typeface="Arial"/>
              </a:rPr>
              <a:t>Spark is much better at </a:t>
            </a:r>
            <a:r>
              <a:rPr lang="en-US" sz="3000" u="sng">
                <a:cs typeface="Arial"/>
              </a:rPr>
              <a:t>Machine Learning</a:t>
            </a:r>
            <a:endParaRPr lang="en-US" u="sng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5679-B9E1-9940-EECB-90D839502F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0C68E9D-A5CD-04DF-6F31-775C0C06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3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3A3B-81C5-A2BF-ED50-205424D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Spark Architecture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D4C48-B3E8-3206-1C4B-3F64EBF94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D440544-8119-4F74-1432-E57C8767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1073945"/>
            <a:ext cx="8351042" cy="4698203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43E7574E-2463-AEB9-A732-78B8AFA9F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51BAD8A-14D7-32D8-1DE5-2AB160DFBC5F}"/>
              </a:ext>
            </a:extLst>
          </p:cNvPr>
          <p:cNvSpPr txBox="1"/>
          <p:nvPr/>
        </p:nvSpPr>
        <p:spPr>
          <a:xfrm>
            <a:off x="5375717" y="5823302"/>
            <a:ext cx="14432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Source: </a:t>
            </a:r>
            <a:r>
              <a:rPr lang="en-US" sz="1400" err="1"/>
              <a:t>UCloud</a:t>
            </a:r>
            <a:endParaRPr lang="en-US" sz="1400" err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933B-5FB2-5AEE-FC92-D5AE330BC788}"/>
              </a:ext>
            </a:extLst>
          </p:cNvPr>
          <p:cNvSpPr txBox="1"/>
          <p:nvPr/>
        </p:nvSpPr>
        <p:spPr>
          <a:xfrm>
            <a:off x="3315419" y="4580626"/>
            <a:ext cx="5865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New</a:t>
            </a:r>
            <a:endParaRPr lang="en-US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9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EAA-98B8-001A-E796-5BBDDCC0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Spark DataFrames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E931-C051-7D54-7DEE-93C714B1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3000">
                <a:cs typeface="Arial"/>
              </a:rPr>
              <a:t>Main way to work with Spark Data</a:t>
            </a:r>
          </a:p>
          <a:p>
            <a:pPr marL="239395" indent="-239395"/>
            <a:endParaRPr lang="en-US" sz="3000">
              <a:ea typeface="+mn-lt"/>
              <a:cs typeface="+mn-lt"/>
            </a:endParaRPr>
          </a:p>
          <a:p>
            <a:pPr marL="239395" indent="-239395"/>
            <a:r>
              <a:rPr lang="en-US" sz="3000">
                <a:ea typeface="+mn-lt"/>
                <a:cs typeface="+mn-lt"/>
              </a:rPr>
              <a:t>Basically, a relational database "with richer optimizations under the hood" (Apache Spark Docs).</a:t>
            </a:r>
            <a:endParaRPr lang="en-US"/>
          </a:p>
          <a:p>
            <a:pPr marL="239395" indent="-239395"/>
            <a:endParaRPr lang="en-US" sz="3000">
              <a:ea typeface="+mn-lt"/>
              <a:cs typeface="+mn-lt"/>
            </a:endParaRPr>
          </a:p>
          <a:p>
            <a:pPr marL="239395" indent="-239395"/>
            <a:r>
              <a:rPr lang="en-US" sz="3000">
                <a:cs typeface="Arial"/>
              </a:rPr>
              <a:t>Use the </a:t>
            </a:r>
            <a:r>
              <a:rPr lang="en-US" sz="3000" u="sng" err="1">
                <a:cs typeface="Arial"/>
              </a:rPr>
              <a:t>PySpark</a:t>
            </a:r>
            <a:r>
              <a:rPr lang="en-US" sz="3000">
                <a:cs typeface="Arial"/>
              </a:rPr>
              <a:t> package in Python (or </a:t>
            </a:r>
            <a:r>
              <a:rPr lang="en-US" sz="3000" err="1">
                <a:cs typeface="Arial"/>
              </a:rPr>
              <a:t>sparkR</a:t>
            </a:r>
            <a:r>
              <a:rPr lang="en-US" sz="3000">
                <a:cs typeface="Arial"/>
              </a:rPr>
              <a:t> in R)</a:t>
            </a:r>
            <a:endParaRPr lang="en-US"/>
          </a:p>
          <a:p>
            <a:pPr marL="239395" indent="-239395"/>
            <a:r>
              <a:rPr lang="en-US" sz="3000">
                <a:cs typeface="Arial"/>
              </a:rPr>
              <a:t>Code very similar to </a:t>
            </a:r>
            <a:r>
              <a:rPr lang="en-US" sz="3000" u="sng">
                <a:cs typeface="Arial"/>
              </a:rPr>
              <a:t>SQL/pandas</a:t>
            </a:r>
            <a:endParaRPr lang="en-US" sz="3000">
              <a:ea typeface="+mn-lt"/>
              <a:cs typeface="+mn-lt"/>
            </a:endParaRPr>
          </a:p>
          <a:p>
            <a:pPr marL="239395" indent="-239395"/>
            <a:endParaRPr lang="en-US" sz="3000">
              <a:cs typeface="Arial"/>
            </a:endParaRPr>
          </a:p>
          <a:p>
            <a:pPr marL="239395" indent="-239395"/>
            <a:endParaRPr lang="en-US" sz="3000" u="sng">
              <a:cs typeface="Arial"/>
            </a:endParaRPr>
          </a:p>
          <a:p>
            <a:pPr marL="239395" indent="-239395"/>
            <a:endParaRPr lang="en-US" sz="300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79D6-20A3-0298-D83A-A3FDD62AE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1EE80A55-2746-BE68-8DF0-9A5A5667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229F-812F-BC32-968A-4876FBCE3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So, let's learn </a:t>
            </a:r>
            <a:r>
              <a:rPr lang="en-US" err="1">
                <a:cs typeface="Arial"/>
              </a:rPr>
              <a:t>PySpark</a:t>
            </a:r>
            <a:r>
              <a:rPr lang="en-US">
                <a:cs typeface="Arial"/>
              </a:rPr>
              <a:t>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5A5B-DCE4-C0BC-5133-D5927F79B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Switch to the </a:t>
            </a:r>
            <a:r>
              <a:rPr lang="en-US" err="1">
                <a:cs typeface="Arial"/>
              </a:rPr>
              <a:t>Jupyter</a:t>
            </a:r>
            <a:r>
              <a:rPr lang="en-US">
                <a:cs typeface="Arial"/>
              </a:rPr>
              <a:t> Notebook</a:t>
            </a:r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D25496D-CD10-A341-FBFC-259A8D34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C0D72F-3C54-4FCD-8066-F605262FC4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8CF6E11C-ED41-4D00-BEDC-20F75779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860F9-BFFC-C52C-BD49-F6FAB206343C}"/>
              </a:ext>
            </a:extLst>
          </p:cNvPr>
          <p:cNvSpPr txBox="1"/>
          <p:nvPr/>
        </p:nvSpPr>
        <p:spPr>
          <a:xfrm>
            <a:off x="1477241" y="1927513"/>
            <a:ext cx="7912674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Hadoop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Hadoop Distributed File System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MapReduce Paradigm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YARN 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Spark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err="1">
                <a:cs typeface="Calibri"/>
              </a:rPr>
              <a:t>DataFrames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err="1">
                <a:cs typeface="Calibri"/>
              </a:rPr>
              <a:t>PySpark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5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B406-462B-71D3-FA72-3AAC94A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Motivation for Hadoop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A722-7CA0-D249-045A-CF357517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0" y="1604212"/>
            <a:ext cx="4160192" cy="4388323"/>
          </a:xfrm>
        </p:spPr>
        <p:txBody>
          <a:bodyPr vert="horz" lIns="0" tIns="0" rIns="0" bIns="0" rtlCol="0" anchor="t">
            <a:noAutofit/>
          </a:bodyPr>
          <a:lstStyle/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ea typeface="+mn-lt"/>
                <a:cs typeface="+mn-lt"/>
              </a:rPr>
              <a:t>Big Data </a:t>
            </a:r>
            <a:r>
              <a:rPr lang="en-US" sz="2400" dirty="0">
                <a:ea typeface="+mn-lt"/>
                <a:cs typeface="+mn-lt"/>
              </a:rPr>
              <a:t>is amazing</a:t>
            </a:r>
          </a:p>
          <a:p>
            <a:pPr marL="479425" lvl="1" indent="-239395">
              <a:lnSpc>
                <a:spcPct val="90000"/>
              </a:lnSpc>
              <a:spcBef>
                <a:spcPts val="1000"/>
              </a:spcBef>
              <a:buFont typeface="Arial" panose="05020102010507070707" pitchFamily="18" charset="2"/>
              <a:buChar char="−"/>
            </a:pPr>
            <a:r>
              <a:rPr lang="en-US" sz="2400" dirty="0">
                <a:ea typeface="+mn-lt"/>
                <a:cs typeface="+mn-lt"/>
              </a:rPr>
              <a:t>More detailed insight</a:t>
            </a:r>
          </a:p>
          <a:p>
            <a:pPr marL="479425" lvl="1" indent="-239395">
              <a:lnSpc>
                <a:spcPct val="90000"/>
              </a:lnSpc>
              <a:spcBef>
                <a:spcPts val="1000"/>
              </a:spcBef>
              <a:buFont typeface="Arial" panose="05020102010507070707" pitchFamily="18" charset="2"/>
              <a:buChar char="−"/>
            </a:pPr>
            <a:r>
              <a:rPr lang="en-US" sz="2400" dirty="0">
                <a:ea typeface="+mn-lt"/>
                <a:cs typeface="+mn-lt"/>
              </a:rPr>
              <a:t>Better predictions</a:t>
            </a:r>
            <a:endParaRPr lang="en-US" sz="2400" dirty="0"/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endParaRPr lang="en-US">
              <a:cs typeface="Arial"/>
            </a:endParaRPr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cs typeface="Arial"/>
              </a:rPr>
              <a:t>However, potential problems are...</a:t>
            </a:r>
          </a:p>
          <a:p>
            <a:pPr marL="582930" lvl="1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400" dirty="0">
                <a:cs typeface="Arial"/>
              </a:rPr>
              <a:t>Storing the colossal amount of data</a:t>
            </a:r>
          </a:p>
          <a:p>
            <a:pPr marL="582930" lvl="1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400" dirty="0">
                <a:cs typeface="Arial"/>
              </a:rPr>
              <a:t>Accessing and processing it quickly</a:t>
            </a:r>
          </a:p>
          <a:p>
            <a:pPr marL="24003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cs typeface="Arial"/>
              </a:rPr>
              <a:t>                           </a:t>
            </a:r>
            <a:endParaRPr lang="en-US" i="1" dirty="0">
              <a:cs typeface="Arial"/>
            </a:endParaRPr>
          </a:p>
          <a:p>
            <a:pPr marL="24003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i="1" dirty="0">
                <a:cs typeface="Arial"/>
              </a:rPr>
              <a:t>                                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C58A-29FE-6D2B-7DB3-339DCE6BEE5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F674-D089-3980-107A-A8030EE89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C0C6164-39A3-BD33-B050-BC8AB255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pic>
        <p:nvPicPr>
          <p:cNvPr id="6" name="Picture 7" descr="Diagram, timeline&#10;&#10;Description automatically generated">
            <a:extLst>
              <a:ext uri="{FF2B5EF4-FFF2-40B4-BE49-F238E27FC236}">
                <a16:creationId xmlns:a16="http://schemas.microsoft.com/office/drawing/2014/main" id="{BE06A170-3395-08F4-7730-B87A8B15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14" y="2164398"/>
            <a:ext cx="7269843" cy="3309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614C4-858C-82A3-91DB-D41FE4A5F7D6}"/>
              </a:ext>
            </a:extLst>
          </p:cNvPr>
          <p:cNvSpPr txBox="1"/>
          <p:nvPr/>
        </p:nvSpPr>
        <p:spPr>
          <a:xfrm>
            <a:off x="7300686" y="5903685"/>
            <a:ext cx="4775198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>
                <a:cs typeface="Arial"/>
              </a:rPr>
              <a:t>Image Credit: </a:t>
            </a:r>
            <a:r>
              <a:rPr lang="en-US" sz="1200">
                <a:ea typeface="+mn-lt"/>
                <a:cs typeface="+mn-lt"/>
              </a:rPr>
              <a:t>https://www.edureka.co/blog/what-is-hadoop/</a:t>
            </a: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25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770172-AB93-EC6E-2EBB-61529EF468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691" y="6151741"/>
            <a:ext cx="7968885" cy="16414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80E32-0844-BA04-3299-09C8107A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anchor="b">
            <a:normAutofit/>
          </a:bodyPr>
          <a:lstStyle/>
          <a:p>
            <a:r>
              <a:rPr lang="en-US" sz="2650"/>
              <a:t>Terms and Definitions</a:t>
            </a:r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A8EFBC56-FAED-583F-05EE-8C08B9D4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50" b="288"/>
          <a:stretch/>
        </p:blipFill>
        <p:spPr>
          <a:xfrm>
            <a:off x="7062920" y="826080"/>
            <a:ext cx="4785980" cy="51943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F768A-4FCF-FA99-79EC-B9402943A967}"/>
              </a:ext>
            </a:extLst>
          </p:cNvPr>
          <p:cNvSpPr txBox="1"/>
          <p:nvPr/>
        </p:nvSpPr>
        <p:spPr>
          <a:xfrm>
            <a:off x="6378497" y="5913863"/>
            <a:ext cx="489910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>
                <a:cs typeface="Arial"/>
              </a:rPr>
              <a:t>Image Credit: </a:t>
            </a:r>
            <a:r>
              <a:rPr lang="en-US" sz="1200">
                <a:ea typeface="+mn-lt"/>
                <a:cs typeface="+mn-lt"/>
              </a:rPr>
              <a:t>https://i.ytimg.com/vi/YS-QvfCZWvc/maxresdefault.jpg</a:t>
            </a:r>
            <a:endParaRPr lang="en-US" sz="1200">
              <a:cs typeface="Arial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04BBB56-D7E6-1A35-68A2-5867F685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6A605-F9EF-D216-1C47-014D3D5870EC}"/>
              </a:ext>
            </a:extLst>
          </p:cNvPr>
          <p:cNvSpPr txBox="1"/>
          <p:nvPr/>
        </p:nvSpPr>
        <p:spPr>
          <a:xfrm>
            <a:off x="339306" y="1316966"/>
            <a:ext cx="6946331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dirty="0"/>
              <a:t>When data gets big, it cannot all fit on one computer</a:t>
            </a:r>
          </a:p>
          <a:p>
            <a:pPr marL="636905" lvl="1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dirty="0">
                <a:cs typeface="Arial"/>
              </a:rPr>
              <a:t>Imagine trying to get all Amazon purchases from last month on your laptop...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400" dirty="0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dirty="0">
                <a:cs typeface="Arial"/>
              </a:rPr>
              <a:t>Instead, we can spread out our data on multiple computers that are connected (</a:t>
            </a:r>
            <a:r>
              <a:rPr lang="en-US" sz="2400" u="sng" dirty="0">
                <a:cs typeface="Arial"/>
              </a:rPr>
              <a:t>distributed computing</a:t>
            </a:r>
            <a:r>
              <a:rPr lang="en-US" sz="2400" dirty="0">
                <a:cs typeface="Arial"/>
              </a:rPr>
              <a:t>)</a:t>
            </a:r>
          </a:p>
          <a:p>
            <a:pPr marL="636905" lvl="1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dirty="0">
                <a:cs typeface="Arial"/>
              </a:rPr>
              <a:t>We call a connected group of computers a </a:t>
            </a:r>
            <a:r>
              <a:rPr lang="en-US" sz="2400" u="sng" dirty="0">
                <a:cs typeface="Arial"/>
              </a:rPr>
              <a:t>cluster</a:t>
            </a:r>
            <a:endParaRPr lang="en-US" sz="2400" dirty="0">
              <a:cs typeface="Arial"/>
            </a:endParaRPr>
          </a:p>
          <a:p>
            <a:pPr marL="636905" lvl="1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400" dirty="0">
                <a:cs typeface="Arial"/>
              </a:rPr>
              <a:t>A specific computer is called a </a:t>
            </a:r>
            <a:r>
              <a:rPr lang="en-US" sz="2400" u="sng" dirty="0">
                <a:cs typeface="Arial"/>
              </a:rPr>
              <a:t>node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8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B406-462B-71D3-FA72-3AAC94A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What is Hadoop?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A722-7CA0-D249-045A-CF357517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endParaRPr lang="en-US" sz="2000" u="sng">
              <a:cs typeface="Arial"/>
            </a:endParaRPr>
          </a:p>
          <a:p>
            <a:pPr marL="239395" indent="-239395"/>
            <a:r>
              <a:rPr lang="en-US" sz="2000" dirty="0">
                <a:ea typeface="+mn-lt"/>
                <a:cs typeface="+mn-lt"/>
              </a:rPr>
              <a:t>An open-source framework that allows you to store lots of data in a distributed environment so that you can process the data in parallel.</a:t>
            </a:r>
          </a:p>
          <a:p>
            <a:pPr marL="239395" indent="-239395"/>
            <a:r>
              <a:rPr lang="en-US" sz="2000" dirty="0">
                <a:ea typeface="+mn-lt"/>
                <a:cs typeface="+mn-lt"/>
              </a:rPr>
              <a:t>Usually cheap, older computers are used to save costs. In case they fail, you can replicate your data on multiple nodes.</a:t>
            </a:r>
          </a:p>
          <a:p>
            <a:pPr marL="0" indent="0">
              <a:buNone/>
            </a:pP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  Three components in Hadoop:</a:t>
            </a:r>
            <a:endParaRPr lang="en-US" dirty="0">
              <a:cs typeface="Arial"/>
            </a:endParaRPr>
          </a:p>
          <a:p>
            <a:pPr marL="793750" lvl="3" indent="-457200">
              <a:buAutoNum type="arabicPeriod"/>
            </a:pPr>
            <a:r>
              <a:rPr lang="en-US" sz="2000" u="sng" dirty="0">
                <a:cs typeface="Arial"/>
              </a:rPr>
              <a:t>Storage</a:t>
            </a:r>
            <a:r>
              <a:rPr lang="en-US" sz="2000" dirty="0">
                <a:cs typeface="Arial"/>
              </a:rPr>
              <a:t>: Hadoop Distributed File System (HDFS)</a:t>
            </a:r>
            <a:endParaRPr lang="en-US" sz="2000" dirty="0">
              <a:ea typeface="+mn-lt"/>
              <a:cs typeface="+mn-lt"/>
            </a:endParaRPr>
          </a:p>
          <a:p>
            <a:pPr marL="793750" lvl="3" indent="-457200">
              <a:buAutoNum type="arabicPeriod"/>
            </a:pPr>
            <a:r>
              <a:rPr lang="en-US" sz="2000" u="sng" dirty="0">
                <a:ea typeface="+mn-lt"/>
                <a:cs typeface="+mn-lt"/>
              </a:rPr>
              <a:t>Processing:</a:t>
            </a:r>
            <a:r>
              <a:rPr lang="en-US" sz="2000" dirty="0">
                <a:ea typeface="+mn-lt"/>
                <a:cs typeface="+mn-lt"/>
              </a:rPr>
              <a:t> MapReduce</a:t>
            </a:r>
            <a:endParaRPr lang="en-US" sz="2000" dirty="0">
              <a:cs typeface="Arial"/>
            </a:endParaRPr>
          </a:p>
          <a:p>
            <a:pPr marL="793750" lvl="3" indent="-457200">
              <a:buAutoNum type="arabicPeriod"/>
            </a:pPr>
            <a:r>
              <a:rPr lang="en-US" sz="2000" u="sng" dirty="0">
                <a:cs typeface="Arial"/>
              </a:rPr>
              <a:t>Resource Management</a:t>
            </a:r>
            <a:r>
              <a:rPr lang="en-US" sz="2000" dirty="0">
                <a:cs typeface="Arial"/>
              </a:rPr>
              <a:t>: YARN</a:t>
            </a:r>
            <a:endParaRPr lang="en-US" sz="2000" i="1" dirty="0">
              <a:cs typeface="Arial"/>
            </a:endParaRPr>
          </a:p>
          <a:p>
            <a:pPr marL="793750" lvl="3" indent="-457200">
              <a:buClr>
                <a:srgbClr val="006B8D"/>
              </a:buClr>
              <a:buAutoNum type="arabicPeriod"/>
            </a:pPr>
            <a:endParaRPr lang="en-US" sz="2000" dirty="0">
              <a:cs typeface="Arial"/>
            </a:endParaRPr>
          </a:p>
          <a:p>
            <a:pPr marL="793750" lvl="3" indent="-457200">
              <a:buClr>
                <a:srgbClr val="006B8D"/>
              </a:buClr>
              <a:buAutoNum type="arabicPeriod"/>
            </a:pPr>
            <a:endParaRPr lang="en-US" sz="200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C58A-29FE-6D2B-7DB3-339DCE6BEE5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F674-D089-3980-107A-A8030EE89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C0C6164-39A3-BD33-B050-BC8AB255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4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0E32-0844-BA04-3299-09C8107A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vert="horz" lIns="0" tIns="0" rIns="91440" bIns="0" rtlCol="0" anchor="b">
            <a:normAutofit/>
          </a:bodyPr>
          <a:lstStyle/>
          <a:p>
            <a:r>
              <a:rPr lang="en-US" sz="2650" kern="1200" dirty="0">
                <a:latin typeface="+mj-lt"/>
                <a:ea typeface="+mj-ea"/>
                <a:cs typeface="+mj-cs"/>
              </a:rPr>
              <a:t>Hadoop Distributed File System – </a:t>
            </a:r>
            <a:r>
              <a:rPr lang="en-US" sz="2650" dirty="0"/>
              <a:t>Architecture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F768A-4FCF-FA99-79EC-B9402943A967}"/>
              </a:ext>
            </a:extLst>
          </p:cNvPr>
          <p:cNvSpPr txBox="1"/>
          <p:nvPr/>
        </p:nvSpPr>
        <p:spPr>
          <a:xfrm>
            <a:off x="5133348" y="5854085"/>
            <a:ext cx="5349511" cy="15224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914377">
              <a:spcAft>
                <a:spcPts val="600"/>
              </a:spcAft>
              <a:buClr>
                <a:schemeClr val="tx1"/>
              </a:buClr>
            </a:pPr>
            <a:r>
              <a:rPr lang="en-US" sz="1050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050" kern="1200" dirty="0" err="1">
                <a:solidFill>
                  <a:srgbClr val="3F3F3F"/>
                </a:solidFill>
                <a:latin typeface="+mn-lt"/>
                <a:ea typeface="+mn-ea"/>
                <a:cs typeface="+mn-cs"/>
              </a:rPr>
              <a:t>Credit:</a:t>
            </a:r>
            <a:r>
              <a:rPr lang="en-US" sz="1050" dirty="0" err="1">
                <a:ea typeface="+mn-lt"/>
                <a:cs typeface="+mn-lt"/>
              </a:rPr>
              <a:t>http</a:t>
            </a:r>
            <a:r>
              <a:rPr lang="en-US" sz="1050" dirty="0">
                <a:ea typeface="+mn-lt"/>
                <a:cs typeface="+mn-lt"/>
              </a:rPr>
              <a:t>://bigdataweek.com/wp-content/uploads/2013/11/HDFS-Architecture.jpg</a:t>
            </a:r>
            <a:endParaRPr lang="en-US" dirty="0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EA14CC1-0CD6-11E6-0A82-6B63B4E3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1" t="27493" r="-572" b="269"/>
          <a:stretch/>
        </p:blipFill>
        <p:spPr>
          <a:xfrm>
            <a:off x="3992739" y="1604963"/>
            <a:ext cx="8183224" cy="41666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F27E-2DBB-6574-3E1F-304BA62D99B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1850" dirty="0">
                <a:cs typeface="Arial"/>
              </a:rPr>
              <a:t>How data is stored in a Hadoop cluster</a:t>
            </a:r>
            <a:endParaRPr lang="en-US" dirty="0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E21CD52A-F196-FA59-DAAA-F18D56E7F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50A0-0A2E-FF00-EFDA-E254EB1529CE}"/>
              </a:ext>
            </a:extLst>
          </p:cNvPr>
          <p:cNvSpPr txBox="1"/>
          <p:nvPr/>
        </p:nvSpPr>
        <p:spPr>
          <a:xfrm>
            <a:off x="104775" y="1676399"/>
            <a:ext cx="3898105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 dirty="0">
                <a:cs typeface="Arial"/>
              </a:rPr>
              <a:t>Each cluster has 1 </a:t>
            </a:r>
            <a:r>
              <a:rPr lang="en-US" sz="2000" b="1" u="sng" dirty="0" err="1">
                <a:cs typeface="Arial"/>
              </a:rPr>
              <a:t>namenode</a:t>
            </a:r>
            <a:r>
              <a:rPr lang="en-US" sz="2000" dirty="0">
                <a:cs typeface="Arial"/>
              </a:rPr>
              <a:t> which gives information about the system (# of nodes/replications)</a:t>
            </a:r>
            <a:endParaRPr lang="en-US" dirty="0"/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000" dirty="0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 dirty="0">
                <a:cs typeface="Arial"/>
              </a:rPr>
              <a:t>Data is actually stored in </a:t>
            </a:r>
            <a:r>
              <a:rPr lang="en-US" sz="2000" b="1" u="sng" dirty="0" err="1">
                <a:cs typeface="Arial"/>
              </a:rPr>
              <a:t>datanodes</a:t>
            </a:r>
            <a:r>
              <a:rPr lang="en-US" sz="2000" dirty="0">
                <a:cs typeface="Arial"/>
              </a:rPr>
              <a:t> which are grouped together into racks</a:t>
            </a: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2000" dirty="0">
              <a:cs typeface="Arial"/>
            </a:endParaRPr>
          </a:p>
          <a:p>
            <a:pPr marL="179705" indent="-179705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2000" dirty="0">
                <a:cs typeface="Arial"/>
              </a:rPr>
              <a:t>Files are broken up into </a:t>
            </a:r>
            <a:r>
              <a:rPr lang="en-US" sz="2000" b="1" u="sng" dirty="0">
                <a:cs typeface="Arial"/>
              </a:rPr>
              <a:t>blocks</a:t>
            </a:r>
            <a:r>
              <a:rPr lang="en-US" sz="2000" dirty="0">
                <a:cs typeface="Arial"/>
              </a:rPr>
              <a:t>, replicated, and put on multiple nodes</a:t>
            </a:r>
          </a:p>
          <a:p>
            <a:pPr>
              <a:buClr>
                <a:schemeClr val="tx2"/>
              </a:buClr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0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FE5D-32BF-0B6B-D89A-FA7C833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MapReduce Paradigm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4A67-0A2B-8861-FA9C-A9F2EF2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3000">
                <a:ea typeface="+mn-lt"/>
                <a:cs typeface="+mn-lt"/>
              </a:rPr>
              <a:t>Main way to process data stored in HDFS</a:t>
            </a:r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3000">
                <a:ea typeface="+mn-lt"/>
                <a:cs typeface="+mn-lt"/>
              </a:rPr>
              <a:t>Consists of 3 steps: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200" u="sng">
                <a:ea typeface="+mn-lt"/>
                <a:cs typeface="+mn-lt"/>
              </a:rPr>
              <a:t>Map:</a:t>
            </a:r>
            <a:r>
              <a:rPr lang="en-US" sz="2200">
                <a:ea typeface="+mn-lt"/>
                <a:cs typeface="+mn-lt"/>
              </a:rPr>
              <a:t> apply a function to each node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200" u="sng">
                <a:ea typeface="+mn-lt"/>
                <a:cs typeface="+mn-lt"/>
              </a:rPr>
              <a:t>Shuffle/sort:</a:t>
            </a:r>
            <a:r>
              <a:rPr lang="en-US" sz="2200">
                <a:ea typeface="+mn-lt"/>
                <a:cs typeface="+mn-lt"/>
              </a:rPr>
              <a:t> re-order outputs</a:t>
            </a:r>
            <a:endParaRPr lang="en-US"/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lang="en-US" sz="2200" u="sng">
                <a:ea typeface="+mn-lt"/>
                <a:cs typeface="+mn-lt"/>
              </a:rPr>
              <a:t>Reduce:</a:t>
            </a:r>
            <a:r>
              <a:rPr lang="en-US" sz="2200">
                <a:ea typeface="+mn-lt"/>
                <a:cs typeface="+mn-lt"/>
              </a:rPr>
              <a:t> combine outputs</a:t>
            </a:r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3000">
                <a:ea typeface="+mn-lt"/>
                <a:cs typeface="+mn-lt"/>
              </a:rPr>
              <a:t>Done by writing a computer program (usually in Java)</a:t>
            </a:r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3000" i="1">
                <a:cs typeface="Arial"/>
              </a:rPr>
              <a:t>Scalable:</a:t>
            </a:r>
            <a:r>
              <a:rPr lang="en-US" sz="3000">
                <a:cs typeface="Arial"/>
              </a:rPr>
              <a:t> easy to add an extra node</a:t>
            </a:r>
          </a:p>
          <a:p>
            <a:pPr marL="239395" indent="-239395">
              <a:lnSpc>
                <a:spcPct val="90000"/>
              </a:lnSpc>
              <a:spcBef>
                <a:spcPts val="1000"/>
              </a:spcBef>
            </a:pPr>
            <a:r>
              <a:rPr lang="en-US" sz="3000">
                <a:cs typeface="Arial"/>
              </a:rPr>
              <a:t> </a:t>
            </a:r>
            <a:r>
              <a:rPr lang="en-US" sz="3000" i="1">
                <a:cs typeface="Arial"/>
              </a:rPr>
              <a:t>Fast:</a:t>
            </a:r>
            <a:r>
              <a:rPr lang="en-US" sz="3000">
                <a:cs typeface="Arial"/>
              </a:rPr>
              <a:t> data is processed where it is stored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EB1B1-23B9-439E-60FF-54F48CC02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4D0AC058-95C5-CF51-7012-A72D12F6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5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9AFC09D-D995-F2AD-5823-A3F29E00B4AB}"/>
              </a:ext>
            </a:extLst>
          </p:cNvPr>
          <p:cNvSpPr txBox="1"/>
          <p:nvPr/>
        </p:nvSpPr>
        <p:spPr>
          <a:xfrm>
            <a:off x="4467446" y="4095306"/>
            <a:ext cx="152931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Martin, 2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>
                <a:cs typeface="Arial"/>
              </a:rPr>
              <a:t>Chris, 1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8F3178C-F2F8-45B9-CB1F-5F273F6C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D479B-7258-2B11-0B13-81E74902C8CE}"/>
              </a:ext>
            </a:extLst>
          </p:cNvPr>
          <p:cNvSpPr txBox="1"/>
          <p:nvPr/>
        </p:nvSpPr>
        <p:spPr>
          <a:xfrm>
            <a:off x="1437167" y="1463749"/>
            <a:ext cx="5369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67CBA-EF07-22A3-7553-A7B6167C5DAA}"/>
              </a:ext>
            </a:extLst>
          </p:cNvPr>
          <p:cNvSpPr/>
          <p:nvPr/>
        </p:nvSpPr>
        <p:spPr>
          <a:xfrm>
            <a:off x="899559" y="1271698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B8534-14C6-F401-B27E-D7BD2E69CA67}"/>
              </a:ext>
            </a:extLst>
          </p:cNvPr>
          <p:cNvSpPr txBox="1"/>
          <p:nvPr/>
        </p:nvSpPr>
        <p:spPr>
          <a:xfrm>
            <a:off x="940981" y="2952307"/>
            <a:ext cx="152931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 Yusen Julia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/>
              <a:t>Chris Julia Yusen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>
                <a:cs typeface="Arial"/>
              </a:rPr>
              <a:t>Martin </a:t>
            </a:r>
            <a:r>
              <a:rPr lang="en-US" sz="1200" b="1" dirty="0" err="1">
                <a:cs typeface="Arial"/>
              </a:rPr>
              <a:t>Martin</a:t>
            </a:r>
            <a:r>
              <a:rPr lang="en-US" sz="1200" b="1" dirty="0">
                <a:cs typeface="Arial"/>
              </a:rPr>
              <a:t> Chris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DE7F-E863-C625-C9A0-0C88D51FF205}"/>
              </a:ext>
            </a:extLst>
          </p:cNvPr>
          <p:cNvSpPr txBox="1"/>
          <p:nvPr/>
        </p:nvSpPr>
        <p:spPr>
          <a:xfrm>
            <a:off x="3111795" y="1463749"/>
            <a:ext cx="8204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Splitting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B1C81-DFC1-7C64-441A-1055005ECF38}"/>
              </a:ext>
            </a:extLst>
          </p:cNvPr>
          <p:cNvSpPr/>
          <p:nvPr/>
        </p:nvSpPr>
        <p:spPr>
          <a:xfrm>
            <a:off x="2689372" y="1280558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1B06-2085-665D-E4B8-9986BB3B4006}"/>
              </a:ext>
            </a:extLst>
          </p:cNvPr>
          <p:cNvSpPr txBox="1"/>
          <p:nvPr/>
        </p:nvSpPr>
        <p:spPr>
          <a:xfrm>
            <a:off x="2730796" y="1933353"/>
            <a:ext cx="1529316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Martin Yusen Julia</a:t>
            </a:r>
          </a:p>
          <a:p>
            <a:pPr algn="ctr"/>
            <a:endParaRPr lang="en-US" sz="1200" b="1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3B791-343F-93B6-371B-8E75DC482151}"/>
              </a:ext>
            </a:extLst>
          </p:cNvPr>
          <p:cNvSpPr txBox="1"/>
          <p:nvPr/>
        </p:nvSpPr>
        <p:spPr>
          <a:xfrm>
            <a:off x="2730794" y="2952306"/>
            <a:ext cx="152931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Chris Julia Yusen</a:t>
            </a:r>
            <a:endParaRPr lang="en-US" sz="1200" b="1" dirty="0">
              <a:cs typeface="Arial"/>
            </a:endParaRPr>
          </a:p>
          <a:p>
            <a:pPr algn="ctr"/>
            <a:endParaRPr lang="en-US" sz="1200" b="1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8E632-AC70-B6D3-A6AD-3D50FCE59718}"/>
              </a:ext>
            </a:extLst>
          </p:cNvPr>
          <p:cNvSpPr txBox="1"/>
          <p:nvPr/>
        </p:nvSpPr>
        <p:spPr>
          <a:xfrm>
            <a:off x="2730795" y="4006702"/>
            <a:ext cx="152931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Martin </a:t>
            </a:r>
            <a:r>
              <a:rPr lang="en-US" sz="1200" b="1" dirty="0" err="1">
                <a:cs typeface="Arial"/>
              </a:rPr>
              <a:t>Martin</a:t>
            </a:r>
            <a:r>
              <a:rPr lang="en-US" sz="1200" b="1" dirty="0">
                <a:cs typeface="Arial"/>
              </a:rPr>
              <a:t> Chris</a:t>
            </a:r>
            <a:endParaRPr lang="en-US">
              <a:cs typeface="Arial"/>
            </a:endParaRPr>
          </a:p>
          <a:p>
            <a:pPr algn="ctr"/>
            <a:endParaRPr lang="en-US" sz="1200" b="1" dirty="0"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7C960C-3430-02E7-8576-0EA3EF0ACD80}"/>
              </a:ext>
            </a:extLst>
          </p:cNvPr>
          <p:cNvCxnSpPr/>
          <p:nvPr/>
        </p:nvCxnSpPr>
        <p:spPr>
          <a:xfrm flipV="1">
            <a:off x="2475614" y="2193852"/>
            <a:ext cx="241005" cy="107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19959E-48C6-FBE0-72E6-53FACD08F19B}"/>
              </a:ext>
            </a:extLst>
          </p:cNvPr>
          <p:cNvCxnSpPr>
            <a:cxnSpLocks/>
          </p:cNvCxnSpPr>
          <p:nvPr/>
        </p:nvCxnSpPr>
        <p:spPr>
          <a:xfrm>
            <a:off x="2475614" y="3281915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1687D5-97C2-982A-A547-B30E4E00D85F}"/>
              </a:ext>
            </a:extLst>
          </p:cNvPr>
          <p:cNvCxnSpPr>
            <a:cxnSpLocks/>
          </p:cNvCxnSpPr>
          <p:nvPr/>
        </p:nvCxnSpPr>
        <p:spPr>
          <a:xfrm>
            <a:off x="2475612" y="3273056"/>
            <a:ext cx="241007" cy="1144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3CE785-C456-ACAC-FE4F-001589D45FE9}"/>
              </a:ext>
            </a:extLst>
          </p:cNvPr>
          <p:cNvSpPr txBox="1"/>
          <p:nvPr/>
        </p:nvSpPr>
        <p:spPr>
          <a:xfrm>
            <a:off x="4830725" y="1463750"/>
            <a:ext cx="8027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Mapping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7CBFD-33F2-C162-2805-9506897FABA1}"/>
              </a:ext>
            </a:extLst>
          </p:cNvPr>
          <p:cNvSpPr/>
          <p:nvPr/>
        </p:nvSpPr>
        <p:spPr>
          <a:xfrm>
            <a:off x="4426024" y="1289418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83A9-26C0-02BE-8982-CC886B23A34A}"/>
              </a:ext>
            </a:extLst>
          </p:cNvPr>
          <p:cNvSpPr txBox="1"/>
          <p:nvPr/>
        </p:nvSpPr>
        <p:spPr>
          <a:xfrm>
            <a:off x="4467446" y="1906772"/>
            <a:ext cx="152931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>
                <a:cs typeface="Arial"/>
              </a:rPr>
              <a:t>Yusen, 1</a:t>
            </a:r>
          </a:p>
          <a:p>
            <a:pPr algn="ctr"/>
            <a:r>
              <a:rPr lang="en-US" sz="1200" b="1" dirty="0">
                <a:cs typeface="Arial"/>
              </a:rPr>
              <a:t>Julia,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64531-117C-0C2E-1800-FC0A5C5EBB4E}"/>
              </a:ext>
            </a:extLst>
          </p:cNvPr>
          <p:cNvSpPr txBox="1"/>
          <p:nvPr/>
        </p:nvSpPr>
        <p:spPr>
          <a:xfrm>
            <a:off x="4467446" y="2952306"/>
            <a:ext cx="152931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Chris,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>
                <a:cs typeface="Arial"/>
              </a:rPr>
              <a:t>Julia, 1</a:t>
            </a:r>
          </a:p>
          <a:p>
            <a:pPr algn="ctr"/>
            <a:r>
              <a:rPr lang="en-US" sz="1200" b="1" dirty="0">
                <a:cs typeface="Arial"/>
              </a:rPr>
              <a:t>Yusen,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303D1B-AD30-B27E-5B16-AE8BDAA27767}"/>
              </a:ext>
            </a:extLst>
          </p:cNvPr>
          <p:cNvCxnSpPr>
            <a:cxnSpLocks/>
          </p:cNvCxnSpPr>
          <p:nvPr/>
        </p:nvCxnSpPr>
        <p:spPr>
          <a:xfrm>
            <a:off x="4265428" y="3264194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3C3E5F-F5F0-7FCF-19CD-49459EBFF86E}"/>
              </a:ext>
            </a:extLst>
          </p:cNvPr>
          <p:cNvCxnSpPr>
            <a:cxnSpLocks/>
          </p:cNvCxnSpPr>
          <p:nvPr/>
        </p:nvCxnSpPr>
        <p:spPr>
          <a:xfrm>
            <a:off x="4265427" y="2227519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0B4EF7-ACC9-158A-5CE9-F5E9A28CF8D0}"/>
              </a:ext>
            </a:extLst>
          </p:cNvPr>
          <p:cNvCxnSpPr>
            <a:cxnSpLocks/>
          </p:cNvCxnSpPr>
          <p:nvPr/>
        </p:nvCxnSpPr>
        <p:spPr>
          <a:xfrm>
            <a:off x="4265428" y="4327450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7CCFA0-8631-7F76-B3A8-4C3D69A9BF52}"/>
              </a:ext>
            </a:extLst>
          </p:cNvPr>
          <p:cNvSpPr txBox="1"/>
          <p:nvPr/>
        </p:nvSpPr>
        <p:spPr>
          <a:xfrm>
            <a:off x="6567375" y="1463748"/>
            <a:ext cx="8204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Shuffling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6B78E-DFDA-8B60-4FA9-A7B4E5161404}"/>
              </a:ext>
            </a:extLst>
          </p:cNvPr>
          <p:cNvSpPr/>
          <p:nvPr/>
        </p:nvSpPr>
        <p:spPr>
          <a:xfrm>
            <a:off x="6136093" y="1307139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7D653-C32C-CD23-AFDB-CFD52F21742D}"/>
              </a:ext>
            </a:extLst>
          </p:cNvPr>
          <p:cNvSpPr txBox="1"/>
          <p:nvPr/>
        </p:nvSpPr>
        <p:spPr>
          <a:xfrm>
            <a:off x="6177515" y="1933353"/>
            <a:ext cx="152931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/>
              <a:t>Martin, 2</a:t>
            </a:r>
            <a:endParaRPr lang="en-US" sz="1200" b="1" dirty="0">
              <a:cs typeface="Arial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56F1C4-61B3-C3DF-4FAD-952D8EC7D64C}"/>
              </a:ext>
            </a:extLst>
          </p:cNvPr>
          <p:cNvCxnSpPr>
            <a:cxnSpLocks/>
          </p:cNvCxnSpPr>
          <p:nvPr/>
        </p:nvCxnSpPr>
        <p:spPr>
          <a:xfrm flipV="1">
            <a:off x="5998508" y="2179698"/>
            <a:ext cx="181074" cy="3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E94526-9C05-6F4A-B309-57D802C38DD4}"/>
              </a:ext>
            </a:extLst>
          </p:cNvPr>
          <p:cNvSpPr txBox="1"/>
          <p:nvPr/>
        </p:nvSpPr>
        <p:spPr>
          <a:xfrm>
            <a:off x="6182807" y="2695353"/>
            <a:ext cx="152931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Yusen,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/>
              <a:t>Yusen, 1</a:t>
            </a:r>
            <a:endParaRPr lang="en-US" sz="1200" b="1" dirty="0"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46D17-DEDA-10F4-2249-EC16EA852A1F}"/>
              </a:ext>
            </a:extLst>
          </p:cNvPr>
          <p:cNvSpPr txBox="1"/>
          <p:nvPr/>
        </p:nvSpPr>
        <p:spPr>
          <a:xfrm>
            <a:off x="6177514" y="3536728"/>
            <a:ext cx="152931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Julia,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/>
              <a:t>Julia, 1</a:t>
            </a:r>
            <a:endParaRPr lang="en-US" sz="1200" b="1" dirty="0">
              <a:cs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53FA3-9763-9764-C36C-168C26B6532F}"/>
              </a:ext>
            </a:extLst>
          </p:cNvPr>
          <p:cNvCxnSpPr>
            <a:cxnSpLocks/>
          </p:cNvCxnSpPr>
          <p:nvPr/>
        </p:nvCxnSpPr>
        <p:spPr>
          <a:xfrm>
            <a:off x="6003798" y="2257298"/>
            <a:ext cx="170492" cy="1488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1F6A2-CA56-F280-0F8E-C6F6DB177B79}"/>
              </a:ext>
            </a:extLst>
          </p:cNvPr>
          <p:cNvCxnSpPr>
            <a:cxnSpLocks/>
          </p:cNvCxnSpPr>
          <p:nvPr/>
        </p:nvCxnSpPr>
        <p:spPr>
          <a:xfrm>
            <a:off x="6009089" y="3215089"/>
            <a:ext cx="149326" cy="56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98CC04-7C29-6ACC-D3B6-F8B74F51A948}"/>
              </a:ext>
            </a:extLst>
          </p:cNvPr>
          <p:cNvCxnSpPr>
            <a:cxnSpLocks/>
          </p:cNvCxnSpPr>
          <p:nvPr/>
        </p:nvCxnSpPr>
        <p:spPr>
          <a:xfrm>
            <a:off x="6003799" y="2188506"/>
            <a:ext cx="170492" cy="737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9C714D-7528-9658-7504-71D87E685245}"/>
              </a:ext>
            </a:extLst>
          </p:cNvPr>
          <p:cNvSpPr txBox="1"/>
          <p:nvPr/>
        </p:nvSpPr>
        <p:spPr>
          <a:xfrm>
            <a:off x="6177513" y="4325185"/>
            <a:ext cx="152931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Chris, 1</a:t>
            </a:r>
            <a:endParaRPr lang="en-US" sz="1200" b="1" dirty="0">
              <a:cs typeface="Arial"/>
            </a:endParaRPr>
          </a:p>
          <a:p>
            <a:pPr algn="ctr"/>
            <a:r>
              <a:rPr lang="en-US" sz="1200" b="1" dirty="0"/>
              <a:t>Chris, 1</a:t>
            </a:r>
            <a:endParaRPr lang="en-US" sz="1200" b="1" dirty="0"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2FA66D-F660-02CF-262D-2F8691E8D4C0}"/>
              </a:ext>
            </a:extLst>
          </p:cNvPr>
          <p:cNvCxnSpPr>
            <a:cxnSpLocks/>
          </p:cNvCxnSpPr>
          <p:nvPr/>
        </p:nvCxnSpPr>
        <p:spPr>
          <a:xfrm>
            <a:off x="6003798" y="3289172"/>
            <a:ext cx="170492" cy="1240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90232A-F58C-520C-902A-7C5865C8A0FD}"/>
              </a:ext>
            </a:extLst>
          </p:cNvPr>
          <p:cNvCxnSpPr>
            <a:cxnSpLocks/>
          </p:cNvCxnSpPr>
          <p:nvPr/>
        </p:nvCxnSpPr>
        <p:spPr>
          <a:xfrm>
            <a:off x="6003798" y="4299880"/>
            <a:ext cx="149326" cy="250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52F866-8DCE-0CE3-CB7F-7E719D4CA91F}"/>
              </a:ext>
            </a:extLst>
          </p:cNvPr>
          <p:cNvCxnSpPr>
            <a:cxnSpLocks/>
          </p:cNvCxnSpPr>
          <p:nvPr/>
        </p:nvCxnSpPr>
        <p:spPr>
          <a:xfrm flipV="1">
            <a:off x="6019675" y="2931112"/>
            <a:ext cx="159908" cy="283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F10CB9-CCB6-10BC-7533-73E328C8DB1B}"/>
              </a:ext>
            </a:extLst>
          </p:cNvPr>
          <p:cNvSpPr txBox="1"/>
          <p:nvPr/>
        </p:nvSpPr>
        <p:spPr>
          <a:xfrm>
            <a:off x="8255480" y="1463748"/>
            <a:ext cx="8385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Reducing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016A5D-ACFC-2CCC-8AF6-D02DC3296CE9}"/>
              </a:ext>
            </a:extLst>
          </p:cNvPr>
          <p:cNvSpPr/>
          <p:nvPr/>
        </p:nvSpPr>
        <p:spPr>
          <a:xfrm>
            <a:off x="7860747" y="1303447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7B0513-AA3F-45D6-DCD0-455B4805F3E6}"/>
              </a:ext>
            </a:extLst>
          </p:cNvPr>
          <p:cNvSpPr txBox="1"/>
          <p:nvPr/>
        </p:nvSpPr>
        <p:spPr>
          <a:xfrm>
            <a:off x="7918044" y="2007745"/>
            <a:ext cx="1529317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Martin, 3</a:t>
            </a:r>
            <a:endParaRPr lang="en-US" sz="1200" b="1" dirty="0"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FFB427-8F15-45C7-AE9C-CCD14E6603FC}"/>
              </a:ext>
            </a:extLst>
          </p:cNvPr>
          <p:cNvSpPr txBox="1"/>
          <p:nvPr/>
        </p:nvSpPr>
        <p:spPr>
          <a:xfrm>
            <a:off x="7918043" y="2785619"/>
            <a:ext cx="1529317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Yusen, 2</a:t>
            </a:r>
            <a:endParaRPr lang="en-US" sz="1200" b="1" dirty="0"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613F5-D0FE-AEE4-296E-79784BBC79B1}"/>
              </a:ext>
            </a:extLst>
          </p:cNvPr>
          <p:cNvSpPr txBox="1"/>
          <p:nvPr/>
        </p:nvSpPr>
        <p:spPr>
          <a:xfrm>
            <a:off x="7910105" y="3626994"/>
            <a:ext cx="1529317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Julia, 2</a:t>
            </a:r>
            <a:endParaRPr lang="en-US" sz="1200" b="1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E8CC2-8CDA-8AB6-22E1-2C0B190D85CB}"/>
              </a:ext>
            </a:extLst>
          </p:cNvPr>
          <p:cNvSpPr txBox="1"/>
          <p:nvPr/>
        </p:nvSpPr>
        <p:spPr>
          <a:xfrm>
            <a:off x="7918042" y="4452494"/>
            <a:ext cx="1529317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Chris, 2</a:t>
            </a:r>
            <a:endParaRPr lang="en-US" sz="1200" b="1" dirty="0">
              <a:cs typeface="Arial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7778B3-1DAC-8352-CC97-F76BA89EA5C3}"/>
              </a:ext>
            </a:extLst>
          </p:cNvPr>
          <p:cNvCxnSpPr>
            <a:cxnSpLocks/>
          </p:cNvCxnSpPr>
          <p:nvPr/>
        </p:nvCxnSpPr>
        <p:spPr>
          <a:xfrm>
            <a:off x="7710302" y="2116393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022945-D89D-2088-99D0-11111CC0FD0B}"/>
              </a:ext>
            </a:extLst>
          </p:cNvPr>
          <p:cNvCxnSpPr>
            <a:cxnSpLocks/>
          </p:cNvCxnSpPr>
          <p:nvPr/>
        </p:nvCxnSpPr>
        <p:spPr>
          <a:xfrm>
            <a:off x="7710302" y="2894268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7D764-F96F-4B10-D367-150C5E75BBB0}"/>
              </a:ext>
            </a:extLst>
          </p:cNvPr>
          <p:cNvCxnSpPr>
            <a:cxnSpLocks/>
          </p:cNvCxnSpPr>
          <p:nvPr/>
        </p:nvCxnSpPr>
        <p:spPr>
          <a:xfrm>
            <a:off x="7710302" y="3751518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57F3C8-3519-EC2E-5D9C-6CA54962972A}"/>
              </a:ext>
            </a:extLst>
          </p:cNvPr>
          <p:cNvCxnSpPr>
            <a:cxnSpLocks/>
          </p:cNvCxnSpPr>
          <p:nvPr/>
        </p:nvCxnSpPr>
        <p:spPr>
          <a:xfrm>
            <a:off x="7710302" y="4561143"/>
            <a:ext cx="249865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540763-7395-E099-9055-C23D84370EA5}"/>
              </a:ext>
            </a:extLst>
          </p:cNvPr>
          <p:cNvSpPr txBox="1"/>
          <p:nvPr/>
        </p:nvSpPr>
        <p:spPr>
          <a:xfrm>
            <a:off x="9898542" y="1463749"/>
            <a:ext cx="116400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Times"/>
                <a:cs typeface="Times"/>
              </a:rPr>
              <a:t>Final Result 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F02192-904E-0814-D722-746E7404D770}"/>
              </a:ext>
            </a:extLst>
          </p:cNvPr>
          <p:cNvSpPr/>
          <p:nvPr/>
        </p:nvSpPr>
        <p:spPr>
          <a:xfrm>
            <a:off x="9591122" y="1295510"/>
            <a:ext cx="1623237" cy="43168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BEF88-7DE9-CA00-112B-0D3AB119B2CB}"/>
              </a:ext>
            </a:extLst>
          </p:cNvPr>
          <p:cNvSpPr txBox="1"/>
          <p:nvPr/>
        </p:nvSpPr>
        <p:spPr>
          <a:xfrm>
            <a:off x="9632544" y="2976120"/>
            <a:ext cx="1529317" cy="7386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Martin, 3</a:t>
            </a:r>
          </a:p>
          <a:p>
            <a:pPr algn="ctr"/>
            <a:r>
              <a:rPr lang="en-US" sz="1200" b="1" dirty="0">
                <a:cs typeface="Arial"/>
              </a:rPr>
              <a:t>Yusen, 2</a:t>
            </a:r>
          </a:p>
          <a:p>
            <a:pPr algn="ctr"/>
            <a:r>
              <a:rPr lang="en-US" sz="1200" b="1" dirty="0">
                <a:cs typeface="Arial"/>
              </a:rPr>
              <a:t>Julia, 2</a:t>
            </a:r>
          </a:p>
          <a:p>
            <a:pPr algn="ctr"/>
            <a:r>
              <a:rPr lang="en-US" sz="1200" b="1" dirty="0">
                <a:cs typeface="Arial"/>
              </a:rPr>
              <a:t>Chris, 2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7B64770-B8BE-6C6C-BD22-AB93485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/>
          <a:lstStyle/>
          <a:p>
            <a:r>
              <a:rPr lang="en-US" sz="2650" dirty="0">
                <a:cs typeface="Arial"/>
              </a:rPr>
              <a:t>MapReduce for Word Count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A711A-57F9-7A68-535E-7228C80C5310}"/>
              </a:ext>
            </a:extLst>
          </p:cNvPr>
          <p:cNvCxnSpPr>
            <a:cxnSpLocks/>
          </p:cNvCxnSpPr>
          <p:nvPr/>
        </p:nvCxnSpPr>
        <p:spPr>
          <a:xfrm>
            <a:off x="9472427" y="2124330"/>
            <a:ext cx="146678" cy="1303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54FC57-9DAB-0EEC-ADFC-4E85B15E59D0}"/>
              </a:ext>
            </a:extLst>
          </p:cNvPr>
          <p:cNvCxnSpPr>
            <a:cxnSpLocks/>
          </p:cNvCxnSpPr>
          <p:nvPr/>
        </p:nvCxnSpPr>
        <p:spPr>
          <a:xfrm>
            <a:off x="9480364" y="2862518"/>
            <a:ext cx="146678" cy="557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8B3042-770F-3046-0525-A125BD7AECDC}"/>
              </a:ext>
            </a:extLst>
          </p:cNvPr>
          <p:cNvCxnSpPr>
            <a:cxnSpLocks/>
          </p:cNvCxnSpPr>
          <p:nvPr/>
        </p:nvCxnSpPr>
        <p:spPr>
          <a:xfrm flipV="1">
            <a:off x="9440677" y="3396104"/>
            <a:ext cx="194302" cy="339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F5E016-3ED3-C3A0-6BE7-394C7D2262E5}"/>
              </a:ext>
            </a:extLst>
          </p:cNvPr>
          <p:cNvCxnSpPr>
            <a:cxnSpLocks/>
          </p:cNvCxnSpPr>
          <p:nvPr/>
        </p:nvCxnSpPr>
        <p:spPr>
          <a:xfrm flipV="1">
            <a:off x="9448614" y="3396104"/>
            <a:ext cx="178428" cy="1180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0920-B987-9B79-7D5C-41F4E250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50">
                <a:cs typeface="Arial"/>
              </a:rPr>
              <a:t>MapReduce Practice (From IBM)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DD9C-BAA6-7F8D-ADD3-3AF8DC50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39395" indent="-239395"/>
            <a:r>
              <a:rPr lang="en-US" sz="3000">
                <a:cs typeface="Arial"/>
              </a:rPr>
              <a:t>You have Hadoop nodes with data on cities and their temperatures</a:t>
            </a:r>
          </a:p>
          <a:p>
            <a:pPr marL="479425" lvl="1" indent="-239395"/>
            <a:r>
              <a:rPr lang="en-US" sz="3000">
                <a:cs typeface="Arial"/>
              </a:rPr>
              <a:t>e.g. (San Francisco, 76)</a:t>
            </a:r>
          </a:p>
          <a:p>
            <a:pPr marL="239395" indent="-239395"/>
            <a:r>
              <a:rPr lang="en-US" sz="3000">
                <a:cs typeface="Arial"/>
              </a:rPr>
              <a:t>Each node has data for multiple cities</a:t>
            </a:r>
          </a:p>
          <a:p>
            <a:pPr marL="239395" indent="-239395"/>
            <a:r>
              <a:rPr lang="en-US" sz="3000">
                <a:cs typeface="Arial"/>
              </a:rPr>
              <a:t>How could you use MapReduce to find the highest temperature in each city?</a:t>
            </a:r>
          </a:p>
          <a:p>
            <a:pPr marL="239395" indent="-239395"/>
            <a:r>
              <a:rPr lang="en-US" sz="3000" i="1">
                <a:cs typeface="Arial"/>
              </a:rPr>
              <a:t>Remember:</a:t>
            </a:r>
            <a:r>
              <a:rPr lang="en-US" sz="3000">
                <a:cs typeface="Arial"/>
              </a:rPr>
              <a:t> Map, Shuffle, Reduce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F91E6-BA66-689C-0FE4-B4C5678C72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D5267B6-3137-118F-DB46-57BCB252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630"/>
            <a:ext cx="2953162" cy="10383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6EFF62-4F3E-703E-D2FB-BA0E64E34D1A}"/>
              </a:ext>
            </a:extLst>
          </p:cNvPr>
          <p:cNvSpPr/>
          <p:nvPr/>
        </p:nvSpPr>
        <p:spPr>
          <a:xfrm>
            <a:off x="177800" y="4552243"/>
            <a:ext cx="3793065" cy="91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(San Francisco, 76)</a:t>
            </a:r>
          </a:p>
          <a:p>
            <a:pPr algn="ctr"/>
            <a:r>
              <a:rPr lang="en-US" sz="1600">
                <a:cs typeface="Arial"/>
              </a:rPr>
              <a:t>(Grinnell, -10)</a:t>
            </a:r>
          </a:p>
          <a:p>
            <a:pPr algn="ctr"/>
            <a:r>
              <a:rPr lang="en-US" sz="1600">
                <a:cs typeface="Arial"/>
              </a:rPr>
              <a:t>(Grinnell, 20)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72850-5C20-7BAF-3182-E7BA02EDB189}"/>
              </a:ext>
            </a:extLst>
          </p:cNvPr>
          <p:cNvSpPr/>
          <p:nvPr/>
        </p:nvSpPr>
        <p:spPr>
          <a:xfrm>
            <a:off x="4213578" y="4552243"/>
            <a:ext cx="3793065" cy="91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(Boston, 42)</a:t>
            </a:r>
          </a:p>
          <a:p>
            <a:pPr algn="ctr"/>
            <a:r>
              <a:rPr lang="en-US" sz="1600">
                <a:cs typeface="Arial"/>
              </a:rPr>
              <a:t>(Grinnell, 21)</a:t>
            </a:r>
          </a:p>
          <a:p>
            <a:pPr algn="ctr"/>
            <a:r>
              <a:rPr lang="en-US" sz="1600">
                <a:cs typeface="Arial"/>
              </a:rPr>
              <a:t>(Boston, 57)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C3B1E-2B20-1E29-E9BB-DA9EF870622B}"/>
              </a:ext>
            </a:extLst>
          </p:cNvPr>
          <p:cNvSpPr/>
          <p:nvPr/>
        </p:nvSpPr>
        <p:spPr>
          <a:xfrm>
            <a:off x="8249356" y="4552243"/>
            <a:ext cx="3793065" cy="91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cs typeface="Arial"/>
              </a:rPr>
              <a:t>(Grinnell, 56)</a:t>
            </a:r>
          </a:p>
          <a:p>
            <a:pPr algn="ctr"/>
            <a:r>
              <a:rPr lang="en-US" sz="1600">
                <a:cs typeface="Arial"/>
              </a:rPr>
              <a:t>(San Francisco, 72)</a:t>
            </a:r>
          </a:p>
          <a:p>
            <a:pPr algn="ctr"/>
            <a:r>
              <a:rPr lang="en-US" sz="1600">
                <a:cs typeface="Arial"/>
              </a:rPr>
              <a:t>(Boston, 65)</a:t>
            </a:r>
          </a:p>
        </p:txBody>
      </p:sp>
    </p:spTree>
    <p:extLst>
      <p:ext uri="{BB962C8B-B14F-4D97-AF65-F5344CB8AC3E}">
        <p14:creationId xmlns:p14="http://schemas.microsoft.com/office/powerpoint/2010/main" val="299303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Life Template 16:9</vt:lpstr>
      <vt:lpstr>PowerPoint Presentation</vt:lpstr>
      <vt:lpstr>PowerPoint Presentation</vt:lpstr>
      <vt:lpstr>Motivation for Hadoop</vt:lpstr>
      <vt:lpstr>Terms and Definitions</vt:lpstr>
      <vt:lpstr>What is Hadoop?</vt:lpstr>
      <vt:lpstr>Hadoop Distributed File System – Architecture</vt:lpstr>
      <vt:lpstr>MapReduce Paradigm</vt:lpstr>
      <vt:lpstr>MapReduce for Word Count</vt:lpstr>
      <vt:lpstr>MapReduce Practice (From IBM)</vt:lpstr>
      <vt:lpstr>MapReduce Practice - Solution</vt:lpstr>
      <vt:lpstr>MapReduce Practice Solution</vt:lpstr>
      <vt:lpstr>YARN Resource Manager</vt:lpstr>
      <vt:lpstr>Hadoop vs Spark</vt:lpstr>
      <vt:lpstr>Spark Architecture</vt:lpstr>
      <vt:lpstr>Spark DataFrames</vt:lpstr>
      <vt:lpstr>So, let's learn PySpark!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MA</dc:creator>
  <cp:revision>387</cp:revision>
  <dcterms:created xsi:type="dcterms:W3CDTF">2022-02-28T04:24:23Z</dcterms:created>
  <dcterms:modified xsi:type="dcterms:W3CDTF">2022-05-05T18:17:00Z</dcterms:modified>
</cp:coreProperties>
</file>