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Bienvenidos, mi nombre es Martin Vazquez Cirulli y junto con Ian Link, los estaremos acompañando en una serie de videos en los que buscaremos adentrarnos en una herramienta estadística asociada a los modelos de regresión lineal que es fundamental en econometría y otras disciplinas cuando se busca establecer relaciones causales de manera más precisa. </a:t>
            </a:r>
            <a:endParaRPr/>
          </a:p>
          <a:p>
            <a:pPr indent="0" lvl="0" marL="0" rtl="0" algn="l">
              <a:spcBef>
                <a:spcPts val="0"/>
              </a:spcBef>
              <a:spcAft>
                <a:spcPts val="0"/>
              </a:spcAft>
              <a:buNone/>
            </a:pPr>
            <a:r>
              <a:rPr lang="es"/>
              <a:t>Sin embargo cabe aclarar que, como estaremos viendo mas adelante, es fundamental la complementación con otras herramientas y análisis complementarios para a partir de entender el dominio o contexto en el que nos estamos manejando , poder hacer una selección adecuada de las variables que nos van a servir como instrumentos en este método.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Nuestra intención principal es complementar los recursos de información ya existentes sobre el tema, mediante un recorrido téorico / práctico que esperamos pueda contribuir a una mejor comprensión general del problema que se aborda, los efectos causados y lo que nos brinda esta herramienta para abordarlos y mejorar los modelos de regresión lineal sobre los que se esté trabajando.</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¿Qué vamos a aprender?</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s">
                <a:solidFill>
                  <a:schemeClr val="dk1"/>
                </a:solidFill>
              </a:rPr>
              <a:t>Entender el problema:</a:t>
            </a:r>
            <a:r>
              <a:rPr lang="es">
                <a:solidFill>
                  <a:schemeClr val="dk1"/>
                </a:solidFill>
              </a:rPr>
              <a:t> Comenzaremos por desentrañar el misterio de la endogeneidad y sus implicaciones en nuestros modelos.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s">
                <a:solidFill>
                  <a:schemeClr val="dk1"/>
                </a:solidFill>
              </a:rPr>
              <a:t>Un poco de historia:</a:t>
            </a:r>
            <a:r>
              <a:rPr lang="es">
                <a:solidFill>
                  <a:schemeClr val="dk1"/>
                </a:solidFill>
              </a:rPr>
              <a:t> Descubriremos cómo surgió la idea de las variables instrumentales y quiénes fueron los pioneros en este campo.</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s">
                <a:solidFill>
                  <a:schemeClr val="dk1"/>
                </a:solidFill>
              </a:rPr>
              <a:t>Los secretos de las variables instrumentales:</a:t>
            </a:r>
            <a:r>
              <a:rPr lang="es">
                <a:solidFill>
                  <a:schemeClr val="dk1"/>
                </a:solidFill>
              </a:rPr>
              <a:t> Exploraremos los supuestos y condiciones que deben cumplir estas variables para que sean efectivas.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s">
                <a:solidFill>
                  <a:schemeClr val="dk1"/>
                </a:solidFill>
              </a:rPr>
              <a:t>La práctica hace al maestro:</a:t>
            </a:r>
            <a:r>
              <a:rPr lang="es">
                <a:solidFill>
                  <a:schemeClr val="dk1"/>
                </a:solidFill>
              </a:rPr>
              <a:t> Veremos cómo se implementan las variables instrumentales en la práctica y resolveremos algunos ejemplos.</a:t>
            </a:r>
            <a:endParaRPr/>
          </a:p>
          <a:p>
            <a:pPr indent="0" lvl="0" marL="0" rtl="0" algn="l">
              <a:spcBef>
                <a:spcPts val="1200"/>
              </a:spcBef>
              <a:spcAft>
                <a:spcPts val="0"/>
              </a:spcAft>
              <a:buNone/>
            </a:pPr>
            <a:r>
              <a:t/>
            </a:r>
            <a:endParaRPr/>
          </a:p>
          <a:p>
            <a:pPr indent="0" lvl="0" marL="0" rtl="0" algn="l">
              <a:spcBef>
                <a:spcPts val="0"/>
              </a:spcBef>
              <a:spcAft>
                <a:spcPts val="0"/>
              </a:spcAft>
              <a:buNone/>
            </a:pPr>
            <a:r>
              <a:rPr lang="es"/>
              <a:t>Dicho esto, como un resumen de lo que vamos a estar viendo a lo largo de los videos, primero empezaremos intentando entender los problemas al intentar identificar causalidades entre variables, y cómo estos se vinculan al concepto de endogeneidad entre variables y sus implicancias posteriores en las estimaciones que vamos a querer hacer a traves de un modelo regresion  lineal.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Luego vamos a seguir con un poco de historia, repasando brevemente </a:t>
            </a:r>
            <a:r>
              <a:rPr lang="es">
                <a:solidFill>
                  <a:schemeClr val="dk1"/>
                </a:solidFill>
              </a:rPr>
              <a:t>cómo surgió la idea de las variables instrumentales y quiénes fueron los pioneros en este campo</a:t>
            </a:r>
            <a:r>
              <a:rPr lang="es"/>
              <a:t>, para posteriormente ya si ver un poco más en detalle los supuestos/condiciones de las variables que intervienen en el proceso, y detalles desde el punto de vista estadístico respecto al método más utilizado para implementar variables instrumentales.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Por último en nuestra sección práctica, vamos a estar mostrando lo que primero acercamos de forma teórica, de dos formas distintas: la primera mediante simulaciones, es decir mediante datos sintéticos vamos a tratar de mostrar los efectos de la endogeneidad en los estimadores de una regresión lineal y compararlos con los resultados que podemos obtener aplicando variables instrumentales y por el otro lado expondremos un caso práctico relacionado al ámbito de la educación a partir de información de la encuesta permanente de hogares elaborada por el INDEC con datos del segundo trimestre de 2024.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d63dab2a4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d63dab2a4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050">
              <a:solidFill>
                <a:srgbClr val="0E121D"/>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d6ac7b943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d6ac7b943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050">
              <a:solidFill>
                <a:srgbClr val="0E121D"/>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d63dab2a4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d63dab2a4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050">
              <a:solidFill>
                <a:srgbClr val="0E121D"/>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d63dab2a4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d63dab2a4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050">
              <a:solidFill>
                <a:srgbClr val="0E121D"/>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d63dab2a43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d63dab2a4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050">
              <a:solidFill>
                <a:srgbClr val="0E121D"/>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d6ac7b943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d6ac7b943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s">
                <a:solidFill>
                  <a:schemeClr val="dk1"/>
                </a:solidFill>
              </a:rPr>
              <a:t>Test de Hausman → Comparo las estimaciones por MCO y MC2E. Si son iguales, entonces son todas exógenas.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s">
                <a:solidFill>
                  <a:schemeClr val="dk1"/>
                </a:solidFill>
              </a:rPr>
              <a:t>Test de Durbin-Wu-Hausman → Estimo mi “variable endógena” a partir de las exógenas y las VI, y obtengo los residuales. Tomo dichos residuales y lo agrego en mi ecuación original. Estimas “Y” y te fijas la significancia de la variable “residual”. Si es estadísticamente significativa, entonces es una variable endógena.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s">
                <a:solidFill>
                  <a:schemeClr val="dk1"/>
                </a:solidFill>
              </a:rPr>
              <a:t>Test de Sargan → Se estima MC2E y se obtienen los residuales, se realiza la regresión de dichos residuales sobre todas las variables exógenas, y se obtiene R2. Dado H0: “Todas las VI no correlacionan con el error”, se aplica el Test de Sargan, y se determina si tenes VI no exógenas.</a:t>
            </a:r>
            <a:endParaRPr>
              <a:solidFill>
                <a:schemeClr val="dk1"/>
              </a:solidFill>
            </a:endParaRPr>
          </a:p>
          <a:p>
            <a:pPr indent="0" lvl="0" marL="0" rtl="0" algn="just">
              <a:lnSpc>
                <a:spcPct val="115000"/>
              </a:lnSpc>
              <a:spcBef>
                <a:spcPts val="1200"/>
              </a:spcBef>
              <a:spcAft>
                <a:spcPts val="0"/>
              </a:spcAft>
              <a:buNone/>
            </a:pPr>
            <a:r>
              <a:t/>
            </a:r>
            <a:endParaRPr sz="1050">
              <a:solidFill>
                <a:srgbClr val="0E121D"/>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63ca78a69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63ca78a69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Entendiendo que nuestro problema empieza por la identificación de causalidades, vamos a intentar revisar lo que realmente estaría ocurriendo en una relación causal entre variables. En principio si sospechamos de que puede existir una relación causal entre un par de variables por ejemplo, podríamos empezar afirmando, o mejor dicho suponiendo, que hay una posible asociación entre ellas. </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Hasta ahí estaríamos . Ahora bien, eso probablemente nos llevaria, de nuevo considerando la relación entre 2 variables que tenemos previamente identificadas, a revisar un conjunto de instancias, es decir de duplas de valores por ejemplo a lo largo del tiempo como la imagen que vemos a la derecha, donde claramente si nos basamos estrictamente en el comportamiento de ambas variables, estaríamos concluyendo en este caso en algo tan trivial como la relación de causa-efecto que existe entre el número de maestrías otorgadas en teología y vocaciones religiosas y el número de instaladores de paneles de yeso y techos en el estado de Texas.</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Que se nos estaría escapando al razonar de esa manera? Lógicamente, por la naturaleza de las variables, en principio no se nos ocurriría pensar en que exista casualidad entre las mismas, es decir que la modificación de una variable implique en forma directa un cambio en la otra.</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Pero sí podemos decir que en cierta medida que conforme una variable cambia su valor y la otra también lo hace en un mismo sentido u opuestos, es decir por ejemplo en el primer caso ambas crecen o decrecen simultáneamente estamos en presencia de algo que en estadística se denomina correlación.</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La causalidad involucra además de la correlación entre los valores de dos variables, una condición preexistente y clave que es que podamos asegurar en cierta medida o de alguna forma, que exista una relación directa de causa-efecto entre ambas.</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Esta situación nos lleva a pensar que identificar y confirmar efectos causales en dominios con un gran conjunto de variables interrelacionadas entre sí, o sea prácticamente todos los que conocemos, no resulta ser tan sencillo como aparenta.</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Correlación:</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s">
                <a:solidFill>
                  <a:schemeClr val="dk1"/>
                </a:solidFill>
              </a:rPr>
              <a:t>Definición:</a:t>
            </a:r>
            <a:r>
              <a:rPr lang="es">
                <a:solidFill>
                  <a:schemeClr val="dk1"/>
                </a:solidFill>
              </a:rPr>
              <a:t> La correlación indica una relación entre dos variables, es decir, cuando una variable cambia, la otra tiende a cambiar también. Puede ser positiva (ambas variables aumentan o disminuyen juntas) o negativa (una aumenta mientras la otra disminuye).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s">
                <a:solidFill>
                  <a:schemeClr val="dk1"/>
                </a:solidFill>
              </a:rPr>
              <a:t>Ejemplo:</a:t>
            </a:r>
            <a:r>
              <a:rPr lang="es">
                <a:solidFill>
                  <a:schemeClr val="dk1"/>
                </a:solidFill>
              </a:rPr>
              <a:t> La altura de una persona y el tamaño de su pie suelen estar correlacionados. A medida que aumenta la altura, también tiende a aumentar el tamaño del pie.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Causalidad:</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s">
                <a:solidFill>
                  <a:schemeClr val="dk1"/>
                </a:solidFill>
              </a:rPr>
              <a:t>Definición:</a:t>
            </a:r>
            <a:r>
              <a:rPr lang="es">
                <a:solidFill>
                  <a:schemeClr val="dk1"/>
                </a:solidFill>
              </a:rPr>
              <a:t> La causalidad implica una relación de causa y efecto. Una variable causa directamente un cambio en otra.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s">
                <a:solidFill>
                  <a:schemeClr val="dk1"/>
                </a:solidFill>
              </a:rPr>
              <a:t>Ejemplo:</a:t>
            </a:r>
            <a:r>
              <a:rPr lang="es">
                <a:solidFill>
                  <a:schemeClr val="dk1"/>
                </a:solidFill>
              </a:rPr>
              <a:t> Tomar un medicamento para la fiebre causa que la fiebre disminuya.</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¿Por qué no asumir causalidad a partir de una correlación?</a:t>
            </a:r>
            <a:endParaRPr b="1">
              <a:solidFill>
                <a:schemeClr val="dk1"/>
              </a:solidFill>
            </a:endParaRPr>
          </a:p>
          <a:p>
            <a:pPr indent="0" lvl="0" marL="0" rtl="0" algn="l">
              <a:lnSpc>
                <a:spcPct val="115000"/>
              </a:lnSpc>
              <a:spcBef>
                <a:spcPts val="1200"/>
              </a:spcBef>
              <a:spcAft>
                <a:spcPts val="0"/>
              </a:spcAft>
              <a:buNone/>
            </a:pPr>
            <a:r>
              <a:rPr lang="es">
                <a:solidFill>
                  <a:schemeClr val="dk1"/>
                </a:solidFill>
              </a:rPr>
              <a:t>Un error común es asumir que si dos variables están correlacionadas, una causa a la otra. Sin embargo, la correlación no implica necesariamente causalidad.</a:t>
            </a:r>
            <a:endParaRPr>
              <a:solidFill>
                <a:schemeClr val="dk1"/>
              </a:solidFill>
            </a:endParaRPr>
          </a:p>
          <a:p>
            <a:pPr indent="0" lvl="0" marL="0" rtl="0" algn="l">
              <a:lnSpc>
                <a:spcPct val="115000"/>
              </a:lnSpc>
              <a:spcBef>
                <a:spcPts val="1200"/>
              </a:spcBef>
              <a:spcAft>
                <a:spcPts val="1200"/>
              </a:spcAft>
              <a:buNone/>
            </a:pPr>
            <a:r>
              <a:rPr lang="es"/>
              <a:t>Si bien la correlación no implica necesariamente causalidad, la causalidad sí implica alguna forma de relación estadística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63ca78a69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63ca78a69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1200"/>
              </a:spcBef>
              <a:spcAft>
                <a:spcPts val="0"/>
              </a:spcAft>
              <a:buNone/>
            </a:pPr>
            <a:r>
              <a:rPr lang="es">
                <a:solidFill>
                  <a:schemeClr val="dk1"/>
                </a:solidFill>
              </a:rPr>
              <a:t>En el proceso de intentar encontrar y confirmar relaciones causales podemos enfrentarnos a varios tipos de problemas. </a:t>
            </a:r>
            <a:endParaRPr>
              <a:solidFill>
                <a:schemeClr val="dk1"/>
              </a:solidFill>
            </a:endParaRPr>
          </a:p>
          <a:p>
            <a:pPr indent="0" lvl="0" marL="0" rtl="0" algn="l">
              <a:lnSpc>
                <a:spcPct val="115000"/>
              </a:lnSpc>
              <a:spcBef>
                <a:spcPts val="1200"/>
              </a:spcBef>
              <a:spcAft>
                <a:spcPts val="0"/>
              </a:spcAft>
              <a:buNone/>
            </a:pPr>
            <a:r>
              <a:rPr lang="es">
                <a:solidFill>
                  <a:schemeClr val="dk1"/>
                </a:solidFill>
              </a:rPr>
              <a:t>Por ejemplo, si intentamos establecer una relación causal entre la venta de sombrillas con el consumo de helado por la correlación que podría haber entre ellas, podemos estar pasando por alto una variable relevante y de influencia en ambas como la estación del año o precisamente la temperatura ambiente, que podriamos tomar como una variable que tiene una relación de causalidad con las dos anteriores. A este tipo de problema, se lo llama variables omitidas (que en el caso que dimos de ejemplo claramente sería la temperatura).</a:t>
            </a:r>
            <a:endParaRPr>
              <a:solidFill>
                <a:schemeClr val="dk1"/>
              </a:solidFill>
            </a:endParaRPr>
          </a:p>
          <a:p>
            <a:pPr indent="0" lvl="0" marL="0" rtl="0" algn="l">
              <a:lnSpc>
                <a:spcPct val="115000"/>
              </a:lnSpc>
              <a:spcBef>
                <a:spcPts val="1200"/>
              </a:spcBef>
              <a:spcAft>
                <a:spcPts val="0"/>
              </a:spcAft>
              <a:buNone/>
            </a:pPr>
            <a:r>
              <a:rPr lang="es">
                <a:solidFill>
                  <a:schemeClr val="dk1"/>
                </a:solidFill>
              </a:rPr>
              <a:t>Otra situación que se nos puede plantear entre variables asociadas donde queremos evaluar su relación causal, ocurre cuando las mismas se encuentran interrelacionadas entre sí, influyendose mutuamente de manera recíproca con una tercera variable que influye en ambas, lo cual dificulta . </a:t>
            </a:r>
            <a:endParaRPr>
              <a:solidFill>
                <a:schemeClr val="dk1"/>
              </a:solidFill>
            </a:endParaRPr>
          </a:p>
          <a:p>
            <a:pPr indent="0" lvl="0" marL="0" rtl="0" algn="l">
              <a:lnSpc>
                <a:spcPct val="115000"/>
              </a:lnSpc>
              <a:spcBef>
                <a:spcPts val="1200"/>
              </a:spcBef>
              <a:spcAft>
                <a:spcPts val="0"/>
              </a:spcAft>
              <a:buNone/>
            </a:pPr>
            <a:r>
              <a:rPr lang="es">
                <a:solidFill>
                  <a:schemeClr val="dk1"/>
                </a:solidFill>
              </a:rPr>
              <a:t>Imagina que estamos estudiando si el estrés laboral disminuye el rendimiento de los empleados. Si solo analizamos el estrés y el rendimiento, podríamos encontrar una correlación negativa: a mayor estrés, menor rendimiento. Sin embargo, esta relación podría estar sesgada por una tercera variable: la carga de trabajo.</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Estrés → Rendimiento:</a:t>
            </a:r>
            <a:r>
              <a:rPr lang="es">
                <a:solidFill>
                  <a:schemeClr val="dk1"/>
                </a:solidFill>
              </a:rPr>
              <a:t> El estrés puede disminuir el rendimiento laboral</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Rendimiento → Estrés:</a:t>
            </a:r>
            <a:r>
              <a:rPr lang="es">
                <a:solidFill>
                  <a:schemeClr val="dk1"/>
                </a:solidFill>
              </a:rPr>
              <a:t> Un bajo rendimiento puede generar más estrés en el empleado, ya que puede sentirse frustrado o presionado por no alcanzar los objetivos.</a:t>
            </a:r>
            <a:endParaRPr>
              <a:solidFill>
                <a:schemeClr val="dk1"/>
              </a:solidFill>
            </a:endParaRPr>
          </a:p>
          <a:p>
            <a:pPr indent="0" lvl="0" marL="0" rtl="0" algn="l">
              <a:lnSpc>
                <a:spcPct val="115000"/>
              </a:lnSpc>
              <a:spcBef>
                <a:spcPts val="1200"/>
              </a:spcBef>
              <a:spcAft>
                <a:spcPts val="0"/>
              </a:spcAft>
              <a:buNone/>
            </a:pPr>
            <a:r>
              <a:rPr b="1" lang="es">
                <a:solidFill>
                  <a:schemeClr val="dk1"/>
                </a:solidFill>
              </a:rPr>
              <a:t>Carga de trabajo → Estrés y Rendimiento:</a:t>
            </a:r>
            <a:r>
              <a:rPr lang="es">
                <a:solidFill>
                  <a:schemeClr val="dk1"/>
                </a:solidFill>
              </a:rPr>
              <a:t> Una alta carga de trabajo puede generar más estrés y, al mismo tiempo, disminuir el rendimiento . En este caso la carga de trabajo actúa como una variable que influye en las dos anteriores y  que distorsiona la posible causalidad entre las dos primeras</a:t>
            </a:r>
            <a:endParaRPr>
              <a:solidFill>
                <a:schemeClr val="dk1"/>
              </a:solidFill>
            </a:endParaRPr>
          </a:p>
          <a:p>
            <a:pPr indent="0" lvl="0" marL="0" rtl="0" algn="l">
              <a:lnSpc>
                <a:spcPct val="115000"/>
              </a:lnSpc>
              <a:spcBef>
                <a:spcPts val="1200"/>
              </a:spcBef>
              <a:spcAft>
                <a:spcPts val="0"/>
              </a:spcAft>
              <a:buNone/>
            </a:pPr>
            <a:r>
              <a:rPr lang="es">
                <a:solidFill>
                  <a:schemeClr val="dk1"/>
                </a:solidFill>
              </a:rPr>
              <a:t>Esta variable se dice que es endógena a la vinculación o sistema de relación existente entre las variables estrés y rendimiento por la influencia que ejerce en ambas simultáneamente.</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just">
              <a:lnSpc>
                <a:spcPct val="115000"/>
              </a:lnSpc>
              <a:spcBef>
                <a:spcPts val="1200"/>
              </a:spcBef>
              <a:spcAft>
                <a:spcPts val="0"/>
              </a:spcAft>
              <a:buNone/>
            </a:pPr>
            <a:r>
              <a:t/>
            </a:r>
            <a:endParaRPr sz="1050">
              <a:solidFill>
                <a:srgbClr val="0E121D"/>
              </a:solidFill>
              <a:highlight>
                <a:srgbClr val="FFFFFF"/>
              </a:highlight>
            </a:endParaRPr>
          </a:p>
          <a:p>
            <a:pPr indent="0" lvl="0" marL="0" rtl="0" algn="just">
              <a:lnSpc>
                <a:spcPct val="115000"/>
              </a:lnSpc>
              <a:spcBef>
                <a:spcPts val="0"/>
              </a:spcBef>
              <a:spcAft>
                <a:spcPts val="0"/>
              </a:spcAft>
              <a:buNone/>
            </a:pPr>
            <a:r>
              <a:t/>
            </a:r>
            <a:endParaRPr sz="1050">
              <a:solidFill>
                <a:srgbClr val="0E121D"/>
              </a:solidFill>
              <a:highlight>
                <a:srgbClr val="FFFFFF"/>
              </a:highlight>
            </a:endParaRPr>
          </a:p>
          <a:p>
            <a:pPr indent="0" lvl="0" marL="0" rtl="0" algn="just">
              <a:lnSpc>
                <a:spcPct val="115000"/>
              </a:lnSpc>
              <a:spcBef>
                <a:spcPts val="0"/>
              </a:spcBef>
              <a:spcAft>
                <a:spcPts val="0"/>
              </a:spcAft>
              <a:buNone/>
            </a:pPr>
            <a:r>
              <a:t/>
            </a:r>
            <a:endParaRPr sz="1050">
              <a:solidFill>
                <a:srgbClr val="0E121D"/>
              </a:solidFill>
              <a:highlight>
                <a:srgbClr val="FFFFFF"/>
              </a:highlight>
            </a:endParaRPr>
          </a:p>
          <a:p>
            <a:pPr indent="0" lvl="0" marL="0" rtl="0" algn="just">
              <a:lnSpc>
                <a:spcPct val="115000"/>
              </a:lnSpc>
              <a:spcBef>
                <a:spcPts val="0"/>
              </a:spcBef>
              <a:spcAft>
                <a:spcPts val="0"/>
              </a:spcAft>
              <a:buNone/>
            </a:pPr>
            <a:r>
              <a:t/>
            </a:r>
            <a:endParaRPr sz="1050">
              <a:solidFill>
                <a:srgbClr val="0E121D"/>
              </a:solidFill>
              <a:highlight>
                <a:srgbClr val="FFFFFF"/>
              </a:highlight>
            </a:endParaRPr>
          </a:p>
          <a:p>
            <a:pPr indent="0" lvl="0" marL="0" rtl="0" algn="just">
              <a:lnSpc>
                <a:spcPct val="115000"/>
              </a:lnSpc>
              <a:spcBef>
                <a:spcPts val="0"/>
              </a:spcBef>
              <a:spcAft>
                <a:spcPts val="0"/>
              </a:spcAft>
              <a:buNone/>
            </a:pPr>
            <a:r>
              <a:t/>
            </a:r>
            <a:endParaRPr sz="1050">
              <a:solidFill>
                <a:srgbClr val="0E121D"/>
              </a:solidFill>
              <a:highlight>
                <a:srgbClr val="FFFFFF"/>
              </a:highlight>
            </a:endParaRPr>
          </a:p>
          <a:p>
            <a:pPr indent="0" lvl="0" marL="0" rtl="0" algn="just">
              <a:lnSpc>
                <a:spcPct val="115000"/>
              </a:lnSpc>
              <a:spcBef>
                <a:spcPts val="0"/>
              </a:spcBef>
              <a:spcAft>
                <a:spcPts val="0"/>
              </a:spcAft>
              <a:buNone/>
            </a:pPr>
            <a:r>
              <a:t/>
            </a:r>
            <a:endParaRPr sz="1050">
              <a:solidFill>
                <a:srgbClr val="0E121D"/>
              </a:solidFill>
              <a:highlight>
                <a:srgbClr val="FFFFFF"/>
              </a:highlight>
            </a:endParaRPr>
          </a:p>
          <a:p>
            <a:pPr indent="0" lvl="0" marL="0" rtl="0" algn="just">
              <a:lnSpc>
                <a:spcPct val="115000"/>
              </a:lnSpc>
              <a:spcBef>
                <a:spcPts val="0"/>
              </a:spcBef>
              <a:spcAft>
                <a:spcPts val="0"/>
              </a:spcAft>
              <a:buNone/>
            </a:pPr>
            <a:r>
              <a:t/>
            </a:r>
            <a:endParaRPr sz="1050">
              <a:solidFill>
                <a:srgbClr val="0E121D"/>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63dab2a4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d63dab2a4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050">
              <a:solidFill>
                <a:srgbClr val="0E121D"/>
              </a:solidFill>
              <a:highlight>
                <a:srgbClr val="FFFFFF"/>
              </a:highlight>
            </a:endParaRPr>
          </a:p>
          <a:p>
            <a:pPr indent="0" lvl="0" marL="0" rtl="0" algn="just">
              <a:lnSpc>
                <a:spcPct val="115000"/>
              </a:lnSpc>
              <a:spcBef>
                <a:spcPts val="0"/>
              </a:spcBef>
              <a:spcAft>
                <a:spcPts val="0"/>
              </a:spcAft>
              <a:buNone/>
            </a:pPr>
            <a:r>
              <a:t/>
            </a:r>
            <a:endParaRPr sz="1050">
              <a:solidFill>
                <a:srgbClr val="0E121D"/>
              </a:solidFill>
              <a:highlight>
                <a:srgbClr val="FFFFFF"/>
              </a:highlight>
            </a:endParaRPr>
          </a:p>
          <a:p>
            <a:pPr indent="0" lvl="0" marL="0" rtl="0" algn="just">
              <a:lnSpc>
                <a:spcPct val="115000"/>
              </a:lnSpc>
              <a:spcBef>
                <a:spcPts val="0"/>
              </a:spcBef>
              <a:spcAft>
                <a:spcPts val="0"/>
              </a:spcAft>
              <a:buNone/>
            </a:pPr>
            <a:r>
              <a:rPr lang="es" sz="1050">
                <a:solidFill>
                  <a:srgbClr val="0E121D"/>
                </a:solidFill>
                <a:highlight>
                  <a:srgbClr val="FFFFFF"/>
                </a:highlight>
              </a:rPr>
              <a:t>Ahora bien, por lo que mencionamos anteriormente, y agregando a los problemas de inferencia causal a la causalidad inversa, que básicamente supone una situación en la que la dirección de la causalidad es la opuesta a la que se supone inicialmente, si nos paramos desde la situación de querer estimar algunas de las variables en un sistema con este tipo de inconvenientes, vamos encontrarnos siguiendo el ejemplo anterior, que  </a:t>
            </a:r>
            <a:endParaRPr sz="1050">
              <a:solidFill>
                <a:srgbClr val="0E121D"/>
              </a:solidFill>
              <a:highlight>
                <a:srgbClr val="FFFFFF"/>
              </a:highlight>
            </a:endParaRPr>
          </a:p>
          <a:p>
            <a:pPr indent="0" lvl="0" marL="0" rtl="0" algn="just">
              <a:lnSpc>
                <a:spcPct val="115000"/>
              </a:lnSpc>
              <a:spcBef>
                <a:spcPts val="0"/>
              </a:spcBef>
              <a:spcAft>
                <a:spcPts val="0"/>
              </a:spcAft>
              <a:buNone/>
            </a:pPr>
            <a:r>
              <a:rPr lang="es" sz="1050">
                <a:solidFill>
                  <a:srgbClr val="0E121D"/>
                </a:solidFill>
                <a:highlight>
                  <a:srgbClr val="FFFFFF"/>
                </a:highlight>
              </a:rPr>
              <a:t>una variable como la carga de trabajo, implicaría que, si queremos introducirla como variable explicativa en un modelo de regresión que busque estimar el rendimiento laboral o el estrés , estaríamos ante un fenómeno que se denomina endogeneidad, en el cual en el marco de una regresión lineal lo vemos manifestado como una correlación entre la variable explicativa endógena y el término de error de nuestro modelo.</a:t>
            </a:r>
            <a:endParaRPr sz="1050">
              <a:solidFill>
                <a:srgbClr val="0E121D"/>
              </a:solidFill>
              <a:highlight>
                <a:srgbClr val="FFFFFF"/>
              </a:highlight>
            </a:endParaRPr>
          </a:p>
          <a:p>
            <a:pPr indent="0" lvl="0" marL="0" rtl="0" algn="just">
              <a:lnSpc>
                <a:spcPct val="115000"/>
              </a:lnSpc>
              <a:spcBef>
                <a:spcPts val="0"/>
              </a:spcBef>
              <a:spcAft>
                <a:spcPts val="0"/>
              </a:spcAft>
              <a:buNone/>
            </a:pPr>
            <a:r>
              <a:t/>
            </a:r>
            <a:endParaRPr sz="1050">
              <a:solidFill>
                <a:srgbClr val="0E121D"/>
              </a:solidFill>
              <a:highlight>
                <a:srgbClr val="FFFFFF"/>
              </a:highlight>
            </a:endParaRPr>
          </a:p>
          <a:p>
            <a:pPr indent="0" lvl="0" marL="0" rtl="0" algn="just">
              <a:lnSpc>
                <a:spcPct val="115000"/>
              </a:lnSpc>
              <a:spcBef>
                <a:spcPts val="0"/>
              </a:spcBef>
              <a:spcAft>
                <a:spcPts val="0"/>
              </a:spcAft>
              <a:buNone/>
            </a:pPr>
            <a:r>
              <a:rPr lang="es" sz="1050">
                <a:solidFill>
                  <a:srgbClr val="0E121D"/>
                </a:solidFill>
                <a:highlight>
                  <a:srgbClr val="FFFFFF"/>
                </a:highlight>
              </a:rPr>
              <a:t>Ya por lo que conocemos de los supuestos de un modelo de regresión lineal, en términos del error, estariamos violando el principio que establece independencia entre el término de error y las variables explicativas del modelo. Pero al margen de esa cuestión,</a:t>
            </a:r>
            <a:endParaRPr sz="1050">
              <a:solidFill>
                <a:srgbClr val="0E121D"/>
              </a:solidFill>
              <a:highlight>
                <a:srgbClr val="FFFFFF"/>
              </a:highlight>
            </a:endParaRPr>
          </a:p>
          <a:p>
            <a:pPr indent="0" lvl="0" marL="0" rtl="0" algn="just">
              <a:lnSpc>
                <a:spcPct val="115000"/>
              </a:lnSpc>
              <a:spcBef>
                <a:spcPts val="0"/>
              </a:spcBef>
              <a:spcAft>
                <a:spcPts val="0"/>
              </a:spcAft>
              <a:buNone/>
            </a:pPr>
            <a:r>
              <a:t/>
            </a:r>
            <a:endParaRPr sz="1050">
              <a:solidFill>
                <a:srgbClr val="0E121D"/>
              </a:solidFill>
              <a:highlight>
                <a:srgbClr val="FFFFFF"/>
              </a:highlight>
            </a:endParaRPr>
          </a:p>
          <a:p>
            <a:pPr indent="0" lvl="0" marL="0" rtl="0" algn="just">
              <a:lnSpc>
                <a:spcPct val="115000"/>
              </a:lnSpc>
              <a:spcBef>
                <a:spcPts val="0"/>
              </a:spcBef>
              <a:spcAft>
                <a:spcPts val="0"/>
              </a:spcAft>
              <a:buNone/>
            </a:pPr>
            <a:r>
              <a:rPr lang="es" sz="1050">
                <a:solidFill>
                  <a:srgbClr val="0E121D"/>
                </a:solidFill>
                <a:highlight>
                  <a:srgbClr val="FFFFFF"/>
                </a:highlight>
              </a:rPr>
              <a:t>Como consecuencias, ante la participación de una variable endógena como explicativa en un modelo de regresión lineal tenemos como principal efecto un sesgo en los estimadores , y en consecuencia una distorsión en la inferencia causal que queremos identificar, dado que como podemos ver, la covarianza entre la variable explicativa y a predecir se ve afectada por la covarianza entre el error y la variable endógena, que por supuesto es distinta de cero.</a:t>
            </a:r>
            <a:endParaRPr sz="1050">
              <a:solidFill>
                <a:srgbClr val="0E121D"/>
              </a:solidFill>
              <a:highlight>
                <a:srgbClr val="FFFFFF"/>
              </a:highlight>
            </a:endParaRPr>
          </a:p>
          <a:p>
            <a:pPr indent="0" lvl="0" marL="0" rtl="0" algn="just">
              <a:lnSpc>
                <a:spcPct val="115000"/>
              </a:lnSpc>
              <a:spcBef>
                <a:spcPts val="0"/>
              </a:spcBef>
              <a:spcAft>
                <a:spcPts val="0"/>
              </a:spcAft>
              <a:buNone/>
            </a:pPr>
            <a:r>
              <a:rPr lang="es" sz="1050">
                <a:solidFill>
                  <a:srgbClr val="0E121D"/>
                </a:solidFill>
                <a:highlight>
                  <a:srgbClr val="FFFFFF"/>
                </a:highlight>
              </a:rPr>
              <a:t> </a:t>
            </a:r>
            <a:endParaRPr sz="1050">
              <a:solidFill>
                <a:srgbClr val="0E121D"/>
              </a:solidFill>
              <a:highlight>
                <a:srgbClr val="FFFFFF"/>
              </a:highlight>
            </a:endParaRPr>
          </a:p>
          <a:p>
            <a:pPr indent="0" lvl="0" marL="0" rtl="0" algn="just">
              <a:lnSpc>
                <a:spcPct val="115000"/>
              </a:lnSpc>
              <a:spcBef>
                <a:spcPts val="0"/>
              </a:spcBef>
              <a:spcAft>
                <a:spcPts val="0"/>
              </a:spcAft>
              <a:buNone/>
            </a:pPr>
            <a:r>
              <a:rPr lang="es" sz="1050">
                <a:solidFill>
                  <a:srgbClr val="0E121D"/>
                </a:solidFill>
                <a:highlight>
                  <a:srgbClr val="FFFFFF"/>
                </a:highlight>
              </a:rPr>
              <a:t>Esto asimismo incrementa la varianza de los estimadores predichos por el modelo de regresión lineal, lo que conlleva a una mayor incertidumbre respecto del valor “real” entre comillas del parámetro derivando en interalos de confianza mas amplios y test de hipótesis menos poderosas , es decir con valores de estadísticos de menor significatividad.</a:t>
            </a:r>
            <a:endParaRPr sz="1050">
              <a:solidFill>
                <a:srgbClr val="0E121D"/>
              </a:solidFill>
              <a:highlight>
                <a:srgbClr val="FFFFFF"/>
              </a:highlight>
            </a:endParaRPr>
          </a:p>
          <a:p>
            <a:pPr indent="0" lvl="0" marL="0" rtl="0" algn="just">
              <a:lnSpc>
                <a:spcPct val="115000"/>
              </a:lnSpc>
              <a:spcBef>
                <a:spcPts val="0"/>
              </a:spcBef>
              <a:spcAft>
                <a:spcPts val="0"/>
              </a:spcAft>
              <a:buNone/>
            </a:pPr>
            <a:r>
              <a:t/>
            </a:r>
            <a:endParaRPr sz="1050">
              <a:solidFill>
                <a:srgbClr val="0E121D"/>
              </a:solidFill>
              <a:highlight>
                <a:srgbClr val="FFFFFF"/>
              </a:highlight>
            </a:endParaRPr>
          </a:p>
          <a:p>
            <a:pPr indent="0" lvl="0" marL="0" rtl="0" algn="just">
              <a:lnSpc>
                <a:spcPct val="115000"/>
              </a:lnSpc>
              <a:spcBef>
                <a:spcPts val="0"/>
              </a:spcBef>
              <a:spcAft>
                <a:spcPts val="0"/>
              </a:spcAft>
              <a:buNone/>
            </a:pPr>
            <a:r>
              <a:rPr lang="es" sz="1050">
                <a:solidFill>
                  <a:srgbClr val="0E121D"/>
                </a:solidFill>
                <a:highlight>
                  <a:srgbClr val="FFFFFF"/>
                </a:highlight>
              </a:rPr>
              <a:t>Dicho esto, que hacemos ante un problema de endogeneidad? Que soluciones tenemos? Una herramienta como las variables instrumentales nos ayudaría a abordar el problema y en consecuencia mejorar la precisión de los estimadores de nuestros modelos lineales.</a:t>
            </a:r>
            <a:endParaRPr sz="1050">
              <a:solidFill>
                <a:srgbClr val="0E121D"/>
              </a:solidFill>
              <a:highlight>
                <a:srgbClr val="FFFFFF"/>
              </a:highlight>
            </a:endParaRPr>
          </a:p>
          <a:p>
            <a:pPr indent="0" lvl="0" marL="0" rtl="0" algn="just">
              <a:lnSpc>
                <a:spcPct val="115000"/>
              </a:lnSpc>
              <a:spcBef>
                <a:spcPts val="0"/>
              </a:spcBef>
              <a:spcAft>
                <a:spcPts val="0"/>
              </a:spcAft>
              <a:buNone/>
            </a:pPr>
            <a:r>
              <a:t/>
            </a:r>
            <a:endParaRPr sz="1050">
              <a:solidFill>
                <a:srgbClr val="0E121D"/>
              </a:solidFill>
              <a:highlight>
                <a:srgbClr val="FFFFFF"/>
              </a:highlight>
            </a:endParaRPr>
          </a:p>
          <a:p>
            <a:pPr indent="0" lvl="0" marL="0" rtl="0" algn="just">
              <a:lnSpc>
                <a:spcPct val="115000"/>
              </a:lnSpc>
              <a:spcBef>
                <a:spcPts val="0"/>
              </a:spcBef>
              <a:spcAft>
                <a:spcPts val="0"/>
              </a:spcAft>
              <a:buNone/>
            </a:pPr>
            <a:r>
              <a:t/>
            </a:r>
            <a:endParaRPr sz="1050">
              <a:solidFill>
                <a:srgbClr val="0E121D"/>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63ca78a69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d63ca78a69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050">
              <a:solidFill>
                <a:srgbClr val="0E121D"/>
              </a:solidFill>
              <a:highlight>
                <a:srgbClr val="FFFFFF"/>
              </a:highlight>
            </a:endParaRPr>
          </a:p>
          <a:p>
            <a:pPr indent="0" lvl="0" marL="0" rtl="0" algn="just">
              <a:lnSpc>
                <a:spcPct val="115000"/>
              </a:lnSpc>
              <a:spcBef>
                <a:spcPts val="0"/>
              </a:spcBef>
              <a:spcAft>
                <a:spcPts val="0"/>
              </a:spcAft>
              <a:buNone/>
            </a:pPr>
            <a:r>
              <a:rPr lang="es" sz="1050">
                <a:solidFill>
                  <a:srgbClr val="0E121D"/>
                </a:solidFill>
                <a:highlight>
                  <a:srgbClr val="FFFFFF"/>
                </a:highlight>
              </a:rPr>
              <a:t>Para empezar con un poco de historia respecto de como surgió esta herramienta, los origenes de las variables instrumentales se remontan a principios del siglo XX. El economista Philip Whright fue uno de los primeros en enfrentarse al desafío de identificar relaciones causales en presencia de endogeneidad. En su libro “The Tariff on Animal and Vegetable Oils” se enfrento al clásico problema de las ecuaciones simultáneas de oferta y demanda. </a:t>
            </a:r>
            <a:endParaRPr sz="1050">
              <a:solidFill>
                <a:srgbClr val="0E121D"/>
              </a:solidFill>
              <a:highlight>
                <a:srgbClr val="FFFFFF"/>
              </a:highlight>
            </a:endParaRPr>
          </a:p>
          <a:p>
            <a:pPr indent="0" lvl="0" marL="0" rtl="0" algn="just">
              <a:lnSpc>
                <a:spcPct val="115000"/>
              </a:lnSpc>
              <a:spcBef>
                <a:spcPts val="0"/>
              </a:spcBef>
              <a:spcAft>
                <a:spcPts val="0"/>
              </a:spcAft>
              <a:buNone/>
            </a:pPr>
            <a:r>
              <a:rPr lang="es" sz="1050">
                <a:solidFill>
                  <a:srgbClr val="0E121D"/>
                </a:solidFill>
                <a:highlight>
                  <a:srgbClr val="FFFFFF"/>
                </a:highlight>
              </a:rPr>
              <a:t>Paréntesis aparte, entiendo que esto debería sonar muy similar al caso que vimos entre las relaciones de estrés, carga laboral, y rendimiento, ya que no es más que otro caso del problema de simultaneidad del que ya hemos conversado.</a:t>
            </a:r>
            <a:endParaRPr sz="1050">
              <a:solidFill>
                <a:srgbClr val="0E121D"/>
              </a:solidFill>
              <a:highlight>
                <a:srgbClr val="FFFFFF"/>
              </a:highlight>
            </a:endParaRPr>
          </a:p>
          <a:p>
            <a:pPr indent="0" lvl="0" marL="0" rtl="0" algn="just">
              <a:lnSpc>
                <a:spcPct val="115000"/>
              </a:lnSpc>
              <a:spcBef>
                <a:spcPts val="0"/>
              </a:spcBef>
              <a:spcAft>
                <a:spcPts val="0"/>
              </a:spcAft>
              <a:buNone/>
            </a:pPr>
            <a:r>
              <a:t/>
            </a:r>
            <a:endParaRPr sz="1050">
              <a:solidFill>
                <a:srgbClr val="0E121D"/>
              </a:solidFill>
              <a:highlight>
                <a:srgbClr val="FFFFFF"/>
              </a:highlight>
            </a:endParaRPr>
          </a:p>
          <a:p>
            <a:pPr indent="0" lvl="0" marL="0" rtl="0" algn="just">
              <a:lnSpc>
                <a:spcPct val="115000"/>
              </a:lnSpc>
              <a:spcBef>
                <a:spcPts val="0"/>
              </a:spcBef>
              <a:spcAft>
                <a:spcPts val="0"/>
              </a:spcAft>
              <a:buNone/>
            </a:pPr>
            <a:r>
              <a:rPr lang="es" sz="1050">
                <a:solidFill>
                  <a:srgbClr val="0E121D"/>
                </a:solidFill>
                <a:highlight>
                  <a:srgbClr val="FFFFFF"/>
                </a:highlight>
              </a:rPr>
              <a:t>Volviendo al problema sobre el que trabajo Wright, el precio de un bien, en este caso los aceites, esta determinado tanto por la oferta como la demanda, lo cual significa que es endógeno ya que está correlacionado con factores que influyen en ambas. Whright se dió cuenta de que necesitaba una variable…</a:t>
            </a:r>
            <a:endParaRPr sz="1050">
              <a:solidFill>
                <a:srgbClr val="0E121D"/>
              </a:solidFill>
              <a:highlight>
                <a:srgbClr val="FFFFFF"/>
              </a:highlight>
            </a:endParaRPr>
          </a:p>
          <a:p>
            <a:pPr indent="0" lvl="0" marL="0" rtl="0" algn="just">
              <a:lnSpc>
                <a:spcPct val="115000"/>
              </a:lnSpc>
              <a:spcBef>
                <a:spcPts val="0"/>
              </a:spcBef>
              <a:spcAft>
                <a:spcPts val="0"/>
              </a:spcAft>
              <a:buNone/>
            </a:pPr>
            <a:r>
              <a:rPr lang="es" sz="1050">
                <a:solidFill>
                  <a:srgbClr val="0E121D"/>
                </a:solidFill>
                <a:highlight>
                  <a:srgbClr val="FFFFFF"/>
                </a:highlight>
              </a:rPr>
              <a:t> (en realidad en referencias dejo un texto interesante que analiza quien inventó las variables instrumentales y sugiere que si bien la idea figuraba en el anexo del libro antes mencionado, ese apartado del libro tenias caracteristicas distintas al resto y sugieren que podría ser una idea aportada por su hijo Sewall Wright, genetista poblacional, que en sus trabajos ya aplicaba técnicas similares a lo que estamos mencionando), pero bien saliendo de la digresión y volviendo a nuestro hilo, como mencionaba alguno de los Whrigts se dio cuenta de que necesitaba una variable que estuviera relacionada con la oferta o cantidad ofrecida, pero que no tuviera un efecto directo sobre la demanda. Esta variable que mas tarde se conocería como variable instrumental, le permitiría identificar el efecto causal de los precios sobre la cantidad demandada.</a:t>
            </a:r>
            <a:endParaRPr sz="1050">
              <a:solidFill>
                <a:srgbClr val="0E121D"/>
              </a:solidFill>
              <a:highlight>
                <a:srgbClr val="FFFFFF"/>
              </a:highlight>
            </a:endParaRPr>
          </a:p>
          <a:p>
            <a:pPr indent="0" lvl="0" marL="0" rtl="0" algn="just">
              <a:lnSpc>
                <a:spcPct val="115000"/>
              </a:lnSpc>
              <a:spcBef>
                <a:spcPts val="0"/>
              </a:spcBef>
              <a:spcAft>
                <a:spcPts val="0"/>
              </a:spcAft>
              <a:buNone/>
            </a:pPr>
            <a:r>
              <a:t/>
            </a:r>
            <a:endParaRPr sz="1050">
              <a:solidFill>
                <a:srgbClr val="0E121D"/>
              </a:solidFill>
              <a:highlight>
                <a:srgbClr val="FFFFFF"/>
              </a:highlight>
            </a:endParaRPr>
          </a:p>
          <a:p>
            <a:pPr indent="0" lvl="0" marL="0" rtl="0" algn="just">
              <a:lnSpc>
                <a:spcPct val="115000"/>
              </a:lnSpc>
              <a:spcBef>
                <a:spcPts val="0"/>
              </a:spcBef>
              <a:spcAft>
                <a:spcPts val="0"/>
              </a:spcAft>
              <a:buNone/>
            </a:pPr>
            <a:r>
              <a:rPr lang="es" sz="1050">
                <a:solidFill>
                  <a:srgbClr val="0E121D"/>
                </a:solidFill>
                <a:highlight>
                  <a:srgbClr val="FFFFFF"/>
                </a:highlight>
              </a:rPr>
              <a:t>Se sabe que Sewall Wright, en la decada del 40, adoptó formalmente estas herramientas para analizar problemas económicos</a:t>
            </a:r>
            <a:endParaRPr sz="1050">
              <a:solidFill>
                <a:srgbClr val="0E121D"/>
              </a:solidFill>
              <a:highlight>
                <a:srgbClr val="FFFFFF"/>
              </a:highlight>
            </a:endParaRPr>
          </a:p>
          <a:p>
            <a:pPr indent="0" lvl="0" marL="0" rtl="0" algn="just">
              <a:lnSpc>
                <a:spcPct val="115000"/>
              </a:lnSpc>
              <a:spcBef>
                <a:spcPts val="0"/>
              </a:spcBef>
              <a:spcAft>
                <a:spcPts val="0"/>
              </a:spcAft>
              <a:buNone/>
            </a:pPr>
            <a:r>
              <a:rPr lang="es" sz="1050">
                <a:solidFill>
                  <a:srgbClr val="0E121D"/>
                </a:solidFill>
                <a:highlight>
                  <a:srgbClr val="FFFFFF"/>
                </a:highlight>
              </a:rPr>
              <a:t>A partir de allí en las decadas posteriores la herramienta se convirtió fundamental para la econometría en la identificación de relaciones causales, y se desarrollaron gran cantidad de métodos de estimación basados en variables instrumentales, teniendo como principal y más utilizado el método de Minimos Cuadrados en dos Etapas que analizaremos en mayor detalle en un próximo video.</a:t>
            </a:r>
            <a:endParaRPr sz="1050">
              <a:solidFill>
                <a:srgbClr val="0E121D"/>
              </a:solidFill>
              <a:highlight>
                <a:srgbClr val="FFFFFF"/>
              </a:highlight>
            </a:endParaRPr>
          </a:p>
          <a:p>
            <a:pPr indent="0" lvl="0" marL="0" rtl="0" algn="just">
              <a:lnSpc>
                <a:spcPct val="115000"/>
              </a:lnSpc>
              <a:spcBef>
                <a:spcPts val="0"/>
              </a:spcBef>
              <a:spcAft>
                <a:spcPts val="0"/>
              </a:spcAft>
              <a:buNone/>
            </a:pPr>
            <a:r>
              <a:t/>
            </a:r>
            <a:endParaRPr sz="1050">
              <a:solidFill>
                <a:srgbClr val="0E121D"/>
              </a:solidFill>
              <a:highlight>
                <a:srgbClr val="FFFFFF"/>
              </a:highlight>
            </a:endParaRPr>
          </a:p>
          <a:p>
            <a:pPr indent="0" lvl="0" marL="0" rtl="0" algn="just">
              <a:lnSpc>
                <a:spcPct val="115000"/>
              </a:lnSpc>
              <a:spcBef>
                <a:spcPts val="0"/>
              </a:spcBef>
              <a:spcAft>
                <a:spcPts val="0"/>
              </a:spcAft>
              <a:buNone/>
            </a:pPr>
            <a:r>
              <a:rPr lang="es" sz="1050">
                <a:solidFill>
                  <a:srgbClr val="0E121D"/>
                </a:solidFill>
                <a:highlight>
                  <a:srgbClr val="FFFFFF"/>
                </a:highlight>
              </a:rPr>
              <a:t>En cuanto a las aplicaciones actuales, las variables instrumentales tienen una diversidad interesante de campos en las que son utilizadas: principalmente en relacionados a economía, por ejemplo laboral , para estudiar el efecto del salario minimo en el nivel de empleo , o el de la educación en los ingresos, como asi también para la evaluación de impacto de políticas solicales y públicas., o en la rama de las finanzas para analizar el efecto de variables macroeconómicas en los mercados financieros.</a:t>
            </a:r>
            <a:endParaRPr sz="1050">
              <a:solidFill>
                <a:srgbClr val="0E121D"/>
              </a:solidFill>
              <a:highlight>
                <a:srgbClr val="FFFFFF"/>
              </a:highlight>
            </a:endParaRPr>
          </a:p>
          <a:p>
            <a:pPr indent="0" lvl="0" marL="0" rtl="0" algn="just">
              <a:lnSpc>
                <a:spcPct val="115000"/>
              </a:lnSpc>
              <a:spcBef>
                <a:spcPts val="0"/>
              </a:spcBef>
              <a:spcAft>
                <a:spcPts val="0"/>
              </a:spcAft>
              <a:buNone/>
            </a:pPr>
            <a:r>
              <a:t/>
            </a:r>
            <a:endParaRPr sz="1050">
              <a:solidFill>
                <a:srgbClr val="0E121D"/>
              </a:solidFill>
              <a:highlight>
                <a:srgbClr val="FFFFFF"/>
              </a:highlight>
            </a:endParaRPr>
          </a:p>
          <a:p>
            <a:pPr indent="0" lvl="0" marL="0" rtl="0" algn="just">
              <a:lnSpc>
                <a:spcPct val="115000"/>
              </a:lnSpc>
              <a:spcBef>
                <a:spcPts val="0"/>
              </a:spcBef>
              <a:spcAft>
                <a:spcPts val="0"/>
              </a:spcAft>
              <a:buNone/>
            </a:pPr>
            <a:r>
              <a:rPr lang="es" sz="1050">
                <a:solidFill>
                  <a:srgbClr val="0E121D"/>
                </a:solidFill>
                <a:highlight>
                  <a:srgbClr val="FFFFFF"/>
                </a:highlight>
              </a:rPr>
              <a:t>En el próximo video vamos a estar abordando ya específicamente los supuestos fundamentales a cumplir y tal como dijimos analizaremos el método más utilizado para implementar variables instrumentales.</a:t>
            </a:r>
            <a:endParaRPr sz="1050">
              <a:solidFill>
                <a:srgbClr val="0E121D"/>
              </a:solidFill>
              <a:highlight>
                <a:srgbClr val="FFFFFF"/>
              </a:highlight>
            </a:endParaRPr>
          </a:p>
          <a:p>
            <a:pPr indent="0" lvl="0" marL="0" rtl="0" algn="just">
              <a:lnSpc>
                <a:spcPct val="115000"/>
              </a:lnSpc>
              <a:spcBef>
                <a:spcPts val="0"/>
              </a:spcBef>
              <a:spcAft>
                <a:spcPts val="0"/>
              </a:spcAft>
              <a:buNone/>
            </a:pPr>
            <a:r>
              <a:t/>
            </a:r>
            <a:endParaRPr sz="1050">
              <a:solidFill>
                <a:srgbClr val="0E121D"/>
              </a:solidFill>
              <a:highlight>
                <a:srgbClr val="FFFFFF"/>
              </a:highlight>
            </a:endParaRPr>
          </a:p>
          <a:p>
            <a:pPr indent="0" lvl="0" marL="0" rtl="0" algn="just">
              <a:lnSpc>
                <a:spcPct val="115000"/>
              </a:lnSpc>
              <a:spcBef>
                <a:spcPts val="0"/>
              </a:spcBef>
              <a:spcAft>
                <a:spcPts val="0"/>
              </a:spcAft>
              <a:buNone/>
            </a:pPr>
            <a:r>
              <a:t/>
            </a:r>
            <a:endParaRPr sz="1050">
              <a:solidFill>
                <a:srgbClr val="0E121D"/>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63dab2a4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d63dab2a4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
                <a:solidFill>
                  <a:schemeClr val="dk1"/>
                </a:solidFill>
              </a:rPr>
              <a:t>Tomemos este ejemplo clásico de Wooldridge. La habilidad queda incluída en el error. Dado que la educación y la habilidad están correlacionadas, </a:t>
            </a:r>
            <a:r>
              <a:rPr lang="es">
                <a:solidFill>
                  <a:schemeClr val="dk1"/>
                </a:solidFill>
              </a:rPr>
              <a:t>la Cov(X,u) != 0,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s">
                <a:solidFill>
                  <a:schemeClr val="dk1"/>
                </a:solidFill>
              </a:rPr>
              <a:t>rompiendo el supuesto fuerte del modelo lineal donde la esperanza del error dado X debería ser 0. Lo cual implica que con MCO obtendremos estimadores sesgados e inconsistentes, ya que MCO elegirá el parámetro que hace que los errores resultantes parezcan no estar correlacionados con X. De esta manera, no vamos a ver reflejada el efecto causal subyacente de interés.</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s">
                <a:solidFill>
                  <a:schemeClr val="dk1"/>
                </a:solidFill>
              </a:rPr>
              <a:t>Y es ahí donde aparecen las VI.</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d6ac7b943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d6ac7b943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
                <a:solidFill>
                  <a:schemeClr val="dk1"/>
                </a:solidFill>
              </a:rPr>
              <a:t>Ahora bien, ¿Qué se debe cumplir para poder usar una variable Z como instrumental?</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s">
                <a:solidFill>
                  <a:schemeClr val="dk1"/>
                </a:solidFill>
              </a:rPr>
              <a:t>Relevancia → Debemos poder explicar X a partir de Z, sino no nos sirve.</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s">
                <a:solidFill>
                  <a:schemeClr val="dk1"/>
                </a:solidFill>
              </a:rPr>
              <a:t>Exogeneidad → No debe estar correlacionada con el error, sino no estamos aportando nada valioso.</a:t>
            </a:r>
            <a:endParaRPr>
              <a:solidFill>
                <a:schemeClr val="dk1"/>
              </a:solidFill>
            </a:endParaRPr>
          </a:p>
          <a:p>
            <a:pPr indent="0" lvl="0" marL="0" rtl="0" algn="just">
              <a:lnSpc>
                <a:spcPct val="115000"/>
              </a:lnSpc>
              <a:spcBef>
                <a:spcPts val="0"/>
              </a:spcBef>
              <a:spcAft>
                <a:spcPts val="0"/>
              </a:spcAft>
              <a:buNone/>
            </a:pPr>
            <a:r>
              <a:t/>
            </a:r>
            <a:endParaRPr sz="1050">
              <a:solidFill>
                <a:srgbClr val="0E121D"/>
              </a:solidFill>
              <a:highlight>
                <a:srgbClr val="FFFFFF"/>
              </a:highlight>
            </a:endParaRPr>
          </a:p>
          <a:p>
            <a:pPr indent="0" lvl="0" marL="0" rtl="0" algn="just">
              <a:lnSpc>
                <a:spcPct val="115000"/>
              </a:lnSpc>
              <a:spcBef>
                <a:spcPts val="0"/>
              </a:spcBef>
              <a:spcAft>
                <a:spcPts val="0"/>
              </a:spcAft>
              <a:buNone/>
            </a:pPr>
            <a:r>
              <a:t/>
            </a:r>
            <a:endParaRPr sz="1050">
              <a:solidFill>
                <a:srgbClr val="0E121D"/>
              </a:solidFill>
              <a:highlight>
                <a:srgbClr val="FFFFFF"/>
              </a:highlight>
            </a:endParaRPr>
          </a:p>
          <a:p>
            <a:pPr indent="0" lvl="0" marL="0" rtl="0" algn="just">
              <a:lnSpc>
                <a:spcPct val="115000"/>
              </a:lnSpc>
              <a:spcBef>
                <a:spcPts val="0"/>
              </a:spcBef>
              <a:spcAft>
                <a:spcPts val="0"/>
              </a:spcAft>
              <a:buNone/>
            </a:pPr>
            <a:r>
              <a:t/>
            </a:r>
            <a:endParaRPr sz="1050">
              <a:solidFill>
                <a:srgbClr val="0E121D"/>
              </a:solidFill>
              <a:highlight>
                <a:srgbClr val="FFFFFF"/>
              </a:highlight>
            </a:endParaRPr>
          </a:p>
          <a:p>
            <a:pPr indent="0" lvl="0" marL="0" rtl="0" algn="just">
              <a:lnSpc>
                <a:spcPct val="115000"/>
              </a:lnSpc>
              <a:spcBef>
                <a:spcPts val="0"/>
              </a:spcBef>
              <a:spcAft>
                <a:spcPts val="0"/>
              </a:spcAft>
              <a:buNone/>
            </a:pPr>
            <a:r>
              <a:t/>
            </a:r>
            <a:endParaRPr sz="1050">
              <a:solidFill>
                <a:srgbClr val="0E121D"/>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d6ac7b943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d6ac7b943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
                <a:solidFill>
                  <a:schemeClr val="dk1"/>
                </a:solidFill>
              </a:rPr>
              <a:t>¿Cómo compruebo estos supuestos?</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s">
                <a:solidFill>
                  <a:schemeClr val="dk1"/>
                </a:solidFill>
              </a:rPr>
              <a:t>Relevancia → Realizando una regresión lineal simple.</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s">
                <a:solidFill>
                  <a:schemeClr val="dk1"/>
                </a:solidFill>
              </a:rPr>
              <a:t>Exogeneidad → No se puede calcular ya que el error es inobservable.</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rPr lang="es">
                <a:solidFill>
                  <a:schemeClr val="dk1"/>
                </a:solidFill>
              </a:rPr>
              <a:t>Evitar…</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s">
                <a:solidFill>
                  <a:schemeClr val="dk1"/>
                </a:solidFill>
              </a:rPr>
              <a:t>Instrumentos débiles → Obtendré estimadores sesgados y con gran varianza.</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s">
                <a:solidFill>
                  <a:schemeClr val="dk1"/>
                </a:solidFill>
              </a:rPr>
              <a:t>Proxys → Salario en función de la Educación y la Habilidad. Una variable proxy  (IQ) de la variable omitida (Habilidad) sería una mala aproximación, ya que la VI debe estar correlacionada con la regresora (Educación), no con el error (que contiene a la variable omitida, justamente).</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t/>
            </a:r>
            <a:endParaRPr>
              <a:solidFill>
                <a:schemeClr val="dk1"/>
              </a:solidFill>
            </a:endParaRPr>
          </a:p>
          <a:p>
            <a:pPr indent="0" lvl="0" marL="0" rtl="0" algn="just">
              <a:lnSpc>
                <a:spcPct val="115000"/>
              </a:lnSpc>
              <a:spcBef>
                <a:spcPts val="0"/>
              </a:spcBef>
              <a:spcAft>
                <a:spcPts val="0"/>
              </a:spcAft>
              <a:buNone/>
            </a:pPr>
            <a:r>
              <a:t/>
            </a:r>
            <a:endParaRPr sz="1050">
              <a:solidFill>
                <a:srgbClr val="0E121D"/>
              </a:solidFill>
              <a:highlight>
                <a:srgbClr val="FFFFFF"/>
              </a:highlight>
            </a:endParaRPr>
          </a:p>
          <a:p>
            <a:pPr indent="0" lvl="0" marL="0" rtl="0" algn="just">
              <a:lnSpc>
                <a:spcPct val="115000"/>
              </a:lnSpc>
              <a:spcBef>
                <a:spcPts val="0"/>
              </a:spcBef>
              <a:spcAft>
                <a:spcPts val="0"/>
              </a:spcAft>
              <a:buNone/>
            </a:pPr>
            <a:r>
              <a:t/>
            </a:r>
            <a:endParaRPr sz="1050">
              <a:solidFill>
                <a:srgbClr val="0E121D"/>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23fd449c1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23fd449c1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rPr lang="es" sz="1050">
                <a:solidFill>
                  <a:srgbClr val="0E121D"/>
                </a:solidFill>
              </a:rPr>
              <a:t>Podemos hablar del ejemplo de Woolridge (caso extremo) sobre el efecto del número de cigarillos fumados por la madre sobre el peso al nacer. Como packs seguro correlaciona con factores que influyen en la salud del niño al nacer, se creo la VI precio de los cigarillos, ya que no correlacionaría con la salud del niño, pero si de manera negativa con la cantidad que se fuma. Ahora bien, si se sigue con el ejercicio, se obtiene un coeficiente positivo (inesperado) y grande, con un error estándar grande. Esto es porque directamente no había tal correlación entre packs y precio promedio de los cigarillos.</a:t>
            </a:r>
            <a:endParaRPr sz="1050">
              <a:solidFill>
                <a:srgbClr val="0E121D"/>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21.png"/><Relationship Id="rId5"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3.png"/><Relationship Id="rId5" Type="http://schemas.openxmlformats.org/officeDocument/2006/relationships/image" Target="../media/image16.pn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7.png"/><Relationship Id="rId5" Type="http://schemas.openxmlformats.org/officeDocument/2006/relationships/image" Target="../media/image22.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508200"/>
            <a:ext cx="7688100" cy="1664700"/>
          </a:xfrm>
          <a:prstGeom prst="rect">
            <a:avLst/>
          </a:prstGeom>
        </p:spPr>
        <p:txBody>
          <a:bodyPr anchorCtr="0" anchor="t" bIns="91425" lIns="91425" spcFirstLastPara="1" rIns="91425" wrap="square" tIns="91425">
            <a:normAutofit fontScale="90000"/>
          </a:bodyPr>
          <a:lstStyle/>
          <a:p>
            <a:pPr indent="0" lvl="0" marL="431999" rtl="0" algn="l">
              <a:spcBef>
                <a:spcPts val="0"/>
              </a:spcBef>
              <a:spcAft>
                <a:spcPts val="0"/>
              </a:spcAft>
              <a:buNone/>
            </a:pPr>
            <a:r>
              <a:rPr lang="es"/>
              <a:t>Introducci</a:t>
            </a:r>
            <a:r>
              <a:rPr lang="es"/>
              <a:t>ón a </a:t>
            </a:r>
            <a:endParaRPr/>
          </a:p>
          <a:p>
            <a:pPr indent="0" lvl="0" marL="431999" rtl="0" algn="l">
              <a:spcBef>
                <a:spcPts val="0"/>
              </a:spcBef>
              <a:spcAft>
                <a:spcPts val="0"/>
              </a:spcAft>
              <a:buNone/>
            </a:pPr>
            <a:r>
              <a:rPr lang="es"/>
              <a:t>Variables instrumentales (VIs)</a:t>
            </a:r>
            <a:endParaRPr/>
          </a:p>
        </p:txBody>
      </p:sp>
      <p:sp>
        <p:nvSpPr>
          <p:cNvPr id="87" name="Google Shape;87;p13"/>
          <p:cNvSpPr txBox="1"/>
          <p:nvPr>
            <p:ph idx="1" type="subTitle"/>
          </p:nvPr>
        </p:nvSpPr>
        <p:spPr>
          <a:xfrm>
            <a:off x="1210902" y="2932275"/>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358"/>
              <a:buNone/>
            </a:pPr>
            <a:r>
              <a:rPr b="1" lang="es" sz="1565">
                <a:solidFill>
                  <a:schemeClr val="dk2"/>
                </a:solidFill>
                <a:latin typeface="Raleway"/>
                <a:ea typeface="Raleway"/>
                <a:cs typeface="Raleway"/>
                <a:sym typeface="Raleway"/>
              </a:rPr>
              <a:t>Explicación teórica y empírica de una solución a la endogeneidad e identificación causal</a:t>
            </a:r>
            <a:endParaRPr sz="720"/>
          </a:p>
        </p:txBody>
      </p:sp>
      <p:sp>
        <p:nvSpPr>
          <p:cNvPr id="88" name="Google Shape;88;p13"/>
          <p:cNvSpPr txBox="1"/>
          <p:nvPr/>
        </p:nvSpPr>
        <p:spPr>
          <a:xfrm>
            <a:off x="1210900" y="4252650"/>
            <a:ext cx="5184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chemeClr val="dk2"/>
                </a:solidFill>
                <a:latin typeface="Raleway"/>
                <a:ea typeface="Raleway"/>
                <a:cs typeface="Raleway"/>
                <a:sym typeface="Raleway"/>
              </a:rPr>
              <a:t>Autores : Ian Link, Martin Vazquez Cirulli</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2"/>
          <p:cNvSpPr txBox="1"/>
          <p:nvPr>
            <p:ph type="ctrTitle"/>
          </p:nvPr>
        </p:nvSpPr>
        <p:spPr>
          <a:xfrm>
            <a:off x="263325" y="664300"/>
            <a:ext cx="7314000" cy="474000"/>
          </a:xfrm>
          <a:prstGeom prst="rect">
            <a:avLst/>
          </a:prstGeom>
        </p:spPr>
        <p:txBody>
          <a:bodyPr anchorCtr="0" anchor="t" bIns="91425" lIns="91425" spcFirstLastPara="1" rIns="91425" wrap="square" tIns="91425">
            <a:noAutofit/>
          </a:bodyPr>
          <a:lstStyle/>
          <a:p>
            <a:pPr indent="0" lvl="0" marL="431999" rtl="0" algn="l">
              <a:spcBef>
                <a:spcPts val="0"/>
              </a:spcBef>
              <a:spcAft>
                <a:spcPts val="0"/>
              </a:spcAft>
              <a:buSzPts val="990"/>
              <a:buNone/>
            </a:pPr>
            <a:r>
              <a:rPr lang="es" sz="1979"/>
              <a:t>VIs - Estimación consistente por método MC</a:t>
            </a:r>
            <a:r>
              <a:rPr lang="es" sz="2380"/>
              <a:t>2</a:t>
            </a:r>
            <a:r>
              <a:rPr lang="es" sz="1979"/>
              <a:t>E / </a:t>
            </a:r>
            <a:r>
              <a:rPr lang="es" sz="2380"/>
              <a:t>2</a:t>
            </a:r>
            <a:r>
              <a:rPr lang="es" sz="1979"/>
              <a:t>SLS</a:t>
            </a:r>
            <a:endParaRPr sz="1979"/>
          </a:p>
        </p:txBody>
      </p:sp>
      <p:sp>
        <p:nvSpPr>
          <p:cNvPr id="213" name="Google Shape;213;p22"/>
          <p:cNvSpPr txBox="1"/>
          <p:nvPr/>
        </p:nvSpPr>
        <p:spPr>
          <a:xfrm>
            <a:off x="450750" y="1214500"/>
            <a:ext cx="8242500" cy="362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s" sz="1200">
                <a:latin typeface="Times New Roman"/>
                <a:ea typeface="Times New Roman"/>
                <a:cs typeface="Times New Roman"/>
                <a:sym typeface="Times New Roman"/>
              </a:rPr>
              <a:t>Método Mínimos cuadrados en 2 etapas ( MC2E o 2SLS por sus siglas en inglés)</a:t>
            </a:r>
            <a:endParaRPr b="1" sz="1200">
              <a:latin typeface="Times New Roman"/>
              <a:ea typeface="Times New Roman"/>
              <a:cs typeface="Times New Roman"/>
              <a:sym typeface="Times New Roman"/>
            </a:endParaRPr>
          </a:p>
          <a:p>
            <a:pPr indent="-228600" lvl="0" marL="457200" rtl="0" algn="l">
              <a:lnSpc>
                <a:spcPct val="115000"/>
              </a:lnSpc>
              <a:spcBef>
                <a:spcPts val="1200"/>
              </a:spcBef>
              <a:spcAft>
                <a:spcPts val="0"/>
              </a:spcAft>
              <a:buNone/>
            </a:pPr>
            <a:r>
              <a:rPr b="1" lang="es" sz="1200">
                <a:latin typeface="Times New Roman"/>
                <a:ea typeface="Times New Roman"/>
                <a:cs typeface="Times New Roman"/>
                <a:sym typeface="Times New Roman"/>
              </a:rPr>
              <a:t>0. Caso Base:</a:t>
            </a:r>
            <a:endParaRPr b="1" sz="1200">
              <a:latin typeface="Times New Roman"/>
              <a:ea typeface="Times New Roman"/>
              <a:cs typeface="Times New Roman"/>
              <a:sym typeface="Times New Roman"/>
            </a:endParaRPr>
          </a:p>
          <a:p>
            <a:pPr indent="-304800" lvl="0" marL="914400" rtl="0" algn="l">
              <a:lnSpc>
                <a:spcPct val="115000"/>
              </a:lnSpc>
              <a:spcBef>
                <a:spcPts val="1200"/>
              </a:spcBef>
              <a:spcAft>
                <a:spcPts val="0"/>
              </a:spcAft>
              <a:buSzPts val="1200"/>
              <a:buFont typeface="Times New Roman"/>
              <a:buChar char="●"/>
            </a:pPr>
            <a:r>
              <a:rPr lang="es" sz="1200">
                <a:latin typeface="Times New Roman"/>
                <a:ea typeface="Times New Roman"/>
                <a:cs typeface="Times New Roman"/>
                <a:sym typeface="Times New Roman"/>
              </a:rPr>
              <a:t>Partimos de una regresión lineal múltiple, donde una de las variables (y2) correlaciona con el error, mientras que z1 es exógena.</a:t>
            </a:r>
            <a:endParaRPr sz="1200">
              <a:latin typeface="Times New Roman"/>
              <a:ea typeface="Times New Roman"/>
              <a:cs typeface="Times New Roman"/>
              <a:sym typeface="Times New Roman"/>
            </a:endParaRPr>
          </a:p>
          <a:p>
            <a:pPr indent="-228600" lvl="0" marL="457200" rtl="0" algn="l">
              <a:lnSpc>
                <a:spcPct val="115000"/>
              </a:lnSpc>
              <a:spcBef>
                <a:spcPts val="1200"/>
              </a:spcBef>
              <a:spcAft>
                <a:spcPts val="0"/>
              </a:spcAft>
              <a:buNone/>
            </a:pPr>
            <a:r>
              <a:rPr lang="es" sz="1200">
                <a:latin typeface="Times New Roman"/>
                <a:ea typeface="Times New Roman"/>
                <a:cs typeface="Times New Roman"/>
                <a:sym typeface="Times New Roman"/>
              </a:rPr>
              <a:t>1.</a:t>
            </a:r>
            <a:r>
              <a:rPr lang="es" sz="700">
                <a:latin typeface="Times New Roman"/>
                <a:ea typeface="Times New Roman"/>
                <a:cs typeface="Times New Roman"/>
                <a:sym typeface="Times New Roman"/>
              </a:rPr>
              <a:t> 	</a:t>
            </a:r>
            <a:r>
              <a:rPr b="1" lang="es" sz="1200">
                <a:latin typeface="Times New Roman"/>
                <a:ea typeface="Times New Roman"/>
                <a:cs typeface="Times New Roman"/>
                <a:sym typeface="Times New Roman"/>
              </a:rPr>
              <a:t>Primera etapa:</a:t>
            </a:r>
            <a:endParaRPr b="1" sz="1200">
              <a:latin typeface="Times New Roman"/>
              <a:ea typeface="Times New Roman"/>
              <a:cs typeface="Times New Roman"/>
              <a:sym typeface="Times New Roman"/>
            </a:endParaRPr>
          </a:p>
          <a:p>
            <a:pPr indent="-304800" lvl="0" marL="914400" rtl="0" algn="l">
              <a:lnSpc>
                <a:spcPct val="115000"/>
              </a:lnSpc>
              <a:spcBef>
                <a:spcPts val="1200"/>
              </a:spcBef>
              <a:spcAft>
                <a:spcPts val="0"/>
              </a:spcAft>
              <a:buSzPts val="1200"/>
              <a:buFont typeface="Times New Roman"/>
              <a:buChar char="●"/>
            </a:pPr>
            <a:r>
              <a:rPr lang="es" sz="1200">
                <a:latin typeface="Times New Roman"/>
                <a:ea typeface="Times New Roman"/>
                <a:cs typeface="Times New Roman"/>
                <a:sym typeface="Times New Roman"/>
              </a:rPr>
              <a:t>Por restricción de exclusión → Dado que las variables exógenas no correlacionan con el error, la combinación de ellas tampoco lo hará, buscando reescribir y2 a partir de la combinación que obtenga la mayor correlación con respecto a ella.</a:t>
            </a:r>
            <a:endParaRPr sz="1200">
              <a:latin typeface="Times New Roman"/>
              <a:ea typeface="Times New Roman"/>
              <a:cs typeface="Times New Roman"/>
              <a:sym typeface="Times New Roman"/>
            </a:endParaRPr>
          </a:p>
          <a:p>
            <a:pPr indent="0" lvl="0" marL="914400" rtl="0" algn="l">
              <a:lnSpc>
                <a:spcPct val="115000"/>
              </a:lnSpc>
              <a:spcBef>
                <a:spcPts val="1200"/>
              </a:spcBef>
              <a:spcAft>
                <a:spcPts val="0"/>
              </a:spcAft>
              <a:buNone/>
            </a:pPr>
            <a:r>
              <a:t/>
            </a:r>
            <a:endParaRPr sz="1200">
              <a:latin typeface="Times New Roman"/>
              <a:ea typeface="Times New Roman"/>
              <a:cs typeface="Times New Roman"/>
              <a:sym typeface="Times New Roman"/>
            </a:endParaRPr>
          </a:p>
          <a:p>
            <a:pPr indent="-304800" lvl="0" marL="914400" rtl="0" algn="l">
              <a:lnSpc>
                <a:spcPct val="115000"/>
              </a:lnSpc>
              <a:spcBef>
                <a:spcPts val="1200"/>
              </a:spcBef>
              <a:spcAft>
                <a:spcPts val="0"/>
              </a:spcAft>
              <a:buSzPts val="1200"/>
              <a:buFont typeface="Times New Roman"/>
              <a:buChar char="●"/>
            </a:pPr>
            <a:r>
              <a:rPr lang="es" sz="1200">
                <a:latin typeface="Times New Roman"/>
                <a:ea typeface="Times New Roman"/>
                <a:cs typeface="Times New Roman"/>
                <a:sym typeface="Times New Roman"/>
              </a:rPr>
              <a:t>Por supuesto de identificación → Necesito que aunque sea una de las VI nuevas correlacione con la variable endógena (Pruebo por el Estadístico F que los estimadores son distintos a 0).</a:t>
            </a:r>
            <a:endParaRPr sz="1200">
              <a:latin typeface="Times New Roman"/>
              <a:ea typeface="Times New Roman"/>
              <a:cs typeface="Times New Roman"/>
              <a:sym typeface="Times New Roman"/>
            </a:endParaRPr>
          </a:p>
          <a:p>
            <a:pPr indent="-304800" lvl="0" marL="914400" rtl="0" algn="l">
              <a:lnSpc>
                <a:spcPct val="115000"/>
              </a:lnSpc>
              <a:spcBef>
                <a:spcPts val="0"/>
              </a:spcBef>
              <a:spcAft>
                <a:spcPts val="0"/>
              </a:spcAft>
              <a:buSzPts val="1200"/>
              <a:buFont typeface="Times New Roman"/>
              <a:buChar char="●"/>
            </a:pPr>
            <a:r>
              <a:rPr lang="es" sz="1200">
                <a:latin typeface="Times New Roman"/>
                <a:ea typeface="Times New Roman"/>
                <a:cs typeface="Times New Roman"/>
                <a:sym typeface="Times New Roman"/>
              </a:rPr>
              <a:t>Estimo los parámetros realizando una regresión y aplicando MCO.</a:t>
            </a:r>
            <a:endParaRPr/>
          </a:p>
        </p:txBody>
      </p:sp>
      <p:pic>
        <p:nvPicPr>
          <p:cNvPr id="214" name="Google Shape;214;p22"/>
          <p:cNvPicPr preferRelativeResize="0"/>
          <p:nvPr/>
        </p:nvPicPr>
        <p:blipFill>
          <a:blip r:embed="rId3">
            <a:alphaModFix/>
          </a:blip>
          <a:stretch>
            <a:fillRect/>
          </a:stretch>
        </p:blipFill>
        <p:spPr>
          <a:xfrm>
            <a:off x="2971975" y="3418025"/>
            <a:ext cx="2477800" cy="380256"/>
          </a:xfrm>
          <a:prstGeom prst="rect">
            <a:avLst/>
          </a:prstGeom>
          <a:noFill/>
          <a:ln cap="flat" cmpd="sng" w="9525">
            <a:solidFill>
              <a:schemeClr val="dk2"/>
            </a:solidFill>
            <a:prstDash val="solid"/>
            <a:round/>
            <a:headEnd len="sm" w="sm" type="none"/>
            <a:tailEnd len="sm" w="sm" type="none"/>
          </a:ln>
        </p:spPr>
      </p:pic>
      <p:pic>
        <p:nvPicPr>
          <p:cNvPr id="215" name="Google Shape;215;p22"/>
          <p:cNvPicPr preferRelativeResize="0"/>
          <p:nvPr/>
        </p:nvPicPr>
        <p:blipFill>
          <a:blip r:embed="rId4">
            <a:alphaModFix/>
          </a:blip>
          <a:stretch>
            <a:fillRect/>
          </a:stretch>
        </p:blipFill>
        <p:spPr>
          <a:xfrm>
            <a:off x="3148800" y="2295525"/>
            <a:ext cx="2124155" cy="380250"/>
          </a:xfrm>
          <a:prstGeom prst="rect">
            <a:avLst/>
          </a:prstGeom>
          <a:noFill/>
          <a:ln cap="flat" cmpd="sng" w="9525">
            <a:solidFill>
              <a:schemeClr val="dk2"/>
            </a:solidFill>
            <a:prstDash val="solid"/>
            <a:round/>
            <a:headEnd len="sm" w="sm" type="none"/>
            <a:tailEnd len="sm" w="sm" type="none"/>
          </a:ln>
        </p:spPr>
      </p:pic>
      <p:pic>
        <p:nvPicPr>
          <p:cNvPr id="216" name="Google Shape;216;p22"/>
          <p:cNvPicPr preferRelativeResize="0"/>
          <p:nvPr/>
        </p:nvPicPr>
        <p:blipFill>
          <a:blip r:embed="rId5">
            <a:alphaModFix/>
          </a:blip>
          <a:stretch>
            <a:fillRect/>
          </a:stretch>
        </p:blipFill>
        <p:spPr>
          <a:xfrm>
            <a:off x="6026763" y="4579200"/>
            <a:ext cx="2212364" cy="3802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3"/>
          <p:cNvSpPr txBox="1"/>
          <p:nvPr>
            <p:ph type="ctrTitle"/>
          </p:nvPr>
        </p:nvSpPr>
        <p:spPr>
          <a:xfrm>
            <a:off x="263325" y="664300"/>
            <a:ext cx="7314000" cy="474000"/>
          </a:xfrm>
          <a:prstGeom prst="rect">
            <a:avLst/>
          </a:prstGeom>
        </p:spPr>
        <p:txBody>
          <a:bodyPr anchorCtr="0" anchor="t" bIns="91425" lIns="91425" spcFirstLastPara="1" rIns="91425" wrap="square" tIns="91425">
            <a:noAutofit/>
          </a:bodyPr>
          <a:lstStyle/>
          <a:p>
            <a:pPr indent="0" lvl="0" marL="431999" rtl="0" algn="l">
              <a:spcBef>
                <a:spcPts val="0"/>
              </a:spcBef>
              <a:spcAft>
                <a:spcPts val="0"/>
              </a:spcAft>
              <a:buSzPts val="990"/>
              <a:buNone/>
            </a:pPr>
            <a:r>
              <a:rPr lang="es" sz="1979"/>
              <a:t>VIs - Estimación consistente por método MC</a:t>
            </a:r>
            <a:r>
              <a:rPr lang="es" sz="2380"/>
              <a:t>2</a:t>
            </a:r>
            <a:r>
              <a:rPr lang="es" sz="1979"/>
              <a:t>E / </a:t>
            </a:r>
            <a:r>
              <a:rPr lang="es" sz="2380"/>
              <a:t>2</a:t>
            </a:r>
            <a:r>
              <a:rPr lang="es" sz="1979"/>
              <a:t>SLS</a:t>
            </a:r>
            <a:endParaRPr sz="1979"/>
          </a:p>
        </p:txBody>
      </p:sp>
      <p:sp>
        <p:nvSpPr>
          <p:cNvPr id="222" name="Google Shape;222;p23"/>
          <p:cNvSpPr txBox="1"/>
          <p:nvPr/>
        </p:nvSpPr>
        <p:spPr>
          <a:xfrm>
            <a:off x="450750" y="1214500"/>
            <a:ext cx="8242500" cy="264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s" sz="1200">
                <a:latin typeface="Times New Roman"/>
                <a:ea typeface="Times New Roman"/>
                <a:cs typeface="Times New Roman"/>
                <a:sym typeface="Times New Roman"/>
              </a:rPr>
              <a:t>Método Mínimos cuadrados en 2 etapas ( MC2E o 2SLS por sus siglas en inglés)</a:t>
            </a:r>
            <a:endParaRPr b="1" sz="1200">
              <a:latin typeface="Times New Roman"/>
              <a:ea typeface="Times New Roman"/>
              <a:cs typeface="Times New Roman"/>
              <a:sym typeface="Times New Roman"/>
            </a:endParaRPr>
          </a:p>
          <a:p>
            <a:pPr indent="-228600" lvl="0" marL="457200" rtl="0" algn="l">
              <a:lnSpc>
                <a:spcPct val="115000"/>
              </a:lnSpc>
              <a:spcBef>
                <a:spcPts val="1200"/>
              </a:spcBef>
              <a:spcAft>
                <a:spcPts val="0"/>
              </a:spcAft>
              <a:buNone/>
            </a:pPr>
            <a:r>
              <a:rPr b="1" lang="es" sz="1200">
                <a:latin typeface="Times New Roman"/>
                <a:ea typeface="Times New Roman"/>
                <a:cs typeface="Times New Roman"/>
                <a:sym typeface="Times New Roman"/>
              </a:rPr>
              <a:t>2. Segunda etapa.</a:t>
            </a:r>
            <a:endParaRPr b="1" sz="1200">
              <a:latin typeface="Times New Roman"/>
              <a:ea typeface="Times New Roman"/>
              <a:cs typeface="Times New Roman"/>
              <a:sym typeface="Times New Roman"/>
            </a:endParaRPr>
          </a:p>
          <a:p>
            <a:pPr indent="-304800" lvl="0" marL="914400" rtl="0" algn="l">
              <a:lnSpc>
                <a:spcPct val="115000"/>
              </a:lnSpc>
              <a:spcBef>
                <a:spcPts val="1200"/>
              </a:spcBef>
              <a:spcAft>
                <a:spcPts val="0"/>
              </a:spcAft>
              <a:buSzPts val="1200"/>
              <a:buFont typeface="Times New Roman"/>
              <a:buChar char="●"/>
            </a:pPr>
            <a:r>
              <a:rPr lang="es" sz="1200">
                <a:latin typeface="Times New Roman"/>
                <a:ea typeface="Times New Roman"/>
                <a:cs typeface="Times New Roman"/>
                <a:sym typeface="Times New Roman"/>
              </a:rPr>
              <a:t>Los valores predichos de la variable endógena (obtenidos en la primera etapa) se sustituyen en la ecuación original.</a:t>
            </a:r>
            <a:endParaRPr sz="1200">
              <a:latin typeface="Times New Roman"/>
              <a:ea typeface="Times New Roman"/>
              <a:cs typeface="Times New Roman"/>
              <a:sym typeface="Times New Roman"/>
            </a:endParaRPr>
          </a:p>
          <a:p>
            <a:pPr indent="-304800" lvl="0" marL="914400" rtl="0" algn="l">
              <a:lnSpc>
                <a:spcPct val="115000"/>
              </a:lnSpc>
              <a:spcBef>
                <a:spcPts val="0"/>
              </a:spcBef>
              <a:spcAft>
                <a:spcPts val="0"/>
              </a:spcAft>
              <a:buSzPts val="1200"/>
              <a:buFont typeface="Times New Roman"/>
              <a:buChar char="●"/>
            </a:pPr>
            <a:r>
              <a:rPr lang="es" sz="1200">
                <a:latin typeface="Times New Roman"/>
                <a:ea typeface="Times New Roman"/>
                <a:cs typeface="Times New Roman"/>
                <a:sym typeface="Times New Roman"/>
              </a:rPr>
              <a:t>Se estima un nuevo modelo lineal por MCO utilizando los valores predichos y las otras variables exógenas.</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200">
              <a:latin typeface="Times New Roman"/>
              <a:ea typeface="Times New Roman"/>
              <a:cs typeface="Times New Roman"/>
              <a:sym typeface="Times New Roman"/>
            </a:endParaRPr>
          </a:p>
          <a:p>
            <a:pPr indent="-304800" lvl="0" marL="914400" rtl="0" algn="l">
              <a:lnSpc>
                <a:spcPct val="115000"/>
              </a:lnSpc>
              <a:spcBef>
                <a:spcPts val="1200"/>
              </a:spcBef>
              <a:spcAft>
                <a:spcPts val="0"/>
              </a:spcAft>
              <a:buSzPts val="1200"/>
              <a:buFont typeface="Times New Roman"/>
              <a:buChar char="●"/>
            </a:pPr>
            <a:r>
              <a:rPr lang="es" sz="1100"/>
              <a:t>El error compuesto tiene media 0, y no está correlacionada ni con las variables exógenas previas ni con mi nueva VI, dado que la VI fue construida como combinación lineal de las variables exógenas, las cuales no tienen relación con el error u.</a:t>
            </a:r>
            <a:endParaRPr sz="1100"/>
          </a:p>
          <a:p>
            <a:pPr indent="-304800" lvl="0" marL="914400" rtl="0" algn="l">
              <a:lnSpc>
                <a:spcPct val="115000"/>
              </a:lnSpc>
              <a:spcBef>
                <a:spcPts val="0"/>
              </a:spcBef>
              <a:spcAft>
                <a:spcPts val="0"/>
              </a:spcAft>
              <a:buSzPts val="1200"/>
              <a:buFont typeface="Times New Roman"/>
              <a:buChar char="●"/>
            </a:pPr>
            <a:r>
              <a:rPr lang="es" sz="1100"/>
              <a:t>Entonces, ahora si puedo tener una estimación consistente por MCO.</a:t>
            </a:r>
            <a:endParaRPr sz="1200">
              <a:latin typeface="Times New Roman"/>
              <a:ea typeface="Times New Roman"/>
              <a:cs typeface="Times New Roman"/>
              <a:sym typeface="Times New Roman"/>
            </a:endParaRPr>
          </a:p>
        </p:txBody>
      </p:sp>
      <p:pic>
        <p:nvPicPr>
          <p:cNvPr id="223" name="Google Shape;223;p23"/>
          <p:cNvPicPr preferRelativeResize="0"/>
          <p:nvPr/>
        </p:nvPicPr>
        <p:blipFill>
          <a:blip r:embed="rId3">
            <a:alphaModFix/>
          </a:blip>
          <a:stretch>
            <a:fillRect/>
          </a:stretch>
        </p:blipFill>
        <p:spPr>
          <a:xfrm>
            <a:off x="3171325" y="2495550"/>
            <a:ext cx="2381550" cy="3735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4"/>
          <p:cNvSpPr txBox="1"/>
          <p:nvPr>
            <p:ph type="ctrTitle"/>
          </p:nvPr>
        </p:nvSpPr>
        <p:spPr>
          <a:xfrm>
            <a:off x="263325" y="740500"/>
            <a:ext cx="6600600" cy="474000"/>
          </a:xfrm>
          <a:prstGeom prst="rect">
            <a:avLst/>
          </a:prstGeom>
        </p:spPr>
        <p:txBody>
          <a:bodyPr anchorCtr="0" anchor="t" bIns="91425" lIns="91425" spcFirstLastPara="1" rIns="91425" wrap="square" tIns="91425">
            <a:noAutofit/>
          </a:bodyPr>
          <a:lstStyle/>
          <a:p>
            <a:pPr indent="0" lvl="0" marL="431999" rtl="0" algn="l">
              <a:spcBef>
                <a:spcPts val="0"/>
              </a:spcBef>
              <a:spcAft>
                <a:spcPts val="0"/>
              </a:spcAft>
              <a:buSzPts val="990"/>
              <a:buNone/>
            </a:pPr>
            <a:r>
              <a:rPr lang="es" sz="1979"/>
              <a:t>VIs - Demostraci</a:t>
            </a:r>
            <a:r>
              <a:rPr lang="es" sz="1979"/>
              <a:t>ón estimador 2SLS (</a:t>
            </a:r>
            <a:r>
              <a:rPr lang="es" sz="1979"/>
              <a:t>1/3 )</a:t>
            </a:r>
            <a:endParaRPr sz="1979"/>
          </a:p>
        </p:txBody>
      </p:sp>
      <p:sp>
        <p:nvSpPr>
          <p:cNvPr id="229" name="Google Shape;229;p24"/>
          <p:cNvSpPr txBox="1"/>
          <p:nvPr/>
        </p:nvSpPr>
        <p:spPr>
          <a:xfrm>
            <a:off x="714625" y="4546263"/>
            <a:ext cx="7470000" cy="3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i="1" sz="1300">
              <a:solidFill>
                <a:schemeClr val="accent1"/>
              </a:solidFill>
              <a:latin typeface="Lato"/>
              <a:ea typeface="Lato"/>
              <a:cs typeface="Lato"/>
              <a:sym typeface="Lato"/>
            </a:endParaRPr>
          </a:p>
        </p:txBody>
      </p:sp>
      <p:sp>
        <p:nvSpPr>
          <p:cNvPr id="230" name="Google Shape;230;p24"/>
          <p:cNvSpPr txBox="1"/>
          <p:nvPr/>
        </p:nvSpPr>
        <p:spPr>
          <a:xfrm>
            <a:off x="450750" y="1388750"/>
            <a:ext cx="8242500" cy="363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200">
                <a:latin typeface="Times New Roman"/>
                <a:ea typeface="Times New Roman"/>
                <a:cs typeface="Times New Roman"/>
                <a:sym typeface="Times New Roman"/>
              </a:rPr>
              <a:t>Consideremos el siguiente modelo:</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s" sz="1000">
                <a:latin typeface="Courier New"/>
                <a:ea typeface="Courier New"/>
                <a:cs typeface="Courier New"/>
                <a:sym typeface="Courier New"/>
              </a:rPr>
              <a:t>Y_i = β</a:t>
            </a:r>
            <a:r>
              <a:rPr lang="es" sz="1000">
                <a:latin typeface="Times New Roman"/>
                <a:ea typeface="Times New Roman"/>
                <a:cs typeface="Times New Roman"/>
                <a:sym typeface="Times New Roman"/>
              </a:rPr>
              <a:t>₀</a:t>
            </a:r>
            <a:r>
              <a:rPr lang="es" sz="1000">
                <a:latin typeface="Courier New"/>
                <a:ea typeface="Courier New"/>
                <a:cs typeface="Courier New"/>
                <a:sym typeface="Courier New"/>
              </a:rPr>
              <a:t> + β</a:t>
            </a:r>
            <a:r>
              <a:rPr lang="es" sz="1000">
                <a:latin typeface="Times New Roman"/>
                <a:ea typeface="Times New Roman"/>
                <a:cs typeface="Times New Roman"/>
                <a:sym typeface="Times New Roman"/>
              </a:rPr>
              <a:t>₁</a:t>
            </a:r>
            <a:r>
              <a:rPr lang="es" sz="1000">
                <a:latin typeface="Courier New"/>
                <a:ea typeface="Courier New"/>
                <a:cs typeface="Courier New"/>
                <a:sym typeface="Courier New"/>
              </a:rPr>
              <a:t>X_i + u_i</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es" sz="1200">
                <a:latin typeface="Times New Roman"/>
                <a:ea typeface="Times New Roman"/>
                <a:cs typeface="Times New Roman"/>
                <a:sym typeface="Times New Roman"/>
              </a:rPr>
              <a:t>Donde:</a:t>
            </a:r>
            <a:endParaRPr sz="1200">
              <a:latin typeface="Times New Roman"/>
              <a:ea typeface="Times New Roman"/>
              <a:cs typeface="Times New Roman"/>
              <a:sym typeface="Times New Roman"/>
            </a:endParaRPr>
          </a:p>
          <a:p>
            <a:pPr indent="-304800" lvl="0" marL="457200" rtl="0" algn="l">
              <a:lnSpc>
                <a:spcPct val="115000"/>
              </a:lnSpc>
              <a:spcBef>
                <a:spcPts val="1200"/>
              </a:spcBef>
              <a:spcAft>
                <a:spcPts val="0"/>
              </a:spcAft>
              <a:buSzPts val="1200"/>
              <a:buFont typeface="Calibri"/>
              <a:buChar char="●"/>
            </a:pPr>
            <a:r>
              <a:rPr lang="es" sz="1000">
                <a:latin typeface="Courier New"/>
                <a:ea typeface="Courier New"/>
                <a:cs typeface="Courier New"/>
                <a:sym typeface="Courier New"/>
              </a:rPr>
              <a:t>Y_i</a:t>
            </a:r>
            <a:r>
              <a:rPr lang="es" sz="1200">
                <a:latin typeface="Times New Roman"/>
                <a:ea typeface="Times New Roman"/>
                <a:cs typeface="Times New Roman"/>
                <a:sym typeface="Times New Roman"/>
              </a:rPr>
              <a:t>: Variable dependiente</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Calibri"/>
              <a:buChar char="●"/>
            </a:pPr>
            <a:r>
              <a:rPr lang="es" sz="1000">
                <a:latin typeface="Courier New"/>
                <a:ea typeface="Courier New"/>
                <a:cs typeface="Courier New"/>
                <a:sym typeface="Courier New"/>
              </a:rPr>
              <a:t>X_i</a:t>
            </a:r>
            <a:r>
              <a:rPr lang="es" sz="1200">
                <a:latin typeface="Times New Roman"/>
                <a:ea typeface="Times New Roman"/>
                <a:cs typeface="Times New Roman"/>
                <a:sym typeface="Times New Roman"/>
              </a:rPr>
              <a:t>: Variable explicativa endógena (correlacionada con el término de error </a:t>
            </a:r>
            <a:r>
              <a:rPr lang="es" sz="1000">
                <a:latin typeface="Courier New"/>
                <a:ea typeface="Courier New"/>
                <a:cs typeface="Courier New"/>
                <a:sym typeface="Courier New"/>
              </a:rPr>
              <a:t>u_i</a:t>
            </a:r>
            <a:r>
              <a:rPr lang="es"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Calibri"/>
              <a:buChar char="●"/>
            </a:pPr>
            <a:r>
              <a:rPr lang="es" sz="1000">
                <a:latin typeface="Courier New"/>
                <a:ea typeface="Courier New"/>
                <a:cs typeface="Courier New"/>
                <a:sym typeface="Courier New"/>
              </a:rPr>
              <a:t>β</a:t>
            </a:r>
            <a:r>
              <a:rPr lang="es" sz="1000">
                <a:latin typeface="Times New Roman"/>
                <a:ea typeface="Times New Roman"/>
                <a:cs typeface="Times New Roman"/>
                <a:sym typeface="Times New Roman"/>
              </a:rPr>
              <a:t>₀</a:t>
            </a:r>
            <a:r>
              <a:rPr lang="es" sz="1200">
                <a:latin typeface="Times New Roman"/>
                <a:ea typeface="Times New Roman"/>
                <a:cs typeface="Times New Roman"/>
                <a:sym typeface="Times New Roman"/>
              </a:rPr>
              <a:t>, </a:t>
            </a:r>
            <a:r>
              <a:rPr lang="es" sz="1000">
                <a:latin typeface="Courier New"/>
                <a:ea typeface="Courier New"/>
                <a:cs typeface="Courier New"/>
                <a:sym typeface="Courier New"/>
              </a:rPr>
              <a:t>β</a:t>
            </a:r>
            <a:r>
              <a:rPr lang="es" sz="1000">
                <a:latin typeface="Times New Roman"/>
                <a:ea typeface="Times New Roman"/>
                <a:cs typeface="Times New Roman"/>
                <a:sym typeface="Times New Roman"/>
              </a:rPr>
              <a:t>₁</a:t>
            </a:r>
            <a:r>
              <a:rPr lang="es" sz="1200">
                <a:latin typeface="Times New Roman"/>
                <a:ea typeface="Times New Roman"/>
                <a:cs typeface="Times New Roman"/>
                <a:sym typeface="Times New Roman"/>
              </a:rPr>
              <a:t>: Parámetros a estimar</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Calibri"/>
              <a:buChar char="●"/>
            </a:pPr>
            <a:r>
              <a:rPr lang="es" sz="1000">
                <a:latin typeface="Courier New"/>
                <a:ea typeface="Courier New"/>
                <a:cs typeface="Courier New"/>
                <a:sym typeface="Courier New"/>
              </a:rPr>
              <a:t>u_i</a:t>
            </a:r>
            <a:r>
              <a:rPr lang="es" sz="1200">
                <a:latin typeface="Times New Roman"/>
                <a:ea typeface="Times New Roman"/>
                <a:cs typeface="Times New Roman"/>
                <a:sym typeface="Times New Roman"/>
              </a:rPr>
              <a:t>: Término de error</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s" sz="1200">
                <a:latin typeface="Times New Roman"/>
                <a:ea typeface="Times New Roman"/>
                <a:cs typeface="Times New Roman"/>
                <a:sym typeface="Times New Roman"/>
              </a:rPr>
              <a:t>Introducimos una variable instrumental </a:t>
            </a:r>
            <a:r>
              <a:rPr lang="es" sz="1000">
                <a:latin typeface="Courier New"/>
                <a:ea typeface="Courier New"/>
                <a:cs typeface="Courier New"/>
                <a:sym typeface="Courier New"/>
              </a:rPr>
              <a:t>Z_i</a:t>
            </a:r>
            <a:r>
              <a:rPr lang="es" sz="1200">
                <a:latin typeface="Times New Roman"/>
                <a:ea typeface="Times New Roman"/>
                <a:cs typeface="Times New Roman"/>
                <a:sym typeface="Times New Roman"/>
              </a:rPr>
              <a:t> que cumple:</a:t>
            </a:r>
            <a:endParaRPr sz="1200">
              <a:latin typeface="Times New Roman"/>
              <a:ea typeface="Times New Roman"/>
              <a:cs typeface="Times New Roman"/>
              <a:sym typeface="Times New Roman"/>
            </a:endParaRPr>
          </a:p>
          <a:p>
            <a:pPr indent="-304800" lvl="0" marL="457200" rtl="0" algn="l">
              <a:lnSpc>
                <a:spcPct val="115000"/>
              </a:lnSpc>
              <a:spcBef>
                <a:spcPts val="1200"/>
              </a:spcBef>
              <a:spcAft>
                <a:spcPts val="0"/>
              </a:spcAft>
              <a:buSzPts val="1200"/>
              <a:buFont typeface="Calibri"/>
              <a:buChar char="●"/>
            </a:pPr>
            <a:r>
              <a:rPr b="1" lang="es" sz="1200">
                <a:latin typeface="Times New Roman"/>
                <a:ea typeface="Times New Roman"/>
                <a:cs typeface="Times New Roman"/>
                <a:sym typeface="Times New Roman"/>
              </a:rPr>
              <a:t>Relevancia:</a:t>
            </a:r>
            <a:r>
              <a:rPr lang="es" sz="1200">
                <a:latin typeface="Times New Roman"/>
                <a:ea typeface="Times New Roman"/>
                <a:cs typeface="Times New Roman"/>
                <a:sym typeface="Times New Roman"/>
              </a:rPr>
              <a:t> </a:t>
            </a:r>
            <a:r>
              <a:rPr lang="es" sz="1000">
                <a:latin typeface="Courier New"/>
                <a:ea typeface="Courier New"/>
                <a:cs typeface="Courier New"/>
                <a:sym typeface="Courier New"/>
              </a:rPr>
              <a:t>Cov(Z_i, X_i) ≠ 0</a:t>
            </a:r>
            <a:r>
              <a:rPr lang="es" sz="1200">
                <a:latin typeface="Times New Roman"/>
                <a:ea typeface="Times New Roman"/>
                <a:cs typeface="Times New Roman"/>
                <a:sym typeface="Times New Roman"/>
              </a:rPr>
              <a:t> (Z está correlacionada con X)</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Calibri"/>
              <a:buChar char="●"/>
            </a:pPr>
            <a:r>
              <a:rPr b="1" lang="es" sz="1200">
                <a:latin typeface="Times New Roman"/>
                <a:ea typeface="Times New Roman"/>
                <a:cs typeface="Times New Roman"/>
                <a:sym typeface="Times New Roman"/>
              </a:rPr>
              <a:t>Exogeneidad:</a:t>
            </a:r>
            <a:r>
              <a:rPr lang="es" sz="1200">
                <a:latin typeface="Times New Roman"/>
                <a:ea typeface="Times New Roman"/>
                <a:cs typeface="Times New Roman"/>
                <a:sym typeface="Times New Roman"/>
              </a:rPr>
              <a:t> </a:t>
            </a:r>
            <a:r>
              <a:rPr lang="es" sz="1000">
                <a:latin typeface="Courier New"/>
                <a:ea typeface="Courier New"/>
                <a:cs typeface="Courier New"/>
                <a:sym typeface="Courier New"/>
              </a:rPr>
              <a:t>Cov(Z_i, u_i) = 0</a:t>
            </a:r>
            <a:r>
              <a:rPr lang="es" sz="1200">
                <a:latin typeface="Times New Roman"/>
                <a:ea typeface="Times New Roman"/>
                <a:cs typeface="Times New Roman"/>
                <a:sym typeface="Times New Roman"/>
              </a:rPr>
              <a:t> (Z no está correlacionada con el término de error)</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s" sz="1200">
                <a:latin typeface="Times New Roman"/>
                <a:ea typeface="Times New Roman"/>
                <a:cs typeface="Times New Roman"/>
                <a:sym typeface="Times New Roman"/>
              </a:rPr>
              <a:t>Estimador MCO</a:t>
            </a:r>
            <a:endParaRPr b="1" sz="12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s" sz="1200">
                <a:latin typeface="Times New Roman"/>
                <a:ea typeface="Times New Roman"/>
                <a:cs typeface="Times New Roman"/>
                <a:sym typeface="Times New Roman"/>
              </a:rPr>
              <a:t>En ausencia de endogeneidad, el estimador MCO de </a:t>
            </a:r>
            <a:r>
              <a:rPr lang="es" sz="1000">
                <a:solidFill>
                  <a:srgbClr val="188038"/>
                </a:solidFill>
                <a:latin typeface="Courier New"/>
                <a:ea typeface="Courier New"/>
                <a:cs typeface="Courier New"/>
                <a:sym typeface="Courier New"/>
              </a:rPr>
              <a:t>β</a:t>
            </a:r>
            <a:r>
              <a:rPr lang="es" sz="1000">
                <a:solidFill>
                  <a:srgbClr val="188038"/>
                </a:solidFill>
                <a:latin typeface="Times New Roman"/>
                <a:ea typeface="Times New Roman"/>
                <a:cs typeface="Times New Roman"/>
                <a:sym typeface="Times New Roman"/>
              </a:rPr>
              <a:t>₁</a:t>
            </a:r>
            <a:r>
              <a:rPr lang="es" sz="1200">
                <a:latin typeface="Times New Roman"/>
                <a:ea typeface="Times New Roman"/>
                <a:cs typeface="Times New Roman"/>
                <a:sym typeface="Times New Roman"/>
              </a:rPr>
              <a:t> sería:</a:t>
            </a:r>
            <a:endParaRPr sz="12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b="1" lang="es" sz="1100">
                <a:solidFill>
                  <a:srgbClr val="188038"/>
                </a:solidFill>
                <a:latin typeface="Courier New"/>
                <a:ea typeface="Courier New"/>
                <a:cs typeface="Courier New"/>
                <a:sym typeface="Courier New"/>
              </a:rPr>
              <a:t>β</a:t>
            </a:r>
            <a:r>
              <a:rPr b="1" lang="es" sz="1100">
                <a:solidFill>
                  <a:srgbClr val="188038"/>
                </a:solidFill>
                <a:latin typeface="Times New Roman"/>
                <a:ea typeface="Times New Roman"/>
                <a:cs typeface="Times New Roman"/>
                <a:sym typeface="Times New Roman"/>
              </a:rPr>
              <a:t>₁</a:t>
            </a:r>
            <a:r>
              <a:rPr b="1" lang="es" sz="1100">
                <a:solidFill>
                  <a:srgbClr val="188038"/>
                </a:solidFill>
                <a:latin typeface="Courier New"/>
                <a:ea typeface="Courier New"/>
                <a:cs typeface="Courier New"/>
                <a:sym typeface="Courier New"/>
              </a:rPr>
              <a:t>_MCO = Cov(X_i, Y_i) / Var(X_i)</a:t>
            </a:r>
            <a:endParaRPr b="1" sz="12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5"/>
          <p:cNvSpPr txBox="1"/>
          <p:nvPr>
            <p:ph type="ctrTitle"/>
          </p:nvPr>
        </p:nvSpPr>
        <p:spPr>
          <a:xfrm>
            <a:off x="263325" y="740500"/>
            <a:ext cx="6600600" cy="474000"/>
          </a:xfrm>
          <a:prstGeom prst="rect">
            <a:avLst/>
          </a:prstGeom>
        </p:spPr>
        <p:txBody>
          <a:bodyPr anchorCtr="0" anchor="t" bIns="91425" lIns="91425" spcFirstLastPara="1" rIns="91425" wrap="square" tIns="91425">
            <a:noAutofit/>
          </a:bodyPr>
          <a:lstStyle/>
          <a:p>
            <a:pPr indent="0" lvl="0" marL="431999" rtl="0" algn="l">
              <a:spcBef>
                <a:spcPts val="0"/>
              </a:spcBef>
              <a:spcAft>
                <a:spcPts val="0"/>
              </a:spcAft>
              <a:buSzPts val="990"/>
              <a:buNone/>
            </a:pPr>
            <a:r>
              <a:rPr lang="es" sz="1979"/>
              <a:t>VIs - Demostración estimador 2SLS </a:t>
            </a:r>
            <a:r>
              <a:rPr lang="es" sz="1979"/>
              <a:t>(2/3 )</a:t>
            </a:r>
            <a:endParaRPr sz="1979"/>
          </a:p>
        </p:txBody>
      </p:sp>
      <p:sp>
        <p:nvSpPr>
          <p:cNvPr id="236" name="Google Shape;236;p25"/>
          <p:cNvSpPr txBox="1"/>
          <p:nvPr/>
        </p:nvSpPr>
        <p:spPr>
          <a:xfrm>
            <a:off x="714625" y="4546263"/>
            <a:ext cx="7470000" cy="3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i="1" sz="1300">
              <a:solidFill>
                <a:schemeClr val="accent1"/>
              </a:solidFill>
              <a:latin typeface="Lato"/>
              <a:ea typeface="Lato"/>
              <a:cs typeface="Lato"/>
              <a:sym typeface="Lato"/>
            </a:endParaRPr>
          </a:p>
        </p:txBody>
      </p:sp>
      <p:sp>
        <p:nvSpPr>
          <p:cNvPr id="237" name="Google Shape;237;p25"/>
          <p:cNvSpPr txBox="1"/>
          <p:nvPr/>
        </p:nvSpPr>
        <p:spPr>
          <a:xfrm>
            <a:off x="450750" y="1139150"/>
            <a:ext cx="8242500" cy="388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s" sz="1200">
                <a:latin typeface="Times New Roman"/>
                <a:ea typeface="Times New Roman"/>
                <a:cs typeface="Times New Roman"/>
                <a:sym typeface="Times New Roman"/>
              </a:rPr>
              <a:t>Estimador 2SLS</a:t>
            </a:r>
            <a:endParaRPr b="1" sz="12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s" sz="1200">
                <a:latin typeface="Times New Roman"/>
                <a:ea typeface="Times New Roman"/>
                <a:cs typeface="Times New Roman"/>
                <a:sym typeface="Times New Roman"/>
              </a:rPr>
              <a:t>Primera Etapa:</a:t>
            </a:r>
            <a:endParaRPr b="1" sz="12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s" sz="1200">
                <a:latin typeface="Times New Roman"/>
                <a:ea typeface="Times New Roman"/>
                <a:cs typeface="Times New Roman"/>
                <a:sym typeface="Times New Roman"/>
              </a:rPr>
              <a:t>Regresamos </a:t>
            </a:r>
            <a:r>
              <a:rPr lang="es" sz="1000">
                <a:solidFill>
                  <a:srgbClr val="188038"/>
                </a:solidFill>
                <a:latin typeface="Courier New"/>
                <a:ea typeface="Courier New"/>
                <a:cs typeface="Courier New"/>
                <a:sym typeface="Courier New"/>
              </a:rPr>
              <a:t>X_i</a:t>
            </a:r>
            <a:r>
              <a:rPr lang="es" sz="1200">
                <a:latin typeface="Times New Roman"/>
                <a:ea typeface="Times New Roman"/>
                <a:cs typeface="Times New Roman"/>
                <a:sym typeface="Times New Roman"/>
              </a:rPr>
              <a:t> sobre </a:t>
            </a:r>
            <a:r>
              <a:rPr lang="es" sz="1000">
                <a:solidFill>
                  <a:srgbClr val="188038"/>
                </a:solidFill>
                <a:latin typeface="Courier New"/>
                <a:ea typeface="Courier New"/>
                <a:cs typeface="Courier New"/>
                <a:sym typeface="Courier New"/>
              </a:rPr>
              <a:t>Z_i</a:t>
            </a:r>
            <a:r>
              <a:rPr lang="es"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s" sz="1000">
                <a:latin typeface="Courier New"/>
                <a:ea typeface="Courier New"/>
                <a:cs typeface="Courier New"/>
                <a:sym typeface="Courier New"/>
              </a:rPr>
              <a:t>X_i = π</a:t>
            </a:r>
            <a:r>
              <a:rPr lang="es" sz="1000">
                <a:latin typeface="Times New Roman"/>
                <a:ea typeface="Times New Roman"/>
                <a:cs typeface="Times New Roman"/>
                <a:sym typeface="Times New Roman"/>
              </a:rPr>
              <a:t>₀</a:t>
            </a:r>
            <a:r>
              <a:rPr lang="es" sz="1000">
                <a:latin typeface="Courier New"/>
                <a:ea typeface="Courier New"/>
                <a:cs typeface="Courier New"/>
                <a:sym typeface="Courier New"/>
              </a:rPr>
              <a:t> + π</a:t>
            </a:r>
            <a:r>
              <a:rPr lang="es" sz="1000">
                <a:latin typeface="Times New Roman"/>
                <a:ea typeface="Times New Roman"/>
                <a:cs typeface="Times New Roman"/>
                <a:sym typeface="Times New Roman"/>
              </a:rPr>
              <a:t>₁</a:t>
            </a:r>
            <a:r>
              <a:rPr lang="es" sz="1000">
                <a:latin typeface="Courier New"/>
                <a:ea typeface="Courier New"/>
                <a:cs typeface="Courier New"/>
                <a:sym typeface="Courier New"/>
              </a:rPr>
              <a:t>Z_i + v_i</a:t>
            </a:r>
            <a:endParaRPr sz="1000">
              <a:latin typeface="Courier New"/>
              <a:ea typeface="Courier New"/>
              <a:cs typeface="Courier New"/>
              <a:sym typeface="Courier New"/>
            </a:endParaRPr>
          </a:p>
          <a:p>
            <a:pPr indent="0" lvl="0" marL="0" rtl="0" algn="l">
              <a:lnSpc>
                <a:spcPct val="115000"/>
              </a:lnSpc>
              <a:spcBef>
                <a:spcPts val="1200"/>
              </a:spcBef>
              <a:spcAft>
                <a:spcPts val="0"/>
              </a:spcAft>
              <a:buNone/>
            </a:pPr>
            <a:r>
              <a:rPr lang="es" sz="1200">
                <a:latin typeface="Times New Roman"/>
                <a:ea typeface="Times New Roman"/>
                <a:cs typeface="Times New Roman"/>
                <a:sym typeface="Times New Roman"/>
              </a:rPr>
              <a:t>Obtenemos los valores predichos de </a:t>
            </a:r>
            <a:r>
              <a:rPr lang="es" sz="1000">
                <a:solidFill>
                  <a:srgbClr val="188038"/>
                </a:solidFill>
                <a:latin typeface="Courier New"/>
                <a:ea typeface="Courier New"/>
                <a:cs typeface="Courier New"/>
                <a:sym typeface="Courier New"/>
              </a:rPr>
              <a:t>X_i</a:t>
            </a:r>
            <a:r>
              <a:rPr lang="es"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s" sz="1000">
                <a:latin typeface="Courier New"/>
                <a:ea typeface="Courier New"/>
                <a:cs typeface="Courier New"/>
                <a:sym typeface="Courier New"/>
              </a:rPr>
              <a:t>X̂_i = π</a:t>
            </a:r>
            <a:r>
              <a:rPr lang="es" sz="1000">
                <a:latin typeface="Times New Roman"/>
                <a:ea typeface="Times New Roman"/>
                <a:cs typeface="Times New Roman"/>
                <a:sym typeface="Times New Roman"/>
              </a:rPr>
              <a:t>₀</a:t>
            </a:r>
            <a:r>
              <a:rPr lang="es" sz="1000">
                <a:latin typeface="Courier New"/>
                <a:ea typeface="Courier New"/>
                <a:cs typeface="Courier New"/>
                <a:sym typeface="Courier New"/>
              </a:rPr>
              <a:t> + π</a:t>
            </a:r>
            <a:r>
              <a:rPr lang="es" sz="1000">
                <a:latin typeface="Times New Roman"/>
                <a:ea typeface="Times New Roman"/>
                <a:cs typeface="Times New Roman"/>
                <a:sym typeface="Times New Roman"/>
              </a:rPr>
              <a:t>₁</a:t>
            </a:r>
            <a:r>
              <a:rPr lang="es" sz="1000">
                <a:latin typeface="Courier New"/>
                <a:ea typeface="Courier New"/>
                <a:cs typeface="Courier New"/>
                <a:sym typeface="Courier New"/>
              </a:rPr>
              <a:t>Z_i</a:t>
            </a:r>
            <a:endParaRPr b="1" sz="1100">
              <a:solidFill>
                <a:srgbClr val="188038"/>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s" sz="1200">
                <a:latin typeface="Times New Roman"/>
                <a:ea typeface="Times New Roman"/>
                <a:cs typeface="Times New Roman"/>
                <a:sym typeface="Times New Roman"/>
              </a:rPr>
              <a:t>Para obtener la expresión del estimador 2SLS en términos de covarianzas, sustituimos </a:t>
            </a:r>
            <a:r>
              <a:rPr lang="es" sz="1000">
                <a:solidFill>
                  <a:srgbClr val="188038"/>
                </a:solidFill>
                <a:latin typeface="Courier New"/>
                <a:ea typeface="Courier New"/>
                <a:cs typeface="Courier New"/>
                <a:sym typeface="Courier New"/>
              </a:rPr>
              <a:t>X̂_i</a:t>
            </a:r>
            <a:r>
              <a:rPr lang="es" sz="1200">
                <a:latin typeface="Times New Roman"/>
                <a:ea typeface="Times New Roman"/>
                <a:cs typeface="Times New Roman"/>
                <a:sym typeface="Times New Roman"/>
              </a:rPr>
              <a:t> en la ecuación de la segunda etapa:</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s" sz="1000">
                <a:latin typeface="Courier New"/>
                <a:ea typeface="Courier New"/>
                <a:cs typeface="Courier New"/>
                <a:sym typeface="Courier New"/>
              </a:rPr>
              <a:t>Y_i = β</a:t>
            </a:r>
            <a:r>
              <a:rPr lang="es" sz="1000">
                <a:latin typeface="Times New Roman"/>
                <a:ea typeface="Times New Roman"/>
                <a:cs typeface="Times New Roman"/>
                <a:sym typeface="Times New Roman"/>
              </a:rPr>
              <a:t>₀</a:t>
            </a:r>
            <a:r>
              <a:rPr lang="es" sz="1000">
                <a:latin typeface="Courier New"/>
                <a:ea typeface="Courier New"/>
                <a:cs typeface="Courier New"/>
                <a:sym typeface="Courier New"/>
              </a:rPr>
              <a:t> + β</a:t>
            </a:r>
            <a:r>
              <a:rPr lang="es" sz="1000">
                <a:latin typeface="Times New Roman"/>
                <a:ea typeface="Times New Roman"/>
                <a:cs typeface="Times New Roman"/>
                <a:sym typeface="Times New Roman"/>
              </a:rPr>
              <a:t>₁</a:t>
            </a:r>
            <a:r>
              <a:rPr lang="es" sz="1000">
                <a:latin typeface="Courier New"/>
                <a:ea typeface="Courier New"/>
                <a:cs typeface="Courier New"/>
                <a:sym typeface="Courier New"/>
              </a:rPr>
              <a:t>(π</a:t>
            </a:r>
            <a:r>
              <a:rPr lang="es" sz="1000">
                <a:latin typeface="Times New Roman"/>
                <a:ea typeface="Times New Roman"/>
                <a:cs typeface="Times New Roman"/>
                <a:sym typeface="Times New Roman"/>
              </a:rPr>
              <a:t>₀</a:t>
            </a:r>
            <a:r>
              <a:rPr lang="es" sz="1000">
                <a:latin typeface="Courier New"/>
                <a:ea typeface="Courier New"/>
                <a:cs typeface="Courier New"/>
                <a:sym typeface="Courier New"/>
              </a:rPr>
              <a:t> + π</a:t>
            </a:r>
            <a:r>
              <a:rPr lang="es" sz="1000">
                <a:latin typeface="Times New Roman"/>
                <a:ea typeface="Times New Roman"/>
                <a:cs typeface="Times New Roman"/>
                <a:sym typeface="Times New Roman"/>
              </a:rPr>
              <a:t>₁</a:t>
            </a:r>
            <a:r>
              <a:rPr lang="es" sz="1000">
                <a:latin typeface="Courier New"/>
                <a:ea typeface="Courier New"/>
                <a:cs typeface="Courier New"/>
                <a:sym typeface="Courier New"/>
              </a:rPr>
              <a:t>Z_i) + e_i</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latin typeface="Courier New"/>
              <a:ea typeface="Courier New"/>
              <a:cs typeface="Courier New"/>
              <a:sym typeface="Courier New"/>
            </a:endParaRPr>
          </a:p>
          <a:p>
            <a:pPr indent="0" lvl="0" marL="0" rtl="0" algn="l">
              <a:lnSpc>
                <a:spcPct val="115000"/>
              </a:lnSpc>
              <a:spcBef>
                <a:spcPts val="1200"/>
              </a:spcBef>
              <a:spcAft>
                <a:spcPts val="0"/>
              </a:spcAft>
              <a:buNone/>
            </a:pPr>
            <a:r>
              <a:rPr lang="es" sz="1200">
                <a:latin typeface="Times New Roman"/>
                <a:ea typeface="Times New Roman"/>
                <a:cs typeface="Times New Roman"/>
                <a:sym typeface="Times New Roman"/>
              </a:rPr>
              <a:t>Calculando la covarianza de ambos lados de la ecuación con </a:t>
            </a:r>
            <a:r>
              <a:rPr lang="es" sz="1000">
                <a:solidFill>
                  <a:srgbClr val="188038"/>
                </a:solidFill>
                <a:latin typeface="Courier New"/>
                <a:ea typeface="Courier New"/>
                <a:cs typeface="Courier New"/>
                <a:sym typeface="Courier New"/>
              </a:rPr>
              <a:t>Z_i</a:t>
            </a:r>
            <a:r>
              <a:rPr lang="es"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s" sz="1000">
                <a:latin typeface="Courier New"/>
                <a:ea typeface="Courier New"/>
                <a:cs typeface="Courier New"/>
                <a:sym typeface="Courier New"/>
              </a:rPr>
              <a:t>Cov(Y_i, Z_i) = β</a:t>
            </a:r>
            <a:r>
              <a:rPr lang="es" sz="1000">
                <a:latin typeface="Times New Roman"/>
                <a:ea typeface="Times New Roman"/>
                <a:cs typeface="Times New Roman"/>
                <a:sym typeface="Times New Roman"/>
              </a:rPr>
              <a:t>₁</a:t>
            </a:r>
            <a:r>
              <a:rPr lang="es" sz="1000">
                <a:latin typeface="Courier New"/>
                <a:ea typeface="Courier New"/>
                <a:cs typeface="Courier New"/>
                <a:sym typeface="Courier New"/>
              </a:rPr>
              <a:t>Cov(π</a:t>
            </a:r>
            <a:r>
              <a:rPr lang="es" sz="1000">
                <a:latin typeface="Times New Roman"/>
                <a:ea typeface="Times New Roman"/>
                <a:cs typeface="Times New Roman"/>
                <a:sym typeface="Times New Roman"/>
              </a:rPr>
              <a:t>₀</a:t>
            </a:r>
            <a:r>
              <a:rPr lang="es" sz="1000">
                <a:latin typeface="Courier New"/>
                <a:ea typeface="Courier New"/>
                <a:cs typeface="Courier New"/>
                <a:sym typeface="Courier New"/>
              </a:rPr>
              <a:t> + π</a:t>
            </a:r>
            <a:r>
              <a:rPr lang="es" sz="1000">
                <a:latin typeface="Times New Roman"/>
                <a:ea typeface="Times New Roman"/>
                <a:cs typeface="Times New Roman"/>
                <a:sym typeface="Times New Roman"/>
              </a:rPr>
              <a:t>₁</a:t>
            </a:r>
            <a:r>
              <a:rPr lang="es" sz="1000">
                <a:latin typeface="Courier New"/>
                <a:ea typeface="Courier New"/>
                <a:cs typeface="Courier New"/>
                <a:sym typeface="Courier New"/>
              </a:rPr>
              <a:t>Z_i, Z_i) + Cov(e_i, Z_i)</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6"/>
          <p:cNvSpPr txBox="1"/>
          <p:nvPr>
            <p:ph type="ctrTitle"/>
          </p:nvPr>
        </p:nvSpPr>
        <p:spPr>
          <a:xfrm>
            <a:off x="263325" y="740500"/>
            <a:ext cx="6600600" cy="474000"/>
          </a:xfrm>
          <a:prstGeom prst="rect">
            <a:avLst/>
          </a:prstGeom>
        </p:spPr>
        <p:txBody>
          <a:bodyPr anchorCtr="0" anchor="t" bIns="91425" lIns="91425" spcFirstLastPara="1" rIns="91425" wrap="square" tIns="91425">
            <a:noAutofit/>
          </a:bodyPr>
          <a:lstStyle/>
          <a:p>
            <a:pPr indent="0" lvl="0" marL="431999" rtl="0" algn="l">
              <a:spcBef>
                <a:spcPts val="0"/>
              </a:spcBef>
              <a:spcAft>
                <a:spcPts val="0"/>
              </a:spcAft>
              <a:buSzPts val="990"/>
              <a:buNone/>
            </a:pPr>
            <a:r>
              <a:rPr lang="es" sz="1979"/>
              <a:t>VIs - Demostración estimador 2SLS </a:t>
            </a:r>
            <a:r>
              <a:rPr lang="es" sz="1979"/>
              <a:t>(3/3 )</a:t>
            </a:r>
            <a:endParaRPr sz="1979"/>
          </a:p>
        </p:txBody>
      </p:sp>
      <p:sp>
        <p:nvSpPr>
          <p:cNvPr id="243" name="Google Shape;243;p26"/>
          <p:cNvSpPr txBox="1"/>
          <p:nvPr/>
        </p:nvSpPr>
        <p:spPr>
          <a:xfrm>
            <a:off x="450750" y="1295400"/>
            <a:ext cx="8242500" cy="318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s" sz="1200">
                <a:latin typeface="Times New Roman"/>
                <a:ea typeface="Times New Roman"/>
                <a:cs typeface="Times New Roman"/>
                <a:sym typeface="Times New Roman"/>
              </a:rPr>
              <a:t>Dado que </a:t>
            </a:r>
            <a:r>
              <a:rPr lang="es" sz="1000">
                <a:solidFill>
                  <a:srgbClr val="188038"/>
                </a:solidFill>
                <a:latin typeface="Courier New"/>
                <a:ea typeface="Courier New"/>
                <a:cs typeface="Courier New"/>
                <a:sym typeface="Courier New"/>
              </a:rPr>
              <a:t>Cov(e_i, Z_i) = 0</a:t>
            </a:r>
            <a:r>
              <a:rPr lang="es" sz="1200">
                <a:latin typeface="Times New Roman"/>
                <a:ea typeface="Times New Roman"/>
                <a:cs typeface="Times New Roman"/>
                <a:sym typeface="Times New Roman"/>
              </a:rPr>
              <a:t> (por la exogeneidad de Z), tenemos:</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s" sz="1000">
                <a:latin typeface="Courier New"/>
                <a:ea typeface="Courier New"/>
                <a:cs typeface="Courier New"/>
                <a:sym typeface="Courier New"/>
              </a:rPr>
              <a:t>Cov(Y_i, Z_i) = β</a:t>
            </a:r>
            <a:r>
              <a:rPr lang="es" sz="1000">
                <a:latin typeface="Times New Roman"/>
                <a:ea typeface="Times New Roman"/>
                <a:cs typeface="Times New Roman"/>
                <a:sym typeface="Times New Roman"/>
              </a:rPr>
              <a:t>₁</a:t>
            </a:r>
            <a:r>
              <a:rPr lang="es" sz="1000">
                <a:latin typeface="Courier New"/>
                <a:ea typeface="Courier New"/>
                <a:cs typeface="Courier New"/>
                <a:sym typeface="Courier New"/>
              </a:rPr>
              <a:t>π</a:t>
            </a:r>
            <a:r>
              <a:rPr lang="es" sz="1000">
                <a:latin typeface="Times New Roman"/>
                <a:ea typeface="Times New Roman"/>
                <a:cs typeface="Times New Roman"/>
                <a:sym typeface="Times New Roman"/>
              </a:rPr>
              <a:t>₁</a:t>
            </a:r>
            <a:r>
              <a:rPr lang="es" sz="1000">
                <a:latin typeface="Courier New"/>
                <a:ea typeface="Courier New"/>
                <a:cs typeface="Courier New"/>
                <a:sym typeface="Courier New"/>
              </a:rPr>
              <a:t>Var(Z_i)</a:t>
            </a:r>
            <a:endParaRPr sz="1000">
              <a:latin typeface="Courier New"/>
              <a:ea typeface="Courier New"/>
              <a:cs typeface="Courier New"/>
              <a:sym typeface="Courier New"/>
            </a:endParaRPr>
          </a:p>
          <a:p>
            <a:pPr indent="0" lvl="0" marL="0" rtl="0" algn="l">
              <a:lnSpc>
                <a:spcPct val="115000"/>
              </a:lnSpc>
              <a:spcBef>
                <a:spcPts val="1200"/>
              </a:spcBef>
              <a:spcAft>
                <a:spcPts val="0"/>
              </a:spcAft>
              <a:buNone/>
            </a:pPr>
            <a:r>
              <a:rPr lang="es" sz="1200">
                <a:latin typeface="Times New Roman"/>
                <a:ea typeface="Times New Roman"/>
                <a:cs typeface="Times New Roman"/>
                <a:sym typeface="Times New Roman"/>
              </a:rPr>
              <a:t>Por otro lado, de la primera etapa sabemos que:</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s" sz="1000">
                <a:latin typeface="Courier New"/>
                <a:ea typeface="Courier New"/>
                <a:cs typeface="Courier New"/>
                <a:sym typeface="Courier New"/>
              </a:rPr>
              <a:t>π</a:t>
            </a:r>
            <a:r>
              <a:rPr lang="es" sz="1000">
                <a:latin typeface="Times New Roman"/>
                <a:ea typeface="Times New Roman"/>
                <a:cs typeface="Times New Roman"/>
                <a:sym typeface="Times New Roman"/>
              </a:rPr>
              <a:t>₁</a:t>
            </a:r>
            <a:r>
              <a:rPr lang="es" sz="1000">
                <a:latin typeface="Courier New"/>
                <a:ea typeface="Courier New"/>
                <a:cs typeface="Courier New"/>
                <a:sym typeface="Courier New"/>
              </a:rPr>
              <a:t> = Cov(X_i, Z_i) / Var(Z_i)</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es"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15000"/>
              </a:lnSpc>
              <a:spcBef>
                <a:spcPts val="1200"/>
              </a:spcBef>
              <a:spcAft>
                <a:spcPts val="0"/>
              </a:spcAft>
              <a:buNone/>
            </a:pPr>
            <a:r>
              <a:rPr lang="es" sz="1200">
                <a:latin typeface="Times New Roman"/>
                <a:ea typeface="Times New Roman"/>
                <a:cs typeface="Times New Roman"/>
                <a:sym typeface="Times New Roman"/>
              </a:rPr>
              <a:t>Sustituyendo </a:t>
            </a:r>
            <a:r>
              <a:rPr lang="es" sz="1000">
                <a:solidFill>
                  <a:srgbClr val="188038"/>
                </a:solidFill>
                <a:latin typeface="Courier New"/>
                <a:ea typeface="Courier New"/>
                <a:cs typeface="Courier New"/>
                <a:sym typeface="Courier New"/>
              </a:rPr>
              <a:t>π</a:t>
            </a:r>
            <a:r>
              <a:rPr lang="es" sz="1000">
                <a:solidFill>
                  <a:srgbClr val="188038"/>
                </a:solidFill>
                <a:latin typeface="Times New Roman"/>
                <a:ea typeface="Times New Roman"/>
                <a:cs typeface="Times New Roman"/>
                <a:sym typeface="Times New Roman"/>
              </a:rPr>
              <a:t>₁</a:t>
            </a:r>
            <a:r>
              <a:rPr lang="es" sz="1200">
                <a:latin typeface="Times New Roman"/>
                <a:ea typeface="Times New Roman"/>
                <a:cs typeface="Times New Roman"/>
                <a:sym typeface="Times New Roman"/>
              </a:rPr>
              <a:t> en la ecuación anterior:</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s" sz="1000">
                <a:latin typeface="Courier New"/>
                <a:ea typeface="Courier New"/>
                <a:cs typeface="Courier New"/>
                <a:sym typeface="Courier New"/>
              </a:rPr>
              <a:t>Cov(Y_i, Z_i) = β</a:t>
            </a:r>
            <a:r>
              <a:rPr lang="es" sz="1000">
                <a:latin typeface="Times New Roman"/>
                <a:ea typeface="Times New Roman"/>
                <a:cs typeface="Times New Roman"/>
                <a:sym typeface="Times New Roman"/>
              </a:rPr>
              <a:t>₁</a:t>
            </a:r>
            <a:r>
              <a:rPr lang="es" sz="1000">
                <a:latin typeface="Courier New"/>
                <a:ea typeface="Courier New"/>
                <a:cs typeface="Courier New"/>
                <a:sym typeface="Courier New"/>
              </a:rPr>
              <a:t>[Cov(X_i, Z_i) / Var(Z_i)] * Var(Z_i)</a:t>
            </a:r>
            <a:endParaRPr sz="1000">
              <a:latin typeface="Courier New"/>
              <a:ea typeface="Courier New"/>
              <a:cs typeface="Courier New"/>
              <a:sym typeface="Courier New"/>
            </a:endParaRPr>
          </a:p>
          <a:p>
            <a:pPr indent="0" lvl="0" marL="0" rtl="0" algn="l">
              <a:lnSpc>
                <a:spcPct val="115000"/>
              </a:lnSpc>
              <a:spcBef>
                <a:spcPts val="1200"/>
              </a:spcBef>
              <a:spcAft>
                <a:spcPts val="0"/>
              </a:spcAft>
              <a:buNone/>
            </a:pPr>
            <a:r>
              <a:rPr lang="es" sz="1200">
                <a:latin typeface="Times New Roman"/>
                <a:ea typeface="Times New Roman"/>
                <a:cs typeface="Times New Roman"/>
                <a:sym typeface="Times New Roman"/>
              </a:rPr>
              <a:t>Simplificando:</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s" sz="1200">
                <a:latin typeface="Courier New"/>
                <a:ea typeface="Courier New"/>
                <a:cs typeface="Courier New"/>
                <a:sym typeface="Courier New"/>
              </a:rPr>
              <a:t>Cov(Y_i, Z_i) = β</a:t>
            </a:r>
            <a:r>
              <a:rPr b="1" lang="es" sz="1200">
                <a:latin typeface="Times New Roman"/>
                <a:ea typeface="Times New Roman"/>
                <a:cs typeface="Times New Roman"/>
                <a:sym typeface="Times New Roman"/>
              </a:rPr>
              <a:t>₁</a:t>
            </a:r>
            <a:r>
              <a:rPr b="1" lang="es" sz="1200">
                <a:latin typeface="Courier New"/>
                <a:ea typeface="Courier New"/>
                <a:cs typeface="Courier New"/>
                <a:sym typeface="Courier New"/>
              </a:rPr>
              <a:t>Cov(X_i, Z_i)</a:t>
            </a:r>
            <a:endParaRPr b="1">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000">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7"/>
          <p:cNvSpPr txBox="1"/>
          <p:nvPr>
            <p:ph type="ctrTitle"/>
          </p:nvPr>
        </p:nvSpPr>
        <p:spPr>
          <a:xfrm>
            <a:off x="263325" y="740500"/>
            <a:ext cx="6600600" cy="474000"/>
          </a:xfrm>
          <a:prstGeom prst="rect">
            <a:avLst/>
          </a:prstGeom>
        </p:spPr>
        <p:txBody>
          <a:bodyPr anchorCtr="0" anchor="t" bIns="91425" lIns="91425" spcFirstLastPara="1" rIns="91425" wrap="square" tIns="91425">
            <a:noAutofit/>
          </a:bodyPr>
          <a:lstStyle/>
          <a:p>
            <a:pPr indent="0" lvl="0" marL="431999" rtl="0" algn="l">
              <a:spcBef>
                <a:spcPts val="0"/>
              </a:spcBef>
              <a:spcAft>
                <a:spcPts val="0"/>
              </a:spcAft>
              <a:buSzPts val="990"/>
              <a:buNone/>
            </a:pPr>
            <a:r>
              <a:rPr lang="es" sz="1979"/>
              <a:t>VIs - Verificando condiciones</a:t>
            </a:r>
            <a:endParaRPr sz="1979"/>
          </a:p>
        </p:txBody>
      </p:sp>
      <p:sp>
        <p:nvSpPr>
          <p:cNvPr id="249" name="Google Shape;249;p27"/>
          <p:cNvSpPr/>
          <p:nvPr/>
        </p:nvSpPr>
        <p:spPr>
          <a:xfrm>
            <a:off x="517825" y="1410300"/>
            <a:ext cx="2390100" cy="1526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600">
                <a:latin typeface="Lato"/>
                <a:ea typeface="Lato"/>
                <a:cs typeface="Lato"/>
                <a:sym typeface="Lato"/>
              </a:rPr>
              <a:t>Relevancia</a:t>
            </a:r>
            <a:endParaRPr>
              <a:latin typeface="Lato"/>
              <a:ea typeface="Lato"/>
              <a:cs typeface="Lato"/>
              <a:sym typeface="Lato"/>
            </a:endParaRPr>
          </a:p>
        </p:txBody>
      </p:sp>
      <p:sp>
        <p:nvSpPr>
          <p:cNvPr id="250" name="Google Shape;250;p27"/>
          <p:cNvSpPr/>
          <p:nvPr/>
        </p:nvSpPr>
        <p:spPr>
          <a:xfrm>
            <a:off x="3256450" y="1410300"/>
            <a:ext cx="2390100" cy="144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600">
                <a:latin typeface="Lato"/>
                <a:ea typeface="Lato"/>
                <a:cs typeface="Lato"/>
                <a:sym typeface="Lato"/>
              </a:rPr>
              <a:t>Endogeneidad</a:t>
            </a:r>
            <a:endParaRPr>
              <a:latin typeface="Lato"/>
              <a:ea typeface="Lato"/>
              <a:cs typeface="Lato"/>
              <a:sym typeface="Lato"/>
            </a:endParaRPr>
          </a:p>
        </p:txBody>
      </p:sp>
      <p:sp>
        <p:nvSpPr>
          <p:cNvPr id="251" name="Google Shape;251;p27"/>
          <p:cNvSpPr/>
          <p:nvPr/>
        </p:nvSpPr>
        <p:spPr>
          <a:xfrm>
            <a:off x="5992075" y="1410300"/>
            <a:ext cx="2841000" cy="144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600">
                <a:latin typeface="Lato"/>
                <a:ea typeface="Lato"/>
                <a:cs typeface="Lato"/>
                <a:sym typeface="Lato"/>
              </a:rPr>
              <a:t>Sobreidentificación</a:t>
            </a:r>
            <a:endParaRPr>
              <a:latin typeface="Lato"/>
              <a:ea typeface="Lato"/>
              <a:cs typeface="Lato"/>
              <a:sym typeface="Lato"/>
            </a:endParaRPr>
          </a:p>
        </p:txBody>
      </p:sp>
      <p:sp>
        <p:nvSpPr>
          <p:cNvPr id="252" name="Google Shape;252;p27"/>
          <p:cNvSpPr txBox="1"/>
          <p:nvPr/>
        </p:nvSpPr>
        <p:spPr>
          <a:xfrm>
            <a:off x="-124550" y="3193950"/>
            <a:ext cx="3000000" cy="1522200"/>
          </a:xfrm>
          <a:prstGeom prst="rect">
            <a:avLst/>
          </a:prstGeom>
          <a:noFill/>
          <a:ln>
            <a:noFill/>
          </a:ln>
        </p:spPr>
        <p:txBody>
          <a:bodyPr anchorCtr="0" anchor="t" bIns="91425" lIns="91425" spcFirstLastPara="1" rIns="91425" wrap="square" tIns="91425">
            <a:spAutoFit/>
          </a:bodyPr>
          <a:lstStyle/>
          <a:p>
            <a:pPr indent="0" lvl="0" marL="685800" rtl="0" algn="l">
              <a:lnSpc>
                <a:spcPct val="115000"/>
              </a:lnSpc>
              <a:spcBef>
                <a:spcPts val="1200"/>
              </a:spcBef>
              <a:spcAft>
                <a:spcPts val="1200"/>
              </a:spcAft>
              <a:buNone/>
            </a:pPr>
            <a:r>
              <a:rPr lang="es" sz="1100"/>
              <a:t>Verifico que los instrumentos son fuertes con el </a:t>
            </a:r>
            <a:r>
              <a:rPr b="1" i="1" lang="es" sz="1100"/>
              <a:t>test F de signficancia conjunta</a:t>
            </a:r>
            <a:r>
              <a:rPr lang="es" sz="1100"/>
              <a:t> de las variables z en la primera etapa, y chequeo la “regla de oro” de F &gt; 10. Si se cumple, se rechaza H0 (instrumentos débiles).</a:t>
            </a:r>
            <a:endParaRPr sz="1100"/>
          </a:p>
        </p:txBody>
      </p:sp>
      <p:sp>
        <p:nvSpPr>
          <p:cNvPr id="253" name="Google Shape;253;p27"/>
          <p:cNvSpPr txBox="1"/>
          <p:nvPr/>
        </p:nvSpPr>
        <p:spPr>
          <a:xfrm>
            <a:off x="2907850" y="3228825"/>
            <a:ext cx="3000000" cy="187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s" sz="1100"/>
              <a:t>Dado que las estimaciones por MC2E son menos eficientes que MCO (dados errores estándar más grandes), tengo que mostrar si realmente necesito implementar MC2E, o no es necesario.</a:t>
            </a:r>
            <a:endParaRPr sz="1100"/>
          </a:p>
          <a:p>
            <a:pPr indent="-298450" lvl="0" marL="457200" rtl="0" algn="l">
              <a:lnSpc>
                <a:spcPct val="115000"/>
              </a:lnSpc>
              <a:spcBef>
                <a:spcPts val="1200"/>
              </a:spcBef>
              <a:spcAft>
                <a:spcPts val="0"/>
              </a:spcAft>
              <a:buSzPts val="1100"/>
              <a:buChar char="-"/>
            </a:pPr>
            <a:r>
              <a:rPr b="1" lang="es" sz="1100"/>
              <a:t>Test de Hausman</a:t>
            </a:r>
            <a:r>
              <a:rPr lang="es" sz="1100"/>
              <a:t>.</a:t>
            </a:r>
            <a:endParaRPr sz="1100"/>
          </a:p>
          <a:p>
            <a:pPr indent="-298450" lvl="0" marL="457200" rtl="0" algn="l">
              <a:lnSpc>
                <a:spcPct val="115000"/>
              </a:lnSpc>
              <a:spcBef>
                <a:spcPts val="0"/>
              </a:spcBef>
              <a:spcAft>
                <a:spcPts val="0"/>
              </a:spcAft>
              <a:buSzPts val="1100"/>
              <a:buChar char="-"/>
            </a:pPr>
            <a:r>
              <a:rPr b="1" lang="es" sz="1100"/>
              <a:t>Test de Durbin-Wu-Hausman (DWH)</a:t>
            </a:r>
            <a:r>
              <a:rPr lang="es" sz="1100"/>
              <a:t>.</a:t>
            </a:r>
            <a:endParaRPr sz="1100"/>
          </a:p>
        </p:txBody>
      </p:sp>
      <p:sp>
        <p:nvSpPr>
          <p:cNvPr id="254" name="Google Shape;254;p27"/>
          <p:cNvSpPr txBox="1"/>
          <p:nvPr/>
        </p:nvSpPr>
        <p:spPr>
          <a:xfrm>
            <a:off x="5833150" y="3315000"/>
            <a:ext cx="3000000" cy="5487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Char char="-"/>
            </a:pPr>
            <a:r>
              <a:rPr lang="es" sz="1100"/>
              <a:t>Las VI incluídas…¿Son exógenas?</a:t>
            </a:r>
            <a:endParaRPr sz="1100"/>
          </a:p>
          <a:p>
            <a:pPr indent="-298450" lvl="0" marL="457200" rtl="0" algn="l">
              <a:lnSpc>
                <a:spcPct val="115000"/>
              </a:lnSpc>
              <a:spcBef>
                <a:spcPts val="0"/>
              </a:spcBef>
              <a:spcAft>
                <a:spcPts val="0"/>
              </a:spcAft>
              <a:buSzPts val="1100"/>
              <a:buChar char="-"/>
            </a:pPr>
            <a:r>
              <a:rPr b="1" lang="es" sz="1100"/>
              <a:t>Test de </a:t>
            </a:r>
            <a:r>
              <a:rPr b="1" lang="es" sz="1100"/>
              <a:t>Sargan.</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ctrTitle"/>
          </p:nvPr>
        </p:nvSpPr>
        <p:spPr>
          <a:xfrm>
            <a:off x="263325" y="740500"/>
            <a:ext cx="7052400" cy="474000"/>
          </a:xfrm>
          <a:prstGeom prst="rect">
            <a:avLst/>
          </a:prstGeom>
        </p:spPr>
        <p:txBody>
          <a:bodyPr anchorCtr="0" anchor="t" bIns="91425" lIns="91425" spcFirstLastPara="1" rIns="91425" wrap="square" tIns="91425">
            <a:noAutofit/>
          </a:bodyPr>
          <a:lstStyle/>
          <a:p>
            <a:pPr indent="0" lvl="0" marL="431999" rtl="0" algn="l">
              <a:spcBef>
                <a:spcPts val="0"/>
              </a:spcBef>
              <a:spcAft>
                <a:spcPts val="0"/>
              </a:spcAft>
              <a:buSzPts val="990"/>
              <a:buNone/>
            </a:pPr>
            <a:r>
              <a:rPr lang="es" sz="1979"/>
              <a:t>Causalidad? Correlación?</a:t>
            </a:r>
            <a:endParaRPr sz="1979"/>
          </a:p>
        </p:txBody>
      </p:sp>
      <p:pic>
        <p:nvPicPr>
          <p:cNvPr id="94" name="Google Shape;94;p14"/>
          <p:cNvPicPr preferRelativeResize="0"/>
          <p:nvPr/>
        </p:nvPicPr>
        <p:blipFill>
          <a:blip r:embed="rId3">
            <a:alphaModFix/>
          </a:blip>
          <a:stretch>
            <a:fillRect/>
          </a:stretch>
        </p:blipFill>
        <p:spPr>
          <a:xfrm>
            <a:off x="848425" y="1392200"/>
            <a:ext cx="2693600" cy="2698226"/>
          </a:xfrm>
          <a:prstGeom prst="rect">
            <a:avLst/>
          </a:prstGeom>
          <a:noFill/>
          <a:ln>
            <a:noFill/>
          </a:ln>
        </p:spPr>
      </p:pic>
      <p:pic>
        <p:nvPicPr>
          <p:cNvPr id="95" name="Google Shape;95;p14"/>
          <p:cNvPicPr preferRelativeResize="0"/>
          <p:nvPr/>
        </p:nvPicPr>
        <p:blipFill>
          <a:blip r:embed="rId4">
            <a:alphaModFix/>
          </a:blip>
          <a:stretch>
            <a:fillRect/>
          </a:stretch>
        </p:blipFill>
        <p:spPr>
          <a:xfrm>
            <a:off x="3962825" y="1387849"/>
            <a:ext cx="3352900" cy="2698224"/>
          </a:xfrm>
          <a:prstGeom prst="rect">
            <a:avLst/>
          </a:prstGeom>
          <a:noFill/>
          <a:ln>
            <a:noFill/>
          </a:ln>
        </p:spPr>
      </p:pic>
      <p:pic>
        <p:nvPicPr>
          <p:cNvPr id="96" name="Google Shape;96;p14"/>
          <p:cNvPicPr preferRelativeResize="0"/>
          <p:nvPr/>
        </p:nvPicPr>
        <p:blipFill>
          <a:blip r:embed="rId5">
            <a:alphaModFix/>
          </a:blip>
          <a:stretch>
            <a:fillRect/>
          </a:stretch>
        </p:blipFill>
        <p:spPr>
          <a:xfrm>
            <a:off x="7315725" y="1868124"/>
            <a:ext cx="1665050" cy="1665050"/>
          </a:xfrm>
          <a:prstGeom prst="rect">
            <a:avLst/>
          </a:prstGeom>
          <a:noFill/>
          <a:ln>
            <a:noFill/>
          </a:ln>
        </p:spPr>
      </p:pic>
      <p:sp>
        <p:nvSpPr>
          <p:cNvPr id="97" name="Google Shape;97;p14"/>
          <p:cNvSpPr txBox="1"/>
          <p:nvPr/>
        </p:nvSpPr>
        <p:spPr>
          <a:xfrm>
            <a:off x="783225" y="4173250"/>
            <a:ext cx="1069500" cy="3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300">
                <a:latin typeface="Lato"/>
                <a:ea typeface="Lato"/>
                <a:cs typeface="Lato"/>
                <a:sym typeface="Lato"/>
              </a:rPr>
              <a:t>Correlación  </a:t>
            </a:r>
            <a:endParaRPr sz="1300">
              <a:solidFill>
                <a:schemeClr val="accent1"/>
              </a:solidFill>
              <a:latin typeface="Lato"/>
              <a:ea typeface="Lato"/>
              <a:cs typeface="Lato"/>
              <a:sym typeface="Lato"/>
            </a:endParaRPr>
          </a:p>
        </p:txBody>
      </p:sp>
      <p:sp>
        <p:nvSpPr>
          <p:cNvPr id="98" name="Google Shape;98;p14"/>
          <p:cNvSpPr txBox="1"/>
          <p:nvPr/>
        </p:nvSpPr>
        <p:spPr>
          <a:xfrm>
            <a:off x="783225" y="4535650"/>
            <a:ext cx="1005000" cy="3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300">
                <a:latin typeface="Lato"/>
                <a:ea typeface="Lato"/>
                <a:cs typeface="Lato"/>
                <a:sym typeface="Lato"/>
              </a:rPr>
              <a:t>Causalidad </a:t>
            </a:r>
            <a:endParaRPr sz="1300">
              <a:solidFill>
                <a:schemeClr val="accent1"/>
              </a:solidFill>
              <a:latin typeface="Lato"/>
              <a:ea typeface="Lato"/>
              <a:cs typeface="Lato"/>
              <a:sym typeface="Lato"/>
            </a:endParaRPr>
          </a:p>
        </p:txBody>
      </p:sp>
      <p:cxnSp>
        <p:nvCxnSpPr>
          <p:cNvPr id="99" name="Google Shape;99;p14"/>
          <p:cNvCxnSpPr>
            <a:stCxn id="97" idx="3"/>
            <a:endCxn id="100" idx="1"/>
          </p:cNvCxnSpPr>
          <p:nvPr/>
        </p:nvCxnSpPr>
        <p:spPr>
          <a:xfrm>
            <a:off x="1852725" y="4354450"/>
            <a:ext cx="836400" cy="181200"/>
          </a:xfrm>
          <a:prstGeom prst="straightConnector1">
            <a:avLst/>
          </a:prstGeom>
          <a:noFill/>
          <a:ln cap="flat" cmpd="sng" w="9525">
            <a:solidFill>
              <a:schemeClr val="dk2"/>
            </a:solidFill>
            <a:prstDash val="solid"/>
            <a:round/>
            <a:headEnd len="med" w="med" type="none"/>
            <a:tailEnd len="med" w="med" type="triangle"/>
          </a:ln>
        </p:spPr>
      </p:cxnSp>
      <p:cxnSp>
        <p:nvCxnSpPr>
          <p:cNvPr id="101" name="Google Shape;101;p14"/>
          <p:cNvCxnSpPr>
            <a:stCxn id="98" idx="3"/>
            <a:endCxn id="100" idx="1"/>
          </p:cNvCxnSpPr>
          <p:nvPr/>
        </p:nvCxnSpPr>
        <p:spPr>
          <a:xfrm flipH="1" rot="10800000">
            <a:off x="1788225" y="4535650"/>
            <a:ext cx="900900" cy="181200"/>
          </a:xfrm>
          <a:prstGeom prst="straightConnector1">
            <a:avLst/>
          </a:prstGeom>
          <a:noFill/>
          <a:ln cap="flat" cmpd="sng" w="9525">
            <a:solidFill>
              <a:schemeClr val="dk2"/>
            </a:solidFill>
            <a:prstDash val="solid"/>
            <a:round/>
            <a:headEnd len="med" w="med" type="none"/>
            <a:tailEnd len="med" w="med" type="triangle"/>
          </a:ln>
        </p:spPr>
      </p:cxnSp>
      <p:sp>
        <p:nvSpPr>
          <p:cNvPr id="100" name="Google Shape;100;p14"/>
          <p:cNvSpPr txBox="1"/>
          <p:nvPr/>
        </p:nvSpPr>
        <p:spPr>
          <a:xfrm>
            <a:off x="2689100" y="4354450"/>
            <a:ext cx="1134000" cy="3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300">
                <a:solidFill>
                  <a:schemeClr val="dk1"/>
                </a:solidFill>
                <a:latin typeface="Lato"/>
                <a:ea typeface="Lato"/>
                <a:cs typeface="Lato"/>
                <a:sym typeface="Lato"/>
              </a:rPr>
              <a:t>Asociación</a:t>
            </a:r>
            <a:endParaRPr sz="1300">
              <a:solidFill>
                <a:schemeClr val="dk1"/>
              </a:solidFill>
              <a:latin typeface="Lato"/>
              <a:ea typeface="Lato"/>
              <a:cs typeface="Lato"/>
              <a:sym typeface="Lato"/>
            </a:endParaRPr>
          </a:p>
        </p:txBody>
      </p:sp>
      <p:sp>
        <p:nvSpPr>
          <p:cNvPr id="102" name="Google Shape;102;p14"/>
          <p:cNvSpPr txBox="1"/>
          <p:nvPr/>
        </p:nvSpPr>
        <p:spPr>
          <a:xfrm>
            <a:off x="4115250" y="4259425"/>
            <a:ext cx="1005000" cy="3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300">
                <a:latin typeface="Lato"/>
                <a:ea typeface="Lato"/>
                <a:cs typeface="Lato"/>
                <a:sym typeface="Lato"/>
              </a:rPr>
              <a:t>Causalidad </a:t>
            </a:r>
            <a:endParaRPr sz="1300">
              <a:solidFill>
                <a:schemeClr val="accent1"/>
              </a:solidFill>
              <a:latin typeface="Lato"/>
              <a:ea typeface="Lato"/>
              <a:cs typeface="Lato"/>
              <a:sym typeface="Lato"/>
            </a:endParaRPr>
          </a:p>
        </p:txBody>
      </p:sp>
      <p:sp>
        <p:nvSpPr>
          <p:cNvPr id="103" name="Google Shape;103;p14"/>
          <p:cNvSpPr txBox="1"/>
          <p:nvPr/>
        </p:nvSpPr>
        <p:spPr>
          <a:xfrm>
            <a:off x="5670100" y="4259425"/>
            <a:ext cx="1134000" cy="3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300">
                <a:latin typeface="Lato"/>
                <a:ea typeface="Lato"/>
                <a:cs typeface="Lato"/>
                <a:sym typeface="Lato"/>
              </a:rPr>
              <a:t>Correlación  </a:t>
            </a:r>
            <a:endParaRPr sz="1300">
              <a:solidFill>
                <a:schemeClr val="accent1"/>
              </a:solidFill>
              <a:latin typeface="Lato"/>
              <a:ea typeface="Lato"/>
              <a:cs typeface="Lato"/>
              <a:sym typeface="Lato"/>
            </a:endParaRPr>
          </a:p>
        </p:txBody>
      </p:sp>
      <p:cxnSp>
        <p:nvCxnSpPr>
          <p:cNvPr id="104" name="Google Shape;104;p14"/>
          <p:cNvCxnSpPr>
            <a:stCxn id="102" idx="3"/>
            <a:endCxn id="103" idx="1"/>
          </p:cNvCxnSpPr>
          <p:nvPr/>
        </p:nvCxnSpPr>
        <p:spPr>
          <a:xfrm>
            <a:off x="5120250" y="4440625"/>
            <a:ext cx="549900" cy="0"/>
          </a:xfrm>
          <a:prstGeom prst="straightConnector1">
            <a:avLst/>
          </a:prstGeom>
          <a:noFill/>
          <a:ln cap="flat" cmpd="sng" w="9525">
            <a:solidFill>
              <a:schemeClr val="dk2"/>
            </a:solidFill>
            <a:prstDash val="solid"/>
            <a:round/>
            <a:headEnd len="med" w="med" type="none"/>
            <a:tailEnd len="med" w="med" type="triangle"/>
          </a:ln>
        </p:spPr>
      </p:cxnSp>
      <p:sp>
        <p:nvSpPr>
          <p:cNvPr id="105" name="Google Shape;105;p14"/>
          <p:cNvSpPr txBox="1"/>
          <p:nvPr/>
        </p:nvSpPr>
        <p:spPr>
          <a:xfrm>
            <a:off x="4115250" y="4621825"/>
            <a:ext cx="1069500" cy="3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300">
                <a:latin typeface="Lato"/>
                <a:ea typeface="Lato"/>
                <a:cs typeface="Lato"/>
                <a:sym typeface="Lato"/>
              </a:rPr>
              <a:t>Correlación  </a:t>
            </a:r>
            <a:endParaRPr sz="1300">
              <a:solidFill>
                <a:schemeClr val="accent1"/>
              </a:solidFill>
              <a:latin typeface="Lato"/>
              <a:ea typeface="Lato"/>
              <a:cs typeface="Lato"/>
              <a:sym typeface="Lato"/>
            </a:endParaRPr>
          </a:p>
        </p:txBody>
      </p:sp>
      <p:sp>
        <p:nvSpPr>
          <p:cNvPr id="106" name="Google Shape;106;p14"/>
          <p:cNvSpPr txBox="1"/>
          <p:nvPr/>
        </p:nvSpPr>
        <p:spPr>
          <a:xfrm>
            <a:off x="5734600" y="4621825"/>
            <a:ext cx="1005000" cy="3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300">
                <a:latin typeface="Lato"/>
                <a:ea typeface="Lato"/>
                <a:cs typeface="Lato"/>
                <a:sym typeface="Lato"/>
              </a:rPr>
              <a:t>Causalidad </a:t>
            </a:r>
            <a:endParaRPr sz="1300">
              <a:solidFill>
                <a:schemeClr val="accent1"/>
              </a:solidFill>
              <a:latin typeface="Lato"/>
              <a:ea typeface="Lato"/>
              <a:cs typeface="Lato"/>
              <a:sym typeface="Lato"/>
            </a:endParaRPr>
          </a:p>
        </p:txBody>
      </p:sp>
      <p:cxnSp>
        <p:nvCxnSpPr>
          <p:cNvPr id="107" name="Google Shape;107;p14"/>
          <p:cNvCxnSpPr/>
          <p:nvPr/>
        </p:nvCxnSpPr>
        <p:spPr>
          <a:xfrm>
            <a:off x="5184750" y="4803025"/>
            <a:ext cx="549900" cy="0"/>
          </a:xfrm>
          <a:prstGeom prst="straightConnector1">
            <a:avLst/>
          </a:prstGeom>
          <a:noFill/>
          <a:ln cap="flat" cmpd="sng" w="9525">
            <a:solidFill>
              <a:schemeClr val="dk2"/>
            </a:solidFill>
            <a:prstDash val="solid"/>
            <a:round/>
            <a:headEnd len="med" w="med" type="none"/>
            <a:tailEnd len="med" w="med" type="triangle"/>
          </a:ln>
        </p:spPr>
      </p:cxnSp>
      <p:cxnSp>
        <p:nvCxnSpPr>
          <p:cNvPr id="108" name="Google Shape;108;p14"/>
          <p:cNvCxnSpPr>
            <a:stCxn id="105" idx="0"/>
            <a:endCxn id="106" idx="2"/>
          </p:cNvCxnSpPr>
          <p:nvPr/>
        </p:nvCxnSpPr>
        <p:spPr>
          <a:xfrm>
            <a:off x="4650000" y="4621825"/>
            <a:ext cx="1587000" cy="362400"/>
          </a:xfrm>
          <a:prstGeom prst="straightConnector1">
            <a:avLst/>
          </a:prstGeom>
          <a:noFill/>
          <a:ln cap="flat" cmpd="sng" w="19050">
            <a:solidFill>
              <a:schemeClr val="accent3"/>
            </a:solidFill>
            <a:prstDash val="solid"/>
            <a:round/>
            <a:headEnd len="med" w="med" type="none"/>
            <a:tailEnd len="med" w="med" type="none"/>
          </a:ln>
        </p:spPr>
      </p:cxnSp>
      <p:cxnSp>
        <p:nvCxnSpPr>
          <p:cNvPr id="109" name="Google Shape;109;p14"/>
          <p:cNvCxnSpPr>
            <a:stCxn id="105" idx="2"/>
            <a:endCxn id="106" idx="0"/>
          </p:cNvCxnSpPr>
          <p:nvPr/>
        </p:nvCxnSpPr>
        <p:spPr>
          <a:xfrm flipH="1" rot="10800000">
            <a:off x="4650000" y="4621825"/>
            <a:ext cx="1587000" cy="362400"/>
          </a:xfrm>
          <a:prstGeom prst="straightConnector1">
            <a:avLst/>
          </a:prstGeom>
          <a:noFill/>
          <a:ln cap="flat" cmpd="sng" w="28575">
            <a:solidFill>
              <a:schemeClr val="accent3"/>
            </a:solidFill>
            <a:prstDash val="solid"/>
            <a:round/>
            <a:headEnd len="med" w="med" type="none"/>
            <a:tailEnd len="med" w="med" type="none"/>
          </a:ln>
        </p:spPr>
      </p:cxnSp>
      <p:sp>
        <p:nvSpPr>
          <p:cNvPr id="110" name="Google Shape;110;p14"/>
          <p:cNvSpPr txBox="1"/>
          <p:nvPr/>
        </p:nvSpPr>
        <p:spPr>
          <a:xfrm>
            <a:off x="6804100" y="4086075"/>
            <a:ext cx="2176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chemeClr val="accent1"/>
                </a:solidFill>
              </a:rPr>
              <a:t>https://www.tylervigen.com/spurious-correlations</a:t>
            </a:r>
            <a:endParaRPr sz="100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5"/>
          <p:cNvSpPr txBox="1"/>
          <p:nvPr>
            <p:ph type="ctrTitle"/>
          </p:nvPr>
        </p:nvSpPr>
        <p:spPr>
          <a:xfrm>
            <a:off x="263325" y="740500"/>
            <a:ext cx="6704700" cy="474000"/>
          </a:xfrm>
          <a:prstGeom prst="rect">
            <a:avLst/>
          </a:prstGeom>
        </p:spPr>
        <p:txBody>
          <a:bodyPr anchorCtr="0" anchor="t" bIns="91425" lIns="91425" spcFirstLastPara="1" rIns="91425" wrap="square" tIns="91425">
            <a:noAutofit/>
          </a:bodyPr>
          <a:lstStyle/>
          <a:p>
            <a:pPr indent="0" lvl="0" marL="431999" rtl="0" algn="l">
              <a:spcBef>
                <a:spcPts val="0"/>
              </a:spcBef>
              <a:spcAft>
                <a:spcPts val="0"/>
              </a:spcAft>
              <a:buSzPts val="990"/>
              <a:buNone/>
            </a:pPr>
            <a:r>
              <a:rPr lang="es" sz="1979"/>
              <a:t>Identificación causal - Problemas</a:t>
            </a:r>
            <a:endParaRPr sz="1979"/>
          </a:p>
        </p:txBody>
      </p:sp>
      <p:cxnSp>
        <p:nvCxnSpPr>
          <p:cNvPr id="116" name="Google Shape;116;p15"/>
          <p:cNvCxnSpPr>
            <a:stCxn id="117" idx="7"/>
            <a:endCxn id="118" idx="4"/>
          </p:cNvCxnSpPr>
          <p:nvPr/>
        </p:nvCxnSpPr>
        <p:spPr>
          <a:xfrm flipH="1" rot="10800000">
            <a:off x="2789025" y="3090013"/>
            <a:ext cx="614100" cy="526500"/>
          </a:xfrm>
          <a:prstGeom prst="straightConnector1">
            <a:avLst/>
          </a:prstGeom>
          <a:noFill/>
          <a:ln cap="flat" cmpd="sng" w="9525">
            <a:solidFill>
              <a:schemeClr val="dk2"/>
            </a:solidFill>
            <a:prstDash val="solid"/>
            <a:round/>
            <a:headEnd len="med" w="med" type="none"/>
            <a:tailEnd len="med" w="med" type="triangle"/>
          </a:ln>
        </p:spPr>
      </p:cxnSp>
      <p:sp>
        <p:nvSpPr>
          <p:cNvPr id="118" name="Google Shape;118;p15"/>
          <p:cNvSpPr/>
          <p:nvPr/>
        </p:nvSpPr>
        <p:spPr>
          <a:xfrm>
            <a:off x="2673450" y="1846963"/>
            <a:ext cx="1459500" cy="124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Lato"/>
                <a:ea typeface="Lato"/>
                <a:cs typeface="Lato"/>
                <a:sym typeface="Lato"/>
              </a:rPr>
              <a:t>Ventas de sombrillas</a:t>
            </a:r>
            <a:endParaRPr>
              <a:latin typeface="Lato"/>
              <a:ea typeface="Lato"/>
              <a:cs typeface="Lato"/>
              <a:sym typeface="Lato"/>
            </a:endParaRPr>
          </a:p>
        </p:txBody>
      </p:sp>
      <p:cxnSp>
        <p:nvCxnSpPr>
          <p:cNvPr id="119" name="Google Shape;119;p15"/>
          <p:cNvCxnSpPr>
            <a:stCxn id="117" idx="1"/>
            <a:endCxn id="120" idx="4"/>
          </p:cNvCxnSpPr>
          <p:nvPr/>
        </p:nvCxnSpPr>
        <p:spPr>
          <a:xfrm rot="10800000">
            <a:off x="992925" y="3090313"/>
            <a:ext cx="614100" cy="526200"/>
          </a:xfrm>
          <a:prstGeom prst="straightConnector1">
            <a:avLst/>
          </a:prstGeom>
          <a:noFill/>
          <a:ln cap="flat" cmpd="sng" w="9525">
            <a:solidFill>
              <a:schemeClr val="dk2"/>
            </a:solidFill>
            <a:prstDash val="solid"/>
            <a:round/>
            <a:headEnd len="med" w="med" type="none"/>
            <a:tailEnd len="med" w="med" type="triangle"/>
          </a:ln>
        </p:spPr>
      </p:cxnSp>
      <p:sp>
        <p:nvSpPr>
          <p:cNvPr id="120" name="Google Shape;120;p15"/>
          <p:cNvSpPr/>
          <p:nvPr/>
        </p:nvSpPr>
        <p:spPr>
          <a:xfrm>
            <a:off x="263250" y="1846975"/>
            <a:ext cx="1459500" cy="124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Lato"/>
                <a:ea typeface="Lato"/>
                <a:cs typeface="Lato"/>
                <a:sym typeface="Lato"/>
              </a:rPr>
              <a:t>Consumo de helado</a:t>
            </a:r>
            <a:endParaRPr>
              <a:latin typeface="Lato"/>
              <a:ea typeface="Lato"/>
              <a:cs typeface="Lato"/>
              <a:sym typeface="Lato"/>
            </a:endParaRPr>
          </a:p>
        </p:txBody>
      </p:sp>
      <p:sp>
        <p:nvSpPr>
          <p:cNvPr id="117" name="Google Shape;117;p15"/>
          <p:cNvSpPr/>
          <p:nvPr/>
        </p:nvSpPr>
        <p:spPr>
          <a:xfrm>
            <a:off x="1362225" y="3446225"/>
            <a:ext cx="1671600" cy="1162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Lato"/>
                <a:ea typeface="Lato"/>
                <a:cs typeface="Lato"/>
                <a:sym typeface="Lato"/>
              </a:rPr>
              <a:t>Temperatura</a:t>
            </a:r>
            <a:endParaRPr>
              <a:latin typeface="Lato"/>
              <a:ea typeface="Lato"/>
              <a:cs typeface="Lato"/>
              <a:sym typeface="Lato"/>
            </a:endParaRPr>
          </a:p>
        </p:txBody>
      </p:sp>
      <p:cxnSp>
        <p:nvCxnSpPr>
          <p:cNvPr id="121" name="Google Shape;121;p15"/>
          <p:cNvCxnSpPr>
            <a:stCxn id="120" idx="6"/>
            <a:endCxn id="118" idx="2"/>
          </p:cNvCxnSpPr>
          <p:nvPr/>
        </p:nvCxnSpPr>
        <p:spPr>
          <a:xfrm>
            <a:off x="1722750" y="2468575"/>
            <a:ext cx="950700" cy="6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122" name="Google Shape;122;p15"/>
          <p:cNvSpPr txBox="1"/>
          <p:nvPr/>
        </p:nvSpPr>
        <p:spPr>
          <a:xfrm rot="2539245">
            <a:off x="671893" y="3265937"/>
            <a:ext cx="1007456" cy="17498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300">
                <a:solidFill>
                  <a:schemeClr val="dk1"/>
                </a:solidFill>
                <a:latin typeface="Lato"/>
                <a:ea typeface="Lato"/>
                <a:cs typeface="Lato"/>
                <a:sym typeface="Lato"/>
              </a:rPr>
              <a:t>Causalidad</a:t>
            </a:r>
            <a:endParaRPr b="1" sz="1300">
              <a:solidFill>
                <a:schemeClr val="dk1"/>
              </a:solidFill>
              <a:latin typeface="Lato"/>
              <a:ea typeface="Lato"/>
              <a:cs typeface="Lato"/>
              <a:sym typeface="Lato"/>
            </a:endParaRPr>
          </a:p>
        </p:txBody>
      </p:sp>
      <p:sp>
        <p:nvSpPr>
          <p:cNvPr id="123" name="Google Shape;123;p15"/>
          <p:cNvSpPr txBox="1"/>
          <p:nvPr/>
        </p:nvSpPr>
        <p:spPr>
          <a:xfrm rot="-2388721">
            <a:off x="2701244" y="3222149"/>
            <a:ext cx="1025191" cy="17469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300">
                <a:solidFill>
                  <a:schemeClr val="dk1"/>
                </a:solidFill>
                <a:latin typeface="Lato"/>
                <a:ea typeface="Lato"/>
                <a:cs typeface="Lato"/>
                <a:sym typeface="Lato"/>
              </a:rPr>
              <a:t>Causalidad</a:t>
            </a:r>
            <a:endParaRPr b="1" sz="1300">
              <a:solidFill>
                <a:schemeClr val="dk1"/>
              </a:solidFill>
              <a:latin typeface="Lato"/>
              <a:ea typeface="Lato"/>
              <a:cs typeface="Lato"/>
              <a:sym typeface="Lato"/>
            </a:endParaRPr>
          </a:p>
        </p:txBody>
      </p:sp>
      <p:sp>
        <p:nvSpPr>
          <p:cNvPr id="124" name="Google Shape;124;p15"/>
          <p:cNvSpPr txBox="1"/>
          <p:nvPr/>
        </p:nvSpPr>
        <p:spPr>
          <a:xfrm rot="-2012">
            <a:off x="1763919" y="2172797"/>
            <a:ext cx="10251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300">
                <a:solidFill>
                  <a:schemeClr val="accent3"/>
                </a:solidFill>
                <a:latin typeface="Lato"/>
                <a:ea typeface="Lato"/>
                <a:cs typeface="Lato"/>
                <a:sym typeface="Lato"/>
              </a:rPr>
              <a:t>Correlac.</a:t>
            </a:r>
            <a:endParaRPr b="1" sz="1300">
              <a:solidFill>
                <a:schemeClr val="accent3"/>
              </a:solidFill>
              <a:latin typeface="Lato"/>
              <a:ea typeface="Lato"/>
              <a:cs typeface="Lato"/>
              <a:sym typeface="Lato"/>
            </a:endParaRPr>
          </a:p>
        </p:txBody>
      </p:sp>
      <p:sp>
        <p:nvSpPr>
          <p:cNvPr id="125" name="Google Shape;125;p15"/>
          <p:cNvSpPr/>
          <p:nvPr/>
        </p:nvSpPr>
        <p:spPr>
          <a:xfrm>
            <a:off x="4820663" y="3090313"/>
            <a:ext cx="1459500" cy="124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Lato"/>
                <a:ea typeface="Lato"/>
                <a:cs typeface="Lato"/>
                <a:sym typeface="Lato"/>
              </a:rPr>
              <a:t>Estrés</a:t>
            </a:r>
            <a:endParaRPr>
              <a:latin typeface="Lato"/>
              <a:ea typeface="Lato"/>
              <a:cs typeface="Lato"/>
              <a:sym typeface="Lato"/>
            </a:endParaRPr>
          </a:p>
        </p:txBody>
      </p:sp>
      <p:sp>
        <p:nvSpPr>
          <p:cNvPr id="126" name="Google Shape;126;p15"/>
          <p:cNvSpPr/>
          <p:nvPr/>
        </p:nvSpPr>
        <p:spPr>
          <a:xfrm>
            <a:off x="7047500" y="3090325"/>
            <a:ext cx="1530600" cy="124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Lato"/>
                <a:ea typeface="Lato"/>
                <a:cs typeface="Lato"/>
                <a:sym typeface="Lato"/>
              </a:rPr>
              <a:t>Rend. Laboral</a:t>
            </a:r>
            <a:endParaRPr>
              <a:latin typeface="Lato"/>
              <a:ea typeface="Lato"/>
              <a:cs typeface="Lato"/>
              <a:sym typeface="Lato"/>
            </a:endParaRPr>
          </a:p>
        </p:txBody>
      </p:sp>
      <p:cxnSp>
        <p:nvCxnSpPr>
          <p:cNvPr id="127" name="Google Shape;127;p15"/>
          <p:cNvCxnSpPr>
            <a:stCxn id="125" idx="0"/>
            <a:endCxn id="126" idx="0"/>
          </p:cNvCxnSpPr>
          <p:nvPr/>
        </p:nvCxnSpPr>
        <p:spPr>
          <a:xfrm flipH="1" rot="-5400000">
            <a:off x="6681263" y="1959463"/>
            <a:ext cx="600" cy="2262300"/>
          </a:xfrm>
          <a:prstGeom prst="curvedConnector3">
            <a:avLst>
              <a:gd fmla="val -39687500" name="adj1"/>
            </a:avLst>
          </a:prstGeom>
          <a:noFill/>
          <a:ln cap="flat" cmpd="sng" w="9525">
            <a:solidFill>
              <a:schemeClr val="dk2"/>
            </a:solidFill>
            <a:prstDash val="solid"/>
            <a:round/>
            <a:headEnd len="med" w="med" type="none"/>
            <a:tailEnd len="med" w="med" type="triangle"/>
          </a:ln>
        </p:spPr>
      </p:cxnSp>
      <p:cxnSp>
        <p:nvCxnSpPr>
          <p:cNvPr id="128" name="Google Shape;128;p15"/>
          <p:cNvCxnSpPr>
            <a:stCxn id="126" idx="4"/>
            <a:endCxn id="125" idx="4"/>
          </p:cNvCxnSpPr>
          <p:nvPr/>
        </p:nvCxnSpPr>
        <p:spPr>
          <a:xfrm rot="5400000">
            <a:off x="6681350" y="3202675"/>
            <a:ext cx="600" cy="2262300"/>
          </a:xfrm>
          <a:prstGeom prst="curvedConnector3">
            <a:avLst>
              <a:gd fmla="val 39687500" name="adj1"/>
            </a:avLst>
          </a:prstGeom>
          <a:noFill/>
          <a:ln cap="flat" cmpd="sng" w="9525">
            <a:solidFill>
              <a:schemeClr val="dk2"/>
            </a:solidFill>
            <a:prstDash val="solid"/>
            <a:round/>
            <a:headEnd len="med" w="med" type="none"/>
            <a:tailEnd len="med" w="med" type="triangle"/>
          </a:ln>
        </p:spPr>
      </p:cxnSp>
      <p:cxnSp>
        <p:nvCxnSpPr>
          <p:cNvPr id="129" name="Google Shape;129;p15"/>
          <p:cNvCxnSpPr/>
          <p:nvPr/>
        </p:nvCxnSpPr>
        <p:spPr>
          <a:xfrm>
            <a:off x="5820325" y="2560525"/>
            <a:ext cx="1578000" cy="2302800"/>
          </a:xfrm>
          <a:prstGeom prst="straightConnector1">
            <a:avLst/>
          </a:prstGeom>
          <a:noFill/>
          <a:ln cap="flat" cmpd="sng" w="9525">
            <a:solidFill>
              <a:schemeClr val="dk2"/>
            </a:solidFill>
            <a:prstDash val="dash"/>
            <a:round/>
            <a:headEnd len="med" w="med" type="none"/>
            <a:tailEnd len="med" w="med" type="none"/>
          </a:ln>
        </p:spPr>
      </p:cxnSp>
      <p:sp>
        <p:nvSpPr>
          <p:cNvPr id="130" name="Google Shape;130;p15"/>
          <p:cNvSpPr/>
          <p:nvPr/>
        </p:nvSpPr>
        <p:spPr>
          <a:xfrm rot="3286615">
            <a:off x="6154492" y="3299793"/>
            <a:ext cx="1054335" cy="379962"/>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Lato"/>
                <a:ea typeface="Lato"/>
                <a:cs typeface="Lato"/>
                <a:sym typeface="Lato"/>
              </a:rPr>
              <a:t>Carga de trabajo</a:t>
            </a:r>
            <a:endParaRPr>
              <a:latin typeface="Lato"/>
              <a:ea typeface="Lato"/>
              <a:cs typeface="Lato"/>
              <a:sym typeface="Lato"/>
            </a:endParaRPr>
          </a:p>
        </p:txBody>
      </p:sp>
      <p:sp>
        <p:nvSpPr>
          <p:cNvPr id="131" name="Google Shape;131;p15"/>
          <p:cNvSpPr/>
          <p:nvPr/>
        </p:nvSpPr>
        <p:spPr>
          <a:xfrm>
            <a:off x="164100" y="1765150"/>
            <a:ext cx="4068000" cy="1508100"/>
          </a:xfrm>
          <a:prstGeom prst="roundRect">
            <a:avLst>
              <a:gd fmla="val 16667" name="adj"/>
            </a:avLst>
          </a:prstGeom>
          <a:noFill/>
          <a:ln cap="flat" cmpd="sng" w="9525">
            <a:solidFill>
              <a:schemeClr val="dk2"/>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 name="Google Shape;132;p15"/>
          <p:cNvSpPr txBox="1"/>
          <p:nvPr/>
        </p:nvSpPr>
        <p:spPr>
          <a:xfrm>
            <a:off x="1279425" y="4675900"/>
            <a:ext cx="1994100" cy="3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500" u="sng">
                <a:solidFill>
                  <a:schemeClr val="accent5"/>
                </a:solidFill>
                <a:latin typeface="Lato"/>
                <a:ea typeface="Lato"/>
                <a:cs typeface="Lato"/>
                <a:sym typeface="Lato"/>
              </a:rPr>
              <a:t>Variables omitidas</a:t>
            </a:r>
            <a:endParaRPr b="1" sz="1500" u="sng">
              <a:solidFill>
                <a:schemeClr val="accent5"/>
              </a:solidFill>
              <a:latin typeface="Lato"/>
              <a:ea typeface="Lato"/>
              <a:cs typeface="Lato"/>
              <a:sym typeface="Lato"/>
            </a:endParaRPr>
          </a:p>
        </p:txBody>
      </p:sp>
      <p:sp>
        <p:nvSpPr>
          <p:cNvPr id="133" name="Google Shape;133;p15"/>
          <p:cNvSpPr txBox="1"/>
          <p:nvPr/>
        </p:nvSpPr>
        <p:spPr>
          <a:xfrm>
            <a:off x="6034300" y="4675900"/>
            <a:ext cx="1578000" cy="3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500" u="sng">
                <a:solidFill>
                  <a:schemeClr val="accent5"/>
                </a:solidFill>
                <a:latin typeface="Lato"/>
                <a:ea typeface="Lato"/>
                <a:cs typeface="Lato"/>
                <a:sym typeface="Lato"/>
              </a:rPr>
              <a:t>Simultaneidad</a:t>
            </a:r>
            <a:endParaRPr b="1" sz="1500" u="sng">
              <a:solidFill>
                <a:schemeClr val="accent5"/>
              </a:solidFill>
              <a:latin typeface="Lato"/>
              <a:ea typeface="Lato"/>
              <a:cs typeface="Lato"/>
              <a:sym typeface="Lato"/>
            </a:endParaRPr>
          </a:p>
        </p:txBody>
      </p:sp>
      <p:pic>
        <p:nvPicPr>
          <p:cNvPr id="134" name="Google Shape;134;p15"/>
          <p:cNvPicPr preferRelativeResize="0"/>
          <p:nvPr/>
        </p:nvPicPr>
        <p:blipFill>
          <a:blip r:embed="rId3">
            <a:alphaModFix amt="67000"/>
          </a:blip>
          <a:stretch>
            <a:fillRect/>
          </a:stretch>
        </p:blipFill>
        <p:spPr>
          <a:xfrm>
            <a:off x="5722150" y="681525"/>
            <a:ext cx="2090650" cy="1787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6"/>
          <p:cNvSpPr/>
          <p:nvPr/>
        </p:nvSpPr>
        <p:spPr>
          <a:xfrm>
            <a:off x="533375" y="1365924"/>
            <a:ext cx="2411400" cy="112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 name="Google Shape;140;p16"/>
          <p:cNvSpPr txBox="1"/>
          <p:nvPr>
            <p:ph type="ctrTitle"/>
          </p:nvPr>
        </p:nvSpPr>
        <p:spPr>
          <a:xfrm>
            <a:off x="263325" y="740500"/>
            <a:ext cx="7455000" cy="474000"/>
          </a:xfrm>
          <a:prstGeom prst="rect">
            <a:avLst/>
          </a:prstGeom>
        </p:spPr>
        <p:txBody>
          <a:bodyPr anchorCtr="0" anchor="t" bIns="91425" lIns="91425" spcFirstLastPara="1" rIns="91425" wrap="square" tIns="91425">
            <a:noAutofit/>
          </a:bodyPr>
          <a:lstStyle/>
          <a:p>
            <a:pPr indent="0" lvl="0" marL="431999" rtl="0" algn="l">
              <a:spcBef>
                <a:spcPts val="0"/>
              </a:spcBef>
              <a:spcAft>
                <a:spcPts val="0"/>
              </a:spcAft>
              <a:buSzPts val="990"/>
              <a:buNone/>
            </a:pPr>
            <a:r>
              <a:rPr lang="es" sz="1979"/>
              <a:t>Endogeneidad en modelos de regresión</a:t>
            </a:r>
            <a:endParaRPr sz="1979"/>
          </a:p>
        </p:txBody>
      </p:sp>
      <p:pic>
        <p:nvPicPr>
          <p:cNvPr id="141" name="Google Shape;141;p16"/>
          <p:cNvPicPr preferRelativeResize="0"/>
          <p:nvPr/>
        </p:nvPicPr>
        <p:blipFill>
          <a:blip r:embed="rId3">
            <a:alphaModFix/>
          </a:blip>
          <a:stretch>
            <a:fillRect/>
          </a:stretch>
        </p:blipFill>
        <p:spPr>
          <a:xfrm>
            <a:off x="4391975" y="1341462"/>
            <a:ext cx="2240151" cy="537650"/>
          </a:xfrm>
          <a:prstGeom prst="rect">
            <a:avLst/>
          </a:prstGeom>
          <a:noFill/>
          <a:ln>
            <a:noFill/>
          </a:ln>
        </p:spPr>
      </p:pic>
      <p:pic>
        <p:nvPicPr>
          <p:cNvPr id="142" name="Google Shape;142;p16"/>
          <p:cNvPicPr preferRelativeResize="0"/>
          <p:nvPr/>
        </p:nvPicPr>
        <p:blipFill>
          <a:blip r:embed="rId4">
            <a:alphaModFix/>
          </a:blip>
          <a:stretch>
            <a:fillRect/>
          </a:stretch>
        </p:blipFill>
        <p:spPr>
          <a:xfrm>
            <a:off x="4391975" y="2006063"/>
            <a:ext cx="1607450" cy="474000"/>
          </a:xfrm>
          <a:prstGeom prst="rect">
            <a:avLst/>
          </a:prstGeom>
          <a:noFill/>
          <a:ln>
            <a:noFill/>
          </a:ln>
        </p:spPr>
      </p:pic>
      <p:sp>
        <p:nvSpPr>
          <p:cNvPr id="143" name="Google Shape;143;p16"/>
          <p:cNvSpPr txBox="1"/>
          <p:nvPr/>
        </p:nvSpPr>
        <p:spPr>
          <a:xfrm>
            <a:off x="481925" y="1380249"/>
            <a:ext cx="2514300" cy="10797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accent5"/>
              </a:buClr>
              <a:buSzPts val="1500"/>
              <a:buFont typeface="Lato"/>
              <a:buChar char="●"/>
            </a:pPr>
            <a:r>
              <a:rPr b="1" lang="es" sz="1500">
                <a:solidFill>
                  <a:schemeClr val="accent5"/>
                </a:solidFill>
                <a:latin typeface="Lato"/>
                <a:ea typeface="Lato"/>
                <a:cs typeface="Lato"/>
                <a:sym typeface="Lato"/>
              </a:rPr>
              <a:t>Variables omitidas</a:t>
            </a:r>
            <a:endParaRPr b="1" sz="1500">
              <a:solidFill>
                <a:schemeClr val="accent5"/>
              </a:solidFill>
              <a:latin typeface="Lato"/>
              <a:ea typeface="Lato"/>
              <a:cs typeface="Lato"/>
              <a:sym typeface="Lato"/>
            </a:endParaRPr>
          </a:p>
          <a:p>
            <a:pPr indent="-323850" lvl="0" marL="457200" rtl="0" algn="l">
              <a:spcBef>
                <a:spcPts val="0"/>
              </a:spcBef>
              <a:spcAft>
                <a:spcPts val="0"/>
              </a:spcAft>
              <a:buClr>
                <a:schemeClr val="accent5"/>
              </a:buClr>
              <a:buSzPts val="1500"/>
              <a:buFont typeface="Lato"/>
              <a:buChar char="●"/>
            </a:pPr>
            <a:r>
              <a:rPr b="1" lang="es" sz="1500">
                <a:solidFill>
                  <a:schemeClr val="accent5"/>
                </a:solidFill>
                <a:latin typeface="Lato"/>
                <a:ea typeface="Lato"/>
                <a:cs typeface="Lato"/>
                <a:sym typeface="Lato"/>
              </a:rPr>
              <a:t>Simultaneidad</a:t>
            </a:r>
            <a:endParaRPr b="1" sz="1500">
              <a:solidFill>
                <a:schemeClr val="accent5"/>
              </a:solidFill>
              <a:latin typeface="Lato"/>
              <a:ea typeface="Lato"/>
              <a:cs typeface="Lato"/>
              <a:sym typeface="Lato"/>
            </a:endParaRPr>
          </a:p>
          <a:p>
            <a:pPr indent="-323850" lvl="0" marL="457200" rtl="0" algn="l">
              <a:spcBef>
                <a:spcPts val="0"/>
              </a:spcBef>
              <a:spcAft>
                <a:spcPts val="0"/>
              </a:spcAft>
              <a:buClr>
                <a:schemeClr val="accent1"/>
              </a:buClr>
              <a:buSzPts val="1500"/>
              <a:buFont typeface="Lato"/>
              <a:buChar char="●"/>
            </a:pPr>
            <a:r>
              <a:rPr b="1" lang="es" sz="1500">
                <a:solidFill>
                  <a:schemeClr val="accent1"/>
                </a:solidFill>
                <a:latin typeface="Lato"/>
                <a:ea typeface="Lato"/>
                <a:cs typeface="Lato"/>
                <a:sym typeface="Lato"/>
              </a:rPr>
              <a:t>Causalidad inversa</a:t>
            </a:r>
            <a:endParaRPr b="1" sz="1500">
              <a:solidFill>
                <a:schemeClr val="accent1"/>
              </a:solidFill>
              <a:latin typeface="Lato"/>
              <a:ea typeface="Lato"/>
              <a:cs typeface="Lato"/>
              <a:sym typeface="Lato"/>
            </a:endParaRPr>
          </a:p>
          <a:p>
            <a:pPr indent="-323850" lvl="0" marL="457200" rtl="0" algn="l">
              <a:spcBef>
                <a:spcPts val="0"/>
              </a:spcBef>
              <a:spcAft>
                <a:spcPts val="0"/>
              </a:spcAft>
              <a:buClr>
                <a:schemeClr val="accent1"/>
              </a:buClr>
              <a:buSzPts val="1500"/>
              <a:buFont typeface="Lato"/>
              <a:buChar char="●"/>
            </a:pPr>
            <a:r>
              <a:rPr b="1" lang="es" sz="1500">
                <a:solidFill>
                  <a:schemeClr val="accent1"/>
                </a:solidFill>
                <a:latin typeface="Lato"/>
                <a:ea typeface="Lato"/>
                <a:cs typeface="Lato"/>
                <a:sym typeface="Lato"/>
              </a:rPr>
              <a:t>Errores de medición</a:t>
            </a:r>
            <a:endParaRPr b="1" sz="1500">
              <a:solidFill>
                <a:schemeClr val="accent1"/>
              </a:solidFill>
              <a:latin typeface="Lato"/>
              <a:ea typeface="Lato"/>
              <a:cs typeface="Lato"/>
              <a:sym typeface="Lato"/>
            </a:endParaRPr>
          </a:p>
        </p:txBody>
      </p:sp>
      <p:sp>
        <p:nvSpPr>
          <p:cNvPr id="144" name="Google Shape;144;p16"/>
          <p:cNvSpPr txBox="1"/>
          <p:nvPr/>
        </p:nvSpPr>
        <p:spPr>
          <a:xfrm>
            <a:off x="338750" y="2571738"/>
            <a:ext cx="2925600" cy="47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s" sz="1800">
                <a:solidFill>
                  <a:schemeClr val="accent3"/>
                </a:solidFill>
                <a:latin typeface="Lato"/>
                <a:ea typeface="Lato"/>
                <a:cs typeface="Lato"/>
                <a:sym typeface="Lato"/>
              </a:rPr>
              <a:t>Problemas de identificación causal</a:t>
            </a:r>
            <a:endParaRPr b="1" i="1" sz="1800">
              <a:solidFill>
                <a:schemeClr val="accent3"/>
              </a:solidFill>
              <a:latin typeface="Lato"/>
              <a:ea typeface="Lato"/>
              <a:cs typeface="Lato"/>
              <a:sym typeface="Lato"/>
            </a:endParaRPr>
          </a:p>
        </p:txBody>
      </p:sp>
      <p:sp>
        <p:nvSpPr>
          <p:cNvPr id="145" name="Google Shape;145;p16"/>
          <p:cNvSpPr/>
          <p:nvPr/>
        </p:nvSpPr>
        <p:spPr>
          <a:xfrm>
            <a:off x="3117050" y="1656125"/>
            <a:ext cx="1154100" cy="474000"/>
          </a:xfrm>
          <a:prstGeom prst="righ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 name="Google Shape;146;p16"/>
          <p:cNvSpPr txBox="1"/>
          <p:nvPr/>
        </p:nvSpPr>
        <p:spPr>
          <a:xfrm>
            <a:off x="4394850" y="2582538"/>
            <a:ext cx="3490500" cy="47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s" sz="1800">
                <a:solidFill>
                  <a:schemeClr val="accent2"/>
                </a:solidFill>
                <a:latin typeface="Lato"/>
                <a:ea typeface="Lato"/>
                <a:cs typeface="Lato"/>
                <a:sym typeface="Lato"/>
              </a:rPr>
              <a:t>Endogeneidad en variables explicativas</a:t>
            </a:r>
            <a:endParaRPr b="1" i="1" sz="1800">
              <a:solidFill>
                <a:schemeClr val="accent2"/>
              </a:solidFill>
              <a:latin typeface="Lato"/>
              <a:ea typeface="Lato"/>
              <a:cs typeface="Lato"/>
              <a:sym typeface="Lato"/>
            </a:endParaRPr>
          </a:p>
        </p:txBody>
      </p:sp>
      <p:sp>
        <p:nvSpPr>
          <p:cNvPr id="147" name="Google Shape;147;p16"/>
          <p:cNvSpPr txBox="1"/>
          <p:nvPr/>
        </p:nvSpPr>
        <p:spPr>
          <a:xfrm>
            <a:off x="5937075" y="1959538"/>
            <a:ext cx="32712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accent1"/>
                </a:solidFill>
                <a:latin typeface="Lato"/>
                <a:ea typeface="Lato"/>
                <a:cs typeface="Lato"/>
                <a:sym typeface="Lato"/>
              </a:rPr>
              <a:t>(Correlación entre la variable explicativa y el término de error del modelo)</a:t>
            </a:r>
            <a:endParaRPr sz="1300">
              <a:solidFill>
                <a:schemeClr val="accent1"/>
              </a:solidFill>
              <a:latin typeface="Lato"/>
              <a:ea typeface="Lato"/>
              <a:cs typeface="Lato"/>
              <a:sym typeface="Lato"/>
            </a:endParaRPr>
          </a:p>
        </p:txBody>
      </p:sp>
      <p:sp>
        <p:nvSpPr>
          <p:cNvPr id="148" name="Google Shape;148;p16"/>
          <p:cNvSpPr txBox="1"/>
          <p:nvPr/>
        </p:nvSpPr>
        <p:spPr>
          <a:xfrm>
            <a:off x="263325" y="3264138"/>
            <a:ext cx="36921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s" sz="1700" u="sng">
                <a:solidFill>
                  <a:srgbClr val="0E121D"/>
                </a:solidFill>
                <a:latin typeface="Lato"/>
                <a:ea typeface="Lato"/>
                <a:cs typeface="Lato"/>
                <a:sym typeface="Lato"/>
              </a:rPr>
              <a:t>Efectos de la endogeneidad</a:t>
            </a:r>
            <a:endParaRPr b="1" i="1" sz="1700" u="sng">
              <a:solidFill>
                <a:srgbClr val="0E121D"/>
              </a:solidFill>
              <a:latin typeface="Lato"/>
              <a:ea typeface="Lato"/>
              <a:cs typeface="Lato"/>
              <a:sym typeface="Lato"/>
            </a:endParaRPr>
          </a:p>
        </p:txBody>
      </p:sp>
      <p:sp>
        <p:nvSpPr>
          <p:cNvPr id="149" name="Google Shape;149;p16"/>
          <p:cNvSpPr txBox="1"/>
          <p:nvPr/>
        </p:nvSpPr>
        <p:spPr>
          <a:xfrm>
            <a:off x="263325" y="3738150"/>
            <a:ext cx="3692100" cy="1247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0E121D"/>
              </a:buClr>
              <a:buSzPts val="1600"/>
              <a:buFont typeface="Lato"/>
              <a:buChar char="➢"/>
            </a:pPr>
            <a:r>
              <a:rPr b="1" lang="es" sz="1600">
                <a:solidFill>
                  <a:srgbClr val="0E121D"/>
                </a:solidFill>
                <a:latin typeface="Lato"/>
                <a:ea typeface="Lato"/>
                <a:cs typeface="Lato"/>
                <a:sym typeface="Lato"/>
              </a:rPr>
              <a:t>Sesgo en estimadores</a:t>
            </a:r>
            <a:endParaRPr b="1" sz="1600">
              <a:solidFill>
                <a:srgbClr val="0E121D"/>
              </a:solidFill>
              <a:latin typeface="Lato"/>
              <a:ea typeface="Lato"/>
              <a:cs typeface="Lato"/>
              <a:sym typeface="Lato"/>
            </a:endParaRPr>
          </a:p>
          <a:p>
            <a:pPr indent="0" lvl="0" marL="457200" rtl="0" algn="l">
              <a:spcBef>
                <a:spcPts val="0"/>
              </a:spcBef>
              <a:spcAft>
                <a:spcPts val="0"/>
              </a:spcAft>
              <a:buNone/>
            </a:pPr>
            <a:r>
              <a:t/>
            </a:r>
            <a:endParaRPr b="1" sz="1600">
              <a:solidFill>
                <a:srgbClr val="0E121D"/>
              </a:solidFill>
              <a:latin typeface="Lato"/>
              <a:ea typeface="Lato"/>
              <a:cs typeface="Lato"/>
              <a:sym typeface="Lato"/>
            </a:endParaRPr>
          </a:p>
          <a:p>
            <a:pPr indent="-330200" lvl="0" marL="457200" rtl="0" algn="l">
              <a:spcBef>
                <a:spcPts val="0"/>
              </a:spcBef>
              <a:spcAft>
                <a:spcPts val="0"/>
              </a:spcAft>
              <a:buClr>
                <a:srgbClr val="0E121D"/>
              </a:buClr>
              <a:buSzPts val="1600"/>
              <a:buFont typeface="Lato"/>
              <a:buChar char="➢"/>
            </a:pPr>
            <a:r>
              <a:rPr b="1" lang="es" sz="1600">
                <a:solidFill>
                  <a:srgbClr val="0E121D"/>
                </a:solidFill>
                <a:latin typeface="Lato"/>
                <a:ea typeface="Lato"/>
                <a:cs typeface="Lato"/>
                <a:sym typeface="Lato"/>
              </a:rPr>
              <a:t>Inferencia causal incorrecta</a:t>
            </a:r>
            <a:endParaRPr b="1" sz="1600">
              <a:solidFill>
                <a:srgbClr val="0E121D"/>
              </a:solidFill>
              <a:latin typeface="Lato"/>
              <a:ea typeface="Lato"/>
              <a:cs typeface="Lato"/>
              <a:sym typeface="Lato"/>
            </a:endParaRPr>
          </a:p>
          <a:p>
            <a:pPr indent="0" lvl="0" marL="457200" rtl="0" algn="l">
              <a:spcBef>
                <a:spcPts val="0"/>
              </a:spcBef>
              <a:spcAft>
                <a:spcPts val="0"/>
              </a:spcAft>
              <a:buNone/>
            </a:pPr>
            <a:r>
              <a:t/>
            </a:r>
            <a:endParaRPr b="1" sz="1600">
              <a:solidFill>
                <a:srgbClr val="0E121D"/>
              </a:solidFill>
              <a:latin typeface="Lato"/>
              <a:ea typeface="Lato"/>
              <a:cs typeface="Lato"/>
              <a:sym typeface="Lato"/>
            </a:endParaRPr>
          </a:p>
          <a:p>
            <a:pPr indent="-330200" lvl="0" marL="457200" rtl="0" algn="l">
              <a:spcBef>
                <a:spcPts val="0"/>
              </a:spcBef>
              <a:spcAft>
                <a:spcPts val="0"/>
              </a:spcAft>
              <a:buClr>
                <a:srgbClr val="0E121D"/>
              </a:buClr>
              <a:buSzPts val="1600"/>
              <a:buFont typeface="Lato"/>
              <a:buChar char="➢"/>
            </a:pPr>
            <a:r>
              <a:rPr b="1" lang="es" sz="1600">
                <a:solidFill>
                  <a:srgbClr val="0E121D"/>
                </a:solidFill>
                <a:latin typeface="Lato"/>
                <a:ea typeface="Lato"/>
                <a:cs typeface="Lato"/>
                <a:sym typeface="Lato"/>
              </a:rPr>
              <a:t>Pérdida de eficiencia</a:t>
            </a:r>
            <a:endParaRPr b="1" i="1" sz="1800">
              <a:solidFill>
                <a:srgbClr val="0E121D"/>
              </a:solidFill>
              <a:latin typeface="Lato"/>
              <a:ea typeface="Lato"/>
              <a:cs typeface="Lato"/>
              <a:sym typeface="Lato"/>
            </a:endParaRPr>
          </a:p>
        </p:txBody>
      </p:sp>
      <p:pic>
        <p:nvPicPr>
          <p:cNvPr id="150" name="Google Shape;150;p16"/>
          <p:cNvPicPr preferRelativeResize="0"/>
          <p:nvPr/>
        </p:nvPicPr>
        <p:blipFill>
          <a:blip r:embed="rId5">
            <a:alphaModFix/>
          </a:blip>
          <a:stretch>
            <a:fillRect/>
          </a:stretch>
        </p:blipFill>
        <p:spPr>
          <a:xfrm>
            <a:off x="3014800" y="3738150"/>
            <a:ext cx="1952050" cy="425675"/>
          </a:xfrm>
          <a:prstGeom prst="rect">
            <a:avLst/>
          </a:prstGeom>
          <a:noFill/>
          <a:ln>
            <a:noFill/>
          </a:ln>
        </p:spPr>
      </p:pic>
      <p:pic>
        <p:nvPicPr>
          <p:cNvPr id="151" name="Google Shape;151;p16"/>
          <p:cNvPicPr preferRelativeResize="0"/>
          <p:nvPr/>
        </p:nvPicPr>
        <p:blipFill>
          <a:blip r:embed="rId6">
            <a:alphaModFix/>
          </a:blip>
          <a:stretch>
            <a:fillRect/>
          </a:stretch>
        </p:blipFill>
        <p:spPr>
          <a:xfrm>
            <a:off x="3692100" y="4243833"/>
            <a:ext cx="3692100" cy="741717"/>
          </a:xfrm>
          <a:prstGeom prst="rect">
            <a:avLst/>
          </a:prstGeom>
          <a:noFill/>
          <a:ln>
            <a:noFill/>
          </a:ln>
        </p:spPr>
      </p:pic>
      <p:sp>
        <p:nvSpPr>
          <p:cNvPr id="152" name="Google Shape;152;p16"/>
          <p:cNvSpPr/>
          <p:nvPr/>
        </p:nvSpPr>
        <p:spPr>
          <a:xfrm>
            <a:off x="5747850" y="4201050"/>
            <a:ext cx="784500" cy="3216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ctrTitle"/>
          </p:nvPr>
        </p:nvSpPr>
        <p:spPr>
          <a:xfrm>
            <a:off x="263325" y="740500"/>
            <a:ext cx="6600600" cy="474000"/>
          </a:xfrm>
          <a:prstGeom prst="rect">
            <a:avLst/>
          </a:prstGeom>
        </p:spPr>
        <p:txBody>
          <a:bodyPr anchorCtr="0" anchor="t" bIns="91425" lIns="91425" spcFirstLastPara="1" rIns="91425" wrap="square" tIns="91425">
            <a:noAutofit/>
          </a:bodyPr>
          <a:lstStyle/>
          <a:p>
            <a:pPr indent="0" lvl="0" marL="431999" rtl="0" algn="l">
              <a:spcBef>
                <a:spcPts val="0"/>
              </a:spcBef>
              <a:spcAft>
                <a:spcPts val="0"/>
              </a:spcAft>
              <a:buSzPts val="990"/>
              <a:buNone/>
            </a:pPr>
            <a:r>
              <a:rPr lang="es" sz="1979"/>
              <a:t>VIs - Contexto histórico</a:t>
            </a:r>
            <a:endParaRPr sz="1979"/>
          </a:p>
        </p:txBody>
      </p:sp>
      <p:pic>
        <p:nvPicPr>
          <p:cNvPr descr="Sewall Wright - Evolution" id="158" name="Google Shape;158;p17"/>
          <p:cNvPicPr preferRelativeResize="0"/>
          <p:nvPr/>
        </p:nvPicPr>
        <p:blipFill>
          <a:blip r:embed="rId3">
            <a:alphaModFix/>
          </a:blip>
          <a:stretch>
            <a:fillRect/>
          </a:stretch>
        </p:blipFill>
        <p:spPr>
          <a:xfrm>
            <a:off x="2467050" y="1424100"/>
            <a:ext cx="1183700" cy="1183700"/>
          </a:xfrm>
          <a:prstGeom prst="rect">
            <a:avLst/>
          </a:prstGeom>
          <a:noFill/>
          <a:ln>
            <a:noFill/>
          </a:ln>
        </p:spPr>
      </p:pic>
      <p:pic>
        <p:nvPicPr>
          <p:cNvPr id="159" name="Google Shape;159;p17"/>
          <p:cNvPicPr preferRelativeResize="0"/>
          <p:nvPr/>
        </p:nvPicPr>
        <p:blipFill>
          <a:blip r:embed="rId4">
            <a:alphaModFix/>
          </a:blip>
          <a:stretch>
            <a:fillRect/>
          </a:stretch>
        </p:blipFill>
        <p:spPr>
          <a:xfrm>
            <a:off x="805525" y="1424100"/>
            <a:ext cx="1291500" cy="1447401"/>
          </a:xfrm>
          <a:prstGeom prst="rect">
            <a:avLst/>
          </a:prstGeom>
          <a:noFill/>
          <a:ln>
            <a:noFill/>
          </a:ln>
        </p:spPr>
      </p:pic>
      <p:pic>
        <p:nvPicPr>
          <p:cNvPr id="160" name="Google Shape;160;p17"/>
          <p:cNvPicPr preferRelativeResize="0"/>
          <p:nvPr/>
        </p:nvPicPr>
        <p:blipFill>
          <a:blip r:embed="rId5">
            <a:alphaModFix/>
          </a:blip>
          <a:stretch>
            <a:fillRect/>
          </a:stretch>
        </p:blipFill>
        <p:spPr>
          <a:xfrm>
            <a:off x="4071075" y="1184575"/>
            <a:ext cx="4383547" cy="1926462"/>
          </a:xfrm>
          <a:prstGeom prst="rect">
            <a:avLst/>
          </a:prstGeom>
          <a:noFill/>
          <a:ln>
            <a:noFill/>
          </a:ln>
        </p:spPr>
      </p:pic>
      <p:sp>
        <p:nvSpPr>
          <p:cNvPr id="161" name="Google Shape;161;p17"/>
          <p:cNvSpPr txBox="1"/>
          <p:nvPr/>
        </p:nvSpPr>
        <p:spPr>
          <a:xfrm>
            <a:off x="714625" y="4546263"/>
            <a:ext cx="7470000" cy="3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accent1"/>
                </a:solidFill>
                <a:latin typeface="Lato"/>
                <a:ea typeface="Lato"/>
                <a:cs typeface="Lato"/>
                <a:sym typeface="Lato"/>
              </a:rPr>
              <a:t>Referencias: </a:t>
            </a:r>
            <a:r>
              <a:rPr i="1" lang="es" sz="1300">
                <a:solidFill>
                  <a:schemeClr val="accent1"/>
                </a:solidFill>
                <a:latin typeface="Lato"/>
                <a:ea typeface="Lato"/>
                <a:cs typeface="Lato"/>
                <a:sym typeface="Lato"/>
              </a:rPr>
              <a:t>Retrospectives - “Who invented instrumental variables regression?” (James H. Stock - Francisco Trebbi) </a:t>
            </a:r>
            <a:endParaRPr i="1" sz="1300">
              <a:solidFill>
                <a:schemeClr val="accent1"/>
              </a:solidFill>
              <a:latin typeface="Lato"/>
              <a:ea typeface="Lato"/>
              <a:cs typeface="Lato"/>
              <a:sym typeface="Lato"/>
            </a:endParaRPr>
          </a:p>
        </p:txBody>
      </p:sp>
      <p:pic>
        <p:nvPicPr>
          <p:cNvPr id="162" name="Google Shape;162;p17"/>
          <p:cNvPicPr preferRelativeResize="0"/>
          <p:nvPr/>
        </p:nvPicPr>
        <p:blipFill>
          <a:blip r:embed="rId6">
            <a:alphaModFix/>
          </a:blip>
          <a:stretch>
            <a:fillRect/>
          </a:stretch>
        </p:blipFill>
        <p:spPr>
          <a:xfrm>
            <a:off x="8355775" y="4431075"/>
            <a:ext cx="621575" cy="621575"/>
          </a:xfrm>
          <a:prstGeom prst="rect">
            <a:avLst/>
          </a:prstGeom>
          <a:noFill/>
          <a:ln>
            <a:noFill/>
          </a:ln>
        </p:spPr>
      </p:pic>
      <p:sp>
        <p:nvSpPr>
          <p:cNvPr id="163" name="Google Shape;163;p17"/>
          <p:cNvSpPr txBox="1"/>
          <p:nvPr/>
        </p:nvSpPr>
        <p:spPr>
          <a:xfrm>
            <a:off x="805375" y="2817900"/>
            <a:ext cx="1520700" cy="3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accent1"/>
                </a:solidFill>
                <a:latin typeface="Lato"/>
                <a:ea typeface="Lato"/>
                <a:cs typeface="Lato"/>
                <a:sym typeface="Lato"/>
              </a:rPr>
              <a:t>Philip G. Wright</a:t>
            </a:r>
            <a:endParaRPr sz="1300">
              <a:solidFill>
                <a:schemeClr val="accent1"/>
              </a:solidFill>
              <a:latin typeface="Lato"/>
              <a:ea typeface="Lato"/>
              <a:cs typeface="Lato"/>
              <a:sym typeface="Lato"/>
            </a:endParaRPr>
          </a:p>
        </p:txBody>
      </p:sp>
      <p:sp>
        <p:nvSpPr>
          <p:cNvPr id="164" name="Google Shape;164;p17"/>
          <p:cNvSpPr txBox="1"/>
          <p:nvPr/>
        </p:nvSpPr>
        <p:spPr>
          <a:xfrm>
            <a:off x="2438213" y="2571750"/>
            <a:ext cx="1520700" cy="3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accent1"/>
                </a:solidFill>
                <a:latin typeface="Lato"/>
                <a:ea typeface="Lato"/>
                <a:cs typeface="Lato"/>
                <a:sym typeface="Lato"/>
              </a:rPr>
              <a:t>Sewall</a:t>
            </a:r>
            <a:r>
              <a:rPr lang="es" sz="1300">
                <a:solidFill>
                  <a:schemeClr val="accent1"/>
                </a:solidFill>
                <a:latin typeface="Lato"/>
                <a:ea typeface="Lato"/>
                <a:cs typeface="Lato"/>
                <a:sym typeface="Lato"/>
              </a:rPr>
              <a:t>. Wright</a:t>
            </a:r>
            <a:endParaRPr sz="1300">
              <a:solidFill>
                <a:schemeClr val="accent1"/>
              </a:solidFill>
              <a:latin typeface="Lato"/>
              <a:ea typeface="Lato"/>
              <a:cs typeface="Lato"/>
              <a:sym typeface="Lato"/>
            </a:endParaRPr>
          </a:p>
        </p:txBody>
      </p:sp>
      <p:sp>
        <p:nvSpPr>
          <p:cNvPr id="165" name="Google Shape;165;p17"/>
          <p:cNvSpPr txBox="1"/>
          <p:nvPr/>
        </p:nvSpPr>
        <p:spPr>
          <a:xfrm>
            <a:off x="573025" y="3081088"/>
            <a:ext cx="7611600" cy="1462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s" sz="1300">
                <a:solidFill>
                  <a:schemeClr val="accent1"/>
                </a:solidFill>
                <a:latin typeface="Lato"/>
                <a:ea typeface="Lato"/>
                <a:cs typeface="Lato"/>
                <a:sym typeface="Lato"/>
              </a:rPr>
              <a:t>Introducción conceptual: Libro “</a:t>
            </a:r>
            <a:r>
              <a:rPr lang="es" sz="1300">
                <a:solidFill>
                  <a:schemeClr val="accent1"/>
                </a:solidFill>
                <a:latin typeface="Lato"/>
                <a:ea typeface="Lato"/>
                <a:cs typeface="Lato"/>
                <a:sym typeface="Lato"/>
              </a:rPr>
              <a:t>The Tariff on Animal and Vegetable Oils</a:t>
            </a:r>
            <a:r>
              <a:rPr lang="es"/>
              <a:t>” </a:t>
            </a:r>
            <a:r>
              <a:rPr lang="es" sz="1300">
                <a:solidFill>
                  <a:schemeClr val="accent1"/>
                </a:solidFill>
                <a:latin typeface="Lato"/>
                <a:ea typeface="Lato"/>
                <a:cs typeface="Lato"/>
                <a:sym typeface="Lato"/>
              </a:rPr>
              <a:t>(</a:t>
            </a:r>
            <a:r>
              <a:rPr lang="es" sz="1300">
                <a:solidFill>
                  <a:srgbClr val="0E121D"/>
                </a:solidFill>
                <a:latin typeface="Lato"/>
                <a:ea typeface="Lato"/>
                <a:cs typeface="Lato"/>
                <a:sym typeface="Lato"/>
              </a:rPr>
              <a:t>1928)</a:t>
            </a:r>
            <a:endParaRPr>
              <a:solidFill>
                <a:srgbClr val="0E121D"/>
              </a:solidFill>
            </a:endParaRPr>
          </a:p>
          <a:p>
            <a:pPr indent="-317500" lvl="0" marL="457200" rtl="0" algn="l">
              <a:spcBef>
                <a:spcPts val="0"/>
              </a:spcBef>
              <a:spcAft>
                <a:spcPts val="0"/>
              </a:spcAft>
              <a:buSzPts val="1400"/>
              <a:buChar char="●"/>
            </a:pPr>
            <a:r>
              <a:rPr lang="es" sz="1300">
                <a:solidFill>
                  <a:schemeClr val="accent1"/>
                </a:solidFill>
                <a:latin typeface="Lato"/>
                <a:ea typeface="Lato"/>
                <a:cs typeface="Lato"/>
                <a:sym typeface="Lato"/>
              </a:rPr>
              <a:t>Aplicaciones en estudios de Genética Poblacional (S. Wright) y desarrollo de econometría (</a:t>
            </a:r>
            <a:r>
              <a:rPr lang="es" sz="1300">
                <a:solidFill>
                  <a:srgbClr val="0E121D"/>
                </a:solidFill>
                <a:latin typeface="Lato"/>
                <a:ea typeface="Lato"/>
                <a:cs typeface="Lato"/>
                <a:sym typeface="Lato"/>
              </a:rPr>
              <a:t>1940-1950</a:t>
            </a:r>
            <a:r>
              <a:rPr lang="es" sz="1300">
                <a:solidFill>
                  <a:schemeClr val="accent1"/>
                </a:solidFill>
                <a:latin typeface="Lato"/>
                <a:ea typeface="Lato"/>
                <a:cs typeface="Lato"/>
                <a:sym typeface="Lato"/>
              </a:rPr>
              <a:t>)</a:t>
            </a:r>
            <a:endParaRPr/>
          </a:p>
          <a:p>
            <a:pPr indent="-317500" lvl="0" marL="457200" rtl="0" algn="l">
              <a:spcBef>
                <a:spcPts val="0"/>
              </a:spcBef>
              <a:spcAft>
                <a:spcPts val="0"/>
              </a:spcAft>
              <a:buSzPts val="1400"/>
              <a:buChar char="●"/>
            </a:pPr>
            <a:r>
              <a:rPr lang="es" sz="1300">
                <a:solidFill>
                  <a:schemeClr val="accent1"/>
                </a:solidFill>
                <a:latin typeface="Lato"/>
                <a:ea typeface="Lato"/>
                <a:cs typeface="Lato"/>
                <a:sym typeface="Lato"/>
              </a:rPr>
              <a:t>Consolidación como herramienta para análisis econométrico (</a:t>
            </a:r>
            <a:r>
              <a:rPr lang="es" sz="1300">
                <a:solidFill>
                  <a:srgbClr val="0E121D"/>
                </a:solidFill>
                <a:latin typeface="Lato"/>
                <a:ea typeface="Lato"/>
                <a:cs typeface="Lato"/>
                <a:sym typeface="Lato"/>
              </a:rPr>
              <a:t>1950-1960</a:t>
            </a:r>
            <a:r>
              <a:rPr lang="es" sz="1300">
                <a:solidFill>
                  <a:schemeClr val="accent1"/>
                </a:solidFill>
                <a:latin typeface="Lato"/>
                <a:ea typeface="Lato"/>
                <a:cs typeface="Lato"/>
                <a:sym typeface="Lato"/>
              </a:rPr>
              <a:t>)</a:t>
            </a:r>
            <a:endParaRPr/>
          </a:p>
          <a:p>
            <a:pPr indent="-317500" lvl="0" marL="457200" rtl="0" algn="l">
              <a:spcBef>
                <a:spcPts val="0"/>
              </a:spcBef>
              <a:spcAft>
                <a:spcPts val="0"/>
              </a:spcAft>
              <a:buSzPts val="1400"/>
              <a:buChar char="●"/>
            </a:pPr>
            <a:r>
              <a:rPr lang="es" sz="1300">
                <a:solidFill>
                  <a:schemeClr val="accent1"/>
                </a:solidFill>
                <a:latin typeface="Lato"/>
                <a:ea typeface="Lato"/>
                <a:cs typeface="Lato"/>
                <a:sym typeface="Lato"/>
              </a:rPr>
              <a:t>Extensión a otras disciplinas (Sociología,Ciencias Politicas) y desarrollo de nuevas variantes (1960- enadelante</a:t>
            </a:r>
            <a:r>
              <a:rPr lang="es"/>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ctrTitle"/>
          </p:nvPr>
        </p:nvSpPr>
        <p:spPr>
          <a:xfrm>
            <a:off x="263325" y="740500"/>
            <a:ext cx="6600600" cy="474000"/>
          </a:xfrm>
          <a:prstGeom prst="rect">
            <a:avLst/>
          </a:prstGeom>
        </p:spPr>
        <p:txBody>
          <a:bodyPr anchorCtr="0" anchor="t" bIns="91425" lIns="91425" spcFirstLastPara="1" rIns="91425" wrap="square" tIns="91425">
            <a:noAutofit/>
          </a:bodyPr>
          <a:lstStyle/>
          <a:p>
            <a:pPr indent="0" lvl="0" marL="431999" rtl="0" algn="l">
              <a:spcBef>
                <a:spcPts val="0"/>
              </a:spcBef>
              <a:spcAft>
                <a:spcPts val="0"/>
              </a:spcAft>
              <a:buSzPts val="990"/>
              <a:buNone/>
            </a:pPr>
            <a:r>
              <a:rPr lang="es" sz="1979"/>
              <a:t>VIs - ¿Que buscamos? Ejemplo</a:t>
            </a:r>
            <a:endParaRPr sz="1979"/>
          </a:p>
        </p:txBody>
      </p:sp>
      <p:pic>
        <p:nvPicPr>
          <p:cNvPr id="171" name="Google Shape;171;p18"/>
          <p:cNvPicPr preferRelativeResize="0"/>
          <p:nvPr/>
        </p:nvPicPr>
        <p:blipFill>
          <a:blip r:embed="rId3">
            <a:alphaModFix/>
          </a:blip>
          <a:stretch>
            <a:fillRect/>
          </a:stretch>
        </p:blipFill>
        <p:spPr>
          <a:xfrm>
            <a:off x="2170425" y="2385313"/>
            <a:ext cx="3775655" cy="474000"/>
          </a:xfrm>
          <a:prstGeom prst="rect">
            <a:avLst/>
          </a:prstGeom>
          <a:noFill/>
          <a:ln cap="flat" cmpd="sng" w="9525">
            <a:solidFill>
              <a:schemeClr val="dk2"/>
            </a:solidFill>
            <a:prstDash val="solid"/>
            <a:round/>
            <a:headEnd len="sm" w="sm" type="none"/>
            <a:tailEnd len="sm" w="sm" type="none"/>
          </a:ln>
        </p:spPr>
      </p:pic>
      <p:pic>
        <p:nvPicPr>
          <p:cNvPr id="172" name="Google Shape;172;p18"/>
          <p:cNvPicPr preferRelativeResize="0"/>
          <p:nvPr/>
        </p:nvPicPr>
        <p:blipFill>
          <a:blip r:embed="rId4">
            <a:alphaModFix/>
          </a:blip>
          <a:stretch>
            <a:fillRect/>
          </a:stretch>
        </p:blipFill>
        <p:spPr>
          <a:xfrm>
            <a:off x="2417100" y="3742163"/>
            <a:ext cx="3443750" cy="597375"/>
          </a:xfrm>
          <a:prstGeom prst="rect">
            <a:avLst/>
          </a:prstGeom>
          <a:noFill/>
          <a:ln cap="flat" cmpd="sng" w="9525">
            <a:solidFill>
              <a:schemeClr val="dk2"/>
            </a:solidFill>
            <a:prstDash val="solid"/>
            <a:round/>
            <a:headEnd len="sm" w="sm" type="none"/>
            <a:tailEnd len="sm" w="sm" type="none"/>
          </a:ln>
        </p:spPr>
      </p:pic>
      <p:sp>
        <p:nvSpPr>
          <p:cNvPr id="173" name="Google Shape;173;p18"/>
          <p:cNvSpPr txBox="1"/>
          <p:nvPr/>
        </p:nvSpPr>
        <p:spPr>
          <a:xfrm>
            <a:off x="473225" y="1586463"/>
            <a:ext cx="7776300" cy="474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E121D"/>
              </a:buClr>
              <a:buSzPts val="1400"/>
              <a:buFont typeface="Lato"/>
              <a:buChar char="➢"/>
            </a:pPr>
            <a:r>
              <a:rPr b="1" lang="es">
                <a:solidFill>
                  <a:srgbClr val="0E121D"/>
                </a:solidFill>
                <a:latin typeface="Lato"/>
                <a:ea typeface="Lato"/>
                <a:cs typeface="Lato"/>
                <a:sym typeface="Lato"/>
              </a:rPr>
              <a:t>Queremos predecir el salario en función de la educación y la habilidad, pero… ¿Puedo medir la habilidad? </a:t>
            </a:r>
            <a:endParaRPr b="1" i="1">
              <a:solidFill>
                <a:srgbClr val="0E121D"/>
              </a:solidFill>
              <a:latin typeface="Lato"/>
              <a:ea typeface="Lato"/>
              <a:cs typeface="Lato"/>
              <a:sym typeface="Lato"/>
            </a:endParaRPr>
          </a:p>
        </p:txBody>
      </p:sp>
      <p:sp>
        <p:nvSpPr>
          <p:cNvPr id="174" name="Google Shape;174;p18"/>
          <p:cNvSpPr txBox="1"/>
          <p:nvPr/>
        </p:nvSpPr>
        <p:spPr>
          <a:xfrm>
            <a:off x="683850" y="3184150"/>
            <a:ext cx="7776300" cy="474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E121D"/>
              </a:buClr>
              <a:buSzPts val="1400"/>
              <a:buFont typeface="Lato"/>
              <a:buChar char="➢"/>
            </a:pPr>
            <a:r>
              <a:rPr b="1" lang="es">
                <a:solidFill>
                  <a:srgbClr val="0E121D"/>
                </a:solidFill>
                <a:latin typeface="Lato"/>
                <a:ea typeface="Lato"/>
                <a:cs typeface="Lato"/>
                <a:sym typeface="Lato"/>
              </a:rPr>
              <a:t>Caso de variable omitida (la habilidad queda incluída en el término del error):</a:t>
            </a:r>
            <a:endParaRPr b="1" i="1">
              <a:solidFill>
                <a:srgbClr val="0E121D"/>
              </a:solidFill>
              <a:latin typeface="Lato"/>
              <a:ea typeface="Lato"/>
              <a:cs typeface="Lato"/>
              <a:sym typeface="Lato"/>
            </a:endParaRPr>
          </a:p>
        </p:txBody>
      </p:sp>
      <p:sp>
        <p:nvSpPr>
          <p:cNvPr id="175" name="Google Shape;175;p18"/>
          <p:cNvSpPr txBox="1"/>
          <p:nvPr/>
        </p:nvSpPr>
        <p:spPr>
          <a:xfrm>
            <a:off x="555575" y="4505463"/>
            <a:ext cx="7611600" cy="600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s" sz="1300">
                <a:solidFill>
                  <a:schemeClr val="accent1"/>
                </a:solidFill>
                <a:latin typeface="Lato"/>
                <a:ea typeface="Lato"/>
                <a:cs typeface="Lato"/>
                <a:sym typeface="Lato"/>
              </a:rPr>
              <a:t>Referencias: Wooldridge, J. M. (2019). Introductory Econometrics: A Modern Approach (7th ed.). Cengage Learning.</a:t>
            </a:r>
            <a:endParaRPr sz="1300">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ctrTitle"/>
          </p:nvPr>
        </p:nvSpPr>
        <p:spPr>
          <a:xfrm>
            <a:off x="263325" y="740500"/>
            <a:ext cx="6600600" cy="474000"/>
          </a:xfrm>
          <a:prstGeom prst="rect">
            <a:avLst/>
          </a:prstGeom>
        </p:spPr>
        <p:txBody>
          <a:bodyPr anchorCtr="0" anchor="t" bIns="91425" lIns="91425" spcFirstLastPara="1" rIns="91425" wrap="square" tIns="91425">
            <a:noAutofit/>
          </a:bodyPr>
          <a:lstStyle/>
          <a:p>
            <a:pPr indent="0" lvl="0" marL="431999" rtl="0" algn="l">
              <a:spcBef>
                <a:spcPts val="0"/>
              </a:spcBef>
              <a:spcAft>
                <a:spcPts val="0"/>
              </a:spcAft>
              <a:buSzPts val="990"/>
              <a:buNone/>
            </a:pPr>
            <a:r>
              <a:rPr lang="es" sz="1979"/>
              <a:t>VIs - Supuestos clave</a:t>
            </a:r>
            <a:endParaRPr sz="1979"/>
          </a:p>
        </p:txBody>
      </p:sp>
      <p:sp>
        <p:nvSpPr>
          <p:cNvPr id="181" name="Google Shape;181;p19"/>
          <p:cNvSpPr/>
          <p:nvPr/>
        </p:nvSpPr>
        <p:spPr>
          <a:xfrm>
            <a:off x="559450" y="1408950"/>
            <a:ext cx="4319100" cy="3004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600">
                <a:latin typeface="Lato"/>
                <a:ea typeface="Lato"/>
                <a:cs typeface="Lato"/>
                <a:sym typeface="Lato"/>
              </a:rPr>
              <a:t>Relevancia</a:t>
            </a:r>
            <a:r>
              <a:rPr lang="es">
                <a:latin typeface="Lato"/>
                <a:ea typeface="Lato"/>
                <a:cs typeface="Lato"/>
                <a:sym typeface="Lato"/>
              </a:rPr>
              <a:t>.</a:t>
            </a:r>
            <a:endParaRPr>
              <a:latin typeface="Lato"/>
              <a:ea typeface="Lato"/>
              <a:cs typeface="Lato"/>
              <a:sym typeface="Lato"/>
            </a:endParaRPr>
          </a:p>
          <a:p>
            <a:pPr indent="0" lvl="0" marL="0" rtl="0" algn="ctr">
              <a:spcBef>
                <a:spcPts val="0"/>
              </a:spcBef>
              <a:spcAft>
                <a:spcPts val="0"/>
              </a:spcAft>
              <a:buNone/>
            </a:pPr>
            <a:r>
              <a:rPr lang="es">
                <a:latin typeface="Lato"/>
                <a:ea typeface="Lato"/>
                <a:cs typeface="Lato"/>
                <a:sym typeface="Lato"/>
              </a:rPr>
              <a:t>La VI (z) debe estar correlacionada con la variable endógena (x), siendo relevante para explicar las variaciones de x.</a:t>
            </a:r>
            <a:endParaRPr>
              <a:latin typeface="Lato"/>
              <a:ea typeface="Lato"/>
              <a:cs typeface="Lato"/>
              <a:sym typeface="Lato"/>
            </a:endParaRPr>
          </a:p>
        </p:txBody>
      </p:sp>
      <p:sp>
        <p:nvSpPr>
          <p:cNvPr id="182" name="Google Shape;182;p19"/>
          <p:cNvSpPr/>
          <p:nvPr/>
        </p:nvSpPr>
        <p:spPr>
          <a:xfrm>
            <a:off x="4344250" y="1408950"/>
            <a:ext cx="4319100" cy="3004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600">
                <a:latin typeface="Lato"/>
                <a:ea typeface="Lato"/>
                <a:cs typeface="Lato"/>
                <a:sym typeface="Lato"/>
              </a:rPr>
              <a:t>Exogeneidad.</a:t>
            </a:r>
            <a:endParaRPr b="1" sz="1600">
              <a:latin typeface="Lato"/>
              <a:ea typeface="Lato"/>
              <a:cs typeface="Lato"/>
              <a:sym typeface="Lato"/>
            </a:endParaRPr>
          </a:p>
          <a:p>
            <a:pPr indent="0" lvl="0" marL="0" rtl="0" algn="ctr">
              <a:spcBef>
                <a:spcPts val="0"/>
              </a:spcBef>
              <a:spcAft>
                <a:spcPts val="0"/>
              </a:spcAft>
              <a:buNone/>
            </a:pPr>
            <a:r>
              <a:rPr lang="es">
                <a:latin typeface="Lato"/>
                <a:ea typeface="Lato"/>
                <a:cs typeface="Lato"/>
                <a:sym typeface="Lato"/>
              </a:rPr>
              <a:t>La VI (z) no debe estar correlacionada con el término del error del modelo (u).</a:t>
            </a:r>
            <a:endParaRPr>
              <a:latin typeface="Lato"/>
              <a:ea typeface="Lato"/>
              <a:cs typeface="Lato"/>
              <a:sym typeface="Lato"/>
            </a:endParaRPr>
          </a:p>
        </p:txBody>
      </p:sp>
      <p:pic>
        <p:nvPicPr>
          <p:cNvPr id="183" name="Google Shape;183;p19"/>
          <p:cNvPicPr preferRelativeResize="0"/>
          <p:nvPr/>
        </p:nvPicPr>
        <p:blipFill>
          <a:blip r:embed="rId3">
            <a:alphaModFix/>
          </a:blip>
          <a:stretch>
            <a:fillRect/>
          </a:stretch>
        </p:blipFill>
        <p:spPr>
          <a:xfrm>
            <a:off x="1937225" y="3608425"/>
            <a:ext cx="1485900" cy="371475"/>
          </a:xfrm>
          <a:prstGeom prst="rect">
            <a:avLst/>
          </a:prstGeom>
          <a:noFill/>
          <a:ln>
            <a:noFill/>
          </a:ln>
        </p:spPr>
      </p:pic>
      <p:pic>
        <p:nvPicPr>
          <p:cNvPr id="184" name="Google Shape;184;p19"/>
          <p:cNvPicPr preferRelativeResize="0"/>
          <p:nvPr/>
        </p:nvPicPr>
        <p:blipFill>
          <a:blip r:embed="rId4">
            <a:alphaModFix/>
          </a:blip>
          <a:stretch>
            <a:fillRect/>
          </a:stretch>
        </p:blipFill>
        <p:spPr>
          <a:xfrm>
            <a:off x="5782675" y="3576313"/>
            <a:ext cx="1289672" cy="435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0"/>
          <p:cNvSpPr txBox="1"/>
          <p:nvPr>
            <p:ph type="ctrTitle"/>
          </p:nvPr>
        </p:nvSpPr>
        <p:spPr>
          <a:xfrm>
            <a:off x="263325" y="740500"/>
            <a:ext cx="6600600" cy="474000"/>
          </a:xfrm>
          <a:prstGeom prst="rect">
            <a:avLst/>
          </a:prstGeom>
        </p:spPr>
        <p:txBody>
          <a:bodyPr anchorCtr="0" anchor="t" bIns="91425" lIns="91425" spcFirstLastPara="1" rIns="91425" wrap="square" tIns="91425">
            <a:noAutofit/>
          </a:bodyPr>
          <a:lstStyle/>
          <a:p>
            <a:pPr indent="0" lvl="0" marL="431999" rtl="0" algn="l">
              <a:spcBef>
                <a:spcPts val="0"/>
              </a:spcBef>
              <a:spcAft>
                <a:spcPts val="0"/>
              </a:spcAft>
              <a:buSzPts val="990"/>
              <a:buNone/>
            </a:pPr>
            <a:r>
              <a:rPr lang="es" sz="1979"/>
              <a:t>VIs - Supuestos clave</a:t>
            </a:r>
            <a:endParaRPr sz="1979"/>
          </a:p>
        </p:txBody>
      </p:sp>
      <p:sp>
        <p:nvSpPr>
          <p:cNvPr id="190" name="Google Shape;190;p20"/>
          <p:cNvSpPr/>
          <p:nvPr/>
        </p:nvSpPr>
        <p:spPr>
          <a:xfrm>
            <a:off x="1750500" y="1709100"/>
            <a:ext cx="2108100" cy="1466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600">
                <a:latin typeface="Lato"/>
                <a:ea typeface="Lato"/>
                <a:cs typeface="Lato"/>
                <a:sym typeface="Lato"/>
              </a:rPr>
              <a:t>Relevancia</a:t>
            </a:r>
            <a:r>
              <a:rPr lang="es">
                <a:latin typeface="Lato"/>
                <a:ea typeface="Lato"/>
                <a:cs typeface="Lato"/>
                <a:sym typeface="Lato"/>
              </a:rPr>
              <a:t>.</a:t>
            </a:r>
            <a:endParaRPr>
              <a:latin typeface="Lato"/>
              <a:ea typeface="Lato"/>
              <a:cs typeface="Lato"/>
              <a:sym typeface="Lato"/>
            </a:endParaRPr>
          </a:p>
        </p:txBody>
      </p:sp>
      <p:sp>
        <p:nvSpPr>
          <p:cNvPr id="191" name="Google Shape;191;p20"/>
          <p:cNvSpPr/>
          <p:nvPr/>
        </p:nvSpPr>
        <p:spPr>
          <a:xfrm>
            <a:off x="5285401" y="1709100"/>
            <a:ext cx="2108100" cy="1466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600">
                <a:latin typeface="Lato"/>
                <a:ea typeface="Lato"/>
                <a:cs typeface="Lato"/>
                <a:sym typeface="Lato"/>
              </a:rPr>
              <a:t>Exogeneidad.</a:t>
            </a:r>
            <a:endParaRPr>
              <a:latin typeface="Lato"/>
              <a:ea typeface="Lato"/>
              <a:cs typeface="Lato"/>
              <a:sym typeface="Lato"/>
            </a:endParaRPr>
          </a:p>
        </p:txBody>
      </p:sp>
      <p:cxnSp>
        <p:nvCxnSpPr>
          <p:cNvPr id="192" name="Google Shape;192;p20"/>
          <p:cNvCxnSpPr>
            <a:stCxn id="190" idx="4"/>
          </p:cNvCxnSpPr>
          <p:nvPr/>
        </p:nvCxnSpPr>
        <p:spPr>
          <a:xfrm>
            <a:off x="2804550" y="3175800"/>
            <a:ext cx="3900" cy="557400"/>
          </a:xfrm>
          <a:prstGeom prst="straightConnector1">
            <a:avLst/>
          </a:prstGeom>
          <a:noFill/>
          <a:ln cap="flat" cmpd="sng" w="9525">
            <a:solidFill>
              <a:schemeClr val="dk2"/>
            </a:solidFill>
            <a:prstDash val="solid"/>
            <a:round/>
            <a:headEnd len="med" w="med" type="none"/>
            <a:tailEnd len="med" w="med" type="triangle"/>
          </a:ln>
        </p:spPr>
      </p:cxnSp>
      <p:cxnSp>
        <p:nvCxnSpPr>
          <p:cNvPr id="193" name="Google Shape;193;p20"/>
          <p:cNvCxnSpPr/>
          <p:nvPr/>
        </p:nvCxnSpPr>
        <p:spPr>
          <a:xfrm>
            <a:off x="6392875" y="3175800"/>
            <a:ext cx="3900" cy="557400"/>
          </a:xfrm>
          <a:prstGeom prst="straightConnector1">
            <a:avLst/>
          </a:prstGeom>
          <a:noFill/>
          <a:ln cap="flat" cmpd="sng" w="9525">
            <a:solidFill>
              <a:schemeClr val="dk2"/>
            </a:solidFill>
            <a:prstDash val="solid"/>
            <a:round/>
            <a:headEnd len="med" w="med" type="none"/>
            <a:tailEnd len="med" w="med" type="triangle"/>
          </a:ln>
        </p:spPr>
      </p:cxnSp>
      <p:sp>
        <p:nvSpPr>
          <p:cNvPr id="194" name="Google Shape;194;p20"/>
          <p:cNvSpPr txBox="1"/>
          <p:nvPr/>
        </p:nvSpPr>
        <p:spPr>
          <a:xfrm>
            <a:off x="263325" y="3733200"/>
            <a:ext cx="4442100" cy="804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0E121D"/>
              </a:buClr>
              <a:buSzPts val="1200"/>
              <a:buFont typeface="Lato"/>
              <a:buChar char="➢"/>
            </a:pPr>
            <a:r>
              <a:rPr b="1" lang="es" sz="1200">
                <a:solidFill>
                  <a:srgbClr val="0E121D"/>
                </a:solidFill>
                <a:latin typeface="Lato"/>
                <a:ea typeface="Lato"/>
                <a:cs typeface="Lato"/>
                <a:sym typeface="Lato"/>
              </a:rPr>
              <a:t>Se puede comprobar este supuesto realizando una regresión simple de x dado z, dada una muestra aleatoria. </a:t>
            </a:r>
            <a:r>
              <a:rPr b="1" lang="es" sz="1200">
                <a:solidFill>
                  <a:srgbClr val="0E121D"/>
                </a:solidFill>
                <a:latin typeface="Lato"/>
                <a:ea typeface="Lato"/>
                <a:cs typeface="Lato"/>
                <a:sym typeface="Lato"/>
              </a:rPr>
              <a:t>Si</a:t>
            </a:r>
            <a:r>
              <a:rPr b="1" lang="es" sz="1200">
                <a:solidFill>
                  <a:srgbClr val="0E121D"/>
                </a:solidFill>
                <a:latin typeface="Lato"/>
                <a:ea typeface="Lato"/>
                <a:cs typeface="Lato"/>
                <a:sym typeface="Lato"/>
              </a:rPr>
              <a:t> β1 es significativo, entonces decimos que z es relevante. </a:t>
            </a:r>
            <a:endParaRPr b="1" i="1" sz="1200">
              <a:solidFill>
                <a:srgbClr val="0E121D"/>
              </a:solidFill>
              <a:latin typeface="Lato"/>
              <a:ea typeface="Lato"/>
              <a:cs typeface="Lato"/>
              <a:sym typeface="Lato"/>
            </a:endParaRPr>
          </a:p>
        </p:txBody>
      </p:sp>
      <p:sp>
        <p:nvSpPr>
          <p:cNvPr id="195" name="Google Shape;195;p20"/>
          <p:cNvSpPr txBox="1"/>
          <p:nvPr/>
        </p:nvSpPr>
        <p:spPr>
          <a:xfrm>
            <a:off x="4572000" y="3733200"/>
            <a:ext cx="4335900" cy="804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0E121D"/>
              </a:buClr>
              <a:buSzPts val="1200"/>
              <a:buFont typeface="Lato"/>
              <a:buChar char="➢"/>
            </a:pPr>
            <a:r>
              <a:rPr b="1" lang="es" sz="1200">
                <a:solidFill>
                  <a:srgbClr val="0E121D"/>
                </a:solidFill>
                <a:latin typeface="Lato"/>
                <a:ea typeface="Lato"/>
                <a:cs typeface="Lato"/>
                <a:sym typeface="Lato"/>
              </a:rPr>
              <a:t>No se puede calcular ya que el error es inobservable, y se asume en los supuestos teóricos/armado del experimento.</a:t>
            </a:r>
            <a:endParaRPr b="1" i="1" sz="1200">
              <a:solidFill>
                <a:srgbClr val="0E121D"/>
              </a:solidFill>
              <a:latin typeface="Lato"/>
              <a:ea typeface="Lato"/>
              <a:cs typeface="Lato"/>
              <a:sym typeface="Lato"/>
            </a:endParaRPr>
          </a:p>
        </p:txBody>
      </p:sp>
      <p:sp>
        <p:nvSpPr>
          <p:cNvPr id="196" name="Google Shape;196;p20"/>
          <p:cNvSpPr/>
          <p:nvPr/>
        </p:nvSpPr>
        <p:spPr>
          <a:xfrm>
            <a:off x="6392875" y="740500"/>
            <a:ext cx="2628600" cy="80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u="sng">
                <a:latin typeface="Lato"/>
                <a:ea typeface="Lato"/>
                <a:cs typeface="Lato"/>
                <a:sym typeface="Lato"/>
              </a:rPr>
              <a:t>Importante</a:t>
            </a:r>
            <a:r>
              <a:rPr lang="es">
                <a:latin typeface="Lato"/>
                <a:ea typeface="Lato"/>
                <a:cs typeface="Lato"/>
                <a:sym typeface="Lato"/>
              </a:rPr>
              <a:t>:</a:t>
            </a:r>
            <a:endParaRPr>
              <a:latin typeface="Lato"/>
              <a:ea typeface="Lato"/>
              <a:cs typeface="Lato"/>
              <a:sym typeface="Lato"/>
            </a:endParaRPr>
          </a:p>
          <a:p>
            <a:pPr indent="-317500" lvl="0" marL="457200" rtl="0" algn="l">
              <a:spcBef>
                <a:spcPts val="0"/>
              </a:spcBef>
              <a:spcAft>
                <a:spcPts val="0"/>
              </a:spcAft>
              <a:buSzPts val="1400"/>
              <a:buFont typeface="Lato"/>
              <a:buChar char="-"/>
            </a:pPr>
            <a:r>
              <a:rPr b="1" lang="es" sz="1200">
                <a:solidFill>
                  <a:srgbClr val="0E121D"/>
                </a:solidFill>
                <a:latin typeface="Lato"/>
                <a:ea typeface="Lato"/>
                <a:cs typeface="Lato"/>
                <a:sym typeface="Lato"/>
              </a:rPr>
              <a:t>Evitar </a:t>
            </a:r>
            <a:r>
              <a:rPr b="1" lang="es" sz="1200">
                <a:solidFill>
                  <a:srgbClr val="0E121D"/>
                </a:solidFill>
                <a:latin typeface="Lato"/>
                <a:ea typeface="Lato"/>
                <a:cs typeface="Lato"/>
                <a:sym typeface="Lato"/>
              </a:rPr>
              <a:t>instrumentos débiles.</a:t>
            </a:r>
            <a:endParaRPr>
              <a:latin typeface="Lato"/>
              <a:ea typeface="Lato"/>
              <a:cs typeface="Lato"/>
              <a:sym typeface="Lato"/>
            </a:endParaRPr>
          </a:p>
          <a:p>
            <a:pPr indent="-317500" lvl="0" marL="457200" rtl="0" algn="l">
              <a:spcBef>
                <a:spcPts val="0"/>
              </a:spcBef>
              <a:spcAft>
                <a:spcPts val="0"/>
              </a:spcAft>
              <a:buSzPts val="1400"/>
              <a:buFont typeface="Lato"/>
              <a:buChar char="-"/>
            </a:pPr>
            <a:r>
              <a:rPr b="1" lang="es" sz="1200">
                <a:solidFill>
                  <a:srgbClr val="0E121D"/>
                </a:solidFill>
                <a:latin typeface="Lato"/>
                <a:ea typeface="Lato"/>
                <a:cs typeface="Lato"/>
                <a:sym typeface="Lato"/>
              </a:rPr>
              <a:t>No usar proxys.</a:t>
            </a:r>
            <a:endParaRPr>
              <a:latin typeface="Lato"/>
              <a:ea typeface="Lato"/>
              <a:cs typeface="Lato"/>
              <a:sym typeface="Lato"/>
            </a:endParaRPr>
          </a:p>
        </p:txBody>
      </p:sp>
      <p:pic>
        <p:nvPicPr>
          <p:cNvPr id="197" name="Google Shape;197;p20"/>
          <p:cNvPicPr preferRelativeResize="0"/>
          <p:nvPr/>
        </p:nvPicPr>
        <p:blipFill>
          <a:blip r:embed="rId3">
            <a:alphaModFix/>
          </a:blip>
          <a:stretch>
            <a:fillRect/>
          </a:stretch>
        </p:blipFill>
        <p:spPr>
          <a:xfrm>
            <a:off x="1970025" y="4608175"/>
            <a:ext cx="1507200" cy="2512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ph type="ctrTitle"/>
          </p:nvPr>
        </p:nvSpPr>
        <p:spPr>
          <a:xfrm>
            <a:off x="263325" y="740500"/>
            <a:ext cx="6600600" cy="474000"/>
          </a:xfrm>
          <a:prstGeom prst="rect">
            <a:avLst/>
          </a:prstGeom>
        </p:spPr>
        <p:txBody>
          <a:bodyPr anchorCtr="0" anchor="t" bIns="91425" lIns="91425" spcFirstLastPara="1" rIns="91425" wrap="square" tIns="91425">
            <a:noAutofit/>
          </a:bodyPr>
          <a:lstStyle/>
          <a:p>
            <a:pPr indent="0" lvl="0" marL="431999" rtl="0" algn="l">
              <a:spcBef>
                <a:spcPts val="0"/>
              </a:spcBef>
              <a:spcAft>
                <a:spcPts val="0"/>
              </a:spcAft>
              <a:buSzPts val="990"/>
              <a:buNone/>
            </a:pPr>
            <a:r>
              <a:rPr lang="es" sz="1979"/>
              <a:t>VIs - Inferencia Estadística con el estimador de VI</a:t>
            </a:r>
            <a:endParaRPr sz="1979"/>
          </a:p>
        </p:txBody>
      </p:sp>
      <p:sp>
        <p:nvSpPr>
          <p:cNvPr id="203" name="Google Shape;203;p21"/>
          <p:cNvSpPr/>
          <p:nvPr/>
        </p:nvSpPr>
        <p:spPr>
          <a:xfrm>
            <a:off x="6635325" y="3357975"/>
            <a:ext cx="2272200" cy="1464600"/>
          </a:xfrm>
          <a:prstGeom prst="rect">
            <a:avLst/>
          </a:prstGeom>
          <a:solidFill>
            <a:schemeClr val="lt2"/>
          </a:solid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u="sng">
                <a:latin typeface="Lato"/>
                <a:ea typeface="Lato"/>
                <a:cs typeface="Lato"/>
                <a:sym typeface="Lato"/>
              </a:rPr>
              <a:t>Importante II</a:t>
            </a:r>
            <a:r>
              <a:rPr lang="es">
                <a:latin typeface="Lato"/>
                <a:ea typeface="Lato"/>
                <a:cs typeface="Lato"/>
                <a:sym typeface="Lato"/>
              </a:rPr>
              <a:t>:</a:t>
            </a:r>
            <a:endParaRPr>
              <a:latin typeface="Lato"/>
              <a:ea typeface="Lato"/>
              <a:cs typeface="Lato"/>
              <a:sym typeface="Lato"/>
            </a:endParaRPr>
          </a:p>
          <a:p>
            <a:pPr indent="0" lvl="0" marL="0" rtl="0" algn="ctr">
              <a:spcBef>
                <a:spcPts val="0"/>
              </a:spcBef>
              <a:spcAft>
                <a:spcPts val="0"/>
              </a:spcAft>
              <a:buNone/>
            </a:pPr>
            <a:r>
              <a:rPr lang="es" sz="1100">
                <a:latin typeface="Lato"/>
                <a:ea typeface="Lato"/>
                <a:cs typeface="Lato"/>
                <a:sym typeface="Lato"/>
              </a:rPr>
              <a:t>El objetivo de VI es obtener estimadores consistentes, no un mejor R-cuadrado (puede hasta ser negativo). Al contrario, MCO busca minimizar la suma de los residuos cuadrados.</a:t>
            </a:r>
            <a:endParaRPr sz="1100">
              <a:latin typeface="Lato"/>
              <a:ea typeface="Lato"/>
              <a:cs typeface="Lato"/>
              <a:sym typeface="Lato"/>
            </a:endParaRPr>
          </a:p>
        </p:txBody>
      </p:sp>
      <p:sp>
        <p:nvSpPr>
          <p:cNvPr id="204" name="Google Shape;204;p21"/>
          <p:cNvSpPr txBox="1"/>
          <p:nvPr/>
        </p:nvSpPr>
        <p:spPr>
          <a:xfrm>
            <a:off x="263325" y="1540625"/>
            <a:ext cx="6145800" cy="804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0E121D"/>
              </a:buClr>
              <a:buSzPts val="1200"/>
              <a:buFont typeface="Lato"/>
              <a:buChar char="➢"/>
            </a:pPr>
            <a:r>
              <a:rPr b="1" lang="es" sz="1200">
                <a:solidFill>
                  <a:srgbClr val="0E121D"/>
                </a:solidFill>
                <a:latin typeface="Lato"/>
                <a:ea typeface="Lato"/>
                <a:cs typeface="Lato"/>
                <a:sym typeface="Lato"/>
              </a:rPr>
              <a:t>El estimador de VI tiene una distribución Normal cuando n es grande.</a:t>
            </a:r>
            <a:endParaRPr b="1" sz="1200">
              <a:solidFill>
                <a:srgbClr val="0E121D"/>
              </a:solidFill>
              <a:latin typeface="Lato"/>
              <a:ea typeface="Lato"/>
              <a:cs typeface="Lato"/>
              <a:sym typeface="Lato"/>
            </a:endParaRPr>
          </a:p>
          <a:p>
            <a:pPr indent="-304800" lvl="0" marL="457200" rtl="0" algn="l">
              <a:spcBef>
                <a:spcPts val="0"/>
              </a:spcBef>
              <a:spcAft>
                <a:spcPts val="0"/>
              </a:spcAft>
              <a:buClr>
                <a:srgbClr val="0E121D"/>
              </a:buClr>
              <a:buSzPts val="1200"/>
              <a:buFont typeface="Lato"/>
              <a:buChar char="➢"/>
            </a:pPr>
            <a:r>
              <a:rPr b="1" lang="es" sz="1200">
                <a:solidFill>
                  <a:srgbClr val="0E121D"/>
                </a:solidFill>
                <a:latin typeface="Lato"/>
                <a:ea typeface="Lato"/>
                <a:cs typeface="Lato"/>
                <a:sym typeface="Lato"/>
              </a:rPr>
              <a:t>Si el principio de homocedasticidad se cumple,  la varianza del estimador β1 será…</a:t>
            </a:r>
            <a:endParaRPr b="1" sz="1200">
              <a:solidFill>
                <a:srgbClr val="0E121D"/>
              </a:solidFill>
              <a:latin typeface="Lato"/>
              <a:ea typeface="Lato"/>
              <a:cs typeface="Lato"/>
              <a:sym typeface="Lato"/>
            </a:endParaRPr>
          </a:p>
          <a:p>
            <a:pPr indent="0" lvl="0" marL="457200" rtl="0" algn="l">
              <a:spcBef>
                <a:spcPts val="0"/>
              </a:spcBef>
              <a:spcAft>
                <a:spcPts val="0"/>
              </a:spcAft>
              <a:buNone/>
            </a:pPr>
            <a:r>
              <a:t/>
            </a:r>
            <a:endParaRPr b="1" sz="1200">
              <a:solidFill>
                <a:srgbClr val="0E121D"/>
              </a:solidFill>
              <a:latin typeface="Lato"/>
              <a:ea typeface="Lato"/>
              <a:cs typeface="Lato"/>
              <a:sym typeface="Lato"/>
            </a:endParaRPr>
          </a:p>
          <a:p>
            <a:pPr indent="0" lvl="0" marL="457200" rtl="0" algn="l">
              <a:spcBef>
                <a:spcPts val="0"/>
              </a:spcBef>
              <a:spcAft>
                <a:spcPts val="0"/>
              </a:spcAft>
              <a:buNone/>
            </a:pPr>
            <a:r>
              <a:t/>
            </a:r>
            <a:endParaRPr b="1" sz="1200">
              <a:solidFill>
                <a:srgbClr val="0E121D"/>
              </a:solidFill>
              <a:latin typeface="Lato"/>
              <a:ea typeface="Lato"/>
              <a:cs typeface="Lato"/>
              <a:sym typeface="Lato"/>
            </a:endParaRPr>
          </a:p>
          <a:p>
            <a:pPr indent="0" lvl="0" marL="0" rtl="0" algn="l">
              <a:spcBef>
                <a:spcPts val="0"/>
              </a:spcBef>
              <a:spcAft>
                <a:spcPts val="0"/>
              </a:spcAft>
              <a:buNone/>
            </a:pPr>
            <a:r>
              <a:t/>
            </a:r>
            <a:endParaRPr b="1" sz="1200">
              <a:solidFill>
                <a:srgbClr val="0E121D"/>
              </a:solidFill>
              <a:latin typeface="Lato"/>
              <a:ea typeface="Lato"/>
              <a:cs typeface="Lato"/>
              <a:sym typeface="Lato"/>
            </a:endParaRPr>
          </a:p>
          <a:p>
            <a:pPr indent="-304800" lvl="0" marL="457200" rtl="0" algn="l">
              <a:spcBef>
                <a:spcPts val="0"/>
              </a:spcBef>
              <a:spcAft>
                <a:spcPts val="0"/>
              </a:spcAft>
              <a:buClr>
                <a:srgbClr val="0E121D"/>
              </a:buClr>
              <a:buSzPts val="1200"/>
              <a:buFont typeface="Lato"/>
              <a:buChar char="➢"/>
            </a:pPr>
            <a:r>
              <a:rPr b="1" lang="es" sz="1200">
                <a:solidFill>
                  <a:srgbClr val="0E121D"/>
                </a:solidFill>
                <a:latin typeface="Lato"/>
                <a:ea typeface="Lato"/>
                <a:cs typeface="Lato"/>
                <a:sym typeface="Lato"/>
              </a:rPr>
              <a:t>Como en MCO, si n es grande, la varianza cae.</a:t>
            </a:r>
            <a:endParaRPr b="1" sz="1200">
              <a:solidFill>
                <a:srgbClr val="0E121D"/>
              </a:solidFill>
              <a:latin typeface="Lato"/>
              <a:ea typeface="Lato"/>
              <a:cs typeface="Lato"/>
              <a:sym typeface="Lato"/>
            </a:endParaRPr>
          </a:p>
          <a:p>
            <a:pPr indent="-304800" lvl="0" marL="457200" rtl="0" algn="l">
              <a:spcBef>
                <a:spcPts val="0"/>
              </a:spcBef>
              <a:spcAft>
                <a:spcPts val="0"/>
              </a:spcAft>
              <a:buClr>
                <a:srgbClr val="0E121D"/>
              </a:buClr>
              <a:buSzPts val="1200"/>
              <a:buFont typeface="Lato"/>
              <a:buChar char="➢"/>
            </a:pPr>
            <a:r>
              <a:rPr b="1" lang="es" sz="1200">
                <a:solidFill>
                  <a:srgbClr val="0E121D"/>
                </a:solidFill>
                <a:latin typeface="Lato"/>
                <a:ea typeface="Lato"/>
                <a:cs typeface="Lato"/>
                <a:sym typeface="Lato"/>
              </a:rPr>
              <a:t>Y, por lo tanto, el error estándar del estimador β1 es la raíz cuadrada de la varianza estimada a partir de la muestra. De gran utilidad para calcular estadísticos t, intervalos de confianza y test de hipótesis.</a:t>
            </a:r>
            <a:endParaRPr b="1" sz="1200">
              <a:solidFill>
                <a:srgbClr val="0E121D"/>
              </a:solidFill>
              <a:latin typeface="Lato"/>
              <a:ea typeface="Lato"/>
              <a:cs typeface="Lato"/>
              <a:sym typeface="Lato"/>
            </a:endParaRPr>
          </a:p>
          <a:p>
            <a:pPr indent="0" lvl="0" marL="457200" rtl="0" algn="l">
              <a:spcBef>
                <a:spcPts val="0"/>
              </a:spcBef>
              <a:spcAft>
                <a:spcPts val="0"/>
              </a:spcAft>
              <a:buNone/>
            </a:pPr>
            <a:r>
              <a:t/>
            </a:r>
            <a:endParaRPr b="1" sz="1200">
              <a:solidFill>
                <a:srgbClr val="0E121D"/>
              </a:solidFill>
              <a:latin typeface="Lato"/>
              <a:ea typeface="Lato"/>
              <a:cs typeface="Lato"/>
              <a:sym typeface="Lato"/>
            </a:endParaRPr>
          </a:p>
          <a:p>
            <a:pPr indent="0" lvl="0" marL="457200" rtl="0" algn="l">
              <a:spcBef>
                <a:spcPts val="0"/>
              </a:spcBef>
              <a:spcAft>
                <a:spcPts val="0"/>
              </a:spcAft>
              <a:buNone/>
            </a:pPr>
            <a:r>
              <a:t/>
            </a:r>
            <a:endParaRPr b="1" sz="1200">
              <a:solidFill>
                <a:srgbClr val="0E121D"/>
              </a:solidFill>
              <a:latin typeface="Lato"/>
              <a:ea typeface="Lato"/>
              <a:cs typeface="Lato"/>
              <a:sym typeface="Lato"/>
            </a:endParaRPr>
          </a:p>
          <a:p>
            <a:pPr indent="0" lvl="0" marL="0" rtl="0" algn="l">
              <a:spcBef>
                <a:spcPts val="0"/>
              </a:spcBef>
              <a:spcAft>
                <a:spcPts val="0"/>
              </a:spcAft>
              <a:buNone/>
            </a:pPr>
            <a:r>
              <a:t/>
            </a:r>
            <a:endParaRPr b="1" sz="1200">
              <a:solidFill>
                <a:srgbClr val="0E121D"/>
              </a:solidFill>
              <a:latin typeface="Lato"/>
              <a:ea typeface="Lato"/>
              <a:cs typeface="Lato"/>
              <a:sym typeface="Lato"/>
            </a:endParaRPr>
          </a:p>
          <a:p>
            <a:pPr indent="0" lvl="0" marL="0" rtl="0" algn="l">
              <a:spcBef>
                <a:spcPts val="0"/>
              </a:spcBef>
              <a:spcAft>
                <a:spcPts val="0"/>
              </a:spcAft>
              <a:buNone/>
            </a:pPr>
            <a:r>
              <a:t/>
            </a:r>
            <a:endParaRPr b="1" sz="1200">
              <a:solidFill>
                <a:srgbClr val="0E121D"/>
              </a:solidFill>
              <a:latin typeface="Lato"/>
              <a:ea typeface="Lato"/>
              <a:cs typeface="Lato"/>
              <a:sym typeface="Lato"/>
            </a:endParaRPr>
          </a:p>
          <a:p>
            <a:pPr indent="-304800" lvl="0" marL="457200" rtl="0" algn="l">
              <a:spcBef>
                <a:spcPts val="0"/>
              </a:spcBef>
              <a:spcAft>
                <a:spcPts val="0"/>
              </a:spcAft>
              <a:buClr>
                <a:srgbClr val="0E121D"/>
              </a:buClr>
              <a:buSzPts val="1200"/>
              <a:buFont typeface="Lato"/>
              <a:buChar char="➢"/>
            </a:pPr>
            <a:r>
              <a:rPr b="1" lang="es" sz="1200" u="sng">
                <a:solidFill>
                  <a:srgbClr val="0E121D"/>
                </a:solidFill>
                <a:latin typeface="Lato"/>
                <a:ea typeface="Lato"/>
                <a:cs typeface="Lato"/>
                <a:sym typeface="Lato"/>
              </a:rPr>
              <a:t>OBSERVACIÓN</a:t>
            </a:r>
            <a:r>
              <a:rPr b="1" lang="es" sz="1200">
                <a:solidFill>
                  <a:srgbClr val="0E121D"/>
                </a:solidFill>
                <a:latin typeface="Lato"/>
                <a:ea typeface="Lato"/>
                <a:cs typeface="Lato"/>
                <a:sym typeface="Lato"/>
              </a:rPr>
              <a:t>: Las varianzas asintóticas de los estimadores de VI y MCO solo difieren en que en VI aparece el R-cuadrado.</a:t>
            </a:r>
            <a:endParaRPr b="1" sz="1200">
              <a:solidFill>
                <a:srgbClr val="0E121D"/>
              </a:solidFill>
              <a:latin typeface="Lato"/>
              <a:ea typeface="Lato"/>
              <a:cs typeface="Lato"/>
              <a:sym typeface="Lato"/>
            </a:endParaRPr>
          </a:p>
          <a:p>
            <a:pPr indent="-304800" lvl="1" marL="914400" rtl="0" algn="l">
              <a:spcBef>
                <a:spcPts val="0"/>
              </a:spcBef>
              <a:spcAft>
                <a:spcPts val="0"/>
              </a:spcAft>
              <a:buClr>
                <a:srgbClr val="0E121D"/>
              </a:buClr>
              <a:buSzPts val="1200"/>
              <a:buFont typeface="Lato"/>
              <a:buChar char="○"/>
            </a:pPr>
            <a:r>
              <a:rPr lang="es" sz="1100"/>
              <a:t>Si x y z tienen correlación débil, R-cuadrado será pequeño, y la varianza de muestreo muy grande para el estimador de VI.</a:t>
            </a:r>
            <a:endParaRPr sz="1100"/>
          </a:p>
          <a:p>
            <a:pPr indent="-304800" lvl="1" marL="914400" rtl="0" algn="l">
              <a:spcBef>
                <a:spcPts val="0"/>
              </a:spcBef>
              <a:spcAft>
                <a:spcPts val="0"/>
              </a:spcAft>
              <a:buClr>
                <a:srgbClr val="0E121D"/>
              </a:buClr>
              <a:buSzPts val="1200"/>
              <a:buFont typeface="Lato"/>
              <a:buChar char="○"/>
            </a:pPr>
            <a:r>
              <a:rPr lang="es" sz="1100"/>
              <a:t>La varianza del estimador de VI siempre es mayor a la varianza del estimador de MCO, excepto que x y z se correlacionen perfectamente (=1).</a:t>
            </a:r>
            <a:endParaRPr b="1" sz="1200">
              <a:solidFill>
                <a:srgbClr val="0E121D"/>
              </a:solidFill>
              <a:latin typeface="Lato"/>
              <a:ea typeface="Lato"/>
              <a:cs typeface="Lato"/>
              <a:sym typeface="Lato"/>
            </a:endParaRPr>
          </a:p>
        </p:txBody>
      </p:sp>
      <p:sp>
        <p:nvSpPr>
          <p:cNvPr id="205" name="Google Shape;205;p21"/>
          <p:cNvSpPr/>
          <p:nvPr/>
        </p:nvSpPr>
        <p:spPr>
          <a:xfrm>
            <a:off x="6635325" y="1372250"/>
            <a:ext cx="2272200" cy="1662900"/>
          </a:xfrm>
          <a:prstGeom prst="rect">
            <a:avLst/>
          </a:prstGeom>
          <a:solidFill>
            <a:schemeClr val="lt2"/>
          </a:solid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u="sng">
                <a:latin typeface="Lato"/>
                <a:ea typeface="Lato"/>
                <a:cs typeface="Lato"/>
                <a:sym typeface="Lato"/>
              </a:rPr>
              <a:t>Importante I</a:t>
            </a:r>
            <a:r>
              <a:rPr lang="es">
                <a:latin typeface="Lato"/>
                <a:ea typeface="Lato"/>
                <a:cs typeface="Lato"/>
                <a:sym typeface="Lato"/>
              </a:rPr>
              <a:t>:</a:t>
            </a:r>
            <a:endParaRPr>
              <a:latin typeface="Lato"/>
              <a:ea typeface="Lato"/>
              <a:cs typeface="Lato"/>
              <a:sym typeface="Lato"/>
            </a:endParaRPr>
          </a:p>
          <a:p>
            <a:pPr indent="0" lvl="0" marL="0" rtl="0" algn="ctr">
              <a:spcBef>
                <a:spcPts val="0"/>
              </a:spcBef>
              <a:spcAft>
                <a:spcPts val="0"/>
              </a:spcAft>
              <a:buNone/>
            </a:pPr>
            <a:r>
              <a:rPr lang="es" sz="1100">
                <a:latin typeface="Lato"/>
                <a:ea typeface="Lato"/>
                <a:cs typeface="Lato"/>
                <a:sym typeface="Lato"/>
              </a:rPr>
              <a:t>En el caso que x y z tengan baja  correlación, voy a obtener coeficientes con errores estándar muy grandes. Además, si hay correlación entre z y u,  la inconsistencia en el estimador de VI puede ser muy grande </a:t>
            </a:r>
            <a:endParaRPr sz="1100">
              <a:latin typeface="Lato"/>
              <a:ea typeface="Lato"/>
              <a:cs typeface="Lato"/>
              <a:sym typeface="Lato"/>
            </a:endParaRPr>
          </a:p>
        </p:txBody>
      </p:sp>
      <p:pic>
        <p:nvPicPr>
          <p:cNvPr id="206" name="Google Shape;206;p21"/>
          <p:cNvPicPr preferRelativeResize="0"/>
          <p:nvPr/>
        </p:nvPicPr>
        <p:blipFill>
          <a:blip r:embed="rId3">
            <a:alphaModFix/>
          </a:blip>
          <a:stretch>
            <a:fillRect/>
          </a:stretch>
        </p:blipFill>
        <p:spPr>
          <a:xfrm>
            <a:off x="2585850" y="2072250"/>
            <a:ext cx="661105" cy="474000"/>
          </a:xfrm>
          <a:prstGeom prst="rect">
            <a:avLst/>
          </a:prstGeom>
          <a:noFill/>
          <a:ln cap="flat" cmpd="sng" w="9525">
            <a:solidFill>
              <a:schemeClr val="dk2"/>
            </a:solidFill>
            <a:prstDash val="solid"/>
            <a:round/>
            <a:headEnd len="sm" w="sm" type="none"/>
            <a:tailEnd len="sm" w="sm" type="none"/>
          </a:ln>
        </p:spPr>
      </p:pic>
      <p:pic>
        <p:nvPicPr>
          <p:cNvPr id="207" name="Google Shape;207;p21"/>
          <p:cNvPicPr preferRelativeResize="0"/>
          <p:nvPr/>
        </p:nvPicPr>
        <p:blipFill>
          <a:blip r:embed="rId4">
            <a:alphaModFix/>
          </a:blip>
          <a:stretch>
            <a:fillRect/>
          </a:stretch>
        </p:blipFill>
        <p:spPr>
          <a:xfrm>
            <a:off x="2585850" y="3404000"/>
            <a:ext cx="661100" cy="47983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