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Telegraf Bold" charset="1" panose="00000800000000000000"/>
      <p:regular r:id="rId26"/>
    </p:embeddedFont>
    <p:embeddedFont>
      <p:font typeface="Poppins" charset="1" panose="00000500000000000000"/>
      <p:regular r:id="rId27"/>
    </p:embeddedFont>
    <p:embeddedFont>
      <p:font typeface="Open Sauce" charset="1" panose="00000500000000000000"/>
      <p:regular r:id="rId29"/>
    </p:embeddedFont>
    <p:embeddedFont>
      <p:font typeface="Poppins Italics" charset="1" panose="000005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notesSlides/notesSlide2.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notesSlides/notesSlide3.xml" Type="http://schemas.openxmlformats.org/officeDocument/2006/relationships/notesSlide"/><Relationship Id="rId31" Target="notesSlides/notesSlide4.xml" Type="http://schemas.openxmlformats.org/officeDocument/2006/relationships/notesSlide"/><Relationship Id="rId32" Target="notesSlides/notesSlide5.xml" Type="http://schemas.openxmlformats.org/officeDocument/2006/relationships/notesSlide"/><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39" Target="notesSlides/notesSlide12.xml" Type="http://schemas.openxmlformats.org/officeDocument/2006/relationships/notesSlide"/><Relationship Id="rId4" Target="theme/theme1.xml" Type="http://schemas.openxmlformats.org/officeDocument/2006/relationships/theme"/><Relationship Id="rId40" Target="notesSlides/notesSlide13.xml" Type="http://schemas.openxmlformats.org/officeDocument/2006/relationships/notesSlide"/><Relationship Id="rId41" Target="notesSlides/notesSlide14.xml" Type="http://schemas.openxmlformats.org/officeDocument/2006/relationships/notesSlide"/><Relationship Id="rId42" Target="notesSlides/notesSlide15.xml" Type="http://schemas.openxmlformats.org/officeDocument/2006/relationships/notesSlide"/><Relationship Id="rId43" Target="fonts/font43.fntdata" Type="http://schemas.openxmlformats.org/officeDocument/2006/relationships/font"/><Relationship Id="rId44"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accuracy obtenida con este modelo fue del 0.780, ligeramente superior a la de </a:t>
            </a:r>
          </a:p>
          <a:p>
            <a:r>
              <a:rPr lang="en-US"/>
              <a:t>regresion logistica</a:t>
            </a:r>
          </a:p>
          <a:p>
            <a:r>
              <a:rPr lang="en-US"/>
              <a:t/>
            </a:r>
          </a:p>
          <a:p>
            <a:r>
              <a:rPr lang="en-US"/>
              <a:t/>
            </a:r>
          </a:p>
          <a:p>
            <a:r>
              <a:rPr lang="en-US"/>
              <a:t>Vemos que por lo desbalanceada de la muestra la mayoria de los valores se encuentran en el cuadrante superior izquierdo. Igualmente, la cantidad de errores esta menos distribuida aun que en regresion logistica.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Vemos que las variables que mas influyen son el status de la cuenta, el monto del credito, el historial crediticio.</a:t>
            </a:r>
          </a:p>
          <a:p>
            <a:r>
              <a:rPr lang="en-US"/>
              <a:t/>
            </a:r>
          </a:p>
          <a:p>
            <a:r>
              <a:rPr lang="en-US"/>
              <a:t>Algo que nos dimos cuenta aca fue que dejamos la variable de cliente, cuando deberiamos haber sacado esta variable del dataframe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Aca comparamos los dos modelos, y vemos que en todo menos Recall el modelo de random forest es mejor</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 que hicimos fue considerar la cost matrix que usa  el banco. Esto implica que cada persona a la que le damos un credito pero no es capaz de pagarlo, lo consideramos como un costo 5. Y a la gente que no le damos un credito cuando deberiamos haberle dado un credito es un costo de 1. Esto implica que el mejor modelo es un modelo mas conservador, que reduzca el falso positivo.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Lo que hicimos entonces fue armar una funcion con la que evaluamos el costo de cada modelo que generamos. Decimios usar unicamente un modelo de Random Forest ya que tenian mayor accuracy que regresion logistica.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 hacer el grid search para definir hyperparametros, hicimos que guarde el modelo con mas accuracy y el modelo con menor costo.</a:t>
            </a:r>
          </a:p>
          <a:p>
            <a:r>
              <a:rPr lang="en-US"/>
              <a:t/>
            </a:r>
          </a:p>
          <a:p>
            <a:r>
              <a:rPr lang="en-US"/>
              <a:t>Como la funcion devuelve un valor negativo, ponemos greater_is_better=True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Aca lo que vemos son los dos modelos resultantes de random forest. Uno con mayor accuracy, y el otro con menor accuracy, pero reduciendo el falso positivo en pos de menos aciertos y mas falsos negativos. Esto lo que hace es reducir los costos de morosidad del banco.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Vamos a analizar el dataset de base clientes alemania. Nuestro objetivo es construir un modelo predictivo que reproduzca el criterio utilizado por el banco para aceptar o rechazar un credito.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vemos que la muestra tiene un 70% de creditos que son aceptados, por lo que es una muestra desbalanceada.</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usamos boxplots para analizar la distribución de cada variable por rechazo o no (1 es rechazo, 0 es aceptado). Para hacer esto, realizamos una serie de transformaciones tanto al nombre de las columnas como a los valores. Esto nos permitió identificar diferencias significativas en la dispersión de las variables entre creditos que se aceptan o no.</a:t>
            </a:r>
          </a:p>
          <a:p>
            <a:r>
              <a:rPr lang="en-US"/>
              <a:t/>
            </a:r>
          </a:p>
          <a:p>
            <a:r>
              <a:rPr lang="en-US"/>
              <a:t/>
            </a:r>
          </a:p>
          <a:p>
            <a:r>
              <a:rPr lang="en-US"/>
              <a:t>Vemos que en los creditos que se aceptan hay mas historial crediticio, que la duracion de los creditos es menor, que los montos son menores.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Aca quisimos hacer graficos exploratorios para ver la distribucion de algunas variables. </a:t>
            </a:r>
          </a:p>
          <a:p>
            <a:r>
              <a:rPr lang="en-US"/>
              <a:t/>
            </a:r>
          </a:p>
          <a:p>
            <a:r>
              <a:rPr lang="en-US"/>
              <a:t>En credit-history vemos que la mayoria de clientes tenia o 3 o 5 creditos. Lo que sorprende es que a clientes con su quinto credito se le aceptan bastante sus creditos.</a:t>
            </a:r>
          </a:p>
          <a:p>
            <a:r>
              <a:rPr lang="en-US"/>
              <a:t/>
            </a:r>
          </a:p>
          <a:p>
            <a:r>
              <a:rPr lang="en-US"/>
              <a:t>En cuanto a la duracion, vemos que a los creditos con duracion de 1, 2 y 3 meses tienen tazas de aceptacion bastante altas, mientras que los de 4 y 5 tienen bastante taza de rechazo.</a:t>
            </a:r>
          </a:p>
          <a:p>
            <a:r>
              <a:rPr lang="en-US"/>
              <a:t/>
            </a:r>
          </a:p>
          <a:p>
            <a:r>
              <a:rPr lang="en-US"/>
              <a:t>En cuanto a credit-amount, vemos qu en su mayoria son de montos menores a 5000, y que la tasa de aceptacion baja significativamente a mayor monto de credito. </a:t>
            </a:r>
          </a:p>
          <a:p>
            <a:r>
              <a:rPr lang="en-US"/>
              <a:t/>
            </a:r>
          </a:p>
          <a:p>
            <a:r>
              <a:rPr lang="en-US"/>
              <a:t>Lo que tambien sorprende es que la mayoria de clientes tiene 3 propiedades. Y en este grafico tambien vemos que </a:t>
            </a:r>
          </a:p>
          <a:p>
            <a:r>
              <a:rPr lang="en-US"/>
              <a:t/>
            </a:r>
          </a:p>
          <a:p>
            <a:r>
              <a:rPr lang="en-US"/>
              <a:t>Tambien vemos que la mayoria de cuentas de ahorro se encuentran en el intervalo del medio, y teniendo tazas de aceptacion y rechazo parecida. Lo que nos sorprende es que a clientes del menor intervalo de dinero en su cuenta de ahorro tienen una taza de aceptacion bastante superior a la de rechazo.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Estos graficos nos sirven para ver frecuencias y relaciones de algunas variables. </a:t>
            </a:r>
          </a:p>
          <a:p>
            <a:r>
              <a:rPr lang="en-US"/>
              <a:t/>
            </a:r>
          </a:p>
          <a:p>
            <a:r>
              <a:rPr lang="en-US"/>
              <a:t>Tambien pudimos ver como se relacionaban variables que ya sabiamos que se relacionaban. Por ejemplo a mayor duracion del credito, mayores son los montos permitidos. Y a mas propiedades mayor monto de credito.</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Con esta matriz de correlacion podemos ver que no hay variables con correlaciones tan fuertes. </a:t>
            </a:r>
          </a:p>
          <a:p>
            <a:r>
              <a:rPr lang="en-US"/>
              <a:t/>
            </a:r>
          </a:p>
          <a:p>
            <a:r>
              <a:rPr lang="en-US"/>
              <a:t>Lo que si podemos destcar ess que la duracion del credito esta afectada positivente por el monto del credito, la cantidad de propiedades del que saca el credito, pero tambien vemos que a mayor duracion del credito mas probabilidad de rechazo.</a:t>
            </a:r>
          </a:p>
          <a:p>
            <a:r>
              <a:rPr lang="en-US"/>
              <a:t/>
            </a:r>
          </a:p>
          <a:p>
            <a:r>
              <a:rPr lang="en-US"/>
              <a:t>Como es logico, vemos que la cantidad de creditos se relaciona con el historial crediticio.</a:t>
            </a:r>
          </a:p>
          <a:p>
            <a:r>
              <a:rPr lang="en-US"/>
              <a:t/>
            </a:r>
          </a:p>
          <a:p>
            <a:r>
              <a:rPr lang="en-US"/>
              <a:t>Para el credit amount, vemos que la cantidad de propiedades vuelvle a ser un factor significativo, pepro vemos que la tasa de interes, el trabajo y si indican su telefono son variables que afectan negativamente a la cantidad de credito otorgado al cliente.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La accuracy fue de 0.755.</a:t>
            </a:r>
          </a:p>
          <a:p>
            <a:r>
              <a:rPr lang="en-US"/>
              <a:t/>
            </a:r>
          </a:p>
          <a:p>
            <a:r>
              <a:rPr lang="en-US"/>
              <a:t>Vemos que por lo desbalanceada de la muestra la mayoria de los valores se encuentran en el cuadrante superior izquierdo. En este caso, la cantidad de errores no esta distribuida, y se encuentran mas errores en aceptacion predicha pero rechazo real. Esto implica que este modelo predice casos de aceptacion que en realidad serian rechazados.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Vemos que las variables que mas influyen son credit-history, saving-account-amount, la tasa de interes, la duracion del credito y la antiguedad en el trabajo</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18489" y="3687473"/>
            <a:ext cx="14051021"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Credit Risk</a:t>
            </a:r>
          </a:p>
        </p:txBody>
      </p:sp>
      <p:sp>
        <p:nvSpPr>
          <p:cNvPr name="TextBox 6" id="6"/>
          <p:cNvSpPr txBox="true"/>
          <p:nvPr/>
        </p:nvSpPr>
        <p:spPr>
          <a:xfrm rot="0">
            <a:off x="6065103" y="6414090"/>
            <a:ext cx="6157794"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Martín Quijano - Martina Coletto</a:t>
            </a:r>
          </a:p>
        </p:txBody>
      </p:sp>
      <p:sp>
        <p:nvSpPr>
          <p:cNvPr name="TextBox 7" id="7"/>
          <p:cNvSpPr txBox="true"/>
          <p:nvPr/>
        </p:nvSpPr>
        <p:spPr>
          <a:xfrm rot="0">
            <a:off x="1028700" y="841660"/>
            <a:ext cx="2623267" cy="40954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FFFFFF"/>
                </a:solidFill>
                <a:latin typeface="Poppins"/>
                <a:ea typeface="Poppins"/>
                <a:cs typeface="Poppins"/>
                <a:sym typeface="Poppins"/>
              </a:rPr>
              <a:t>Big Data - 1S 2025</a:t>
            </a:r>
          </a:p>
        </p:txBody>
      </p:sp>
      <p:sp>
        <p:nvSpPr>
          <p:cNvPr name="TextBox 8" id="8"/>
          <p:cNvSpPr txBox="true"/>
          <p:nvPr/>
        </p:nvSpPr>
        <p:spPr>
          <a:xfrm rot="0">
            <a:off x="14236756" y="841660"/>
            <a:ext cx="3022544"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Trabajo Práctico 3</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790346"/>
            <a:ext cx="6301476" cy="4736284"/>
            <a:chOff x="0" y="0"/>
            <a:chExt cx="1659648" cy="1247416"/>
          </a:xfrm>
        </p:grpSpPr>
        <p:sp>
          <p:nvSpPr>
            <p:cNvPr name="Freeform 4" id="4"/>
            <p:cNvSpPr/>
            <p:nvPr/>
          </p:nvSpPr>
          <p:spPr>
            <a:xfrm flipH="false" flipV="false" rot="0">
              <a:off x="0" y="0"/>
              <a:ext cx="1659648" cy="1247416"/>
            </a:xfrm>
            <a:custGeom>
              <a:avLst/>
              <a:gdLst/>
              <a:ahLst/>
              <a:cxnLst/>
              <a:rect r="r" b="b" t="t" l="l"/>
              <a:pathLst>
                <a:path h="1247416" w="1659648">
                  <a:moveTo>
                    <a:pt x="68801" y="0"/>
                  </a:moveTo>
                  <a:lnTo>
                    <a:pt x="1590847" y="0"/>
                  </a:lnTo>
                  <a:cubicBezTo>
                    <a:pt x="1609094" y="0"/>
                    <a:pt x="1626594" y="7249"/>
                    <a:pt x="1639497" y="20151"/>
                  </a:cubicBezTo>
                  <a:cubicBezTo>
                    <a:pt x="1652399" y="33054"/>
                    <a:pt x="1659648" y="50554"/>
                    <a:pt x="1659648" y="68801"/>
                  </a:cubicBezTo>
                  <a:lnTo>
                    <a:pt x="1659648" y="1178615"/>
                  </a:lnTo>
                  <a:cubicBezTo>
                    <a:pt x="1659648" y="1196863"/>
                    <a:pt x="1652399" y="1214362"/>
                    <a:pt x="1639497" y="1227265"/>
                  </a:cubicBezTo>
                  <a:cubicBezTo>
                    <a:pt x="1626594" y="1240168"/>
                    <a:pt x="1609094" y="1247416"/>
                    <a:pt x="1590847" y="1247416"/>
                  </a:cubicBezTo>
                  <a:lnTo>
                    <a:pt x="68801" y="1247416"/>
                  </a:lnTo>
                  <a:cubicBezTo>
                    <a:pt x="50554" y="1247416"/>
                    <a:pt x="33054" y="1240168"/>
                    <a:pt x="20151" y="1227265"/>
                  </a:cubicBezTo>
                  <a:cubicBezTo>
                    <a:pt x="7249" y="1214362"/>
                    <a:pt x="0" y="1196863"/>
                    <a:pt x="0" y="1178615"/>
                  </a:cubicBezTo>
                  <a:lnTo>
                    <a:pt x="0" y="68801"/>
                  </a:lnTo>
                  <a:cubicBezTo>
                    <a:pt x="0" y="50554"/>
                    <a:pt x="7249" y="33054"/>
                    <a:pt x="20151" y="20151"/>
                  </a:cubicBezTo>
                  <a:cubicBezTo>
                    <a:pt x="33054" y="7249"/>
                    <a:pt x="50554" y="0"/>
                    <a:pt x="68801" y="0"/>
                  </a:cubicBezTo>
                  <a:close/>
                </a:path>
              </a:pathLst>
            </a:custGeom>
            <a:gradFill rotWithShape="true">
              <a:gsLst>
                <a:gs pos="0">
                  <a:srgbClr val="000F9B">
                    <a:alpha val="78000"/>
                  </a:srgbClr>
                </a:gs>
                <a:gs pos="50000">
                  <a:srgbClr val="EB0000">
                    <a:alpha val="78000"/>
                  </a:srgbClr>
                </a:gs>
                <a:gs pos="100000">
                  <a:srgbClr val="A000EB">
                    <a:alpha val="78000"/>
                  </a:srgbClr>
                </a:gs>
              </a:gsLst>
              <a:path path="circle">
                <a:fillToRect l="0" r="100000" t="0" b="100000"/>
              </a:path>
              <a:tileRect r="0" l="-100000" b="0" t="-100000"/>
            </a:gradFill>
          </p:spPr>
        </p:sp>
        <p:sp>
          <p:nvSpPr>
            <p:cNvPr name="TextBox 5" id="5"/>
            <p:cNvSpPr txBox="true"/>
            <p:nvPr/>
          </p:nvSpPr>
          <p:spPr>
            <a:xfrm>
              <a:off x="0" y="-66675"/>
              <a:ext cx="1659648" cy="1314091"/>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7703689" y="1790346"/>
            <a:ext cx="9783203" cy="7467954"/>
            <a:chOff x="0" y="0"/>
            <a:chExt cx="2576646" cy="1966869"/>
          </a:xfrm>
        </p:grpSpPr>
        <p:sp>
          <p:nvSpPr>
            <p:cNvPr name="Freeform 7" id="7"/>
            <p:cNvSpPr/>
            <p:nvPr/>
          </p:nvSpPr>
          <p:spPr>
            <a:xfrm flipH="false" flipV="false" rot="0">
              <a:off x="0" y="0"/>
              <a:ext cx="2576646" cy="1966869"/>
            </a:xfrm>
            <a:custGeom>
              <a:avLst/>
              <a:gdLst/>
              <a:ahLst/>
              <a:cxnLst/>
              <a:rect r="r" b="b" t="t" l="l"/>
              <a:pathLst>
                <a:path h="1966869" w="2576646">
                  <a:moveTo>
                    <a:pt x="44315" y="0"/>
                  </a:moveTo>
                  <a:lnTo>
                    <a:pt x="2532331" y="0"/>
                  </a:lnTo>
                  <a:cubicBezTo>
                    <a:pt x="2556806" y="0"/>
                    <a:pt x="2576646" y="19841"/>
                    <a:pt x="2576646" y="44315"/>
                  </a:cubicBezTo>
                  <a:lnTo>
                    <a:pt x="2576646" y="1922553"/>
                  </a:lnTo>
                  <a:cubicBezTo>
                    <a:pt x="2576646" y="1934306"/>
                    <a:pt x="2571977" y="1945578"/>
                    <a:pt x="2563667" y="1953889"/>
                  </a:cubicBezTo>
                  <a:cubicBezTo>
                    <a:pt x="2555356" y="1962200"/>
                    <a:pt x="2544084" y="1966869"/>
                    <a:pt x="2532331" y="1966869"/>
                  </a:cubicBezTo>
                  <a:lnTo>
                    <a:pt x="44315" y="1966869"/>
                  </a:lnTo>
                  <a:cubicBezTo>
                    <a:pt x="32562" y="1966869"/>
                    <a:pt x="21290" y="1962200"/>
                    <a:pt x="12980" y="1953889"/>
                  </a:cubicBezTo>
                  <a:cubicBezTo>
                    <a:pt x="4669" y="1945578"/>
                    <a:pt x="0" y="1934306"/>
                    <a:pt x="0" y="1922553"/>
                  </a:cubicBezTo>
                  <a:lnTo>
                    <a:pt x="0" y="44315"/>
                  </a:lnTo>
                  <a:cubicBezTo>
                    <a:pt x="0" y="32562"/>
                    <a:pt x="4669" y="21290"/>
                    <a:pt x="12980" y="12980"/>
                  </a:cubicBezTo>
                  <a:cubicBezTo>
                    <a:pt x="21290" y="4669"/>
                    <a:pt x="32562" y="0"/>
                    <a:pt x="44315" y="0"/>
                  </a:cubicBezTo>
                  <a:close/>
                </a:path>
              </a:pathLst>
            </a:custGeom>
            <a:solidFill>
              <a:srgbClr val="FFFFFF"/>
            </a:solidFill>
          </p:spPr>
        </p:sp>
        <p:sp>
          <p:nvSpPr>
            <p:cNvPr name="TextBox 8" id="8"/>
            <p:cNvSpPr txBox="true"/>
            <p:nvPr/>
          </p:nvSpPr>
          <p:spPr>
            <a:xfrm>
              <a:off x="0" y="-66675"/>
              <a:ext cx="2576646" cy="2033544"/>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5219805" y="2244635"/>
            <a:ext cx="1357313" cy="1357313"/>
          </a:xfrm>
          <a:custGeom>
            <a:avLst/>
            <a:gdLst/>
            <a:ahLst/>
            <a:cxnLst/>
            <a:rect r="r" b="b" t="t" l="l"/>
            <a:pathLst>
              <a:path h="1357313" w="1357313">
                <a:moveTo>
                  <a:pt x="0" y="0"/>
                </a:moveTo>
                <a:lnTo>
                  <a:pt x="1357313" y="0"/>
                </a:lnTo>
                <a:lnTo>
                  <a:pt x="1357313" y="1357314"/>
                </a:lnTo>
                <a:lnTo>
                  <a:pt x="0" y="13573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927942" y="2055927"/>
            <a:ext cx="9331358" cy="6998518"/>
          </a:xfrm>
          <a:custGeom>
            <a:avLst/>
            <a:gdLst/>
            <a:ahLst/>
            <a:cxnLst/>
            <a:rect r="r" b="b" t="t" l="l"/>
            <a:pathLst>
              <a:path h="6998518" w="9331358">
                <a:moveTo>
                  <a:pt x="0" y="0"/>
                </a:moveTo>
                <a:lnTo>
                  <a:pt x="9331358" y="0"/>
                </a:lnTo>
                <a:lnTo>
                  <a:pt x="9331358" y="6998518"/>
                </a:lnTo>
                <a:lnTo>
                  <a:pt x="0" y="6998518"/>
                </a:lnTo>
                <a:lnTo>
                  <a:pt x="0" y="0"/>
                </a:lnTo>
                <a:close/>
              </a:path>
            </a:pathLst>
          </a:custGeom>
          <a:blipFill>
            <a:blip r:embed="rId7"/>
            <a:stretch>
              <a:fillRect l="0" t="0" r="0" b="0"/>
            </a:stretch>
          </a:blipFill>
        </p:spPr>
      </p:sp>
      <p:sp>
        <p:nvSpPr>
          <p:cNvPr name="TextBox 11" id="11"/>
          <p:cNvSpPr txBox="true"/>
          <p:nvPr/>
        </p:nvSpPr>
        <p:spPr>
          <a:xfrm rot="0">
            <a:off x="1363845" y="768097"/>
            <a:ext cx="718008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a:t>
            </a:r>
          </a:p>
        </p:txBody>
      </p:sp>
      <p:sp>
        <p:nvSpPr>
          <p:cNvPr name="TextBox 12" id="12"/>
          <p:cNvSpPr txBox="true"/>
          <p:nvPr/>
        </p:nvSpPr>
        <p:spPr>
          <a:xfrm rot="0">
            <a:off x="1363845" y="3885267"/>
            <a:ext cx="4320610" cy="2156967"/>
          </a:xfrm>
          <a:prstGeom prst="rect">
            <a:avLst/>
          </a:prstGeom>
        </p:spPr>
        <p:txBody>
          <a:bodyPr anchor="t" rtlCol="false" tIns="0" lIns="0" bIns="0" rIns="0">
            <a:spAutoFit/>
          </a:bodyPr>
          <a:lstStyle/>
          <a:p>
            <a:pPr algn="just">
              <a:lnSpc>
                <a:spcPts val="8676"/>
              </a:lnSpc>
            </a:pPr>
            <a:r>
              <a:rPr lang="en-US" sz="6197" spc="-272">
                <a:solidFill>
                  <a:srgbClr val="FFFFFF"/>
                </a:solidFill>
                <a:latin typeface="Open Sauce"/>
                <a:ea typeface="Open Sauce"/>
                <a:cs typeface="Open Sauce"/>
                <a:sym typeface="Open Sauce"/>
              </a:rPr>
              <a:t>Random </a:t>
            </a:r>
          </a:p>
          <a:p>
            <a:pPr algn="just">
              <a:lnSpc>
                <a:spcPts val="8676"/>
              </a:lnSpc>
            </a:pPr>
            <a:r>
              <a:rPr lang="en-US" sz="6197" spc="-272">
                <a:solidFill>
                  <a:srgbClr val="FFFFFF"/>
                </a:solidFill>
                <a:latin typeface="Open Sauce"/>
                <a:ea typeface="Open Sauce"/>
                <a:cs typeface="Open Sauce"/>
                <a:sym typeface="Open Sauce"/>
              </a:rPr>
              <a:t>Forest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790346"/>
            <a:ext cx="6301476" cy="4736284"/>
            <a:chOff x="0" y="0"/>
            <a:chExt cx="1659648" cy="1247416"/>
          </a:xfrm>
        </p:grpSpPr>
        <p:sp>
          <p:nvSpPr>
            <p:cNvPr name="Freeform 4" id="4"/>
            <p:cNvSpPr/>
            <p:nvPr/>
          </p:nvSpPr>
          <p:spPr>
            <a:xfrm flipH="false" flipV="false" rot="0">
              <a:off x="0" y="0"/>
              <a:ext cx="1659648" cy="1247416"/>
            </a:xfrm>
            <a:custGeom>
              <a:avLst/>
              <a:gdLst/>
              <a:ahLst/>
              <a:cxnLst/>
              <a:rect r="r" b="b" t="t" l="l"/>
              <a:pathLst>
                <a:path h="1247416" w="1659648">
                  <a:moveTo>
                    <a:pt x="68801" y="0"/>
                  </a:moveTo>
                  <a:lnTo>
                    <a:pt x="1590847" y="0"/>
                  </a:lnTo>
                  <a:cubicBezTo>
                    <a:pt x="1609094" y="0"/>
                    <a:pt x="1626594" y="7249"/>
                    <a:pt x="1639497" y="20151"/>
                  </a:cubicBezTo>
                  <a:cubicBezTo>
                    <a:pt x="1652399" y="33054"/>
                    <a:pt x="1659648" y="50554"/>
                    <a:pt x="1659648" y="68801"/>
                  </a:cubicBezTo>
                  <a:lnTo>
                    <a:pt x="1659648" y="1178615"/>
                  </a:lnTo>
                  <a:cubicBezTo>
                    <a:pt x="1659648" y="1196863"/>
                    <a:pt x="1652399" y="1214362"/>
                    <a:pt x="1639497" y="1227265"/>
                  </a:cubicBezTo>
                  <a:cubicBezTo>
                    <a:pt x="1626594" y="1240168"/>
                    <a:pt x="1609094" y="1247416"/>
                    <a:pt x="1590847" y="1247416"/>
                  </a:cubicBezTo>
                  <a:lnTo>
                    <a:pt x="68801" y="1247416"/>
                  </a:lnTo>
                  <a:cubicBezTo>
                    <a:pt x="50554" y="1247416"/>
                    <a:pt x="33054" y="1240168"/>
                    <a:pt x="20151" y="1227265"/>
                  </a:cubicBezTo>
                  <a:cubicBezTo>
                    <a:pt x="7249" y="1214362"/>
                    <a:pt x="0" y="1196863"/>
                    <a:pt x="0" y="1178615"/>
                  </a:cubicBezTo>
                  <a:lnTo>
                    <a:pt x="0" y="68801"/>
                  </a:lnTo>
                  <a:cubicBezTo>
                    <a:pt x="0" y="50554"/>
                    <a:pt x="7249" y="33054"/>
                    <a:pt x="20151" y="20151"/>
                  </a:cubicBezTo>
                  <a:cubicBezTo>
                    <a:pt x="33054" y="7249"/>
                    <a:pt x="50554" y="0"/>
                    <a:pt x="68801" y="0"/>
                  </a:cubicBezTo>
                  <a:close/>
                </a:path>
              </a:pathLst>
            </a:custGeom>
            <a:gradFill rotWithShape="true">
              <a:gsLst>
                <a:gs pos="0">
                  <a:srgbClr val="000F9B">
                    <a:alpha val="78000"/>
                  </a:srgbClr>
                </a:gs>
                <a:gs pos="50000">
                  <a:srgbClr val="EB0000">
                    <a:alpha val="78000"/>
                  </a:srgbClr>
                </a:gs>
                <a:gs pos="100000">
                  <a:srgbClr val="A000EB">
                    <a:alpha val="78000"/>
                  </a:srgbClr>
                </a:gs>
              </a:gsLst>
              <a:path path="circle">
                <a:fillToRect l="0" r="100000" t="0" b="100000"/>
              </a:path>
              <a:tileRect r="0" l="-100000" b="0" t="-100000"/>
            </a:gradFill>
          </p:spPr>
        </p:sp>
        <p:sp>
          <p:nvSpPr>
            <p:cNvPr name="TextBox 5" id="5"/>
            <p:cNvSpPr txBox="true"/>
            <p:nvPr/>
          </p:nvSpPr>
          <p:spPr>
            <a:xfrm>
              <a:off x="0" y="-66675"/>
              <a:ext cx="1659648" cy="1314091"/>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7703689" y="1790346"/>
            <a:ext cx="9783203" cy="7467954"/>
            <a:chOff x="0" y="0"/>
            <a:chExt cx="2576646" cy="1966869"/>
          </a:xfrm>
        </p:grpSpPr>
        <p:sp>
          <p:nvSpPr>
            <p:cNvPr name="Freeform 7" id="7"/>
            <p:cNvSpPr/>
            <p:nvPr/>
          </p:nvSpPr>
          <p:spPr>
            <a:xfrm flipH="false" flipV="false" rot="0">
              <a:off x="0" y="0"/>
              <a:ext cx="2576646" cy="1966869"/>
            </a:xfrm>
            <a:custGeom>
              <a:avLst/>
              <a:gdLst/>
              <a:ahLst/>
              <a:cxnLst/>
              <a:rect r="r" b="b" t="t" l="l"/>
              <a:pathLst>
                <a:path h="1966869" w="2576646">
                  <a:moveTo>
                    <a:pt x="44315" y="0"/>
                  </a:moveTo>
                  <a:lnTo>
                    <a:pt x="2532331" y="0"/>
                  </a:lnTo>
                  <a:cubicBezTo>
                    <a:pt x="2556806" y="0"/>
                    <a:pt x="2576646" y="19841"/>
                    <a:pt x="2576646" y="44315"/>
                  </a:cubicBezTo>
                  <a:lnTo>
                    <a:pt x="2576646" y="1922553"/>
                  </a:lnTo>
                  <a:cubicBezTo>
                    <a:pt x="2576646" y="1934306"/>
                    <a:pt x="2571977" y="1945578"/>
                    <a:pt x="2563667" y="1953889"/>
                  </a:cubicBezTo>
                  <a:cubicBezTo>
                    <a:pt x="2555356" y="1962200"/>
                    <a:pt x="2544084" y="1966869"/>
                    <a:pt x="2532331" y="1966869"/>
                  </a:cubicBezTo>
                  <a:lnTo>
                    <a:pt x="44315" y="1966869"/>
                  </a:lnTo>
                  <a:cubicBezTo>
                    <a:pt x="32562" y="1966869"/>
                    <a:pt x="21290" y="1962200"/>
                    <a:pt x="12980" y="1953889"/>
                  </a:cubicBezTo>
                  <a:cubicBezTo>
                    <a:pt x="4669" y="1945578"/>
                    <a:pt x="0" y="1934306"/>
                    <a:pt x="0" y="1922553"/>
                  </a:cubicBezTo>
                  <a:lnTo>
                    <a:pt x="0" y="44315"/>
                  </a:lnTo>
                  <a:cubicBezTo>
                    <a:pt x="0" y="32562"/>
                    <a:pt x="4669" y="21290"/>
                    <a:pt x="12980" y="12980"/>
                  </a:cubicBezTo>
                  <a:cubicBezTo>
                    <a:pt x="21290" y="4669"/>
                    <a:pt x="32562" y="0"/>
                    <a:pt x="44315" y="0"/>
                  </a:cubicBezTo>
                  <a:close/>
                </a:path>
              </a:pathLst>
            </a:custGeom>
            <a:solidFill>
              <a:srgbClr val="FFFFFF"/>
            </a:solidFill>
          </p:spPr>
        </p:sp>
        <p:sp>
          <p:nvSpPr>
            <p:cNvPr name="TextBox 8" id="8"/>
            <p:cNvSpPr txBox="true"/>
            <p:nvPr/>
          </p:nvSpPr>
          <p:spPr>
            <a:xfrm>
              <a:off x="0" y="-66675"/>
              <a:ext cx="2576646" cy="2033544"/>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5219805" y="2244635"/>
            <a:ext cx="1357313" cy="1357313"/>
          </a:xfrm>
          <a:custGeom>
            <a:avLst/>
            <a:gdLst/>
            <a:ahLst/>
            <a:cxnLst/>
            <a:rect r="r" b="b" t="t" l="l"/>
            <a:pathLst>
              <a:path h="1357313" w="1357313">
                <a:moveTo>
                  <a:pt x="0" y="0"/>
                </a:moveTo>
                <a:lnTo>
                  <a:pt x="1357313" y="0"/>
                </a:lnTo>
                <a:lnTo>
                  <a:pt x="1357313" y="1357314"/>
                </a:lnTo>
                <a:lnTo>
                  <a:pt x="0" y="13573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827572" y="2244635"/>
            <a:ext cx="9535437" cy="6356958"/>
          </a:xfrm>
          <a:custGeom>
            <a:avLst/>
            <a:gdLst/>
            <a:ahLst/>
            <a:cxnLst/>
            <a:rect r="r" b="b" t="t" l="l"/>
            <a:pathLst>
              <a:path h="6356958" w="9535437">
                <a:moveTo>
                  <a:pt x="0" y="0"/>
                </a:moveTo>
                <a:lnTo>
                  <a:pt x="9535437" y="0"/>
                </a:lnTo>
                <a:lnTo>
                  <a:pt x="9535437" y="6356958"/>
                </a:lnTo>
                <a:lnTo>
                  <a:pt x="0" y="6356958"/>
                </a:lnTo>
                <a:lnTo>
                  <a:pt x="0" y="0"/>
                </a:lnTo>
                <a:close/>
              </a:path>
            </a:pathLst>
          </a:custGeom>
          <a:blipFill>
            <a:blip r:embed="rId7"/>
            <a:stretch>
              <a:fillRect l="0" t="0" r="0" b="0"/>
            </a:stretch>
          </a:blipFill>
        </p:spPr>
      </p:sp>
      <p:sp>
        <p:nvSpPr>
          <p:cNvPr name="TextBox 11" id="11"/>
          <p:cNvSpPr txBox="true"/>
          <p:nvPr/>
        </p:nvSpPr>
        <p:spPr>
          <a:xfrm rot="0">
            <a:off x="1363845" y="768097"/>
            <a:ext cx="718008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a:t>
            </a:r>
          </a:p>
        </p:txBody>
      </p:sp>
      <p:sp>
        <p:nvSpPr>
          <p:cNvPr name="TextBox 12" id="12"/>
          <p:cNvSpPr txBox="true"/>
          <p:nvPr/>
        </p:nvSpPr>
        <p:spPr>
          <a:xfrm rot="0">
            <a:off x="1363845" y="3885267"/>
            <a:ext cx="4320610" cy="2156967"/>
          </a:xfrm>
          <a:prstGeom prst="rect">
            <a:avLst/>
          </a:prstGeom>
        </p:spPr>
        <p:txBody>
          <a:bodyPr anchor="t" rtlCol="false" tIns="0" lIns="0" bIns="0" rIns="0">
            <a:spAutoFit/>
          </a:bodyPr>
          <a:lstStyle/>
          <a:p>
            <a:pPr algn="just">
              <a:lnSpc>
                <a:spcPts val="8676"/>
              </a:lnSpc>
            </a:pPr>
            <a:r>
              <a:rPr lang="en-US" sz="6197" spc="-272">
                <a:solidFill>
                  <a:srgbClr val="FFFFFF"/>
                </a:solidFill>
                <a:latin typeface="Open Sauce"/>
                <a:ea typeface="Open Sauce"/>
                <a:cs typeface="Open Sauce"/>
                <a:sym typeface="Open Sauce"/>
              </a:rPr>
              <a:t>Random </a:t>
            </a:r>
          </a:p>
          <a:p>
            <a:pPr algn="just">
              <a:lnSpc>
                <a:spcPts val="8676"/>
              </a:lnSpc>
            </a:pPr>
            <a:r>
              <a:rPr lang="en-US" sz="6197" spc="-272">
                <a:solidFill>
                  <a:srgbClr val="FFFFFF"/>
                </a:solidFill>
                <a:latin typeface="Open Sauce"/>
                <a:ea typeface="Open Sauce"/>
                <a:cs typeface="Open Sauce"/>
                <a:sym typeface="Open Sauce"/>
              </a:rPr>
              <a:t>Forest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678122" y="1790346"/>
            <a:ext cx="12950609" cy="7467954"/>
            <a:chOff x="0" y="0"/>
            <a:chExt cx="3410860" cy="1966869"/>
          </a:xfrm>
        </p:grpSpPr>
        <p:sp>
          <p:nvSpPr>
            <p:cNvPr name="Freeform 4" id="4"/>
            <p:cNvSpPr/>
            <p:nvPr/>
          </p:nvSpPr>
          <p:spPr>
            <a:xfrm flipH="false" flipV="false" rot="0">
              <a:off x="0" y="0"/>
              <a:ext cx="3410860" cy="1966869"/>
            </a:xfrm>
            <a:custGeom>
              <a:avLst/>
              <a:gdLst/>
              <a:ahLst/>
              <a:cxnLst/>
              <a:rect r="r" b="b" t="t" l="l"/>
              <a:pathLst>
                <a:path h="1966869" w="3410860">
                  <a:moveTo>
                    <a:pt x="33477" y="0"/>
                  </a:moveTo>
                  <a:lnTo>
                    <a:pt x="3377383" y="0"/>
                  </a:lnTo>
                  <a:cubicBezTo>
                    <a:pt x="3395872" y="0"/>
                    <a:pt x="3410860" y="14988"/>
                    <a:pt x="3410860" y="33477"/>
                  </a:cubicBezTo>
                  <a:lnTo>
                    <a:pt x="3410860" y="1933391"/>
                  </a:lnTo>
                  <a:cubicBezTo>
                    <a:pt x="3410860" y="1942270"/>
                    <a:pt x="3407333" y="1950785"/>
                    <a:pt x="3401055" y="1957063"/>
                  </a:cubicBezTo>
                  <a:cubicBezTo>
                    <a:pt x="3394777" y="1963341"/>
                    <a:pt x="3386262" y="1966869"/>
                    <a:pt x="3377383" y="1966869"/>
                  </a:cubicBezTo>
                  <a:lnTo>
                    <a:pt x="33477" y="1966869"/>
                  </a:lnTo>
                  <a:cubicBezTo>
                    <a:pt x="24598" y="1966869"/>
                    <a:pt x="16083" y="1963341"/>
                    <a:pt x="9805" y="1957063"/>
                  </a:cubicBezTo>
                  <a:cubicBezTo>
                    <a:pt x="3527" y="1950785"/>
                    <a:pt x="0" y="1942270"/>
                    <a:pt x="0" y="1933391"/>
                  </a:cubicBezTo>
                  <a:lnTo>
                    <a:pt x="0" y="33477"/>
                  </a:lnTo>
                  <a:cubicBezTo>
                    <a:pt x="0" y="24598"/>
                    <a:pt x="3527" y="16083"/>
                    <a:pt x="9805" y="9805"/>
                  </a:cubicBezTo>
                  <a:cubicBezTo>
                    <a:pt x="16083" y="3527"/>
                    <a:pt x="24598" y="0"/>
                    <a:pt x="33477" y="0"/>
                  </a:cubicBezTo>
                  <a:close/>
                </a:path>
              </a:pathLst>
            </a:custGeom>
            <a:solidFill>
              <a:srgbClr val="FFFFFF"/>
            </a:solidFill>
          </p:spPr>
        </p:sp>
        <p:sp>
          <p:nvSpPr>
            <p:cNvPr name="TextBox 5" id="5"/>
            <p:cNvSpPr txBox="true"/>
            <p:nvPr/>
          </p:nvSpPr>
          <p:spPr>
            <a:xfrm>
              <a:off x="0" y="-66675"/>
              <a:ext cx="3410860" cy="2033544"/>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2963339" y="2433993"/>
            <a:ext cx="12361322" cy="6180661"/>
          </a:xfrm>
          <a:custGeom>
            <a:avLst/>
            <a:gdLst/>
            <a:ahLst/>
            <a:cxnLst/>
            <a:rect r="r" b="b" t="t" l="l"/>
            <a:pathLst>
              <a:path h="6180661" w="12361322">
                <a:moveTo>
                  <a:pt x="0" y="0"/>
                </a:moveTo>
                <a:lnTo>
                  <a:pt x="12361322" y="0"/>
                </a:lnTo>
                <a:lnTo>
                  <a:pt x="12361322" y="6180660"/>
                </a:lnTo>
                <a:lnTo>
                  <a:pt x="0" y="6180660"/>
                </a:lnTo>
                <a:lnTo>
                  <a:pt x="0" y="0"/>
                </a:lnTo>
                <a:close/>
              </a:path>
            </a:pathLst>
          </a:custGeom>
          <a:blipFill>
            <a:blip r:embed="rId5"/>
            <a:stretch>
              <a:fillRect l="0" t="0" r="0" b="0"/>
            </a:stretch>
          </a:blipFill>
        </p:spPr>
      </p:sp>
      <p:sp>
        <p:nvSpPr>
          <p:cNvPr name="TextBox 7" id="7"/>
          <p:cNvSpPr txBox="true"/>
          <p:nvPr/>
        </p:nvSpPr>
        <p:spPr>
          <a:xfrm rot="0">
            <a:off x="1363845" y="768097"/>
            <a:ext cx="946136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 vs. Regresión Logística: Métricas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678122" y="1790346"/>
            <a:ext cx="12950609" cy="7467954"/>
            <a:chOff x="0" y="0"/>
            <a:chExt cx="3410860" cy="1966869"/>
          </a:xfrm>
        </p:grpSpPr>
        <p:sp>
          <p:nvSpPr>
            <p:cNvPr name="Freeform 4" id="4"/>
            <p:cNvSpPr/>
            <p:nvPr/>
          </p:nvSpPr>
          <p:spPr>
            <a:xfrm flipH="false" flipV="false" rot="0">
              <a:off x="0" y="0"/>
              <a:ext cx="3410860" cy="1966869"/>
            </a:xfrm>
            <a:custGeom>
              <a:avLst/>
              <a:gdLst/>
              <a:ahLst/>
              <a:cxnLst/>
              <a:rect r="r" b="b" t="t" l="l"/>
              <a:pathLst>
                <a:path h="1966869" w="3410860">
                  <a:moveTo>
                    <a:pt x="33477" y="0"/>
                  </a:moveTo>
                  <a:lnTo>
                    <a:pt x="3377383" y="0"/>
                  </a:lnTo>
                  <a:cubicBezTo>
                    <a:pt x="3395872" y="0"/>
                    <a:pt x="3410860" y="14988"/>
                    <a:pt x="3410860" y="33477"/>
                  </a:cubicBezTo>
                  <a:lnTo>
                    <a:pt x="3410860" y="1933391"/>
                  </a:lnTo>
                  <a:cubicBezTo>
                    <a:pt x="3410860" y="1942270"/>
                    <a:pt x="3407333" y="1950785"/>
                    <a:pt x="3401055" y="1957063"/>
                  </a:cubicBezTo>
                  <a:cubicBezTo>
                    <a:pt x="3394777" y="1963341"/>
                    <a:pt x="3386262" y="1966869"/>
                    <a:pt x="3377383" y="1966869"/>
                  </a:cubicBezTo>
                  <a:lnTo>
                    <a:pt x="33477" y="1966869"/>
                  </a:lnTo>
                  <a:cubicBezTo>
                    <a:pt x="24598" y="1966869"/>
                    <a:pt x="16083" y="1963341"/>
                    <a:pt x="9805" y="1957063"/>
                  </a:cubicBezTo>
                  <a:cubicBezTo>
                    <a:pt x="3527" y="1950785"/>
                    <a:pt x="0" y="1942270"/>
                    <a:pt x="0" y="1933391"/>
                  </a:cubicBezTo>
                  <a:lnTo>
                    <a:pt x="0" y="33477"/>
                  </a:lnTo>
                  <a:cubicBezTo>
                    <a:pt x="0" y="24598"/>
                    <a:pt x="3527" y="16083"/>
                    <a:pt x="9805" y="9805"/>
                  </a:cubicBezTo>
                  <a:cubicBezTo>
                    <a:pt x="16083" y="3527"/>
                    <a:pt x="24598" y="0"/>
                    <a:pt x="33477" y="0"/>
                  </a:cubicBezTo>
                  <a:close/>
                </a:path>
              </a:pathLst>
            </a:custGeom>
            <a:solidFill>
              <a:srgbClr val="FFFFFF"/>
            </a:solidFill>
          </p:spPr>
        </p:sp>
        <p:sp>
          <p:nvSpPr>
            <p:cNvPr name="TextBox 5" id="5"/>
            <p:cNvSpPr txBox="true"/>
            <p:nvPr/>
          </p:nvSpPr>
          <p:spPr>
            <a:xfrm>
              <a:off x="0" y="-66675"/>
              <a:ext cx="3410860" cy="2033544"/>
            </a:xfrm>
            <a:prstGeom prst="rect">
              <a:avLst/>
            </a:prstGeom>
          </p:spPr>
          <p:txBody>
            <a:bodyPr anchor="ctr" rtlCol="false" tIns="50800" lIns="50800" bIns="50800" rIns="50800"/>
            <a:lstStyle/>
            <a:p>
              <a:pPr algn="ctr">
                <a:lnSpc>
                  <a:spcPts val="3151"/>
                </a:lnSpc>
              </a:pPr>
            </a:p>
          </p:txBody>
        </p:sp>
      </p:grpSp>
      <p:sp>
        <p:nvSpPr>
          <p:cNvPr name="TextBox 6" id="6"/>
          <p:cNvSpPr txBox="true"/>
          <p:nvPr/>
        </p:nvSpPr>
        <p:spPr>
          <a:xfrm rot="0">
            <a:off x="1363845" y="768097"/>
            <a:ext cx="946136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 vs. Regresión Logística: Métricas</a:t>
            </a:r>
          </a:p>
        </p:txBody>
      </p:sp>
      <p:sp>
        <p:nvSpPr>
          <p:cNvPr name="Freeform 7" id="7"/>
          <p:cNvSpPr/>
          <p:nvPr/>
        </p:nvSpPr>
        <p:spPr>
          <a:xfrm flipH="false" flipV="false" rot="0">
            <a:off x="2990460" y="2012912"/>
            <a:ext cx="12454277" cy="6834284"/>
          </a:xfrm>
          <a:custGeom>
            <a:avLst/>
            <a:gdLst/>
            <a:ahLst/>
            <a:cxnLst/>
            <a:rect r="r" b="b" t="t" l="l"/>
            <a:pathLst>
              <a:path h="6834284" w="12454277">
                <a:moveTo>
                  <a:pt x="0" y="0"/>
                </a:moveTo>
                <a:lnTo>
                  <a:pt x="12454277" y="0"/>
                </a:lnTo>
                <a:lnTo>
                  <a:pt x="12454277" y="6834285"/>
                </a:lnTo>
                <a:lnTo>
                  <a:pt x="0" y="6834285"/>
                </a:lnTo>
                <a:lnTo>
                  <a:pt x="0" y="0"/>
                </a:lnTo>
                <a:close/>
              </a:path>
            </a:pathLst>
          </a:custGeom>
          <a:blipFill>
            <a:blip r:embed="rId5"/>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678122" y="1790346"/>
            <a:ext cx="12950609" cy="7467954"/>
            <a:chOff x="0" y="0"/>
            <a:chExt cx="3410860" cy="1966869"/>
          </a:xfrm>
        </p:grpSpPr>
        <p:sp>
          <p:nvSpPr>
            <p:cNvPr name="Freeform 4" id="4"/>
            <p:cNvSpPr/>
            <p:nvPr/>
          </p:nvSpPr>
          <p:spPr>
            <a:xfrm flipH="false" flipV="false" rot="0">
              <a:off x="0" y="0"/>
              <a:ext cx="3410860" cy="1966869"/>
            </a:xfrm>
            <a:custGeom>
              <a:avLst/>
              <a:gdLst/>
              <a:ahLst/>
              <a:cxnLst/>
              <a:rect r="r" b="b" t="t" l="l"/>
              <a:pathLst>
                <a:path h="1966869" w="3410860">
                  <a:moveTo>
                    <a:pt x="33477" y="0"/>
                  </a:moveTo>
                  <a:lnTo>
                    <a:pt x="3377383" y="0"/>
                  </a:lnTo>
                  <a:cubicBezTo>
                    <a:pt x="3395872" y="0"/>
                    <a:pt x="3410860" y="14988"/>
                    <a:pt x="3410860" y="33477"/>
                  </a:cubicBezTo>
                  <a:lnTo>
                    <a:pt x="3410860" y="1933391"/>
                  </a:lnTo>
                  <a:cubicBezTo>
                    <a:pt x="3410860" y="1942270"/>
                    <a:pt x="3407333" y="1950785"/>
                    <a:pt x="3401055" y="1957063"/>
                  </a:cubicBezTo>
                  <a:cubicBezTo>
                    <a:pt x="3394777" y="1963341"/>
                    <a:pt x="3386262" y="1966869"/>
                    <a:pt x="3377383" y="1966869"/>
                  </a:cubicBezTo>
                  <a:lnTo>
                    <a:pt x="33477" y="1966869"/>
                  </a:lnTo>
                  <a:cubicBezTo>
                    <a:pt x="24598" y="1966869"/>
                    <a:pt x="16083" y="1963341"/>
                    <a:pt x="9805" y="1957063"/>
                  </a:cubicBezTo>
                  <a:cubicBezTo>
                    <a:pt x="3527" y="1950785"/>
                    <a:pt x="0" y="1942270"/>
                    <a:pt x="0" y="1933391"/>
                  </a:cubicBezTo>
                  <a:lnTo>
                    <a:pt x="0" y="33477"/>
                  </a:lnTo>
                  <a:cubicBezTo>
                    <a:pt x="0" y="24598"/>
                    <a:pt x="3527" y="16083"/>
                    <a:pt x="9805" y="9805"/>
                  </a:cubicBezTo>
                  <a:cubicBezTo>
                    <a:pt x="16083" y="3527"/>
                    <a:pt x="24598" y="0"/>
                    <a:pt x="33477" y="0"/>
                  </a:cubicBezTo>
                  <a:close/>
                </a:path>
              </a:pathLst>
            </a:custGeom>
            <a:solidFill>
              <a:srgbClr val="FFFFFF"/>
            </a:solidFill>
          </p:spPr>
        </p:sp>
        <p:sp>
          <p:nvSpPr>
            <p:cNvPr name="TextBox 5" id="5"/>
            <p:cNvSpPr txBox="true"/>
            <p:nvPr/>
          </p:nvSpPr>
          <p:spPr>
            <a:xfrm>
              <a:off x="0" y="-66675"/>
              <a:ext cx="3410860" cy="2033544"/>
            </a:xfrm>
            <a:prstGeom prst="rect">
              <a:avLst/>
            </a:prstGeom>
          </p:spPr>
          <p:txBody>
            <a:bodyPr anchor="ctr" rtlCol="false" tIns="50800" lIns="50800" bIns="50800" rIns="50800"/>
            <a:lstStyle/>
            <a:p>
              <a:pPr algn="ctr">
                <a:lnSpc>
                  <a:spcPts val="3151"/>
                </a:lnSpc>
              </a:pPr>
            </a:p>
          </p:txBody>
        </p:sp>
      </p:grpSp>
      <p:sp>
        <p:nvSpPr>
          <p:cNvPr name="TextBox 6" id="6"/>
          <p:cNvSpPr txBox="true"/>
          <p:nvPr/>
        </p:nvSpPr>
        <p:spPr>
          <a:xfrm rot="0">
            <a:off x="1363845" y="768097"/>
            <a:ext cx="946136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 vs. Regresión Logística: Métricas</a:t>
            </a:r>
          </a:p>
        </p:txBody>
      </p:sp>
      <p:sp>
        <p:nvSpPr>
          <p:cNvPr name="TextBox 7" id="7"/>
          <p:cNvSpPr txBox="true"/>
          <p:nvPr/>
        </p:nvSpPr>
        <p:spPr>
          <a:xfrm rot="0">
            <a:off x="2879793" y="2128428"/>
            <a:ext cx="12547267" cy="6687014"/>
          </a:xfrm>
          <a:prstGeom prst="rect">
            <a:avLst/>
          </a:prstGeom>
        </p:spPr>
        <p:txBody>
          <a:bodyPr anchor="t" rtlCol="false" tIns="0" lIns="0" bIns="0" rIns="0">
            <a:spAutoFit/>
          </a:bodyPr>
          <a:lstStyle/>
          <a:p>
            <a:pPr algn="l">
              <a:lnSpc>
                <a:spcPts val="4776"/>
              </a:lnSpc>
              <a:spcBef>
                <a:spcPct val="0"/>
              </a:spcBef>
            </a:pPr>
            <a:r>
              <a:rPr lang="en-US" sz="3411">
                <a:solidFill>
                  <a:srgbClr val="000000"/>
                </a:solidFill>
                <a:latin typeface="Poppins"/>
                <a:ea typeface="Poppins"/>
                <a:cs typeface="Poppins"/>
                <a:sym typeface="Poppins"/>
              </a:rPr>
              <a:t>def calculate_cost(y_true, y_pred):</a:t>
            </a:r>
          </a:p>
          <a:p>
            <a:pPr algn="l">
              <a:lnSpc>
                <a:spcPts val="4776"/>
              </a:lnSpc>
              <a:spcBef>
                <a:spcPct val="0"/>
              </a:spcBef>
            </a:pPr>
          </a:p>
          <a:p>
            <a:pPr algn="l">
              <a:lnSpc>
                <a:spcPts val="4776"/>
              </a:lnSpc>
              <a:spcBef>
                <a:spcPct val="0"/>
              </a:spcBef>
            </a:pPr>
            <a:r>
              <a:rPr lang="en-US" sz="3411">
                <a:solidFill>
                  <a:srgbClr val="000000"/>
                </a:solidFill>
                <a:latin typeface="Poppins"/>
                <a:ea typeface="Poppins"/>
                <a:cs typeface="Poppins"/>
                <a:sym typeface="Poppins"/>
              </a:rPr>
              <a:t>    cm = confusion_matrix(y_true, y_pred)</a:t>
            </a:r>
          </a:p>
          <a:p>
            <a:pPr algn="l">
              <a:lnSpc>
                <a:spcPts val="4776"/>
              </a:lnSpc>
              <a:spcBef>
                <a:spcPct val="0"/>
              </a:spcBef>
            </a:pPr>
            <a:r>
              <a:rPr lang="en-US" sz="3411">
                <a:solidFill>
                  <a:srgbClr val="000000"/>
                </a:solidFill>
                <a:latin typeface="Poppins"/>
                <a:ea typeface="Poppins"/>
                <a:cs typeface="Poppins"/>
                <a:sym typeface="Poppins"/>
              </a:rPr>
              <a:t>    </a:t>
            </a:r>
          </a:p>
          <a:p>
            <a:pPr algn="l">
              <a:lnSpc>
                <a:spcPts val="4776"/>
              </a:lnSpc>
              <a:spcBef>
                <a:spcPct val="0"/>
              </a:spcBef>
            </a:pPr>
            <a:r>
              <a:rPr lang="en-US" sz="3411">
                <a:solidFill>
                  <a:srgbClr val="000000"/>
                </a:solidFill>
                <a:latin typeface="Poppins"/>
                <a:ea typeface="Poppins"/>
                <a:cs typeface="Poppins"/>
                <a:sym typeface="Poppins"/>
              </a:rPr>
              <a:t>    tn, fp, fn, tp = cm.ravel()</a:t>
            </a:r>
          </a:p>
          <a:p>
            <a:pPr algn="l">
              <a:lnSpc>
                <a:spcPts val="4776"/>
              </a:lnSpc>
              <a:spcBef>
                <a:spcPct val="0"/>
              </a:spcBef>
            </a:pPr>
            <a:r>
              <a:rPr lang="en-US" sz="3411">
                <a:solidFill>
                  <a:srgbClr val="000000"/>
                </a:solidFill>
                <a:latin typeface="Poppins"/>
                <a:ea typeface="Poppins"/>
                <a:cs typeface="Poppins"/>
                <a:sym typeface="Poppins"/>
              </a:rPr>
              <a:t>    </a:t>
            </a:r>
          </a:p>
          <a:p>
            <a:pPr algn="l">
              <a:lnSpc>
                <a:spcPts val="4776"/>
              </a:lnSpc>
              <a:spcBef>
                <a:spcPct val="0"/>
              </a:spcBef>
            </a:pPr>
            <a:r>
              <a:rPr lang="en-US" sz="3411">
                <a:solidFill>
                  <a:srgbClr val="000000"/>
                </a:solidFill>
                <a:latin typeface="Poppins"/>
                <a:ea typeface="Poppins"/>
                <a:cs typeface="Poppins"/>
                <a:sym typeface="Poppins"/>
              </a:rPr>
              <a:t>    false_positive_cost = fp * 1</a:t>
            </a:r>
          </a:p>
          <a:p>
            <a:pPr algn="l">
              <a:lnSpc>
                <a:spcPts val="4776"/>
              </a:lnSpc>
              <a:spcBef>
                <a:spcPct val="0"/>
              </a:spcBef>
            </a:pPr>
            <a:r>
              <a:rPr lang="en-US" sz="3411">
                <a:solidFill>
                  <a:srgbClr val="000000"/>
                </a:solidFill>
                <a:latin typeface="Poppins"/>
                <a:ea typeface="Poppins"/>
                <a:cs typeface="Poppins"/>
                <a:sym typeface="Poppins"/>
              </a:rPr>
              <a:t>    false_negative_cost = fn * 5</a:t>
            </a:r>
          </a:p>
          <a:p>
            <a:pPr algn="l">
              <a:lnSpc>
                <a:spcPts val="4776"/>
              </a:lnSpc>
              <a:spcBef>
                <a:spcPct val="0"/>
              </a:spcBef>
            </a:pPr>
            <a:r>
              <a:rPr lang="en-US" sz="3411">
                <a:solidFill>
                  <a:srgbClr val="000000"/>
                </a:solidFill>
                <a:latin typeface="Poppins"/>
                <a:ea typeface="Poppins"/>
                <a:cs typeface="Poppins"/>
                <a:sym typeface="Poppins"/>
              </a:rPr>
              <a:t>    </a:t>
            </a:r>
          </a:p>
          <a:p>
            <a:pPr algn="l">
              <a:lnSpc>
                <a:spcPts val="4776"/>
              </a:lnSpc>
              <a:spcBef>
                <a:spcPct val="0"/>
              </a:spcBef>
            </a:pPr>
            <a:r>
              <a:rPr lang="en-US" sz="3411">
                <a:solidFill>
                  <a:srgbClr val="000000"/>
                </a:solidFill>
                <a:latin typeface="Poppins"/>
                <a:ea typeface="Poppins"/>
                <a:cs typeface="Poppins"/>
                <a:sym typeface="Poppins"/>
              </a:rPr>
              <a:t>    total_cost = false_positive_cost + false_negative_cost</a:t>
            </a:r>
          </a:p>
          <a:p>
            <a:pPr algn="l">
              <a:lnSpc>
                <a:spcPts val="4776"/>
              </a:lnSpc>
              <a:spcBef>
                <a:spcPct val="0"/>
              </a:spcBef>
            </a:pPr>
            <a:r>
              <a:rPr lang="en-US" sz="3411">
                <a:solidFill>
                  <a:srgbClr val="000000"/>
                </a:solidFill>
                <a:latin typeface="Poppins"/>
                <a:ea typeface="Poppins"/>
                <a:cs typeface="Poppins"/>
                <a:sym typeface="Poppins"/>
              </a:rPr>
              <a:t>    return -total_cost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69742" y="1790346"/>
            <a:ext cx="8566609" cy="7467954"/>
            <a:chOff x="0" y="0"/>
            <a:chExt cx="2256226" cy="1966869"/>
          </a:xfrm>
        </p:grpSpPr>
        <p:sp>
          <p:nvSpPr>
            <p:cNvPr name="Freeform 4" id="4"/>
            <p:cNvSpPr/>
            <p:nvPr/>
          </p:nvSpPr>
          <p:spPr>
            <a:xfrm flipH="false" flipV="false" rot="0">
              <a:off x="0" y="0"/>
              <a:ext cx="2256226" cy="1966869"/>
            </a:xfrm>
            <a:custGeom>
              <a:avLst/>
              <a:gdLst/>
              <a:ahLst/>
              <a:cxnLst/>
              <a:rect r="r" b="b" t="t" l="l"/>
              <a:pathLst>
                <a:path h="1966869" w="2256226">
                  <a:moveTo>
                    <a:pt x="50609" y="0"/>
                  </a:moveTo>
                  <a:lnTo>
                    <a:pt x="2205617" y="0"/>
                  </a:lnTo>
                  <a:cubicBezTo>
                    <a:pt x="2219040" y="0"/>
                    <a:pt x="2231912" y="5332"/>
                    <a:pt x="2241403" y="14823"/>
                  </a:cubicBezTo>
                  <a:cubicBezTo>
                    <a:pt x="2250894" y="24314"/>
                    <a:pt x="2256226" y="37187"/>
                    <a:pt x="2256226" y="50609"/>
                  </a:cubicBezTo>
                  <a:lnTo>
                    <a:pt x="2256226" y="1916260"/>
                  </a:lnTo>
                  <a:cubicBezTo>
                    <a:pt x="2256226" y="1944210"/>
                    <a:pt x="2233568" y="1966869"/>
                    <a:pt x="2205617" y="1966869"/>
                  </a:cubicBezTo>
                  <a:lnTo>
                    <a:pt x="50609" y="1966869"/>
                  </a:lnTo>
                  <a:cubicBezTo>
                    <a:pt x="37187" y="1966869"/>
                    <a:pt x="24314" y="1961536"/>
                    <a:pt x="14823" y="1952046"/>
                  </a:cubicBezTo>
                  <a:cubicBezTo>
                    <a:pt x="5332" y="1942554"/>
                    <a:pt x="0" y="1929682"/>
                    <a:pt x="0" y="1916260"/>
                  </a:cubicBezTo>
                  <a:lnTo>
                    <a:pt x="0" y="50609"/>
                  </a:lnTo>
                  <a:cubicBezTo>
                    <a:pt x="0" y="37187"/>
                    <a:pt x="5332" y="24314"/>
                    <a:pt x="14823" y="14823"/>
                  </a:cubicBezTo>
                  <a:cubicBezTo>
                    <a:pt x="24314" y="5332"/>
                    <a:pt x="37187" y="0"/>
                    <a:pt x="50609" y="0"/>
                  </a:cubicBezTo>
                  <a:close/>
                </a:path>
              </a:pathLst>
            </a:custGeom>
            <a:solidFill>
              <a:srgbClr val="FFFFFF"/>
            </a:solidFill>
          </p:spPr>
        </p:sp>
        <p:sp>
          <p:nvSpPr>
            <p:cNvPr name="TextBox 5" id="5"/>
            <p:cNvSpPr txBox="true"/>
            <p:nvPr/>
          </p:nvSpPr>
          <p:spPr>
            <a:xfrm>
              <a:off x="0" y="-66675"/>
              <a:ext cx="2256226" cy="2033544"/>
            </a:xfrm>
            <a:prstGeom prst="rect">
              <a:avLst/>
            </a:prstGeom>
          </p:spPr>
          <p:txBody>
            <a:bodyPr anchor="ctr" rtlCol="false" tIns="50800" lIns="50800" bIns="50800" rIns="50800"/>
            <a:lstStyle/>
            <a:p>
              <a:pPr algn="ctr">
                <a:lnSpc>
                  <a:spcPts val="3151"/>
                </a:lnSpc>
              </a:pPr>
            </a:p>
          </p:txBody>
        </p:sp>
      </p:grpSp>
      <p:sp>
        <p:nvSpPr>
          <p:cNvPr name="TextBox 6" id="6"/>
          <p:cNvSpPr txBox="true"/>
          <p:nvPr/>
        </p:nvSpPr>
        <p:spPr>
          <a:xfrm rot="0">
            <a:off x="1363845" y="768097"/>
            <a:ext cx="946136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 vs. Regresión Logística: Métricas</a:t>
            </a:r>
          </a:p>
        </p:txBody>
      </p:sp>
      <p:sp>
        <p:nvSpPr>
          <p:cNvPr name="TextBox 7" id="7"/>
          <p:cNvSpPr txBox="true"/>
          <p:nvPr/>
        </p:nvSpPr>
        <p:spPr>
          <a:xfrm rot="0">
            <a:off x="639267" y="2365674"/>
            <a:ext cx="7933283" cy="4410041"/>
          </a:xfrm>
          <a:prstGeom prst="rect">
            <a:avLst/>
          </a:prstGeom>
        </p:spPr>
        <p:txBody>
          <a:bodyPr anchor="t" rtlCol="false" tIns="0" lIns="0" bIns="0" rIns="0">
            <a:spAutoFit/>
          </a:bodyPr>
          <a:lstStyle/>
          <a:p>
            <a:pPr algn="l">
              <a:lnSpc>
                <a:spcPts val="3151"/>
              </a:lnSpc>
              <a:spcBef>
                <a:spcPct val="0"/>
              </a:spcBef>
            </a:pPr>
            <a:r>
              <a:rPr lang="en-US" sz="2251">
                <a:solidFill>
                  <a:srgbClr val="000000"/>
                </a:solidFill>
                <a:latin typeface="Poppins"/>
                <a:ea typeface="Poppins"/>
                <a:cs typeface="Poppins"/>
                <a:sym typeface="Poppins"/>
              </a:rPr>
              <a:t>rf_search_accuracy = RandomizedSearchCV(</a:t>
            </a:r>
          </a:p>
          <a:p>
            <a:pPr algn="l">
              <a:lnSpc>
                <a:spcPts val="3151"/>
              </a:lnSpc>
              <a:spcBef>
                <a:spcPct val="0"/>
              </a:spcBef>
            </a:pPr>
            <a:r>
              <a:rPr lang="en-US" sz="2251">
                <a:solidFill>
                  <a:srgbClr val="000000"/>
                </a:solidFill>
                <a:latin typeface="Poppins"/>
                <a:ea typeface="Poppins"/>
                <a:cs typeface="Poppins"/>
                <a:sym typeface="Poppins"/>
              </a:rPr>
              <a:t>    estimator=rf_model,</a:t>
            </a:r>
          </a:p>
          <a:p>
            <a:pPr algn="l">
              <a:lnSpc>
                <a:spcPts val="3151"/>
              </a:lnSpc>
              <a:spcBef>
                <a:spcPct val="0"/>
              </a:spcBef>
            </a:pPr>
            <a:r>
              <a:rPr lang="en-US" sz="2251">
                <a:solidFill>
                  <a:srgbClr val="000000"/>
                </a:solidFill>
                <a:latin typeface="Poppins"/>
                <a:ea typeface="Poppins"/>
                <a:cs typeface="Poppins"/>
                <a:sym typeface="Poppins"/>
              </a:rPr>
              <a:t>    param_distributions=param_dist,</a:t>
            </a:r>
          </a:p>
          <a:p>
            <a:pPr algn="l">
              <a:lnSpc>
                <a:spcPts val="3151"/>
              </a:lnSpc>
              <a:spcBef>
                <a:spcPct val="0"/>
              </a:spcBef>
            </a:pPr>
            <a:r>
              <a:rPr lang="en-US" sz="2251">
                <a:solidFill>
                  <a:srgbClr val="000000"/>
                </a:solidFill>
                <a:latin typeface="Poppins"/>
                <a:ea typeface="Poppins"/>
                <a:cs typeface="Poppins"/>
                <a:sym typeface="Poppins"/>
              </a:rPr>
              <a:t>    n_iter=50,  # Number of parameter settings sampled</a:t>
            </a:r>
          </a:p>
          <a:p>
            <a:pPr algn="l">
              <a:lnSpc>
                <a:spcPts val="3151"/>
              </a:lnSpc>
              <a:spcBef>
                <a:spcPct val="0"/>
              </a:spcBef>
            </a:pPr>
            <a:r>
              <a:rPr lang="en-US" sz="2251">
                <a:solidFill>
                  <a:srgbClr val="000000"/>
                </a:solidFill>
                <a:latin typeface="Poppins"/>
                <a:ea typeface="Poppins"/>
                <a:cs typeface="Poppins"/>
                <a:sym typeface="Poppins"/>
              </a:rPr>
              <a:t>    cv=5,</a:t>
            </a:r>
          </a:p>
          <a:p>
            <a:pPr algn="l">
              <a:lnSpc>
                <a:spcPts val="3151"/>
              </a:lnSpc>
              <a:spcBef>
                <a:spcPct val="0"/>
              </a:spcBef>
            </a:pPr>
            <a:r>
              <a:rPr lang="en-US" sz="2251">
                <a:solidFill>
                  <a:srgbClr val="000000"/>
                </a:solidFill>
                <a:latin typeface="Poppins"/>
                <a:ea typeface="Poppins"/>
                <a:cs typeface="Poppins"/>
                <a:sym typeface="Poppins"/>
              </a:rPr>
              <a:t>    scoring='accuracy',</a:t>
            </a:r>
          </a:p>
          <a:p>
            <a:pPr algn="l">
              <a:lnSpc>
                <a:spcPts val="3151"/>
              </a:lnSpc>
              <a:spcBef>
                <a:spcPct val="0"/>
              </a:spcBef>
            </a:pPr>
            <a:r>
              <a:rPr lang="en-US" sz="2251">
                <a:solidFill>
                  <a:srgbClr val="000000"/>
                </a:solidFill>
                <a:latin typeface="Poppins"/>
                <a:ea typeface="Poppins"/>
                <a:cs typeface="Poppins"/>
                <a:sym typeface="Poppins"/>
              </a:rPr>
              <a:t>    n_jobs=-1,</a:t>
            </a:r>
          </a:p>
          <a:p>
            <a:pPr algn="l">
              <a:lnSpc>
                <a:spcPts val="3151"/>
              </a:lnSpc>
              <a:spcBef>
                <a:spcPct val="0"/>
              </a:spcBef>
            </a:pPr>
            <a:r>
              <a:rPr lang="en-US" sz="2251">
                <a:solidFill>
                  <a:srgbClr val="000000"/>
                </a:solidFill>
                <a:latin typeface="Poppins"/>
                <a:ea typeface="Poppins"/>
                <a:cs typeface="Poppins"/>
                <a:sym typeface="Poppins"/>
              </a:rPr>
              <a:t>    verbose=1,</a:t>
            </a:r>
          </a:p>
          <a:p>
            <a:pPr algn="l">
              <a:lnSpc>
                <a:spcPts val="3151"/>
              </a:lnSpc>
              <a:spcBef>
                <a:spcPct val="0"/>
              </a:spcBef>
            </a:pPr>
            <a:r>
              <a:rPr lang="en-US" sz="2251">
                <a:solidFill>
                  <a:srgbClr val="000000"/>
                </a:solidFill>
                <a:latin typeface="Poppins"/>
                <a:ea typeface="Poppins"/>
                <a:cs typeface="Poppins"/>
                <a:sym typeface="Poppins"/>
              </a:rPr>
              <a:t>    random_state=42</a:t>
            </a:r>
          </a:p>
          <a:p>
            <a:pPr algn="l">
              <a:lnSpc>
                <a:spcPts val="3151"/>
              </a:lnSpc>
              <a:spcBef>
                <a:spcPct val="0"/>
              </a:spcBef>
            </a:pPr>
            <a:r>
              <a:rPr lang="en-US" sz="2251">
                <a:solidFill>
                  <a:srgbClr val="000000"/>
                </a:solidFill>
                <a:latin typeface="Poppins"/>
                <a:ea typeface="Poppins"/>
                <a:cs typeface="Poppins"/>
                <a:sym typeface="Poppins"/>
              </a:rPr>
              <a:t>)</a:t>
            </a:r>
          </a:p>
          <a:p>
            <a:pPr algn="l">
              <a:lnSpc>
                <a:spcPts val="3151"/>
              </a:lnSpc>
              <a:spcBef>
                <a:spcPct val="0"/>
              </a:spcBef>
            </a:pPr>
          </a:p>
        </p:txBody>
      </p:sp>
      <p:grpSp>
        <p:nvGrpSpPr>
          <p:cNvPr name="Group 8" id="8"/>
          <p:cNvGrpSpPr/>
          <p:nvPr/>
        </p:nvGrpSpPr>
        <p:grpSpPr>
          <a:xfrm rot="0">
            <a:off x="9460712" y="1790346"/>
            <a:ext cx="8566609" cy="7467954"/>
            <a:chOff x="0" y="0"/>
            <a:chExt cx="2256226" cy="1966869"/>
          </a:xfrm>
        </p:grpSpPr>
        <p:sp>
          <p:nvSpPr>
            <p:cNvPr name="Freeform 9" id="9"/>
            <p:cNvSpPr/>
            <p:nvPr/>
          </p:nvSpPr>
          <p:spPr>
            <a:xfrm flipH="false" flipV="false" rot="0">
              <a:off x="0" y="0"/>
              <a:ext cx="2256226" cy="1966869"/>
            </a:xfrm>
            <a:custGeom>
              <a:avLst/>
              <a:gdLst/>
              <a:ahLst/>
              <a:cxnLst/>
              <a:rect r="r" b="b" t="t" l="l"/>
              <a:pathLst>
                <a:path h="1966869" w="2256226">
                  <a:moveTo>
                    <a:pt x="50609" y="0"/>
                  </a:moveTo>
                  <a:lnTo>
                    <a:pt x="2205617" y="0"/>
                  </a:lnTo>
                  <a:cubicBezTo>
                    <a:pt x="2219040" y="0"/>
                    <a:pt x="2231912" y="5332"/>
                    <a:pt x="2241403" y="14823"/>
                  </a:cubicBezTo>
                  <a:cubicBezTo>
                    <a:pt x="2250894" y="24314"/>
                    <a:pt x="2256226" y="37187"/>
                    <a:pt x="2256226" y="50609"/>
                  </a:cubicBezTo>
                  <a:lnTo>
                    <a:pt x="2256226" y="1916260"/>
                  </a:lnTo>
                  <a:cubicBezTo>
                    <a:pt x="2256226" y="1944210"/>
                    <a:pt x="2233568" y="1966869"/>
                    <a:pt x="2205617" y="1966869"/>
                  </a:cubicBezTo>
                  <a:lnTo>
                    <a:pt x="50609" y="1966869"/>
                  </a:lnTo>
                  <a:cubicBezTo>
                    <a:pt x="37187" y="1966869"/>
                    <a:pt x="24314" y="1961536"/>
                    <a:pt x="14823" y="1952046"/>
                  </a:cubicBezTo>
                  <a:cubicBezTo>
                    <a:pt x="5332" y="1942554"/>
                    <a:pt x="0" y="1929682"/>
                    <a:pt x="0" y="1916260"/>
                  </a:cubicBezTo>
                  <a:lnTo>
                    <a:pt x="0" y="50609"/>
                  </a:lnTo>
                  <a:cubicBezTo>
                    <a:pt x="0" y="37187"/>
                    <a:pt x="5332" y="24314"/>
                    <a:pt x="14823" y="14823"/>
                  </a:cubicBezTo>
                  <a:cubicBezTo>
                    <a:pt x="24314" y="5332"/>
                    <a:pt x="37187" y="0"/>
                    <a:pt x="50609" y="0"/>
                  </a:cubicBezTo>
                  <a:close/>
                </a:path>
              </a:pathLst>
            </a:custGeom>
            <a:solidFill>
              <a:srgbClr val="FFFFFF"/>
            </a:solidFill>
          </p:spPr>
        </p:sp>
        <p:sp>
          <p:nvSpPr>
            <p:cNvPr name="TextBox 10" id="10"/>
            <p:cNvSpPr txBox="true"/>
            <p:nvPr/>
          </p:nvSpPr>
          <p:spPr>
            <a:xfrm>
              <a:off x="0" y="-66675"/>
              <a:ext cx="2256226" cy="2033544"/>
            </a:xfrm>
            <a:prstGeom prst="rect">
              <a:avLst/>
            </a:prstGeom>
          </p:spPr>
          <p:txBody>
            <a:bodyPr anchor="ctr" rtlCol="false" tIns="50800" lIns="50800" bIns="50800" rIns="50800"/>
            <a:lstStyle/>
            <a:p>
              <a:pPr algn="ctr">
                <a:lnSpc>
                  <a:spcPts val="3151"/>
                </a:lnSpc>
              </a:pPr>
            </a:p>
          </p:txBody>
        </p:sp>
      </p:grpSp>
      <p:sp>
        <p:nvSpPr>
          <p:cNvPr name="TextBox 11" id="11"/>
          <p:cNvSpPr txBox="true"/>
          <p:nvPr/>
        </p:nvSpPr>
        <p:spPr>
          <a:xfrm rot="0">
            <a:off x="9830238" y="2365674"/>
            <a:ext cx="7880920" cy="6410291"/>
          </a:xfrm>
          <a:prstGeom prst="rect">
            <a:avLst/>
          </a:prstGeom>
        </p:spPr>
        <p:txBody>
          <a:bodyPr anchor="t" rtlCol="false" tIns="0" lIns="0" bIns="0" rIns="0">
            <a:spAutoFit/>
          </a:bodyPr>
          <a:lstStyle/>
          <a:p>
            <a:pPr algn="l">
              <a:lnSpc>
                <a:spcPts val="3151"/>
              </a:lnSpc>
            </a:pPr>
          </a:p>
          <a:p>
            <a:pPr algn="l">
              <a:lnSpc>
                <a:spcPts val="3151"/>
              </a:lnSpc>
            </a:pPr>
            <a:r>
              <a:rPr lang="en-US" sz="2251">
                <a:solidFill>
                  <a:srgbClr val="000000"/>
                </a:solidFill>
                <a:latin typeface="Poppins"/>
                <a:ea typeface="Poppins"/>
                <a:cs typeface="Poppins"/>
                <a:sym typeface="Poppins"/>
              </a:rPr>
              <a:t>cost_scorer = make_scorer(calculate_cost, </a:t>
            </a:r>
            <a:r>
              <a:rPr lang="en-US" sz="2251" i="true">
                <a:solidFill>
                  <a:srgbClr val="000000"/>
                </a:solidFill>
                <a:latin typeface="Poppins Italics"/>
                <a:ea typeface="Poppins Italics"/>
                <a:cs typeface="Poppins Italics"/>
                <a:sym typeface="Poppins Italics"/>
              </a:rPr>
              <a:t>greater_is_better</a:t>
            </a:r>
            <a:r>
              <a:rPr lang="en-US" sz="2251">
                <a:solidFill>
                  <a:srgbClr val="000000"/>
                </a:solidFill>
                <a:latin typeface="Poppins"/>
                <a:ea typeface="Poppins"/>
                <a:cs typeface="Poppins"/>
                <a:sym typeface="Poppins"/>
              </a:rPr>
              <a:t>=True)</a:t>
            </a:r>
          </a:p>
          <a:p>
            <a:pPr algn="l">
              <a:lnSpc>
                <a:spcPts val="3151"/>
              </a:lnSpc>
            </a:pPr>
          </a:p>
          <a:p>
            <a:pPr algn="l">
              <a:lnSpc>
                <a:spcPts val="3151"/>
              </a:lnSpc>
            </a:pPr>
          </a:p>
          <a:p>
            <a:pPr algn="l">
              <a:lnSpc>
                <a:spcPts val="3151"/>
              </a:lnSpc>
            </a:pPr>
            <a:r>
              <a:rPr lang="en-US" sz="2251">
                <a:solidFill>
                  <a:srgbClr val="000000"/>
                </a:solidFill>
                <a:latin typeface="Poppins"/>
                <a:ea typeface="Poppins"/>
                <a:cs typeface="Poppins"/>
                <a:sym typeface="Poppins"/>
              </a:rPr>
              <a:t>rf_search_error = RandomizedSearchCV(</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estimator</a:t>
            </a:r>
            <a:r>
              <a:rPr lang="en-US" sz="2251">
                <a:solidFill>
                  <a:srgbClr val="000000"/>
                </a:solidFill>
                <a:latin typeface="Poppins"/>
                <a:ea typeface="Poppins"/>
                <a:cs typeface="Poppins"/>
                <a:sym typeface="Poppins"/>
              </a:rPr>
              <a:t>=rf_model,</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param_distributions</a:t>
            </a:r>
            <a:r>
              <a:rPr lang="en-US" sz="2251">
                <a:solidFill>
                  <a:srgbClr val="000000"/>
                </a:solidFill>
                <a:latin typeface="Poppins"/>
                <a:ea typeface="Poppins"/>
                <a:cs typeface="Poppins"/>
                <a:sym typeface="Poppins"/>
              </a:rPr>
              <a:t>=param_dist,</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n_iter</a:t>
            </a:r>
            <a:r>
              <a:rPr lang="en-US" sz="2251">
                <a:solidFill>
                  <a:srgbClr val="000000"/>
                </a:solidFill>
                <a:latin typeface="Poppins"/>
                <a:ea typeface="Poppins"/>
                <a:cs typeface="Poppins"/>
                <a:sym typeface="Poppins"/>
              </a:rPr>
              <a:t>=50,</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cv</a:t>
            </a:r>
            <a:r>
              <a:rPr lang="en-US" sz="2251">
                <a:solidFill>
                  <a:srgbClr val="000000"/>
                </a:solidFill>
                <a:latin typeface="Poppins"/>
                <a:ea typeface="Poppins"/>
                <a:cs typeface="Poppins"/>
                <a:sym typeface="Poppins"/>
              </a:rPr>
              <a:t>=5,</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scoring</a:t>
            </a:r>
            <a:r>
              <a:rPr lang="en-US" sz="2251">
                <a:solidFill>
                  <a:srgbClr val="000000"/>
                </a:solidFill>
                <a:latin typeface="Poppins"/>
                <a:ea typeface="Poppins"/>
                <a:cs typeface="Poppins"/>
                <a:sym typeface="Poppins"/>
              </a:rPr>
              <a:t>=cost_scorer,</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n_jobs</a:t>
            </a:r>
            <a:r>
              <a:rPr lang="en-US" sz="2251">
                <a:solidFill>
                  <a:srgbClr val="000000"/>
                </a:solidFill>
                <a:latin typeface="Poppins"/>
                <a:ea typeface="Poppins"/>
                <a:cs typeface="Poppins"/>
                <a:sym typeface="Poppins"/>
              </a:rPr>
              <a:t>=-1,</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verbose</a:t>
            </a:r>
            <a:r>
              <a:rPr lang="en-US" sz="2251">
                <a:solidFill>
                  <a:srgbClr val="000000"/>
                </a:solidFill>
                <a:latin typeface="Poppins"/>
                <a:ea typeface="Poppins"/>
                <a:cs typeface="Poppins"/>
                <a:sym typeface="Poppins"/>
              </a:rPr>
              <a:t>=1,</a:t>
            </a:r>
          </a:p>
          <a:p>
            <a:pPr algn="l">
              <a:lnSpc>
                <a:spcPts val="3151"/>
              </a:lnSpc>
            </a:pPr>
            <a:r>
              <a:rPr lang="en-US" sz="2251">
                <a:solidFill>
                  <a:srgbClr val="000000"/>
                </a:solidFill>
                <a:latin typeface="Poppins"/>
                <a:ea typeface="Poppins"/>
                <a:cs typeface="Poppins"/>
                <a:sym typeface="Poppins"/>
              </a:rPr>
              <a:t>  </a:t>
            </a:r>
            <a:r>
              <a:rPr lang="en-US" sz="2251" i="true">
                <a:solidFill>
                  <a:srgbClr val="000000"/>
                </a:solidFill>
                <a:latin typeface="Poppins Italics"/>
                <a:ea typeface="Poppins Italics"/>
                <a:cs typeface="Poppins Italics"/>
                <a:sym typeface="Poppins Italics"/>
              </a:rPr>
              <a:t>random_state</a:t>
            </a:r>
            <a:r>
              <a:rPr lang="en-US" sz="2251">
                <a:solidFill>
                  <a:srgbClr val="000000"/>
                </a:solidFill>
                <a:latin typeface="Poppins"/>
                <a:ea typeface="Poppins"/>
                <a:cs typeface="Poppins"/>
                <a:sym typeface="Poppins"/>
              </a:rPr>
              <a:t>=42</a:t>
            </a:r>
          </a:p>
          <a:p>
            <a:pPr algn="l">
              <a:lnSpc>
                <a:spcPts val="3151"/>
              </a:lnSpc>
            </a:pPr>
            <a:r>
              <a:rPr lang="en-US" sz="2251">
                <a:solidFill>
                  <a:srgbClr val="000000"/>
                </a:solidFill>
                <a:latin typeface="Poppins"/>
                <a:ea typeface="Poppins"/>
                <a:cs typeface="Poppins"/>
                <a:sym typeface="Poppins"/>
              </a:rPr>
              <a:t>)</a:t>
            </a:r>
          </a:p>
          <a:p>
            <a:pPr algn="l">
              <a:lnSpc>
                <a:spcPts val="3151"/>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668695" y="2201375"/>
            <a:ext cx="12950609" cy="5884251"/>
            <a:chOff x="0" y="0"/>
            <a:chExt cx="3410860" cy="1549762"/>
          </a:xfrm>
        </p:grpSpPr>
        <p:sp>
          <p:nvSpPr>
            <p:cNvPr name="Freeform 4" id="4"/>
            <p:cNvSpPr/>
            <p:nvPr/>
          </p:nvSpPr>
          <p:spPr>
            <a:xfrm flipH="false" flipV="false" rot="0">
              <a:off x="0" y="0"/>
              <a:ext cx="3410860" cy="1549762"/>
            </a:xfrm>
            <a:custGeom>
              <a:avLst/>
              <a:gdLst/>
              <a:ahLst/>
              <a:cxnLst/>
              <a:rect r="r" b="b" t="t" l="l"/>
              <a:pathLst>
                <a:path h="1549762" w="3410860">
                  <a:moveTo>
                    <a:pt x="33477" y="0"/>
                  </a:moveTo>
                  <a:lnTo>
                    <a:pt x="3377383" y="0"/>
                  </a:lnTo>
                  <a:cubicBezTo>
                    <a:pt x="3395872" y="0"/>
                    <a:pt x="3410860" y="14988"/>
                    <a:pt x="3410860" y="33477"/>
                  </a:cubicBezTo>
                  <a:lnTo>
                    <a:pt x="3410860" y="1516284"/>
                  </a:lnTo>
                  <a:cubicBezTo>
                    <a:pt x="3410860" y="1525163"/>
                    <a:pt x="3407333" y="1533678"/>
                    <a:pt x="3401055" y="1539956"/>
                  </a:cubicBezTo>
                  <a:cubicBezTo>
                    <a:pt x="3394777" y="1546234"/>
                    <a:pt x="3386262" y="1549762"/>
                    <a:pt x="3377383" y="1549762"/>
                  </a:cubicBezTo>
                  <a:lnTo>
                    <a:pt x="33477" y="1549762"/>
                  </a:lnTo>
                  <a:cubicBezTo>
                    <a:pt x="24598" y="1549762"/>
                    <a:pt x="16083" y="1546234"/>
                    <a:pt x="9805" y="1539956"/>
                  </a:cubicBezTo>
                  <a:cubicBezTo>
                    <a:pt x="3527" y="1533678"/>
                    <a:pt x="0" y="1525163"/>
                    <a:pt x="0" y="1516284"/>
                  </a:cubicBezTo>
                  <a:lnTo>
                    <a:pt x="0" y="33477"/>
                  </a:lnTo>
                  <a:cubicBezTo>
                    <a:pt x="0" y="24598"/>
                    <a:pt x="3527" y="16083"/>
                    <a:pt x="9805" y="9805"/>
                  </a:cubicBezTo>
                  <a:cubicBezTo>
                    <a:pt x="16083" y="3527"/>
                    <a:pt x="24598" y="0"/>
                    <a:pt x="33477" y="0"/>
                  </a:cubicBezTo>
                  <a:close/>
                </a:path>
              </a:pathLst>
            </a:custGeom>
            <a:solidFill>
              <a:srgbClr val="FFFFFF"/>
            </a:solidFill>
          </p:spPr>
        </p:sp>
        <p:sp>
          <p:nvSpPr>
            <p:cNvPr name="TextBox 5" id="5"/>
            <p:cNvSpPr txBox="true"/>
            <p:nvPr/>
          </p:nvSpPr>
          <p:spPr>
            <a:xfrm>
              <a:off x="0" y="-66675"/>
              <a:ext cx="3410860" cy="1616437"/>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2760883" y="2547183"/>
            <a:ext cx="12766235" cy="5192633"/>
          </a:xfrm>
          <a:custGeom>
            <a:avLst/>
            <a:gdLst/>
            <a:ahLst/>
            <a:cxnLst/>
            <a:rect r="r" b="b" t="t" l="l"/>
            <a:pathLst>
              <a:path h="5192633" w="12766235">
                <a:moveTo>
                  <a:pt x="0" y="0"/>
                </a:moveTo>
                <a:lnTo>
                  <a:pt x="12766234" y="0"/>
                </a:lnTo>
                <a:lnTo>
                  <a:pt x="12766234" y="5192634"/>
                </a:lnTo>
                <a:lnTo>
                  <a:pt x="0" y="5192634"/>
                </a:lnTo>
                <a:lnTo>
                  <a:pt x="0" y="0"/>
                </a:lnTo>
                <a:close/>
              </a:path>
            </a:pathLst>
          </a:custGeom>
          <a:blipFill>
            <a:blip r:embed="rId5"/>
            <a:stretch>
              <a:fillRect l="-657" t="0" r="0" b="-2330"/>
            </a:stretch>
          </a:blipFill>
        </p:spPr>
      </p:sp>
      <p:sp>
        <p:nvSpPr>
          <p:cNvPr name="TextBox 7" id="7"/>
          <p:cNvSpPr txBox="true"/>
          <p:nvPr/>
        </p:nvSpPr>
        <p:spPr>
          <a:xfrm rot="0">
            <a:off x="1363845" y="768097"/>
            <a:ext cx="718008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Random Forest: Accuracy vs. Costo</a:t>
            </a:r>
          </a:p>
        </p:txBody>
      </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054412" y="3687473"/>
            <a:ext cx="12179177"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Gracias</a:t>
            </a:r>
          </a:p>
        </p:txBody>
      </p:sp>
      <p:sp>
        <p:nvSpPr>
          <p:cNvPr name="TextBox 6" id="6"/>
          <p:cNvSpPr txBox="true"/>
          <p:nvPr/>
        </p:nvSpPr>
        <p:spPr>
          <a:xfrm rot="0">
            <a:off x="8496029" y="9002119"/>
            <a:ext cx="1274721"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a:t>
            </a:r>
          </a:p>
        </p:txBody>
      </p:sp>
      <p:sp>
        <p:nvSpPr>
          <p:cNvPr name="TextBox 7" id="7"/>
          <p:cNvSpPr txBox="true"/>
          <p:nvPr/>
        </p:nvSpPr>
        <p:spPr>
          <a:xfrm rot="0">
            <a:off x="6065103" y="6414090"/>
            <a:ext cx="6157794" cy="451551"/>
          </a:xfrm>
          <a:prstGeom prst="rect">
            <a:avLst/>
          </a:prstGeom>
        </p:spPr>
        <p:txBody>
          <a:bodyPr anchor="t" rtlCol="false" tIns="0" lIns="0" bIns="0" rIns="0">
            <a:spAutoFit/>
          </a:bodyPr>
          <a:lstStyle/>
          <a:p>
            <a:pPr algn="ctr">
              <a:lnSpc>
                <a:spcPts val="3461"/>
              </a:lnSpc>
            </a:pPr>
            <a:r>
              <a:rPr lang="en-US" sz="2472">
                <a:solidFill>
                  <a:srgbClr val="FFFFFF"/>
                </a:solidFill>
                <a:latin typeface="Poppins"/>
                <a:ea typeface="Poppins"/>
                <a:cs typeface="Poppins"/>
                <a:sym typeface="Poppins"/>
              </a:rPr>
              <a:t>Martín Quijano - Martina Coletto</a:t>
            </a:r>
          </a:p>
        </p:txBody>
      </p:sp>
      <p:sp>
        <p:nvSpPr>
          <p:cNvPr name="TextBox 8" id="8"/>
          <p:cNvSpPr txBox="true"/>
          <p:nvPr/>
        </p:nvSpPr>
        <p:spPr>
          <a:xfrm rot="0">
            <a:off x="1028700" y="841660"/>
            <a:ext cx="2623267" cy="409541"/>
          </a:xfrm>
          <a:prstGeom prst="rect">
            <a:avLst/>
          </a:prstGeom>
        </p:spPr>
        <p:txBody>
          <a:bodyPr anchor="t" rtlCol="false" tIns="0" lIns="0" bIns="0" rIns="0">
            <a:spAutoFit/>
          </a:bodyPr>
          <a:lstStyle/>
          <a:p>
            <a:pPr algn="l" marL="0" indent="0" lvl="0">
              <a:lnSpc>
                <a:spcPts val="3151"/>
              </a:lnSpc>
              <a:spcBef>
                <a:spcPct val="0"/>
              </a:spcBef>
            </a:pPr>
            <a:r>
              <a:rPr lang="en-US" sz="2251">
                <a:solidFill>
                  <a:srgbClr val="FFFFFF"/>
                </a:solidFill>
                <a:latin typeface="Poppins"/>
                <a:ea typeface="Poppins"/>
                <a:cs typeface="Poppins"/>
                <a:sym typeface="Poppins"/>
              </a:rPr>
              <a:t>Big Data - 1S 2025</a:t>
            </a:r>
          </a:p>
        </p:txBody>
      </p:sp>
      <p:sp>
        <p:nvSpPr>
          <p:cNvPr name="TextBox 9" id="9"/>
          <p:cNvSpPr txBox="true"/>
          <p:nvPr/>
        </p:nvSpPr>
        <p:spPr>
          <a:xfrm rot="0">
            <a:off x="14236756" y="841660"/>
            <a:ext cx="3022544"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Trabajo Práctico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906815"/>
            <a:ext cx="9899286" cy="7351485"/>
            <a:chOff x="0" y="0"/>
            <a:chExt cx="2607219" cy="1936194"/>
          </a:xfrm>
        </p:grpSpPr>
        <p:sp>
          <p:nvSpPr>
            <p:cNvPr name="Freeform 4" id="4"/>
            <p:cNvSpPr/>
            <p:nvPr/>
          </p:nvSpPr>
          <p:spPr>
            <a:xfrm flipH="false" flipV="false" rot="0">
              <a:off x="0" y="0"/>
              <a:ext cx="2607219" cy="1936193"/>
            </a:xfrm>
            <a:custGeom>
              <a:avLst/>
              <a:gdLst/>
              <a:ahLst/>
              <a:cxnLst/>
              <a:rect r="r" b="b" t="t" l="l"/>
              <a:pathLst>
                <a:path h="1936193" w="2607219">
                  <a:moveTo>
                    <a:pt x="43796" y="0"/>
                  </a:moveTo>
                  <a:lnTo>
                    <a:pt x="2563424" y="0"/>
                  </a:lnTo>
                  <a:cubicBezTo>
                    <a:pt x="2575039" y="0"/>
                    <a:pt x="2586179" y="4614"/>
                    <a:pt x="2594392" y="12828"/>
                  </a:cubicBezTo>
                  <a:cubicBezTo>
                    <a:pt x="2602605" y="21041"/>
                    <a:pt x="2607219" y="32180"/>
                    <a:pt x="2607219" y="43796"/>
                  </a:cubicBezTo>
                  <a:lnTo>
                    <a:pt x="2607219" y="1892398"/>
                  </a:lnTo>
                  <a:cubicBezTo>
                    <a:pt x="2607219" y="1904013"/>
                    <a:pt x="2602605" y="1915153"/>
                    <a:pt x="2594392" y="1923366"/>
                  </a:cubicBezTo>
                  <a:cubicBezTo>
                    <a:pt x="2586179" y="1931579"/>
                    <a:pt x="2575039" y="1936193"/>
                    <a:pt x="2563424" y="1936193"/>
                  </a:cubicBezTo>
                  <a:lnTo>
                    <a:pt x="43796" y="1936193"/>
                  </a:lnTo>
                  <a:cubicBezTo>
                    <a:pt x="32180" y="1936193"/>
                    <a:pt x="21041" y="1931579"/>
                    <a:pt x="12828" y="1923366"/>
                  </a:cubicBezTo>
                  <a:cubicBezTo>
                    <a:pt x="4614" y="1915153"/>
                    <a:pt x="0" y="1904013"/>
                    <a:pt x="0" y="1892398"/>
                  </a:cubicBezTo>
                  <a:lnTo>
                    <a:pt x="0" y="43796"/>
                  </a:lnTo>
                  <a:cubicBezTo>
                    <a:pt x="0" y="32180"/>
                    <a:pt x="4614" y="21041"/>
                    <a:pt x="12828" y="12828"/>
                  </a:cubicBezTo>
                  <a:cubicBezTo>
                    <a:pt x="21041" y="4614"/>
                    <a:pt x="32180" y="0"/>
                    <a:pt x="43796" y="0"/>
                  </a:cubicBezTo>
                  <a:close/>
                </a:path>
              </a:pathLst>
            </a:custGeom>
            <a:gradFill rotWithShape="true">
              <a:gsLst>
                <a:gs pos="0">
                  <a:srgbClr val="000F9B">
                    <a:alpha val="78000"/>
                  </a:srgbClr>
                </a:gs>
                <a:gs pos="50000">
                  <a:srgbClr val="EB0000">
                    <a:alpha val="78000"/>
                  </a:srgbClr>
                </a:gs>
                <a:gs pos="100000">
                  <a:srgbClr val="A000EB">
                    <a:alpha val="78000"/>
                  </a:srgbClr>
                </a:gs>
              </a:gsLst>
              <a:path path="circle">
                <a:fillToRect l="0" r="100000" t="0" b="100000"/>
              </a:path>
              <a:tileRect r="0" l="-100000" b="0" t="-100000"/>
            </a:gradFill>
          </p:spPr>
        </p:sp>
        <p:sp>
          <p:nvSpPr>
            <p:cNvPr name="TextBox 5" id="5"/>
            <p:cNvSpPr txBox="true"/>
            <p:nvPr/>
          </p:nvSpPr>
          <p:spPr>
            <a:xfrm>
              <a:off x="0" y="-66675"/>
              <a:ext cx="2607219" cy="2002869"/>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10938243" y="5084067"/>
            <a:ext cx="6321057" cy="4042429"/>
            <a:chOff x="0" y="0"/>
            <a:chExt cx="1664805" cy="1064673"/>
          </a:xfrm>
        </p:grpSpPr>
        <p:sp>
          <p:nvSpPr>
            <p:cNvPr name="Freeform 7" id="7"/>
            <p:cNvSpPr/>
            <p:nvPr/>
          </p:nvSpPr>
          <p:spPr>
            <a:xfrm flipH="false" flipV="false" rot="0">
              <a:off x="0" y="0"/>
              <a:ext cx="1664805" cy="1064673"/>
            </a:xfrm>
            <a:custGeom>
              <a:avLst/>
              <a:gdLst/>
              <a:ahLst/>
              <a:cxnLst/>
              <a:rect r="r" b="b" t="t" l="l"/>
              <a:pathLst>
                <a:path h="1064673" w="1664805">
                  <a:moveTo>
                    <a:pt x="68588" y="0"/>
                  </a:moveTo>
                  <a:lnTo>
                    <a:pt x="1596218" y="0"/>
                  </a:lnTo>
                  <a:cubicBezTo>
                    <a:pt x="1634098" y="0"/>
                    <a:pt x="1664805" y="30708"/>
                    <a:pt x="1664805" y="68588"/>
                  </a:cubicBezTo>
                  <a:lnTo>
                    <a:pt x="1664805" y="996085"/>
                  </a:lnTo>
                  <a:cubicBezTo>
                    <a:pt x="1664805" y="1033965"/>
                    <a:pt x="1634098" y="1064673"/>
                    <a:pt x="1596218" y="1064673"/>
                  </a:cubicBezTo>
                  <a:lnTo>
                    <a:pt x="68588" y="1064673"/>
                  </a:lnTo>
                  <a:cubicBezTo>
                    <a:pt x="30708" y="1064673"/>
                    <a:pt x="0" y="1033965"/>
                    <a:pt x="0" y="996085"/>
                  </a:cubicBezTo>
                  <a:lnTo>
                    <a:pt x="0" y="68588"/>
                  </a:lnTo>
                  <a:cubicBezTo>
                    <a:pt x="0" y="30708"/>
                    <a:pt x="30708" y="0"/>
                    <a:pt x="68588"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8" id="8"/>
            <p:cNvSpPr txBox="true"/>
            <p:nvPr/>
          </p:nvSpPr>
          <p:spPr>
            <a:xfrm>
              <a:off x="0" y="-66675"/>
              <a:ext cx="1664805" cy="1131348"/>
            </a:xfrm>
            <a:prstGeom prst="rect">
              <a:avLst/>
            </a:prstGeom>
          </p:spPr>
          <p:txBody>
            <a:bodyPr anchor="ctr" rtlCol="false" tIns="50800" lIns="50800" bIns="50800" rIns="50800"/>
            <a:lstStyle/>
            <a:p>
              <a:pPr algn="ctr">
                <a:lnSpc>
                  <a:spcPts val="3151"/>
                </a:lnSpc>
              </a:pPr>
            </a:p>
          </p:txBody>
        </p:sp>
      </p:grpSp>
      <p:grpSp>
        <p:nvGrpSpPr>
          <p:cNvPr name="Group 9" id="9"/>
          <p:cNvGrpSpPr/>
          <p:nvPr/>
        </p:nvGrpSpPr>
        <p:grpSpPr>
          <a:xfrm rot="0">
            <a:off x="10938243" y="2038620"/>
            <a:ext cx="6321057" cy="2845422"/>
            <a:chOff x="0" y="0"/>
            <a:chExt cx="1664805" cy="749411"/>
          </a:xfrm>
        </p:grpSpPr>
        <p:sp>
          <p:nvSpPr>
            <p:cNvPr name="Freeform 10" id="10"/>
            <p:cNvSpPr/>
            <p:nvPr/>
          </p:nvSpPr>
          <p:spPr>
            <a:xfrm flipH="false" flipV="false" rot="0">
              <a:off x="0" y="0"/>
              <a:ext cx="1664805" cy="749411"/>
            </a:xfrm>
            <a:custGeom>
              <a:avLst/>
              <a:gdLst/>
              <a:ahLst/>
              <a:cxnLst/>
              <a:rect r="r" b="b" t="t" l="l"/>
              <a:pathLst>
                <a:path h="749411" w="1664805">
                  <a:moveTo>
                    <a:pt x="68588" y="0"/>
                  </a:moveTo>
                  <a:lnTo>
                    <a:pt x="1596218" y="0"/>
                  </a:lnTo>
                  <a:cubicBezTo>
                    <a:pt x="1634098" y="0"/>
                    <a:pt x="1664805" y="30708"/>
                    <a:pt x="1664805" y="68588"/>
                  </a:cubicBezTo>
                  <a:lnTo>
                    <a:pt x="1664805" y="680824"/>
                  </a:lnTo>
                  <a:cubicBezTo>
                    <a:pt x="1664805" y="718704"/>
                    <a:pt x="1634098" y="749411"/>
                    <a:pt x="1596218" y="749411"/>
                  </a:cubicBezTo>
                  <a:lnTo>
                    <a:pt x="68588" y="749411"/>
                  </a:lnTo>
                  <a:cubicBezTo>
                    <a:pt x="30708" y="749411"/>
                    <a:pt x="0" y="718704"/>
                    <a:pt x="0" y="680824"/>
                  </a:cubicBezTo>
                  <a:lnTo>
                    <a:pt x="0" y="68588"/>
                  </a:lnTo>
                  <a:cubicBezTo>
                    <a:pt x="0" y="30708"/>
                    <a:pt x="30708" y="0"/>
                    <a:pt x="68588"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1" id="11"/>
            <p:cNvSpPr txBox="true"/>
            <p:nvPr/>
          </p:nvSpPr>
          <p:spPr>
            <a:xfrm>
              <a:off x="0" y="-66675"/>
              <a:ext cx="1664805" cy="816086"/>
            </a:xfrm>
            <a:prstGeom prst="rect">
              <a:avLst/>
            </a:prstGeom>
          </p:spPr>
          <p:txBody>
            <a:bodyPr anchor="ctr" rtlCol="false" tIns="50800" lIns="50800" bIns="50800" rIns="50800"/>
            <a:lstStyle/>
            <a:p>
              <a:pPr algn="ctr">
                <a:lnSpc>
                  <a:spcPts val="3151"/>
                </a:lnSpc>
              </a:pPr>
            </a:p>
          </p:txBody>
        </p:sp>
      </p:grpSp>
      <p:sp>
        <p:nvSpPr>
          <p:cNvPr name="TextBox 12" id="12"/>
          <p:cNvSpPr txBox="true"/>
          <p:nvPr/>
        </p:nvSpPr>
        <p:spPr>
          <a:xfrm rot="0">
            <a:off x="1363845" y="768097"/>
            <a:ext cx="268549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Introducción</a:t>
            </a:r>
          </a:p>
        </p:txBody>
      </p:sp>
      <p:sp>
        <p:nvSpPr>
          <p:cNvPr name="TextBox 13" id="13"/>
          <p:cNvSpPr txBox="true"/>
          <p:nvPr/>
        </p:nvSpPr>
        <p:spPr>
          <a:xfrm rot="0">
            <a:off x="11549498" y="6446008"/>
            <a:ext cx="5258584" cy="21939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Construir un modelo predictivo que reproduzca el criterio utilizado por el banco para aceptar o rechazar solicitudes de préstamos.</a:t>
            </a:r>
          </a:p>
        </p:txBody>
      </p:sp>
      <p:sp>
        <p:nvSpPr>
          <p:cNvPr name="TextBox 14" id="14"/>
          <p:cNvSpPr txBox="true"/>
          <p:nvPr/>
        </p:nvSpPr>
        <p:spPr>
          <a:xfrm rot="0">
            <a:off x="11549498" y="5488409"/>
            <a:ext cx="4820356" cy="827927"/>
          </a:xfrm>
          <a:prstGeom prst="rect">
            <a:avLst/>
          </a:prstGeom>
        </p:spPr>
        <p:txBody>
          <a:bodyPr anchor="t" rtlCol="false" tIns="0" lIns="0" bIns="0" rIns="0">
            <a:spAutoFit/>
          </a:bodyPr>
          <a:lstStyle/>
          <a:p>
            <a:pPr algn="just">
              <a:lnSpc>
                <a:spcPts val="6866"/>
              </a:lnSpc>
            </a:pPr>
            <a:r>
              <a:rPr lang="en-US" sz="4904" spc="-215">
                <a:solidFill>
                  <a:srgbClr val="FFFFFF"/>
                </a:solidFill>
                <a:latin typeface="Open Sauce"/>
                <a:ea typeface="Open Sauce"/>
                <a:cs typeface="Open Sauce"/>
                <a:sym typeface="Open Sauce"/>
              </a:rPr>
              <a:t>Objetivo</a:t>
            </a:r>
          </a:p>
        </p:txBody>
      </p:sp>
      <p:sp>
        <p:nvSpPr>
          <p:cNvPr name="TextBox 15" id="15"/>
          <p:cNvSpPr txBox="true"/>
          <p:nvPr/>
        </p:nvSpPr>
        <p:spPr>
          <a:xfrm rot="0">
            <a:off x="1028700" y="3492415"/>
            <a:ext cx="5652727" cy="5502275"/>
          </a:xfrm>
          <a:prstGeom prst="rect">
            <a:avLst/>
          </a:prstGeom>
        </p:spPr>
        <p:txBody>
          <a:bodyPr anchor="t" rtlCol="false" tIns="0" lIns="0" bIns="0" rIns="0">
            <a:spAutoFit/>
          </a:bodyPr>
          <a:lstStyle/>
          <a:p>
            <a:pPr algn="l" marL="539749" indent="-269875" lvl="1">
              <a:lnSpc>
                <a:spcPts val="4374"/>
              </a:lnSpc>
              <a:buFont typeface="Arial"/>
              <a:buChar char="•"/>
            </a:pPr>
            <a:r>
              <a:rPr lang="en-US" sz="2499">
                <a:solidFill>
                  <a:srgbClr val="FFFFFF"/>
                </a:solidFill>
                <a:latin typeface="Poppins"/>
                <a:ea typeface="Poppins"/>
                <a:cs typeface="Poppins"/>
                <a:sym typeface="Poppins"/>
              </a:rPr>
              <a:t>Status de cuenta</a:t>
            </a:r>
          </a:p>
          <a:p>
            <a:pPr algn="l" marL="539749" indent="-269875" lvl="1">
              <a:lnSpc>
                <a:spcPts val="4374"/>
              </a:lnSpc>
              <a:buFont typeface="Arial"/>
              <a:buChar char="•"/>
            </a:pPr>
            <a:r>
              <a:rPr lang="en-US" sz="2499">
                <a:solidFill>
                  <a:srgbClr val="FFFFFF"/>
                </a:solidFill>
                <a:latin typeface="Poppins"/>
                <a:ea typeface="Poppins"/>
                <a:cs typeface="Poppins"/>
                <a:sym typeface="Poppins"/>
              </a:rPr>
              <a:t>Duración en meses</a:t>
            </a:r>
          </a:p>
          <a:p>
            <a:pPr algn="l" marL="539749" indent="-269875" lvl="1">
              <a:lnSpc>
                <a:spcPts val="4374"/>
              </a:lnSpc>
              <a:buFont typeface="Arial"/>
              <a:buChar char="•"/>
            </a:pPr>
            <a:r>
              <a:rPr lang="en-US" sz="2499">
                <a:solidFill>
                  <a:srgbClr val="FFFFFF"/>
                </a:solidFill>
                <a:latin typeface="Poppins"/>
                <a:ea typeface="Poppins"/>
                <a:cs typeface="Poppins"/>
                <a:sym typeface="Poppins"/>
              </a:rPr>
              <a:t>Historial crediticio</a:t>
            </a:r>
          </a:p>
          <a:p>
            <a:pPr algn="l" marL="539749" indent="-269875" lvl="1">
              <a:lnSpc>
                <a:spcPts val="4374"/>
              </a:lnSpc>
              <a:buFont typeface="Arial"/>
              <a:buChar char="•"/>
            </a:pPr>
            <a:r>
              <a:rPr lang="en-US" sz="2499">
                <a:solidFill>
                  <a:srgbClr val="FFFFFF"/>
                </a:solidFill>
                <a:latin typeface="Poppins"/>
                <a:ea typeface="Poppins"/>
                <a:cs typeface="Poppins"/>
                <a:sym typeface="Poppins"/>
              </a:rPr>
              <a:t>Propósito del crédito</a:t>
            </a:r>
          </a:p>
          <a:p>
            <a:pPr algn="l" marL="539749" indent="-269875" lvl="1">
              <a:lnSpc>
                <a:spcPts val="4374"/>
              </a:lnSpc>
              <a:buFont typeface="Arial"/>
              <a:buChar char="•"/>
            </a:pPr>
            <a:r>
              <a:rPr lang="en-US" sz="2499">
                <a:solidFill>
                  <a:srgbClr val="FFFFFF"/>
                </a:solidFill>
                <a:latin typeface="Poppins"/>
                <a:ea typeface="Poppins"/>
                <a:cs typeface="Poppins"/>
                <a:sym typeface="Poppins"/>
              </a:rPr>
              <a:t>Monto </a:t>
            </a:r>
          </a:p>
          <a:p>
            <a:pPr algn="l" marL="539749" indent="-269875" lvl="1">
              <a:lnSpc>
                <a:spcPts val="4374"/>
              </a:lnSpc>
              <a:buFont typeface="Arial"/>
              <a:buChar char="•"/>
            </a:pPr>
            <a:r>
              <a:rPr lang="en-US" sz="2499">
                <a:solidFill>
                  <a:srgbClr val="FFFFFF"/>
                </a:solidFill>
                <a:latin typeface="Poppins"/>
                <a:ea typeface="Poppins"/>
                <a:cs typeface="Poppins"/>
                <a:sym typeface="Poppins"/>
              </a:rPr>
              <a:t>Saving account amount</a:t>
            </a:r>
          </a:p>
          <a:p>
            <a:pPr algn="l" marL="539749" indent="-269875" lvl="1">
              <a:lnSpc>
                <a:spcPts val="4374"/>
              </a:lnSpc>
              <a:buFont typeface="Arial"/>
              <a:buChar char="•"/>
            </a:pPr>
            <a:r>
              <a:rPr lang="en-US" sz="2499">
                <a:solidFill>
                  <a:srgbClr val="FFFFFF"/>
                </a:solidFill>
                <a:latin typeface="Poppins"/>
                <a:ea typeface="Poppins"/>
                <a:cs typeface="Poppins"/>
                <a:sym typeface="Poppins"/>
              </a:rPr>
              <a:t>Antigüedad trabajo</a:t>
            </a:r>
          </a:p>
          <a:p>
            <a:pPr algn="l" marL="539749" indent="-269875" lvl="1">
              <a:lnSpc>
                <a:spcPts val="4374"/>
              </a:lnSpc>
              <a:buFont typeface="Arial"/>
              <a:buChar char="•"/>
            </a:pPr>
            <a:r>
              <a:rPr lang="en-US" sz="2499">
                <a:solidFill>
                  <a:srgbClr val="FFFFFF"/>
                </a:solidFill>
                <a:latin typeface="Poppins"/>
                <a:ea typeface="Poppins"/>
                <a:cs typeface="Poppins"/>
                <a:sym typeface="Poppins"/>
              </a:rPr>
              <a:t>Tasa de interés</a:t>
            </a:r>
          </a:p>
          <a:p>
            <a:pPr algn="l" marL="539749" indent="-269875" lvl="1">
              <a:lnSpc>
                <a:spcPts val="4374"/>
              </a:lnSpc>
              <a:buFont typeface="Arial"/>
              <a:buChar char="•"/>
            </a:pPr>
            <a:r>
              <a:rPr lang="en-US" sz="2499">
                <a:solidFill>
                  <a:srgbClr val="FFFFFF"/>
                </a:solidFill>
                <a:latin typeface="Poppins"/>
                <a:ea typeface="Poppins"/>
                <a:cs typeface="Poppins"/>
                <a:sym typeface="Poppins"/>
              </a:rPr>
              <a:t>Teléfono</a:t>
            </a:r>
          </a:p>
          <a:p>
            <a:pPr algn="l" marL="539749" indent="-269875" lvl="1">
              <a:lnSpc>
                <a:spcPts val="4374"/>
              </a:lnSpc>
              <a:buFont typeface="Arial"/>
              <a:buChar char="•"/>
            </a:pPr>
            <a:r>
              <a:rPr lang="en-US" sz="2499">
                <a:solidFill>
                  <a:srgbClr val="FFFFFF"/>
                </a:solidFill>
                <a:latin typeface="Poppins"/>
                <a:ea typeface="Poppins"/>
                <a:cs typeface="Poppins"/>
                <a:sym typeface="Poppins"/>
              </a:rPr>
              <a:t>Trabajo doméstico</a:t>
            </a:r>
          </a:p>
        </p:txBody>
      </p:sp>
      <p:sp>
        <p:nvSpPr>
          <p:cNvPr name="TextBox 16" id="16"/>
          <p:cNvSpPr txBox="true"/>
          <p:nvPr/>
        </p:nvSpPr>
        <p:spPr>
          <a:xfrm rot="0">
            <a:off x="11629516" y="3400561"/>
            <a:ext cx="5258584" cy="87947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KNN, Regresión Logística, Random Forest</a:t>
            </a:r>
          </a:p>
        </p:txBody>
      </p:sp>
      <p:sp>
        <p:nvSpPr>
          <p:cNvPr name="TextBox 17" id="17"/>
          <p:cNvSpPr txBox="true"/>
          <p:nvPr/>
        </p:nvSpPr>
        <p:spPr>
          <a:xfrm rot="0">
            <a:off x="11629516" y="2442962"/>
            <a:ext cx="4820356" cy="827927"/>
          </a:xfrm>
          <a:prstGeom prst="rect">
            <a:avLst/>
          </a:prstGeom>
        </p:spPr>
        <p:txBody>
          <a:bodyPr anchor="t" rtlCol="false" tIns="0" lIns="0" bIns="0" rIns="0">
            <a:spAutoFit/>
          </a:bodyPr>
          <a:lstStyle/>
          <a:p>
            <a:pPr algn="just">
              <a:lnSpc>
                <a:spcPts val="6866"/>
              </a:lnSpc>
            </a:pPr>
            <a:r>
              <a:rPr lang="en-US" sz="4904" spc="-215">
                <a:solidFill>
                  <a:srgbClr val="FFFFFF"/>
                </a:solidFill>
                <a:latin typeface="Open Sauce"/>
                <a:ea typeface="Open Sauce"/>
                <a:cs typeface="Open Sauce"/>
                <a:sym typeface="Open Sauce"/>
              </a:rPr>
              <a:t>Modelos</a:t>
            </a:r>
          </a:p>
        </p:txBody>
      </p:sp>
      <p:sp>
        <p:nvSpPr>
          <p:cNvPr name="TextBox 18" id="18"/>
          <p:cNvSpPr txBox="true"/>
          <p:nvPr/>
        </p:nvSpPr>
        <p:spPr>
          <a:xfrm rot="0">
            <a:off x="1554033" y="2482166"/>
            <a:ext cx="5738229" cy="827927"/>
          </a:xfrm>
          <a:prstGeom prst="rect">
            <a:avLst/>
          </a:prstGeom>
        </p:spPr>
        <p:txBody>
          <a:bodyPr anchor="t" rtlCol="false" tIns="0" lIns="0" bIns="0" rIns="0">
            <a:spAutoFit/>
          </a:bodyPr>
          <a:lstStyle/>
          <a:p>
            <a:pPr algn="just">
              <a:lnSpc>
                <a:spcPts val="6866"/>
              </a:lnSpc>
            </a:pPr>
            <a:r>
              <a:rPr lang="en-US" sz="4904" spc="-215">
                <a:solidFill>
                  <a:srgbClr val="FFFFFF"/>
                </a:solidFill>
                <a:latin typeface="Open Sauce"/>
                <a:ea typeface="Open Sauce"/>
                <a:cs typeface="Open Sauce"/>
                <a:sym typeface="Open Sauce"/>
              </a:rPr>
              <a:t>Variables</a:t>
            </a:r>
          </a:p>
        </p:txBody>
      </p:sp>
      <p:sp>
        <p:nvSpPr>
          <p:cNvPr name="TextBox 19" id="19"/>
          <p:cNvSpPr txBox="true"/>
          <p:nvPr/>
        </p:nvSpPr>
        <p:spPr>
          <a:xfrm rot="0">
            <a:off x="5753628" y="3492415"/>
            <a:ext cx="4473113" cy="4397375"/>
          </a:xfrm>
          <a:prstGeom prst="rect">
            <a:avLst/>
          </a:prstGeom>
        </p:spPr>
        <p:txBody>
          <a:bodyPr anchor="t" rtlCol="false" tIns="0" lIns="0" bIns="0" rIns="0">
            <a:spAutoFit/>
          </a:bodyPr>
          <a:lstStyle/>
          <a:p>
            <a:pPr algn="l" marL="539749" indent="-269875" lvl="1">
              <a:lnSpc>
                <a:spcPts val="4374"/>
              </a:lnSpc>
              <a:buFont typeface="Arial"/>
              <a:buChar char="•"/>
            </a:pPr>
            <a:r>
              <a:rPr lang="en-US" sz="2499">
                <a:solidFill>
                  <a:srgbClr val="FFFFFF"/>
                </a:solidFill>
                <a:latin typeface="Poppins"/>
                <a:ea typeface="Poppins"/>
                <a:cs typeface="Poppins"/>
                <a:sym typeface="Poppins"/>
              </a:rPr>
              <a:t>Estado civil</a:t>
            </a:r>
          </a:p>
          <a:p>
            <a:pPr algn="l" marL="539749" indent="-269875" lvl="1">
              <a:lnSpc>
                <a:spcPts val="4374"/>
              </a:lnSpc>
              <a:buFont typeface="Arial"/>
              <a:buChar char="•"/>
            </a:pPr>
            <a:r>
              <a:rPr lang="en-US" sz="2499">
                <a:solidFill>
                  <a:srgbClr val="FFFFFF"/>
                </a:solidFill>
                <a:latin typeface="Poppins"/>
                <a:ea typeface="Poppins"/>
                <a:cs typeface="Poppins"/>
                <a:sym typeface="Poppins"/>
              </a:rPr>
              <a:t>Garante</a:t>
            </a:r>
          </a:p>
          <a:p>
            <a:pPr algn="l" marL="539749" indent="-269875" lvl="1">
              <a:lnSpc>
                <a:spcPts val="4374"/>
              </a:lnSpc>
              <a:buFont typeface="Arial"/>
              <a:buChar char="•"/>
            </a:pPr>
            <a:r>
              <a:rPr lang="en-US" sz="2499">
                <a:solidFill>
                  <a:srgbClr val="FFFFFF"/>
                </a:solidFill>
                <a:latin typeface="Poppins"/>
                <a:ea typeface="Poppins"/>
                <a:cs typeface="Poppins"/>
                <a:sym typeface="Poppins"/>
              </a:rPr>
              <a:t>Propiedades</a:t>
            </a:r>
          </a:p>
          <a:p>
            <a:pPr algn="l" marL="539749" indent="-269875" lvl="1">
              <a:lnSpc>
                <a:spcPts val="4374"/>
              </a:lnSpc>
              <a:buFont typeface="Arial"/>
              <a:buChar char="•"/>
            </a:pPr>
            <a:r>
              <a:rPr lang="en-US" sz="2499">
                <a:solidFill>
                  <a:srgbClr val="FFFFFF"/>
                </a:solidFill>
                <a:latin typeface="Poppins"/>
                <a:ea typeface="Poppins"/>
                <a:cs typeface="Poppins"/>
                <a:sym typeface="Poppins"/>
              </a:rPr>
              <a:t>Edad</a:t>
            </a:r>
          </a:p>
          <a:p>
            <a:pPr algn="l" marL="539749" indent="-269875" lvl="1">
              <a:lnSpc>
                <a:spcPts val="4374"/>
              </a:lnSpc>
              <a:buFont typeface="Arial"/>
              <a:buChar char="•"/>
            </a:pPr>
            <a:r>
              <a:rPr lang="en-US" sz="2499">
                <a:solidFill>
                  <a:srgbClr val="FFFFFF"/>
                </a:solidFill>
                <a:latin typeface="Poppins"/>
                <a:ea typeface="Poppins"/>
                <a:cs typeface="Poppins"/>
                <a:sym typeface="Poppins"/>
              </a:rPr>
              <a:t>Alojamiento</a:t>
            </a:r>
          </a:p>
          <a:p>
            <a:pPr algn="l" marL="539749" indent="-269875" lvl="1">
              <a:lnSpc>
                <a:spcPts val="4374"/>
              </a:lnSpc>
              <a:buFont typeface="Arial"/>
              <a:buChar char="•"/>
            </a:pPr>
            <a:r>
              <a:rPr lang="en-US" sz="2499">
                <a:solidFill>
                  <a:srgbClr val="FFFFFF"/>
                </a:solidFill>
                <a:latin typeface="Poppins"/>
                <a:ea typeface="Poppins"/>
                <a:cs typeface="Poppins"/>
                <a:sym typeface="Poppins"/>
              </a:rPr>
              <a:t>Cantidad de créditos</a:t>
            </a:r>
          </a:p>
          <a:p>
            <a:pPr algn="l" marL="539749" indent="-269875" lvl="1">
              <a:lnSpc>
                <a:spcPts val="4374"/>
              </a:lnSpc>
              <a:buFont typeface="Arial"/>
              <a:buChar char="•"/>
            </a:pPr>
            <a:r>
              <a:rPr lang="en-US" sz="2499">
                <a:solidFill>
                  <a:srgbClr val="FFFFFF"/>
                </a:solidFill>
                <a:latin typeface="Poppins"/>
                <a:ea typeface="Poppins"/>
                <a:cs typeface="Poppins"/>
                <a:sym typeface="Poppins"/>
              </a:rPr>
              <a:t>Trabajo</a:t>
            </a:r>
          </a:p>
          <a:p>
            <a:pPr algn="l" marL="539749" indent="-269875" lvl="1">
              <a:lnSpc>
                <a:spcPts val="4374"/>
              </a:lnSpc>
              <a:buFont typeface="Arial"/>
              <a:buChar char="•"/>
            </a:pPr>
            <a:r>
              <a:rPr lang="en-US" sz="2499">
                <a:solidFill>
                  <a:srgbClr val="FFFFFF"/>
                </a:solidFill>
                <a:latin typeface="Poppins"/>
                <a:ea typeface="Poppins"/>
                <a:cs typeface="Poppins"/>
                <a:sym typeface="Poppins"/>
              </a:rPr>
              <a:t>Cantidad manutención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3284644" y="1638818"/>
            <a:ext cx="11718713" cy="7619482"/>
            <a:chOff x="0" y="0"/>
            <a:chExt cx="3086410" cy="2006777"/>
          </a:xfrm>
        </p:grpSpPr>
        <p:sp>
          <p:nvSpPr>
            <p:cNvPr name="Freeform 4" id="4"/>
            <p:cNvSpPr/>
            <p:nvPr/>
          </p:nvSpPr>
          <p:spPr>
            <a:xfrm flipH="false" flipV="false" rot="0">
              <a:off x="0" y="0"/>
              <a:ext cx="3086410" cy="2006777"/>
            </a:xfrm>
            <a:custGeom>
              <a:avLst/>
              <a:gdLst/>
              <a:ahLst/>
              <a:cxnLst/>
              <a:rect r="r" b="b" t="t" l="l"/>
              <a:pathLst>
                <a:path h="2006777" w="3086410">
                  <a:moveTo>
                    <a:pt x="36996" y="0"/>
                  </a:moveTo>
                  <a:lnTo>
                    <a:pt x="3049414" y="0"/>
                  </a:lnTo>
                  <a:cubicBezTo>
                    <a:pt x="3069846" y="0"/>
                    <a:pt x="3086410" y="16564"/>
                    <a:pt x="3086410" y="36996"/>
                  </a:cubicBezTo>
                  <a:lnTo>
                    <a:pt x="3086410" y="1969781"/>
                  </a:lnTo>
                  <a:cubicBezTo>
                    <a:pt x="3086410" y="1990213"/>
                    <a:pt x="3069846" y="2006777"/>
                    <a:pt x="3049414" y="2006777"/>
                  </a:cubicBezTo>
                  <a:lnTo>
                    <a:pt x="36996" y="2006777"/>
                  </a:lnTo>
                  <a:cubicBezTo>
                    <a:pt x="16564" y="2006777"/>
                    <a:pt x="0" y="1990213"/>
                    <a:pt x="0" y="1969781"/>
                  </a:cubicBezTo>
                  <a:lnTo>
                    <a:pt x="0" y="36996"/>
                  </a:lnTo>
                  <a:cubicBezTo>
                    <a:pt x="0" y="16564"/>
                    <a:pt x="16564" y="0"/>
                    <a:pt x="36996" y="0"/>
                  </a:cubicBezTo>
                  <a:close/>
                </a:path>
              </a:pathLst>
            </a:custGeom>
            <a:solidFill>
              <a:srgbClr val="FFFFFF"/>
            </a:solidFill>
          </p:spPr>
        </p:sp>
        <p:sp>
          <p:nvSpPr>
            <p:cNvPr name="TextBox 5" id="5"/>
            <p:cNvSpPr txBox="true"/>
            <p:nvPr/>
          </p:nvSpPr>
          <p:spPr>
            <a:xfrm>
              <a:off x="0" y="-66675"/>
              <a:ext cx="3086410" cy="2073452"/>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3435096" y="2023216"/>
            <a:ext cx="11417809" cy="6850685"/>
          </a:xfrm>
          <a:custGeom>
            <a:avLst/>
            <a:gdLst/>
            <a:ahLst/>
            <a:cxnLst/>
            <a:rect r="r" b="b" t="t" l="l"/>
            <a:pathLst>
              <a:path h="6850685" w="11417809">
                <a:moveTo>
                  <a:pt x="0" y="0"/>
                </a:moveTo>
                <a:lnTo>
                  <a:pt x="11417808" y="0"/>
                </a:lnTo>
                <a:lnTo>
                  <a:pt x="11417808" y="6850686"/>
                </a:lnTo>
                <a:lnTo>
                  <a:pt x="0" y="6850686"/>
                </a:lnTo>
                <a:lnTo>
                  <a:pt x="0" y="0"/>
                </a:lnTo>
                <a:close/>
              </a:path>
            </a:pathLst>
          </a:custGeom>
          <a:blipFill>
            <a:blip r:embed="rId5"/>
            <a:stretch>
              <a:fillRect l="0" t="0" r="0" b="0"/>
            </a:stretch>
          </a:blipFill>
        </p:spPr>
      </p:sp>
      <p:sp>
        <p:nvSpPr>
          <p:cNvPr name="TextBox 7" id="7"/>
          <p:cNvSpPr txBox="true"/>
          <p:nvPr/>
        </p:nvSpPr>
        <p:spPr>
          <a:xfrm rot="0">
            <a:off x="1363845" y="768097"/>
            <a:ext cx="444340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Análisis exploratorio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986280"/>
            <a:ext cx="5264882" cy="3506549"/>
            <a:chOff x="0" y="0"/>
            <a:chExt cx="1386636" cy="923536"/>
          </a:xfrm>
        </p:grpSpPr>
        <p:sp>
          <p:nvSpPr>
            <p:cNvPr name="Freeform 4" id="4"/>
            <p:cNvSpPr/>
            <p:nvPr/>
          </p:nvSpPr>
          <p:spPr>
            <a:xfrm flipH="false" flipV="false" rot="0">
              <a:off x="0" y="0"/>
              <a:ext cx="1386636" cy="923536"/>
            </a:xfrm>
            <a:custGeom>
              <a:avLst/>
              <a:gdLst/>
              <a:ahLst/>
              <a:cxnLst/>
              <a:rect r="r" b="b" t="t" l="l"/>
              <a:pathLst>
                <a:path h="923536" w="1386636">
                  <a:moveTo>
                    <a:pt x="82347" y="0"/>
                  </a:moveTo>
                  <a:lnTo>
                    <a:pt x="1304289" y="0"/>
                  </a:lnTo>
                  <a:cubicBezTo>
                    <a:pt x="1349768" y="0"/>
                    <a:pt x="1386636" y="36868"/>
                    <a:pt x="1386636" y="82347"/>
                  </a:cubicBezTo>
                  <a:lnTo>
                    <a:pt x="1386636" y="841189"/>
                  </a:lnTo>
                  <a:cubicBezTo>
                    <a:pt x="1386636" y="863028"/>
                    <a:pt x="1377960" y="883974"/>
                    <a:pt x="1362517" y="899417"/>
                  </a:cubicBezTo>
                  <a:cubicBezTo>
                    <a:pt x="1347074" y="914860"/>
                    <a:pt x="1326128" y="923536"/>
                    <a:pt x="1304289" y="923536"/>
                  </a:cubicBezTo>
                  <a:lnTo>
                    <a:pt x="82347" y="923536"/>
                  </a:lnTo>
                  <a:cubicBezTo>
                    <a:pt x="60507" y="923536"/>
                    <a:pt x="39562" y="914860"/>
                    <a:pt x="24119" y="899417"/>
                  </a:cubicBezTo>
                  <a:cubicBezTo>
                    <a:pt x="8676" y="883974"/>
                    <a:pt x="0" y="863028"/>
                    <a:pt x="0" y="841189"/>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5" id="5"/>
            <p:cNvSpPr txBox="true"/>
            <p:nvPr/>
          </p:nvSpPr>
          <p:spPr>
            <a:xfrm>
              <a:off x="0" y="-66675"/>
              <a:ext cx="1386636" cy="990211"/>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6230611" y="1649255"/>
            <a:ext cx="11915514" cy="7686656"/>
            <a:chOff x="0" y="0"/>
            <a:chExt cx="3138242" cy="2024469"/>
          </a:xfrm>
        </p:grpSpPr>
        <p:sp>
          <p:nvSpPr>
            <p:cNvPr name="Freeform 7" id="7"/>
            <p:cNvSpPr/>
            <p:nvPr/>
          </p:nvSpPr>
          <p:spPr>
            <a:xfrm flipH="false" flipV="false" rot="0">
              <a:off x="0" y="0"/>
              <a:ext cx="3138243" cy="2024469"/>
            </a:xfrm>
            <a:custGeom>
              <a:avLst/>
              <a:gdLst/>
              <a:ahLst/>
              <a:cxnLst/>
              <a:rect r="r" b="b" t="t" l="l"/>
              <a:pathLst>
                <a:path h="2024469" w="3138243">
                  <a:moveTo>
                    <a:pt x="36385" y="0"/>
                  </a:moveTo>
                  <a:lnTo>
                    <a:pt x="3101857" y="0"/>
                  </a:lnTo>
                  <a:cubicBezTo>
                    <a:pt x="3121952" y="0"/>
                    <a:pt x="3138243" y="16290"/>
                    <a:pt x="3138243" y="36385"/>
                  </a:cubicBezTo>
                  <a:lnTo>
                    <a:pt x="3138243" y="1988084"/>
                  </a:lnTo>
                  <a:cubicBezTo>
                    <a:pt x="3138243" y="2008179"/>
                    <a:pt x="3121952" y="2024469"/>
                    <a:pt x="3101857" y="2024469"/>
                  </a:cubicBezTo>
                  <a:lnTo>
                    <a:pt x="36385" y="2024469"/>
                  </a:lnTo>
                  <a:cubicBezTo>
                    <a:pt x="16290" y="2024469"/>
                    <a:pt x="0" y="2008179"/>
                    <a:pt x="0" y="1988084"/>
                  </a:cubicBezTo>
                  <a:lnTo>
                    <a:pt x="0" y="36385"/>
                  </a:lnTo>
                  <a:cubicBezTo>
                    <a:pt x="0" y="16290"/>
                    <a:pt x="16290" y="0"/>
                    <a:pt x="36385" y="0"/>
                  </a:cubicBezTo>
                  <a:close/>
                </a:path>
              </a:pathLst>
            </a:custGeom>
            <a:solidFill>
              <a:srgbClr val="FFFFFF"/>
            </a:solidFill>
          </p:spPr>
        </p:sp>
        <p:sp>
          <p:nvSpPr>
            <p:cNvPr name="TextBox 8" id="8"/>
            <p:cNvSpPr txBox="true"/>
            <p:nvPr/>
          </p:nvSpPr>
          <p:spPr>
            <a:xfrm>
              <a:off x="0" y="-66675"/>
              <a:ext cx="3138242" cy="2091144"/>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6407472" y="2136998"/>
            <a:ext cx="11561791" cy="6950838"/>
          </a:xfrm>
          <a:custGeom>
            <a:avLst/>
            <a:gdLst/>
            <a:ahLst/>
            <a:cxnLst/>
            <a:rect r="r" b="b" t="t" l="l"/>
            <a:pathLst>
              <a:path h="6950838" w="11561791">
                <a:moveTo>
                  <a:pt x="0" y="0"/>
                </a:moveTo>
                <a:lnTo>
                  <a:pt x="11561791" y="0"/>
                </a:lnTo>
                <a:lnTo>
                  <a:pt x="11561791" y="6950838"/>
                </a:lnTo>
                <a:lnTo>
                  <a:pt x="0" y="6950838"/>
                </a:lnTo>
                <a:lnTo>
                  <a:pt x="0" y="0"/>
                </a:lnTo>
                <a:close/>
              </a:path>
            </a:pathLst>
          </a:custGeom>
          <a:blipFill>
            <a:blip r:embed="rId5"/>
            <a:stretch>
              <a:fillRect l="0" t="0" r="0" b="0"/>
            </a:stretch>
          </a:blipFill>
        </p:spPr>
      </p:sp>
      <p:sp>
        <p:nvSpPr>
          <p:cNvPr name="TextBox 10" id="10"/>
          <p:cNvSpPr txBox="true"/>
          <p:nvPr/>
        </p:nvSpPr>
        <p:spPr>
          <a:xfrm rot="0">
            <a:off x="1363845" y="768097"/>
            <a:ext cx="444340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Análisis exploratorio</a:t>
            </a:r>
          </a:p>
        </p:txBody>
      </p:sp>
      <p:sp>
        <p:nvSpPr>
          <p:cNvPr name="TextBox 11" id="11"/>
          <p:cNvSpPr txBox="true"/>
          <p:nvPr/>
        </p:nvSpPr>
        <p:spPr>
          <a:xfrm rot="0">
            <a:off x="1363845" y="3623467"/>
            <a:ext cx="4215081" cy="1317625"/>
          </a:xfrm>
          <a:prstGeom prst="rect">
            <a:avLst/>
          </a:prstGeom>
        </p:spPr>
        <p:txBody>
          <a:bodyPr anchor="t" rtlCol="false" tIns="0" lIns="0" bIns="0" rIns="0">
            <a:spAutoFit/>
          </a:bodyPr>
          <a:lstStyle/>
          <a:p>
            <a:pPr algn="l">
              <a:lnSpc>
                <a:spcPts val="3499"/>
              </a:lnSpc>
            </a:pPr>
            <a:r>
              <a:rPr lang="en-US" sz="2499">
                <a:solidFill>
                  <a:srgbClr val="FFFFFF"/>
                </a:solidFill>
                <a:latin typeface="Poppins"/>
                <a:ea typeface="Poppins"/>
                <a:cs typeface="Poppins"/>
                <a:sym typeface="Poppins"/>
              </a:rPr>
              <a:t>Para analizar la distribución de cada variable por churn.</a:t>
            </a:r>
          </a:p>
        </p:txBody>
      </p:sp>
      <p:sp>
        <p:nvSpPr>
          <p:cNvPr name="TextBox 12" id="12"/>
          <p:cNvSpPr txBox="true"/>
          <p:nvPr/>
        </p:nvSpPr>
        <p:spPr>
          <a:xfrm rot="0">
            <a:off x="1363845" y="2439110"/>
            <a:ext cx="3472079" cy="827927"/>
          </a:xfrm>
          <a:prstGeom prst="rect">
            <a:avLst/>
          </a:prstGeom>
        </p:spPr>
        <p:txBody>
          <a:bodyPr anchor="t" rtlCol="false" tIns="0" lIns="0" bIns="0" rIns="0">
            <a:spAutoFit/>
          </a:bodyPr>
          <a:lstStyle/>
          <a:p>
            <a:pPr algn="l">
              <a:lnSpc>
                <a:spcPts val="6866"/>
              </a:lnSpc>
            </a:pPr>
            <a:r>
              <a:rPr lang="en-US" sz="4904" spc="-215">
                <a:solidFill>
                  <a:srgbClr val="FFFFFF"/>
                </a:solidFill>
                <a:latin typeface="Open Sauce"/>
                <a:ea typeface="Open Sauce"/>
                <a:cs typeface="Open Sauce"/>
                <a:sym typeface="Open Sauce"/>
              </a:rPr>
              <a:t>Boxplot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997789" y="1404373"/>
            <a:ext cx="14292422" cy="8673579"/>
            <a:chOff x="0" y="0"/>
            <a:chExt cx="3764259" cy="2284399"/>
          </a:xfrm>
        </p:grpSpPr>
        <p:sp>
          <p:nvSpPr>
            <p:cNvPr name="Freeform 4" id="4"/>
            <p:cNvSpPr/>
            <p:nvPr/>
          </p:nvSpPr>
          <p:spPr>
            <a:xfrm flipH="false" flipV="false" rot="0">
              <a:off x="0" y="0"/>
              <a:ext cx="3764259" cy="2284399"/>
            </a:xfrm>
            <a:custGeom>
              <a:avLst/>
              <a:gdLst/>
              <a:ahLst/>
              <a:cxnLst/>
              <a:rect r="r" b="b" t="t" l="l"/>
              <a:pathLst>
                <a:path h="2284399" w="3764259">
                  <a:moveTo>
                    <a:pt x="30334" y="0"/>
                  </a:moveTo>
                  <a:lnTo>
                    <a:pt x="3733925" y="0"/>
                  </a:lnTo>
                  <a:cubicBezTo>
                    <a:pt x="3750678" y="0"/>
                    <a:pt x="3764259" y="13581"/>
                    <a:pt x="3764259" y="30334"/>
                  </a:cubicBezTo>
                  <a:lnTo>
                    <a:pt x="3764259" y="2254065"/>
                  </a:lnTo>
                  <a:cubicBezTo>
                    <a:pt x="3764259" y="2270818"/>
                    <a:pt x="3750678" y="2284399"/>
                    <a:pt x="3733925" y="2284399"/>
                  </a:cubicBezTo>
                  <a:lnTo>
                    <a:pt x="30334" y="2284399"/>
                  </a:lnTo>
                  <a:cubicBezTo>
                    <a:pt x="22289" y="2284399"/>
                    <a:pt x="14573" y="2281203"/>
                    <a:pt x="8885" y="2275515"/>
                  </a:cubicBezTo>
                  <a:cubicBezTo>
                    <a:pt x="3196" y="2269826"/>
                    <a:pt x="0" y="2262110"/>
                    <a:pt x="0" y="2254065"/>
                  </a:cubicBezTo>
                  <a:lnTo>
                    <a:pt x="0" y="30334"/>
                  </a:lnTo>
                  <a:cubicBezTo>
                    <a:pt x="0" y="13581"/>
                    <a:pt x="13581" y="0"/>
                    <a:pt x="30334" y="0"/>
                  </a:cubicBezTo>
                  <a:close/>
                </a:path>
              </a:pathLst>
            </a:custGeom>
            <a:solidFill>
              <a:srgbClr val="FFFFFF"/>
            </a:solidFill>
          </p:spPr>
        </p:sp>
        <p:sp>
          <p:nvSpPr>
            <p:cNvPr name="TextBox 5" id="5"/>
            <p:cNvSpPr txBox="true"/>
            <p:nvPr/>
          </p:nvSpPr>
          <p:spPr>
            <a:xfrm>
              <a:off x="0" y="-66675"/>
              <a:ext cx="3764259" cy="2351074"/>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2195452" y="1919461"/>
            <a:ext cx="13897096" cy="7643403"/>
          </a:xfrm>
          <a:custGeom>
            <a:avLst/>
            <a:gdLst/>
            <a:ahLst/>
            <a:cxnLst/>
            <a:rect r="r" b="b" t="t" l="l"/>
            <a:pathLst>
              <a:path h="7643403" w="13897096">
                <a:moveTo>
                  <a:pt x="0" y="0"/>
                </a:moveTo>
                <a:lnTo>
                  <a:pt x="13897096" y="0"/>
                </a:lnTo>
                <a:lnTo>
                  <a:pt x="13897096" y="7643403"/>
                </a:lnTo>
                <a:lnTo>
                  <a:pt x="0" y="7643403"/>
                </a:lnTo>
                <a:lnTo>
                  <a:pt x="0" y="0"/>
                </a:lnTo>
                <a:close/>
              </a:path>
            </a:pathLst>
          </a:custGeom>
          <a:blipFill>
            <a:blip r:embed="rId5"/>
            <a:stretch>
              <a:fillRect l="0" t="0" r="0" b="0"/>
            </a:stretch>
          </a:blipFill>
        </p:spPr>
      </p:sp>
      <p:sp>
        <p:nvSpPr>
          <p:cNvPr name="TextBox 7" id="7"/>
          <p:cNvSpPr txBox="true"/>
          <p:nvPr/>
        </p:nvSpPr>
        <p:spPr>
          <a:xfrm rot="0">
            <a:off x="1363845" y="768097"/>
            <a:ext cx="444340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Análisis exploratorio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884667" y="1404373"/>
            <a:ext cx="14612934" cy="8673579"/>
            <a:chOff x="0" y="0"/>
            <a:chExt cx="3848674" cy="2284399"/>
          </a:xfrm>
        </p:grpSpPr>
        <p:sp>
          <p:nvSpPr>
            <p:cNvPr name="Freeform 4" id="4"/>
            <p:cNvSpPr/>
            <p:nvPr/>
          </p:nvSpPr>
          <p:spPr>
            <a:xfrm flipH="false" flipV="false" rot="0">
              <a:off x="0" y="0"/>
              <a:ext cx="3848674" cy="2284399"/>
            </a:xfrm>
            <a:custGeom>
              <a:avLst/>
              <a:gdLst/>
              <a:ahLst/>
              <a:cxnLst/>
              <a:rect r="r" b="b" t="t" l="l"/>
              <a:pathLst>
                <a:path h="2284399" w="3848674">
                  <a:moveTo>
                    <a:pt x="29669" y="0"/>
                  </a:moveTo>
                  <a:lnTo>
                    <a:pt x="3819005" y="0"/>
                  </a:lnTo>
                  <a:cubicBezTo>
                    <a:pt x="3835391" y="0"/>
                    <a:pt x="3848674" y="13283"/>
                    <a:pt x="3848674" y="29669"/>
                  </a:cubicBezTo>
                  <a:lnTo>
                    <a:pt x="3848674" y="2254731"/>
                  </a:lnTo>
                  <a:cubicBezTo>
                    <a:pt x="3848674" y="2271116"/>
                    <a:pt x="3835391" y="2284399"/>
                    <a:pt x="3819005" y="2284399"/>
                  </a:cubicBezTo>
                  <a:lnTo>
                    <a:pt x="29669" y="2284399"/>
                  </a:lnTo>
                  <a:cubicBezTo>
                    <a:pt x="21800" y="2284399"/>
                    <a:pt x="14254" y="2281274"/>
                    <a:pt x="8690" y="2275710"/>
                  </a:cubicBezTo>
                  <a:cubicBezTo>
                    <a:pt x="3126" y="2270146"/>
                    <a:pt x="0" y="2262599"/>
                    <a:pt x="0" y="2254731"/>
                  </a:cubicBezTo>
                  <a:lnTo>
                    <a:pt x="0" y="29669"/>
                  </a:lnTo>
                  <a:cubicBezTo>
                    <a:pt x="0" y="13283"/>
                    <a:pt x="13283" y="0"/>
                    <a:pt x="29669" y="0"/>
                  </a:cubicBezTo>
                  <a:close/>
                </a:path>
              </a:pathLst>
            </a:custGeom>
            <a:solidFill>
              <a:srgbClr val="FFFFFF"/>
            </a:solidFill>
          </p:spPr>
        </p:sp>
        <p:sp>
          <p:nvSpPr>
            <p:cNvPr name="TextBox 5" id="5"/>
            <p:cNvSpPr txBox="true"/>
            <p:nvPr/>
          </p:nvSpPr>
          <p:spPr>
            <a:xfrm>
              <a:off x="0" y="-66675"/>
              <a:ext cx="3848674" cy="2351074"/>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2156493" y="1503391"/>
            <a:ext cx="13975014" cy="8475543"/>
          </a:xfrm>
          <a:custGeom>
            <a:avLst/>
            <a:gdLst/>
            <a:ahLst/>
            <a:cxnLst/>
            <a:rect r="r" b="b" t="t" l="l"/>
            <a:pathLst>
              <a:path h="8475543" w="13975014">
                <a:moveTo>
                  <a:pt x="0" y="0"/>
                </a:moveTo>
                <a:lnTo>
                  <a:pt x="13975014" y="0"/>
                </a:lnTo>
                <a:lnTo>
                  <a:pt x="13975014" y="8475543"/>
                </a:lnTo>
                <a:lnTo>
                  <a:pt x="0" y="8475543"/>
                </a:lnTo>
                <a:lnTo>
                  <a:pt x="0" y="0"/>
                </a:lnTo>
                <a:close/>
              </a:path>
            </a:pathLst>
          </a:custGeom>
          <a:blipFill>
            <a:blip r:embed="rId5"/>
            <a:stretch>
              <a:fillRect l="0" t="0" r="0" b="0"/>
            </a:stretch>
          </a:blipFill>
        </p:spPr>
      </p:sp>
      <p:sp>
        <p:nvSpPr>
          <p:cNvPr name="TextBox 7" id="7"/>
          <p:cNvSpPr txBox="true"/>
          <p:nvPr/>
        </p:nvSpPr>
        <p:spPr>
          <a:xfrm rot="0">
            <a:off x="1363845" y="768097"/>
            <a:ext cx="444340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Análisis exploratorio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2498291" y="1405738"/>
            <a:ext cx="13197149" cy="8116512"/>
            <a:chOff x="0" y="0"/>
            <a:chExt cx="2791312" cy="1716713"/>
          </a:xfrm>
        </p:grpSpPr>
        <p:sp>
          <p:nvSpPr>
            <p:cNvPr name="Freeform 4" id="4"/>
            <p:cNvSpPr/>
            <p:nvPr/>
          </p:nvSpPr>
          <p:spPr>
            <a:xfrm flipH="false" flipV="false" rot="0">
              <a:off x="0" y="0"/>
              <a:ext cx="2791312" cy="1716713"/>
            </a:xfrm>
            <a:custGeom>
              <a:avLst/>
              <a:gdLst/>
              <a:ahLst/>
              <a:cxnLst/>
              <a:rect r="r" b="b" t="t" l="l"/>
              <a:pathLst>
                <a:path h="1716713" w="2791312">
                  <a:moveTo>
                    <a:pt x="32852" y="0"/>
                  </a:moveTo>
                  <a:lnTo>
                    <a:pt x="2758461" y="0"/>
                  </a:lnTo>
                  <a:cubicBezTo>
                    <a:pt x="2776604" y="0"/>
                    <a:pt x="2791312" y="14708"/>
                    <a:pt x="2791312" y="32852"/>
                  </a:cubicBezTo>
                  <a:lnTo>
                    <a:pt x="2791312" y="1683862"/>
                  </a:lnTo>
                  <a:cubicBezTo>
                    <a:pt x="2791312" y="1702005"/>
                    <a:pt x="2776604" y="1716713"/>
                    <a:pt x="2758461" y="1716713"/>
                  </a:cubicBezTo>
                  <a:lnTo>
                    <a:pt x="32852" y="1716713"/>
                  </a:lnTo>
                  <a:cubicBezTo>
                    <a:pt x="14708" y="1716713"/>
                    <a:pt x="0" y="1702005"/>
                    <a:pt x="0" y="1683862"/>
                  </a:cubicBezTo>
                  <a:lnTo>
                    <a:pt x="0" y="32852"/>
                  </a:lnTo>
                  <a:cubicBezTo>
                    <a:pt x="0" y="14708"/>
                    <a:pt x="14708" y="0"/>
                    <a:pt x="32852" y="0"/>
                  </a:cubicBezTo>
                  <a:close/>
                </a:path>
              </a:pathLst>
            </a:custGeom>
            <a:solidFill>
              <a:srgbClr val="FFFFFF"/>
            </a:solidFill>
          </p:spPr>
        </p:sp>
        <p:sp>
          <p:nvSpPr>
            <p:cNvPr name="TextBox 5" id="5"/>
            <p:cNvSpPr txBox="true"/>
            <p:nvPr/>
          </p:nvSpPr>
          <p:spPr>
            <a:xfrm>
              <a:off x="0" y="-66675"/>
              <a:ext cx="2791312" cy="1783388"/>
            </a:xfrm>
            <a:prstGeom prst="rect">
              <a:avLst/>
            </a:prstGeom>
          </p:spPr>
          <p:txBody>
            <a:bodyPr anchor="ctr" rtlCol="false" tIns="50800" lIns="50800" bIns="50800" rIns="50800"/>
            <a:lstStyle/>
            <a:p>
              <a:pPr algn="ctr">
                <a:lnSpc>
                  <a:spcPts val="3151"/>
                </a:lnSpc>
              </a:pPr>
            </a:p>
          </p:txBody>
        </p:sp>
      </p:grpSp>
      <p:sp>
        <p:nvSpPr>
          <p:cNvPr name="Freeform 6" id="6"/>
          <p:cNvSpPr/>
          <p:nvPr/>
        </p:nvSpPr>
        <p:spPr>
          <a:xfrm flipH="false" flipV="false" rot="0">
            <a:off x="2825534" y="1594274"/>
            <a:ext cx="12636933" cy="7664026"/>
          </a:xfrm>
          <a:custGeom>
            <a:avLst/>
            <a:gdLst/>
            <a:ahLst/>
            <a:cxnLst/>
            <a:rect r="r" b="b" t="t" l="l"/>
            <a:pathLst>
              <a:path h="7664026" w="12636933">
                <a:moveTo>
                  <a:pt x="0" y="0"/>
                </a:moveTo>
                <a:lnTo>
                  <a:pt x="12636932" y="0"/>
                </a:lnTo>
                <a:lnTo>
                  <a:pt x="12636932" y="7664026"/>
                </a:lnTo>
                <a:lnTo>
                  <a:pt x="0" y="7664026"/>
                </a:lnTo>
                <a:lnTo>
                  <a:pt x="0" y="0"/>
                </a:lnTo>
                <a:close/>
              </a:path>
            </a:pathLst>
          </a:custGeom>
          <a:blipFill>
            <a:blip r:embed="rId5"/>
            <a:stretch>
              <a:fillRect l="0" t="0" r="0" b="0"/>
            </a:stretch>
          </a:blipFill>
        </p:spPr>
      </p:sp>
      <p:sp>
        <p:nvSpPr>
          <p:cNvPr name="TextBox 7" id="7"/>
          <p:cNvSpPr txBox="true"/>
          <p:nvPr/>
        </p:nvSpPr>
        <p:spPr>
          <a:xfrm rot="0">
            <a:off x="1363845" y="768097"/>
            <a:ext cx="444340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Análisis exploratorio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790346"/>
            <a:ext cx="6301476" cy="7467954"/>
            <a:chOff x="0" y="0"/>
            <a:chExt cx="1659648" cy="1966869"/>
          </a:xfrm>
        </p:grpSpPr>
        <p:sp>
          <p:nvSpPr>
            <p:cNvPr name="Freeform 4" id="4"/>
            <p:cNvSpPr/>
            <p:nvPr/>
          </p:nvSpPr>
          <p:spPr>
            <a:xfrm flipH="false" flipV="false" rot="0">
              <a:off x="0" y="0"/>
              <a:ext cx="1659648" cy="1966869"/>
            </a:xfrm>
            <a:custGeom>
              <a:avLst/>
              <a:gdLst/>
              <a:ahLst/>
              <a:cxnLst/>
              <a:rect r="r" b="b" t="t" l="l"/>
              <a:pathLst>
                <a:path h="1966869" w="1659648">
                  <a:moveTo>
                    <a:pt x="68801" y="0"/>
                  </a:moveTo>
                  <a:lnTo>
                    <a:pt x="1590847" y="0"/>
                  </a:lnTo>
                  <a:cubicBezTo>
                    <a:pt x="1609094" y="0"/>
                    <a:pt x="1626594" y="7249"/>
                    <a:pt x="1639497" y="20151"/>
                  </a:cubicBezTo>
                  <a:cubicBezTo>
                    <a:pt x="1652399" y="33054"/>
                    <a:pt x="1659648" y="50554"/>
                    <a:pt x="1659648" y="68801"/>
                  </a:cubicBezTo>
                  <a:lnTo>
                    <a:pt x="1659648" y="1898067"/>
                  </a:lnTo>
                  <a:cubicBezTo>
                    <a:pt x="1659648" y="1916315"/>
                    <a:pt x="1652399" y="1933815"/>
                    <a:pt x="1639497" y="1946717"/>
                  </a:cubicBezTo>
                  <a:cubicBezTo>
                    <a:pt x="1626594" y="1959620"/>
                    <a:pt x="1609094" y="1966869"/>
                    <a:pt x="1590847" y="1966869"/>
                  </a:cubicBezTo>
                  <a:lnTo>
                    <a:pt x="68801" y="1966869"/>
                  </a:lnTo>
                  <a:cubicBezTo>
                    <a:pt x="50554" y="1966869"/>
                    <a:pt x="33054" y="1959620"/>
                    <a:pt x="20151" y="1946717"/>
                  </a:cubicBezTo>
                  <a:cubicBezTo>
                    <a:pt x="7249" y="1933815"/>
                    <a:pt x="0" y="1916315"/>
                    <a:pt x="0" y="1898067"/>
                  </a:cubicBezTo>
                  <a:lnTo>
                    <a:pt x="0" y="68801"/>
                  </a:lnTo>
                  <a:cubicBezTo>
                    <a:pt x="0" y="50554"/>
                    <a:pt x="7249" y="33054"/>
                    <a:pt x="20151" y="20151"/>
                  </a:cubicBezTo>
                  <a:cubicBezTo>
                    <a:pt x="33054" y="7249"/>
                    <a:pt x="50554" y="0"/>
                    <a:pt x="68801" y="0"/>
                  </a:cubicBezTo>
                  <a:close/>
                </a:path>
              </a:pathLst>
            </a:custGeom>
            <a:gradFill rotWithShape="true">
              <a:gsLst>
                <a:gs pos="0">
                  <a:srgbClr val="000F9B">
                    <a:alpha val="78000"/>
                  </a:srgbClr>
                </a:gs>
                <a:gs pos="50000">
                  <a:srgbClr val="EB0000">
                    <a:alpha val="78000"/>
                  </a:srgbClr>
                </a:gs>
                <a:gs pos="100000">
                  <a:srgbClr val="A000EB">
                    <a:alpha val="78000"/>
                  </a:srgbClr>
                </a:gs>
              </a:gsLst>
              <a:path path="circle">
                <a:fillToRect l="0" r="100000" t="0" b="100000"/>
              </a:path>
              <a:tileRect r="0" l="-100000" b="0" t="-100000"/>
            </a:gradFill>
          </p:spPr>
        </p:sp>
        <p:sp>
          <p:nvSpPr>
            <p:cNvPr name="TextBox 5" id="5"/>
            <p:cNvSpPr txBox="true"/>
            <p:nvPr/>
          </p:nvSpPr>
          <p:spPr>
            <a:xfrm>
              <a:off x="0" y="-66675"/>
              <a:ext cx="1659648" cy="2033544"/>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7571714" y="1790346"/>
            <a:ext cx="10066007" cy="7467954"/>
            <a:chOff x="0" y="0"/>
            <a:chExt cx="2651129" cy="1966869"/>
          </a:xfrm>
        </p:grpSpPr>
        <p:sp>
          <p:nvSpPr>
            <p:cNvPr name="Freeform 7" id="7"/>
            <p:cNvSpPr/>
            <p:nvPr/>
          </p:nvSpPr>
          <p:spPr>
            <a:xfrm flipH="false" flipV="false" rot="0">
              <a:off x="0" y="0"/>
              <a:ext cx="2651129" cy="1966869"/>
            </a:xfrm>
            <a:custGeom>
              <a:avLst/>
              <a:gdLst/>
              <a:ahLst/>
              <a:cxnLst/>
              <a:rect r="r" b="b" t="t" l="l"/>
              <a:pathLst>
                <a:path h="1966869" w="2651129">
                  <a:moveTo>
                    <a:pt x="43070" y="0"/>
                  </a:moveTo>
                  <a:lnTo>
                    <a:pt x="2608059" y="0"/>
                  </a:lnTo>
                  <a:cubicBezTo>
                    <a:pt x="2619482" y="0"/>
                    <a:pt x="2630437" y="4538"/>
                    <a:pt x="2638514" y="12615"/>
                  </a:cubicBezTo>
                  <a:cubicBezTo>
                    <a:pt x="2646592" y="20692"/>
                    <a:pt x="2651129" y="31647"/>
                    <a:pt x="2651129" y="43070"/>
                  </a:cubicBezTo>
                  <a:lnTo>
                    <a:pt x="2651129" y="1923798"/>
                  </a:lnTo>
                  <a:cubicBezTo>
                    <a:pt x="2651129" y="1947585"/>
                    <a:pt x="2631846" y="1966869"/>
                    <a:pt x="2608059" y="1966869"/>
                  </a:cubicBezTo>
                  <a:lnTo>
                    <a:pt x="43070" y="1966869"/>
                  </a:lnTo>
                  <a:cubicBezTo>
                    <a:pt x="31647" y="1966869"/>
                    <a:pt x="20692" y="1962331"/>
                    <a:pt x="12615" y="1954253"/>
                  </a:cubicBezTo>
                  <a:cubicBezTo>
                    <a:pt x="4538" y="1946176"/>
                    <a:pt x="0" y="1935221"/>
                    <a:pt x="0" y="1923798"/>
                  </a:cubicBezTo>
                  <a:lnTo>
                    <a:pt x="0" y="43070"/>
                  </a:lnTo>
                  <a:cubicBezTo>
                    <a:pt x="0" y="31647"/>
                    <a:pt x="4538" y="20692"/>
                    <a:pt x="12615" y="12615"/>
                  </a:cubicBezTo>
                  <a:cubicBezTo>
                    <a:pt x="20692" y="4538"/>
                    <a:pt x="31647" y="0"/>
                    <a:pt x="43070" y="0"/>
                  </a:cubicBezTo>
                  <a:close/>
                </a:path>
              </a:pathLst>
            </a:custGeom>
            <a:solidFill>
              <a:srgbClr val="FFFFFF"/>
            </a:solidFill>
          </p:spPr>
        </p:sp>
        <p:sp>
          <p:nvSpPr>
            <p:cNvPr name="TextBox 8" id="8"/>
            <p:cNvSpPr txBox="true"/>
            <p:nvPr/>
          </p:nvSpPr>
          <p:spPr>
            <a:xfrm>
              <a:off x="0" y="-66675"/>
              <a:ext cx="2651129" cy="2033544"/>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5219805" y="2244635"/>
            <a:ext cx="1357313" cy="1357313"/>
          </a:xfrm>
          <a:custGeom>
            <a:avLst/>
            <a:gdLst/>
            <a:ahLst/>
            <a:cxnLst/>
            <a:rect r="r" b="b" t="t" l="l"/>
            <a:pathLst>
              <a:path h="1357313" w="1357313">
                <a:moveTo>
                  <a:pt x="0" y="0"/>
                </a:moveTo>
                <a:lnTo>
                  <a:pt x="1357313" y="0"/>
                </a:lnTo>
                <a:lnTo>
                  <a:pt x="1357313" y="1357314"/>
                </a:lnTo>
                <a:lnTo>
                  <a:pt x="0" y="13573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811102" y="1985160"/>
            <a:ext cx="9568377" cy="7176282"/>
          </a:xfrm>
          <a:custGeom>
            <a:avLst/>
            <a:gdLst/>
            <a:ahLst/>
            <a:cxnLst/>
            <a:rect r="r" b="b" t="t" l="l"/>
            <a:pathLst>
              <a:path h="7176282" w="9568377">
                <a:moveTo>
                  <a:pt x="0" y="0"/>
                </a:moveTo>
                <a:lnTo>
                  <a:pt x="9568377" y="0"/>
                </a:lnTo>
                <a:lnTo>
                  <a:pt x="9568377" y="7176283"/>
                </a:lnTo>
                <a:lnTo>
                  <a:pt x="0" y="7176283"/>
                </a:lnTo>
                <a:lnTo>
                  <a:pt x="0" y="0"/>
                </a:lnTo>
                <a:close/>
              </a:path>
            </a:pathLst>
          </a:custGeom>
          <a:blipFill>
            <a:blip r:embed="rId7"/>
            <a:stretch>
              <a:fillRect l="0" t="0" r="0" b="0"/>
            </a:stretch>
          </a:blipFill>
        </p:spPr>
      </p:sp>
      <p:sp>
        <p:nvSpPr>
          <p:cNvPr name="TextBox 11" id="11"/>
          <p:cNvSpPr txBox="true"/>
          <p:nvPr/>
        </p:nvSpPr>
        <p:spPr>
          <a:xfrm rot="0">
            <a:off x="1363845" y="768097"/>
            <a:ext cx="718008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Regresión Logística</a:t>
            </a:r>
          </a:p>
        </p:txBody>
      </p:sp>
      <p:sp>
        <p:nvSpPr>
          <p:cNvPr name="TextBox 12" id="12"/>
          <p:cNvSpPr txBox="true"/>
          <p:nvPr/>
        </p:nvSpPr>
        <p:spPr>
          <a:xfrm rot="0">
            <a:off x="1363845" y="3885267"/>
            <a:ext cx="4320610" cy="3252245"/>
          </a:xfrm>
          <a:prstGeom prst="rect">
            <a:avLst/>
          </a:prstGeom>
        </p:spPr>
        <p:txBody>
          <a:bodyPr anchor="t" rtlCol="false" tIns="0" lIns="0" bIns="0" rIns="0">
            <a:spAutoFit/>
          </a:bodyPr>
          <a:lstStyle/>
          <a:p>
            <a:pPr algn="just">
              <a:lnSpc>
                <a:spcPts val="8676"/>
              </a:lnSpc>
            </a:pPr>
            <a:r>
              <a:rPr lang="en-US" sz="6197" spc="-272">
                <a:solidFill>
                  <a:srgbClr val="FFFFFF"/>
                </a:solidFill>
                <a:latin typeface="Open Sauce"/>
                <a:ea typeface="Open Sauce"/>
                <a:cs typeface="Open Sauce"/>
                <a:sym typeface="Open Sauce"/>
              </a:rPr>
              <a:t>Análisis de  </a:t>
            </a:r>
          </a:p>
          <a:p>
            <a:pPr algn="just">
              <a:lnSpc>
                <a:spcPts val="8676"/>
              </a:lnSpc>
            </a:pPr>
            <a:r>
              <a:rPr lang="en-US" sz="6197" spc="-272">
                <a:solidFill>
                  <a:srgbClr val="FFFFFF"/>
                </a:solidFill>
                <a:latin typeface="Open Sauce"/>
                <a:ea typeface="Open Sauce"/>
                <a:cs typeface="Open Sauce"/>
                <a:sym typeface="Open Sauce"/>
              </a:rPr>
              <a:t>Regresión Logística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803986" y="1790346"/>
            <a:ext cx="6301476" cy="7467954"/>
            <a:chOff x="0" y="0"/>
            <a:chExt cx="1659648" cy="1966869"/>
          </a:xfrm>
        </p:grpSpPr>
        <p:sp>
          <p:nvSpPr>
            <p:cNvPr name="Freeform 4" id="4"/>
            <p:cNvSpPr/>
            <p:nvPr/>
          </p:nvSpPr>
          <p:spPr>
            <a:xfrm flipH="false" flipV="false" rot="0">
              <a:off x="0" y="0"/>
              <a:ext cx="1659648" cy="1966869"/>
            </a:xfrm>
            <a:custGeom>
              <a:avLst/>
              <a:gdLst/>
              <a:ahLst/>
              <a:cxnLst/>
              <a:rect r="r" b="b" t="t" l="l"/>
              <a:pathLst>
                <a:path h="1966869" w="1659648">
                  <a:moveTo>
                    <a:pt x="68801" y="0"/>
                  </a:moveTo>
                  <a:lnTo>
                    <a:pt x="1590847" y="0"/>
                  </a:lnTo>
                  <a:cubicBezTo>
                    <a:pt x="1609094" y="0"/>
                    <a:pt x="1626594" y="7249"/>
                    <a:pt x="1639497" y="20151"/>
                  </a:cubicBezTo>
                  <a:cubicBezTo>
                    <a:pt x="1652399" y="33054"/>
                    <a:pt x="1659648" y="50554"/>
                    <a:pt x="1659648" y="68801"/>
                  </a:cubicBezTo>
                  <a:lnTo>
                    <a:pt x="1659648" y="1898067"/>
                  </a:lnTo>
                  <a:cubicBezTo>
                    <a:pt x="1659648" y="1916315"/>
                    <a:pt x="1652399" y="1933815"/>
                    <a:pt x="1639497" y="1946717"/>
                  </a:cubicBezTo>
                  <a:cubicBezTo>
                    <a:pt x="1626594" y="1959620"/>
                    <a:pt x="1609094" y="1966869"/>
                    <a:pt x="1590847" y="1966869"/>
                  </a:cubicBezTo>
                  <a:lnTo>
                    <a:pt x="68801" y="1966869"/>
                  </a:lnTo>
                  <a:cubicBezTo>
                    <a:pt x="50554" y="1966869"/>
                    <a:pt x="33054" y="1959620"/>
                    <a:pt x="20151" y="1946717"/>
                  </a:cubicBezTo>
                  <a:cubicBezTo>
                    <a:pt x="7249" y="1933815"/>
                    <a:pt x="0" y="1916315"/>
                    <a:pt x="0" y="1898067"/>
                  </a:cubicBezTo>
                  <a:lnTo>
                    <a:pt x="0" y="68801"/>
                  </a:lnTo>
                  <a:cubicBezTo>
                    <a:pt x="0" y="50554"/>
                    <a:pt x="7249" y="33054"/>
                    <a:pt x="20151" y="20151"/>
                  </a:cubicBezTo>
                  <a:cubicBezTo>
                    <a:pt x="33054" y="7249"/>
                    <a:pt x="50554" y="0"/>
                    <a:pt x="68801" y="0"/>
                  </a:cubicBezTo>
                  <a:close/>
                </a:path>
              </a:pathLst>
            </a:custGeom>
            <a:gradFill rotWithShape="true">
              <a:gsLst>
                <a:gs pos="0">
                  <a:srgbClr val="000F9B">
                    <a:alpha val="78000"/>
                  </a:srgbClr>
                </a:gs>
                <a:gs pos="50000">
                  <a:srgbClr val="EB0000">
                    <a:alpha val="78000"/>
                  </a:srgbClr>
                </a:gs>
                <a:gs pos="100000">
                  <a:srgbClr val="A000EB">
                    <a:alpha val="78000"/>
                  </a:srgbClr>
                </a:gs>
              </a:gsLst>
              <a:path path="circle">
                <a:fillToRect l="0" r="100000" t="0" b="100000"/>
              </a:path>
              <a:tileRect r="0" l="-100000" b="0" t="-100000"/>
            </a:gradFill>
          </p:spPr>
        </p:sp>
        <p:sp>
          <p:nvSpPr>
            <p:cNvPr name="TextBox 5" id="5"/>
            <p:cNvSpPr txBox="true"/>
            <p:nvPr/>
          </p:nvSpPr>
          <p:spPr>
            <a:xfrm>
              <a:off x="0" y="-66675"/>
              <a:ext cx="1659648" cy="2033544"/>
            </a:xfrm>
            <a:prstGeom prst="rect">
              <a:avLst/>
            </a:prstGeom>
          </p:spPr>
          <p:txBody>
            <a:bodyPr anchor="ctr" rtlCol="false" tIns="50800" lIns="50800" bIns="50800" rIns="50800"/>
            <a:lstStyle/>
            <a:p>
              <a:pPr algn="ctr">
                <a:lnSpc>
                  <a:spcPts val="3151"/>
                </a:lnSpc>
              </a:pPr>
            </a:p>
          </p:txBody>
        </p:sp>
      </p:grpSp>
      <p:grpSp>
        <p:nvGrpSpPr>
          <p:cNvPr name="Group 6" id="6"/>
          <p:cNvGrpSpPr/>
          <p:nvPr/>
        </p:nvGrpSpPr>
        <p:grpSpPr>
          <a:xfrm rot="0">
            <a:off x="7703689" y="1790346"/>
            <a:ext cx="9783203" cy="7467954"/>
            <a:chOff x="0" y="0"/>
            <a:chExt cx="2576646" cy="1966869"/>
          </a:xfrm>
        </p:grpSpPr>
        <p:sp>
          <p:nvSpPr>
            <p:cNvPr name="Freeform 7" id="7"/>
            <p:cNvSpPr/>
            <p:nvPr/>
          </p:nvSpPr>
          <p:spPr>
            <a:xfrm flipH="false" flipV="false" rot="0">
              <a:off x="0" y="0"/>
              <a:ext cx="2576646" cy="1966869"/>
            </a:xfrm>
            <a:custGeom>
              <a:avLst/>
              <a:gdLst/>
              <a:ahLst/>
              <a:cxnLst/>
              <a:rect r="r" b="b" t="t" l="l"/>
              <a:pathLst>
                <a:path h="1966869" w="2576646">
                  <a:moveTo>
                    <a:pt x="44315" y="0"/>
                  </a:moveTo>
                  <a:lnTo>
                    <a:pt x="2532331" y="0"/>
                  </a:lnTo>
                  <a:cubicBezTo>
                    <a:pt x="2556806" y="0"/>
                    <a:pt x="2576646" y="19841"/>
                    <a:pt x="2576646" y="44315"/>
                  </a:cubicBezTo>
                  <a:lnTo>
                    <a:pt x="2576646" y="1922553"/>
                  </a:lnTo>
                  <a:cubicBezTo>
                    <a:pt x="2576646" y="1934306"/>
                    <a:pt x="2571977" y="1945578"/>
                    <a:pt x="2563667" y="1953889"/>
                  </a:cubicBezTo>
                  <a:cubicBezTo>
                    <a:pt x="2555356" y="1962200"/>
                    <a:pt x="2544084" y="1966869"/>
                    <a:pt x="2532331" y="1966869"/>
                  </a:cubicBezTo>
                  <a:lnTo>
                    <a:pt x="44315" y="1966869"/>
                  </a:lnTo>
                  <a:cubicBezTo>
                    <a:pt x="32562" y="1966869"/>
                    <a:pt x="21290" y="1962200"/>
                    <a:pt x="12980" y="1953889"/>
                  </a:cubicBezTo>
                  <a:cubicBezTo>
                    <a:pt x="4669" y="1945578"/>
                    <a:pt x="0" y="1934306"/>
                    <a:pt x="0" y="1922553"/>
                  </a:cubicBezTo>
                  <a:lnTo>
                    <a:pt x="0" y="44315"/>
                  </a:lnTo>
                  <a:cubicBezTo>
                    <a:pt x="0" y="32562"/>
                    <a:pt x="4669" y="21290"/>
                    <a:pt x="12980" y="12980"/>
                  </a:cubicBezTo>
                  <a:cubicBezTo>
                    <a:pt x="21290" y="4669"/>
                    <a:pt x="32562" y="0"/>
                    <a:pt x="44315" y="0"/>
                  </a:cubicBezTo>
                  <a:close/>
                </a:path>
              </a:pathLst>
            </a:custGeom>
            <a:solidFill>
              <a:srgbClr val="FFFFFF"/>
            </a:solidFill>
          </p:spPr>
        </p:sp>
        <p:sp>
          <p:nvSpPr>
            <p:cNvPr name="TextBox 8" id="8"/>
            <p:cNvSpPr txBox="true"/>
            <p:nvPr/>
          </p:nvSpPr>
          <p:spPr>
            <a:xfrm>
              <a:off x="0" y="-66675"/>
              <a:ext cx="2576646" cy="2033544"/>
            </a:xfrm>
            <a:prstGeom prst="rect">
              <a:avLst/>
            </a:prstGeom>
          </p:spPr>
          <p:txBody>
            <a:bodyPr anchor="ctr" rtlCol="false" tIns="50800" lIns="50800" bIns="50800" rIns="50800"/>
            <a:lstStyle/>
            <a:p>
              <a:pPr algn="ctr">
                <a:lnSpc>
                  <a:spcPts val="3151"/>
                </a:lnSpc>
              </a:pPr>
            </a:p>
          </p:txBody>
        </p:sp>
      </p:grpSp>
      <p:sp>
        <p:nvSpPr>
          <p:cNvPr name="Freeform 9" id="9"/>
          <p:cNvSpPr/>
          <p:nvPr/>
        </p:nvSpPr>
        <p:spPr>
          <a:xfrm flipH="false" flipV="false" rot="0">
            <a:off x="5219805" y="2244635"/>
            <a:ext cx="1357313" cy="1357313"/>
          </a:xfrm>
          <a:custGeom>
            <a:avLst/>
            <a:gdLst/>
            <a:ahLst/>
            <a:cxnLst/>
            <a:rect r="r" b="b" t="t" l="l"/>
            <a:pathLst>
              <a:path h="1357313" w="1357313">
                <a:moveTo>
                  <a:pt x="0" y="0"/>
                </a:moveTo>
                <a:lnTo>
                  <a:pt x="1357313" y="0"/>
                </a:lnTo>
                <a:lnTo>
                  <a:pt x="1357313" y="1357314"/>
                </a:lnTo>
                <a:lnTo>
                  <a:pt x="0" y="13573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827572" y="2345844"/>
            <a:ext cx="9535437" cy="6356958"/>
          </a:xfrm>
          <a:custGeom>
            <a:avLst/>
            <a:gdLst/>
            <a:ahLst/>
            <a:cxnLst/>
            <a:rect r="r" b="b" t="t" l="l"/>
            <a:pathLst>
              <a:path h="6356958" w="9535437">
                <a:moveTo>
                  <a:pt x="0" y="0"/>
                </a:moveTo>
                <a:lnTo>
                  <a:pt x="9535437" y="0"/>
                </a:lnTo>
                <a:lnTo>
                  <a:pt x="9535437" y="6356958"/>
                </a:lnTo>
                <a:lnTo>
                  <a:pt x="0" y="6356958"/>
                </a:lnTo>
                <a:lnTo>
                  <a:pt x="0" y="0"/>
                </a:lnTo>
                <a:close/>
              </a:path>
            </a:pathLst>
          </a:custGeom>
          <a:blipFill>
            <a:blip r:embed="rId7"/>
            <a:stretch>
              <a:fillRect l="0" t="0" r="0" b="0"/>
            </a:stretch>
          </a:blipFill>
        </p:spPr>
      </p:sp>
      <p:sp>
        <p:nvSpPr>
          <p:cNvPr name="TextBox 11" id="11"/>
          <p:cNvSpPr txBox="true"/>
          <p:nvPr/>
        </p:nvSpPr>
        <p:spPr>
          <a:xfrm rot="0">
            <a:off x="1363845" y="768097"/>
            <a:ext cx="718008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Regresión Logística</a:t>
            </a:r>
          </a:p>
        </p:txBody>
      </p:sp>
      <p:sp>
        <p:nvSpPr>
          <p:cNvPr name="TextBox 12" id="12"/>
          <p:cNvSpPr txBox="true"/>
          <p:nvPr/>
        </p:nvSpPr>
        <p:spPr>
          <a:xfrm rot="0">
            <a:off x="1363845" y="3885267"/>
            <a:ext cx="4320610" cy="3252245"/>
          </a:xfrm>
          <a:prstGeom prst="rect">
            <a:avLst/>
          </a:prstGeom>
        </p:spPr>
        <p:txBody>
          <a:bodyPr anchor="t" rtlCol="false" tIns="0" lIns="0" bIns="0" rIns="0">
            <a:spAutoFit/>
          </a:bodyPr>
          <a:lstStyle/>
          <a:p>
            <a:pPr algn="just">
              <a:lnSpc>
                <a:spcPts val="8676"/>
              </a:lnSpc>
            </a:pPr>
            <a:r>
              <a:rPr lang="en-US" sz="6197" spc="-272">
                <a:solidFill>
                  <a:srgbClr val="FFFFFF"/>
                </a:solidFill>
                <a:latin typeface="Open Sauce"/>
                <a:ea typeface="Open Sauce"/>
                <a:cs typeface="Open Sauce"/>
                <a:sym typeface="Open Sauce"/>
              </a:rPr>
              <a:t>Análisis de  </a:t>
            </a:r>
          </a:p>
          <a:p>
            <a:pPr algn="just">
              <a:lnSpc>
                <a:spcPts val="8676"/>
              </a:lnSpc>
            </a:pPr>
            <a:r>
              <a:rPr lang="en-US" sz="6197" spc="-272">
                <a:solidFill>
                  <a:srgbClr val="FFFFFF"/>
                </a:solidFill>
                <a:latin typeface="Open Sauce"/>
                <a:ea typeface="Open Sauce"/>
                <a:cs typeface="Open Sauce"/>
                <a:sym typeface="Open Sauce"/>
              </a:rPr>
              <a:t>Regresión Logística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DAGiAL0Vqqs</dc:identifier>
  <dcterms:modified xsi:type="dcterms:W3CDTF">2011-08-01T06:04:30Z</dcterms:modified>
  <cp:revision>1</cp:revision>
  <dc:title>TP 3: Riesgo de Credito</dc:title>
</cp:coreProperties>
</file>