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0" r:id="rId5"/>
    <p:sldId id="261" r:id="rId6"/>
    <p:sldId id="262" r:id="rId7"/>
    <p:sldId id="259" r:id="rId8"/>
    <p:sldId id="269" r:id="rId9"/>
    <p:sldId id="268" r:id="rId10"/>
    <p:sldId id="271" r:id="rId11"/>
    <p:sldId id="274" r:id="rId12"/>
    <p:sldId id="270" r:id="rId13"/>
    <p:sldId id="272" r:id="rId14"/>
    <p:sldId id="273" r:id="rId15"/>
    <p:sldId id="275" r:id="rId16"/>
    <p:sldId id="276" r:id="rId17"/>
    <p:sldId id="278" r:id="rId18"/>
    <p:sldId id="279" r:id="rId19"/>
    <p:sldId id="280" r:id="rId20"/>
    <p:sldId id="281" r:id="rId21"/>
    <p:sldId id="282" r:id="rId22"/>
    <p:sldId id="283" r:id="rId23"/>
    <p:sldId id="284" r:id="rId24"/>
    <p:sldId id="285" r:id="rId25"/>
    <p:sldId id="277" r:id="rId26"/>
    <p:sldId id="263" r:id="rId27"/>
    <p:sldId id="264" r:id="rId28"/>
    <p:sldId id="265" r:id="rId29"/>
    <p:sldId id="26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945"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09:53:22.523"/>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44.763"/>
    </inkml:context>
    <inkml:brush xml:id="br0">
      <inkml:brushProperty name="width" value="0.05" units="cm"/>
      <inkml:brushProperty name="height" value="0.05" units="cm"/>
      <inkml:brushProperty name="color" value="#FF0066"/>
    </inkml:brush>
  </inkml:definitions>
  <inkml:trace contextRef="#ctx0" brushRef="#br0">146 225 24575,'-4'0'0,"0"0"0,0 1 0,0-1 0,1 1 0,-1-1 0,0 1 0,1 0 0,-1 0 0,0 1 0,1-1 0,-1 1 0,1 0 0,0 0 0,0 0 0,-3 2 0,1 1 0,0 1 0,0-1 0,1 1 0,0 0 0,0 0 0,-6 13 0,1-2 0,2 1 0,0 0 0,1 0 0,0 0 0,2 1 0,-5 37 0,9-46 0,-1 1 0,1-1 0,1 1 0,0-1 0,0 0 0,1 1 0,1-1 0,-1 0 0,2 0 0,-1 0 0,1-1 0,1 1 0,0-1 0,9 14 0,11 8 0,2-1 0,1 0 0,1-3 0,1 0 0,2-2 0,46 29 0,-70-49 0,0-1 0,1 0 0,0 0 0,0 0 0,0-1 0,0-1 0,0 0 0,1 0 0,-1-1 0,1 0 0,-1 0 0,1-1 0,-1 0 0,1-1 0,0 0 0,13-4 0,-12 2 0,0-1 0,-1 0 0,1 0 0,-1-1 0,0-1 0,0 0 0,0 0 0,-1-1 0,0 0 0,-1-1 0,1 0 0,-1 0 0,8-11 0,-7 6 0,0-1 0,0 0 0,-2-1 0,0 0 0,0 0 0,-1 0 0,-1-1 0,-1 1 0,0-1 0,1-18 0,0-18 0,-4-96 0,-3 80 0,2 59 0,0 1 0,-1-1 0,-1 1 0,1-1 0,-2 1 0,1 0 0,-1 0 0,0 0 0,0 0 0,-1 0 0,0 1 0,-1-1 0,0 1 0,0 0 0,0 1 0,-8-8 0,-8-6 0,-1 2 0,-1 1 0,-39-22 0,16 10 0,32 19 0,-1 1 0,0 0 0,0 2 0,-1 0 0,0 0 0,0 2 0,-21-5 0,31 8 0,0 1 0,0 1 0,0 0 0,0-1 0,-1 2 0,1-1 0,0 1 0,0 0 0,0 0 0,0 1 0,0-1 0,0 1 0,1 1 0,-1-1 0,1 1 0,-1 0 0,1 0 0,0 1 0,0-1 0,0 1 0,1 0 0,-1 1 0,-5 7 0,-94 122 0,103-133-72,-1 1 1,0 0-1,1 0 0,-1 0 0,1 0 0,-1 0 0,1 0 0,0 0 1,0 0-1,0 0 0,0 1 0,0-1 0,1 0 0,-1 1 0,1-1 1,-1 0-1,1 1 0,0 3 0,6 8-6754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46.416"/>
    </inkml:context>
    <inkml:brush xml:id="br0">
      <inkml:brushProperty name="width" value="0.05" units="cm"/>
      <inkml:brushProperty name="height" value="0.05" units="cm"/>
      <inkml:brushProperty name="color" value="#FF0066"/>
    </inkml:brush>
  </inkml:definitions>
  <inkml:trace contextRef="#ctx0" brushRef="#br0">248 342 24575,'-2'0'0,"-1"0"0,1 0 0,0 1 0,0 0 0,-1-1 0,1 1 0,0 0 0,0 0 0,0 0 0,0 0 0,0 0 0,0 1 0,0-1 0,1 1 0,-1-1 0,0 1 0,1-1 0,-1 1 0,1 0 0,0 0 0,-1 0 0,1 0 0,0 0 0,0 0 0,0 0 0,1 0 0,-1 0 0,0 1 0,0 3 0,-2 8 0,1 0 0,0 1 0,0 21 0,2-24 0,-1 9 0,1 0 0,1-1 0,1 1 0,0 0 0,2-1 0,9 31 0,-9-38 0,1-1 0,1 0 0,0 0 0,1-1 0,0 0 0,1 0 0,0 0 0,0-1 0,1 0 0,1-1 0,13 11 0,13 6 0,1-2 0,1-1 0,1-3 0,1 0 0,0-3 0,2-1 0,56 13 0,-42-18 0,0-3 0,1-3 0,-1-2 0,1-2 0,58-7 0,-99 5 0,0 0 0,0-1 0,0-1 0,0-1 0,18-6 0,-29 8 0,-1 0 0,1 0 0,-1 0 0,0-1 0,1 0 0,-2 0 0,1 0 0,0 0 0,0-1 0,-1 1 0,0-1 0,0 0 0,0 0 0,0 0 0,-1 0 0,1-1 0,-1 1 0,0-1 0,0 1 0,-1-1 0,2-6 0,1-19 0,-1-1 0,-1 1 0,-2-1 0,-4-38 0,1 7 0,1 45 0,0 0 0,-1 0 0,0 1 0,-2-1 0,0 1 0,-1 0 0,0 0 0,-12-20 0,-5-3 0,-54-71 0,59 87 0,-1 1 0,-1 1 0,-1 1 0,0 0 0,-1 2 0,-2 0 0,1 2 0,-2 0 0,0 2 0,-1 1 0,-28-10 0,-145-42 0,163 57 0,0 0 0,0 3 0,-63-2 0,48 6 0,-81 4 0,114-2 0,0 1 0,1 1 0,-1 1 0,1 1 0,-21 8 0,29-9 14,0 1-1,1 0 0,0 0 0,0 1 1,0 0-1,1 0 0,0 1 1,-8 8-1,13-12-68,0-1 0,-1 1 0,1-1 0,0 1 0,0 0 0,1 0 0,-1 0 0,1 0 0,-1 0 0,1 0 0,0 0 0,0 1 0,0-1 0,1 0 0,-1 1 0,1-1 0,0 0 0,0 1 0,0-1 0,0 0 0,1 1 0,-1-1 0,1 0 0,0 1 0,0-1 0,2 5 0,7 6-6771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48.148"/>
    </inkml:context>
    <inkml:brush xml:id="br0">
      <inkml:brushProperty name="width" value="0.05" units="cm"/>
      <inkml:brushProperty name="height" value="0.05" units="cm"/>
      <inkml:brushProperty name="color" value="#FF0066"/>
    </inkml:brush>
  </inkml:definitions>
  <inkml:trace contextRef="#ctx0" brushRef="#br0">120 233 24575,'-2'0'0,"0"0"0,1 1 0,-1-1 0,0 1 0,0 0 0,1-1 0,-1 1 0,0 0 0,1 0 0,-1 0 0,0 0 0,1 0 0,-1 1 0,1-1 0,0 0 0,-1 1 0,1-1 0,0 1 0,-1 2 0,-19 35 0,17-33 0,-8 22 0,1-1 0,1 2 0,-11 54 0,18-65 0,0 0 0,1 1 0,2-1 0,-1 0 0,2 0 0,1 1 0,6 29 0,-6-39 0,2-1 0,-1 0 0,1 0 0,0 0 0,1-1 0,-1 1 0,2-1 0,-1 0 0,1-1 0,0 1 0,0-1 0,1 0 0,0-1 0,0 1 0,0-2 0,11 7 0,-7-5 0,0-1 0,0 0 0,0-1 0,1 0 0,-1 0 0,1-1 0,0-1 0,0 0 0,0-1 0,0 0 0,16-1 0,-19-1 0,-1-1 0,1 0 0,-1 0 0,0-1 0,0 0 0,0 0 0,0-1 0,-1 0 0,1-1 0,-1 1 0,0-2 0,0 1 0,10-11 0,5-7 0,-2-1 0,25-36 0,-36 47 0,0 0 0,-1 0 0,-1-1 0,0 0 0,-1 0 0,0 0 0,-1-1 0,-1 1 0,0-1 0,-1-1 0,-1 1 0,0 0 0,-1 0 0,-1-1 0,0 1 0,-1-1 0,-5-26 0,2 25 0,0 0 0,-2 0 0,1 1 0,-2 0 0,0 0 0,-2 0 0,1 1 0,-2 0 0,0 1 0,0 0 0,-1 0 0,-1 1 0,-1 1 0,-20-17 0,12 13 0,-1 0 0,-47-23 0,56 33 0,0 1 0,-1 0 0,0 1 0,0 0 0,-1 1 0,1 1 0,-16-1 0,19 3 0,1-1 0,0 1 0,-1 0 0,1 1 0,0 1 0,0 0 0,-14 4 0,21-5 0,-1 1 0,1-1 0,0 1 0,0 0 0,0 1 0,0-1 0,0 0 0,0 1 0,1-1 0,-1 1 0,1 0 0,0 0 0,0 0 0,0 0 0,0 0 0,0 1 0,1-1 0,0 1 0,-1-1 0,1 1 0,0-1 0,1 1 0,-1-1 0,0 5 0,1 0-91,0 1 0,0 0 0,1-1 0,-1 1 0,2-1 0,0 1 0,0-1 0,0 0 0,1 0 0,0 0 0,1 0 0,-1 0 0,2-1 0,8 13 0,5 3-6735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49.666"/>
    </inkml:context>
    <inkml:brush xml:id="br0">
      <inkml:brushProperty name="width" value="0.05" units="cm"/>
      <inkml:brushProperty name="height" value="0.05" units="cm"/>
      <inkml:brushProperty name="color" value="#FF0066"/>
    </inkml:brush>
  </inkml:definitions>
  <inkml:trace contextRef="#ctx0" brushRef="#br0">260 117 24575,'1'1'0,"0"-1"0,0 0 0,0 1 0,0-1 0,0 1 0,0 0 0,0-1 0,-1 1 0,1 0 0,0-1 0,0 1 0,-1 0 0,1 0 0,-1 0 0,1 0 0,-1 0 0,1 0 0,-1 0 0,1-1 0,-1 1 0,0 0 0,1 0 0,-1 1 0,0 0 0,4 29 0,-5-15 0,-1-1 0,-1 0 0,-1 0 0,-5 15 0,-7 28 0,8 4 0,3 0 0,3 99 0,2-157 0,0 4 0,0 1 0,1 0 0,0 0 0,0-1 0,1 1 0,0-1 0,0 1 0,1-1 0,0 0 0,1 0 0,-1 0 0,2 0 0,-1-1 0,1 1 0,0-1 0,1 0 0,-1-1 0,1 1 0,1-1 0,-1 0 0,1-1 0,0 0 0,9 5 0,13 5 0,1-2 0,1 0 0,0-3 0,1 0 0,0-2 0,0-1 0,39 2 0,232 1 0,-288-11 0,3 2 0,-1-2 0,0 0 0,33-7 0,-44 6 0,-1 0 0,1 0 0,0 0 0,-1-1 0,1 0 0,-1 0 0,0-1 0,0 1 0,0-1 0,-1 0 0,1-1 0,-1 1 0,0-1 0,5-7 0,-2 1 0,-1-1 0,0 1 0,-1-1 0,0 0 0,-1 0 0,0-1 0,-1 1 0,-1-1 0,2-17 0,-1-18 0,-2-53 0,-2 77 0,1 8 0,1 5 0,-1 0 0,0-1 0,-1 1 0,0 0 0,-1 0 0,0 0 0,-1 0 0,0 0 0,-1 0 0,-8-16 0,-7-1 0,-1 1 0,-2 1 0,0 1 0,-2 1 0,0 0 0,-2 2 0,0 2 0,-2 0 0,0 1 0,-1 2 0,-55-24 0,48 28 0,-1 2 0,0 1 0,-1 2 0,0 2 0,-46-2 0,-196 6 0,210 4 0,60-2 0,-3 0 0,-1 0 0,0 1 0,0 1 0,-23 6 0,33-7 0,0 0 0,1 0 0,-1 1 0,1 0 0,0 0 0,0 0 0,0 0 0,0 0 0,0 1 0,0-1 0,0 1 0,1 0 0,-1 0 0,1 0 0,0 0 0,0 0 0,0 0 0,0 1 0,0-1 0,1 0 0,0 1 0,-2 5 0,1 1-195,0 1 0,1-1 0,0 1 0,1-1 0,0 1 0,2 11 0,4 18-6631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51.335"/>
    </inkml:context>
    <inkml:brush xml:id="br0">
      <inkml:brushProperty name="width" value="0.05" units="cm"/>
      <inkml:brushProperty name="height" value="0.05" units="cm"/>
      <inkml:brushProperty name="color" value="#FF0066"/>
    </inkml:brush>
  </inkml:definitions>
  <inkml:trace contextRef="#ctx0" brushRef="#br0">206 149 24575,'-6'1'0,"0"0"0,0 0 0,-1 0 0,1 1 0,0 0 0,0 0 0,0 0 0,1 1 0,-1 0 0,0 0 0,1 1 0,-7 5 0,0 1 0,0 0 0,1 1 0,-19 23 0,22-23 0,2-1 0,0 1 0,0 0 0,1 1 0,0 0 0,1-1 0,0 1 0,1 1 0,-3 19 0,3-11 0,2 1 0,0-1 0,2 0 0,5 42 0,-5-56 0,0-1 0,1 0 0,0 0 0,0 0 0,0 0 0,0-1 0,1 1 0,0-1 0,0 1 0,1-1 0,-1 0 0,1 0 0,0 0 0,1-1 0,-1 1 0,1-1 0,10 7 0,-7-6 0,1-1 0,0 0 0,1 0 0,-1-1 0,1 0 0,0-1 0,-1 0 0,1-1 0,0 0 0,17 0 0,-24-1 0,42 1 0,-1-2 0,66-10 0,-96 9 0,-1-1 0,0-1 0,1 0 0,-2-1 0,1 0 0,0-1 0,-1 0 0,0-1 0,-1-1 0,0 0 0,0 0 0,14-15 0,-15 13 0,0-1 0,-1 0 0,-1 0 0,0-1 0,-1 0 0,0-1 0,-1 1 0,0-1 0,-1-1 0,0 1 0,-1-1 0,-1 1 0,0-1 0,-1 0 0,0-1 0,-1 1 0,-2-17 0,1 7 0,-6-180 0,6 201 0,-1-1 0,1 0 0,-1 0 0,0 1 0,0-1 0,-1 0 0,1 1 0,-1-1 0,0 1 0,0 0 0,0-1 0,0 1 0,0 0 0,-1 0 0,1 0 0,-1 1 0,0-1 0,0 1 0,0-1 0,0 1 0,-1 0 0,1 0 0,0 1 0,-1-1 0,1 1 0,-1-1 0,0 1 0,-6-1 0,-9-1 0,-1 0 0,1 2 0,0 0 0,-30 3 0,29-2 0,8 1 20,0 0 0,0 0 0,0 1 0,0 0 0,-12 5 0,19-5-134,0 0 0,0 0-1,0 1 1,0 0 0,0 0 0,1 0-1,-1 0 1,1 1 0,0 0 0,0 0-1,0 0 1,-6 9 0,-2 6-6712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53.381"/>
    </inkml:context>
    <inkml:brush xml:id="br0">
      <inkml:brushProperty name="width" value="0.05" units="cm"/>
      <inkml:brushProperty name="height" value="0.05" units="cm"/>
      <inkml:brushProperty name="color" value="#FF0066"/>
    </inkml:brush>
  </inkml:definitions>
  <inkml:trace contextRef="#ctx0" brushRef="#br0">205 1 24575,'-6'0'0,"1"0"0,-1 1 0,0 0 0,1 0 0,-1 0 0,1 1 0,0-1 0,0 1 0,-1 1 0,1-1 0,0 1 0,1 0 0,-8 5 0,4-1 0,1-1 0,0 1 0,1 1 0,0-1 0,0 1 0,0 0 0,-5 11 0,0 4 0,2 0 0,0 0 0,1 1 0,1 1 0,-4 28 0,4 8 0,3 1 0,7 121 0,1-57 0,-4-115 0,0 1 0,1-1 0,1 0 0,0 1 0,1-1 0,0 0 0,0 0 0,1-1 0,1 1 0,0-1 0,0 0 0,13 18 0,-8-16 0,0-1 0,0-1 0,1 0 0,0 0 0,1-1 0,0 0 0,1-1 0,-1 0 0,21 7 0,6 2 0,2-2 0,0-1 0,0-3 0,1-1 0,0-2 0,1-2 0,0-2 0,48-2 0,195-7 0,-269 4 0,0-1 0,0 0 0,-1-1 0,1-1 0,-1-1 0,0 0 0,-1-1 0,1-1 0,-1 0 0,0-1 0,-1 0 0,19-15 0,-24 16 0,-1-1 0,1 0 0,-2-1 0,1 1 0,-1-1 0,0-1 0,-1 1 0,0-1 0,-1-1 0,0 1 0,-1 0 0,0-1 0,0 0 0,-1 0 0,-1 0 0,1-1 0,-2 1 0,0-1 0,0-12 0,-4-4 0,-1-1 0,-1 1 0,-2 0 0,0 0 0,-2 1 0,-1 0 0,-1 1 0,-16-28 0,12 28 0,-1 1 0,0 0 0,-2 1 0,-1 0 0,-1 2 0,0 0 0,-40-30 0,41 37 0,-1 1 0,0 1 0,-1 1 0,-1 1 0,0 0 0,0 2 0,-1 1 0,0 1 0,-45-9 0,8 7 0,13 1 0,-76-3 0,-188 12-1365,275-1-5461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1:23.95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3418 369,'-20'0,"1"2,-1 0,0 1,1 1,-33 11,13 0,-61 34,-114 50,-40 23,126-50,-117 72,216-121,0 1,1 2,2 1,1 1,-27 37,36-46,-1-2,-1 0,-1-1,-23 17,15-13,-36 35,-143 163,-104 121,221-248,-214 228,221-223,-103 153,96-115,-64 102,120-179,2 2,-27 74,43-85,2 1,-8 64,-7 28,-117 301,102-312,12-31,15-45,2-1,3 2,2 0,3 0,0 97,6-43,5 478,-2-528,4 0,1 0,4-1,30 95,-8-61,3-2,53 90,26 71,-60-123,202 377,-49-217,-196-272,87 126,12 15,-67-102,131 172,-175-225,33 49,2 0,3-2,87 86,13-23,181 110,-277-194,20 12,1-2,2-4,125 47,768 202,-140-115,12-58,-289-35,83 9,-385-59,408 37,0-26,-127-50,619-148,-511 0,-230 50,51-22,-202 56,-84 16,-116 41,2 3,86-22,342-38,-138 7,-189 35,-128 29,-1 0,1-2,23-12,38-15,-33 20,0 3,59-8,108-4,-129 18,-1-4,134-35,99-65,-241 86,320-106,-234 57,18-6,-1 23,138-51,-279 90,0-2,-1-1,-2-2,0-2,45-39,-30 16,-2-2,-2-3,-2-1,60-92,-82 98,-1 0,-2-2,31-103,-5 11,27-50,122-346,-71 86,-65 223,-25 79,34-307,-40-155,-31-656,-6 1164,-4 1,-4 0,-5 1,-5 1,-42-115,61 200,-158-415,138 380,-2 1,-1 2,-3 1,-2 1,-2 1,-48-47,42 53,-1 2,-1 2,-2 1,-2 3,-75-38,-16 9,-260-73,273 96,-527-151,512 151,-171-39,-584-114,196 71,-7 50,-115-15,-94 12,-191 74,350 1,-1812-3,2112-15,-29 1,426 14,0 2,0 3,-97 20,124-14,2 1,-1 2,2 1,-53 36,7-5,2-3,-75 56,132-87,0 0,-26 12,9-8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2T10:23:55.71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2545 397,'0'-1,"0"1,0 0,-1-1,1 1,0 0,0-1,-1 1,1 0,0-1,0 1,-1 0,1 0,0-1,-1 1,1 0,0 0,-1 0,1 0,-1-1,1 1,0 0,-1 0,1 0,-1 0,1 0,0 0,-1 0,1 0,-1 0,1 0,0 0,-1 0,1 0,-1 0,1 1,0-1,-1 0,1 0,0 0,-1 1,1-1,0 0,-1 0,1 1,0-1,-1 1,-22 11,-488 341,463-318,1 1,2 3,2 2,1 1,-40 56,-162 252,223-319,-5 7,1 1,2 1,2 1,2 0,1 2,-17 65,26-68,-16 73,-5 0,-52 126,-3-40,-221 481,-43 97,258-564,75-174,-83 213,91-228,-9 25,2 1,3 1,-10 83,-24 284,3 90,44 4,3-203,-5-141,2 181,2-314,1-1,2 1,1-1,2-1,1 1,19 40,104 188,-93-189,-37-68,131 227,-105-188,1-3,2 0,46 44,-67-75,19 18,0 1,-2 2,-2 1,35 53,-22-17,110 174,-108-194,81 77,10 9,-27 1,22 26,-70-93,63 101,-32-40,-64-97,101 127,-108-141,0-1,1-1,1-1,0 0,1-1,28 14,246 100,-266-119,1-1,0-2,0 0,51 2,122-9,-98-2,1540 0,-1089 4,-532-1,0-1,38-6,-52 5,0 0,0-1,0 0,0-1,-1 0,1 0,-1-1,14-10,1-5,-1 0,0-2,-2 0,30-43,60-111,-79 123,-9 8,-1-1,-2-1,-2 0,15-71,15-43,-15 75,4 1,3 2,4 1,93-130,-74 118,14-19,-16 41,74-69,80-56,-209 193,21-17,57-36,-64 47,-1-1,0-1,-1-1,-1-1,0 0,-1 0,23-29,-3-10,-1-2,32-72,-61 113,0-1,0 0,-2-1,0 1,0-1,-2 1,0-1,0 0,-2 1,0-1,-1 0,0 1,-6-21,6 29,0-1,1 0,0 0,0 1,1-1,0 0,1 0,1-11,0 13,0 0,0 0,1 1,-1 0,1-1,1 1,-1 0,1 0,0 1,0-1,7-6,10-8,-2-2,0 0,16-23,-30 36,0 1,-1-1,1 1,-2-1,1-1,-1 1,0 0,-1-1,1 0,-2 1,0-1,0 0,0-14,-2 16,-1 0,0 1,0-1,-1 1,0-1,0 1,0 0,-1 0,-8-11,6 9,0 0,1-1,-7-16,8 13,0-1,1 0,0-1,1 1,1 0,0-1,1 1,2-23,5-4,16-59,-14 63,-1 1,5-48,59-401,-69 472,0-4,0 0,2 0,-1 1,2 0,0 0,1 1,1-1,0 1,19-24,-6 14,1 1,0 1,2 1,0 1,1 1,2 1,47-24,15 0,102-33,-175 69,222-73,346-69,-335 90,-195 42,-2-2,81-40,-115 49,124-65,183-67,185-16,131 12,8 49,-619 93,442-58,-273 24,205-51,97-81,-476 161,76-31,150-78,-225 101,0 0,-2-2,36-32,61-73,-71 71,-1 1,-2-1,-3-3,-2-2,-3-1,41-79,-66 107,61-141,-65 144,-2-1,-1 1,-1-1,4-47,-12-388,1 435,-1 1,0 0,-2 1,-1 0,-1 0,-1 0,-2 0,-12-27,5 23,0 0,-2 1,-1 1,-1 1,-31-32,7 15,-2 2,-2 2,-2 2,-1 2,-67-35,-290-121,308 149,-433-161,-641-180,455 171,560 177,-2 8,-257-14,-62 1,8-32,119 17,-767-111,906 139,-395 0,-927 36,913-10,125-21,-204-12,600 35,-85 2,170 0,0 0,0 2,0 0,1 0,-1 2,1 0,1 1,-1 0,1 1,0 1,1 1,0 0,-22 21,1 3,2 2,2 2,-42 62,-15 16,69-91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8:19:40.918"/>
    </inkml:context>
    <inkml:brush xml:id="br0">
      <inkml:brushProperty name="width" value="0.05" units="cm"/>
      <inkml:brushProperty name="height" value="0.05" units="cm"/>
      <inkml:brushProperty name="color" value="#FF0066"/>
    </inkml:brush>
  </inkml:definitions>
  <inkml:trace contextRef="#ctx0" brushRef="#br0">1 11 24575,'-1'0'0,"1"-1"0,0 1 0,0 0 0,0-1 0,0 1 0,0 0 0,0-1 0,0 1 0,0 0 0,0-1 0,0 1 0,0 0 0,0-1 0,0 1 0,0 0 0,1-1 0,-1 1 0,0 0 0,0 0 0,0-1 0,0 1 0,1 0 0,-1-1 0,0 1 0,0 0 0,0 0 0,1 0 0,-1-1 0,0 1 0,0 0 0,1 0 0,-1 0 0,0 0 0,1-1 0,-1 1 0,0 0 0,0 0 0,1 0 0,-1 0 0,0 0 0,1 0 0,-1 0 0,0 0 0,1 0 0,-1 0 0,0 0 0,1 0 0,-1 0 0,0 0 0,1 0 0,-1 0 0,0 0 0,1 0 0,-1 1 0,0-1 0,0 0 0,1 0 0,-1 0 0,0 0 0,1 1 0,15 16 0,-7 5 0,0 0 0,-2 1 0,-1 0 0,-1 0 0,0 0 0,1 33 0,-6 148 0,-2-98 0,0-20-54,0-30-601,10 107-1,-2-133-6170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09:53:27.532"/>
    </inkml:context>
    <inkml:brush xml:id="br0">
      <inkml:brushProperty name="width" value="0.05" units="cm"/>
      <inkml:brushProperty name="height" value="0.05" units="cm"/>
    </inkml:brush>
  </inkml:definitions>
  <inkml:trace contextRef="#ctx0" brushRef="#br0">4405 8424 24575,'159'2'0,"177"-5"0,-311 0 0,0-1 0,0-2 0,0 0 0,26-11 0,-16 6 0,-27 8 0,0 0 0,0-1 0,0 0 0,-1 0 0,0 0 0,0-1 0,0 0 0,0-1 0,-1 1 0,11-14 0,-1-1 0,-1 0 0,15-31 0,-4 8 0,-5 7 0,-2 0 0,-1-2 0,16-49 0,29-125 0,-39 122 0,40-104 0,92-190 0,21-55 0,-57 54 0,-94 277 0,21-184 0,-34-431 0,-17 477 0,2 185 0,-2 0 0,-4 1 0,-2-1 0,-2 2 0,-4 0 0,-1 0 0,-4 1 0,-2 2 0,-40-73 0,-51-114 0,75 152 0,-3 2 0,-93-140 0,-55-29 0,137 194 0,-111-106 0,104 116 0,-270-235 0,-19 25 0,-284-192 0,615 443 0,-183-157 0,120 98 0,48 42 0,-48-62 0,-6-5 0,22 35 0,-3 3 0,-2 3 0,-2 3 0,-3 3 0,-125-62 0,103 76 0,66 26 0,-46-21 0,55 19 0,-1 2 0,1-1 0,0-1 0,1-1 0,1-1 0,0-1 0,-23-23 0,15 14 0,0 1 0,-1 2 0,-1 0 0,-1 2 0,-35-15 0,37 18 0,15 9 0,-51-30 0,-2 4 0,-82-29 0,65 43 0,61 15 0,1 0 0,-33-13 0,16 0 0,-53-33 0,-4-2 0,59 33 0,20 10 0,0 0 0,0 1 0,-1 1 0,0 1 0,0 0 0,-1 1 0,-37-4 0,-53 8 0,58 1 0,-76-8 0,-294-64 0,296 49 0,-52-6 0,171 28 0,1 1 0,0-1 0,-1 2 0,1-1 0,-1 0 0,1 1 0,0 0 0,-1 0 0,1 1 0,-7 2 0,9-2 0,0 0 0,0 0 0,1 0 0,-1 0 0,1 0 0,-1 0 0,1 1 0,0-1 0,0 1 0,0-1 0,0 1 0,0 0 0,0 0 0,1 0 0,0 0 0,-1 0 0,1 0 0,-1 6 0,0 10 0,0 0 0,2 0 0,0 0 0,1 0 0,0-1 0,2 1 0,7 26 0,129 463 0,-84-331 0,-49-159 0,-1 2 0,1-1 0,13 27 0,-19-45 0,0-1 0,0 0 0,0 1 0,1-1 0,-1 1 0,0-1 0,0 0 0,0 1 0,0-1 0,0 0 0,1 0 0,-1 1 0,0-1 0,0 0 0,1 1 0,-1-1 0,0 0 0,1 0 0,-1 1 0,0-1 0,0 0 0,1 0 0,-1 0 0,0 0 0,1 1 0,-1-1 0,0 0 0,1 0 0,-1 0 0,1 0 0,-1 0 0,0 0 0,1 0 0,-1 0 0,1 0 0,5-13 0,-3-22 0,-6 6 0,-2 0 0,0 1 0,-2 0 0,-1 0 0,-24-54 0,-13-46 0,31 76 0,-2 2 0,-33-69 0,-28-41 0,73 151 0,0-1 0,0 1 0,1-1 0,0 0 0,1 0 0,0 0 0,0 0 0,1 0 0,0-1 0,1 1 0,2-18 0,3-4 0,2 0 0,13-42 0,-1 8 0,-19 62 0,1 0 0,0 0 0,0 0 0,0-1 0,1 1 0,0 0 0,-1 0 0,1 1 0,1-1 0,-1 0 0,0 1 0,1-1 0,0 1 0,0 0 0,0 0 0,0 0 0,0 0 0,1 1 0,-1-1 0,1 1 0,0 0 0,0 0 0,0 0 0,0 0 0,0 1 0,0 0 0,7-2 0,36-3 0,0 2 0,94 5 0,-67 1 0,589-24 0,263-60 0,-843 72-1365,-58 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09:53:29.162"/>
    </inkml:context>
    <inkml:brush xml:id="br0">
      <inkml:brushProperty name="width" value="0.05" units="cm"/>
      <inkml:brushProperty name="height" value="0.05" units="cm"/>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09:53:29.631"/>
    </inkml:context>
    <inkml:brush xml:id="br0">
      <inkml:brushProperty name="width" value="0.05" units="cm"/>
      <inkml:brushProperty name="height" value="0.05" units="cm"/>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09:53:30.165"/>
    </inkml:context>
    <inkml:brush xml:id="br0">
      <inkml:brushProperty name="width" value="0.05" units="cm"/>
      <inkml:brushProperty name="height" value="0.05" units="cm"/>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31.535"/>
    </inkml:context>
    <inkml:brush xml:id="br0">
      <inkml:brushProperty name="width" value="0.05" units="cm"/>
      <inkml:brushProperty name="height" value="0.05" units="cm"/>
      <inkml:brushProperty name="color" value="#FF0066"/>
    </inkml:brush>
  </inkml:definitions>
  <inkml:trace contextRef="#ctx0" brushRef="#br0">28 12 24575,'-15'194'0,"4"-77"0,10-109 0,1 0 0,0 0 0,0 0 0,1 0 0,0 0 0,0 0 0,1-1 0,0 1 0,1 0 0,-1-1 0,8 13 0,-7-15 0,0 0 0,1-1 0,-1 1 0,1-1 0,0 0 0,0-1 0,0 1 0,1-1 0,-1 1 0,1-1 0,0-1 0,0 1 0,0-1 0,0 1 0,1-2 0,-1 1 0,9 1 0,8 1 0,-1-1 0,1-1 0,0-1 0,29-2 0,-37 0 0,0-1 0,0 0 0,0-1 0,0-1 0,0 0 0,-1-1 0,21-10 0,-27 11 0,1-1 0,-1 0 0,-1-1 0,1 0 0,-1 0 0,0 0 0,0-1 0,-1 0 0,0 0 0,0 0 0,-1-1 0,1 1 0,-2-1 0,1 0 0,-1 0 0,2-11 0,0 2 0,-2-1 0,0 1 0,-1-1 0,-1 1 0,-1-1 0,0 1 0,-3-21 0,2 32 0,0 0 0,0-1 0,-1 1 0,0 0 0,0 0 0,0 0 0,0 0 0,-1 1 0,0-1 0,-1 1 0,1-1 0,-1 1 0,0 0 0,0 0 0,0 1 0,-1-1 0,0 1 0,0 0 0,0 0 0,-7-3 0,2 2 0,-1 0 0,-1 1 0,1 0 0,-1 0 0,1 2 0,-1-1 0,0 2 0,0-1 0,-22 2 0,18-1 0,-1 1 0,1-2 0,-1 0 0,1-1 0,0-1 0,-24-8 0,35 10 12,1 0 0,0 1 0,-1 0 0,1-1 0,-1 2 0,0-1 0,1 0 0,-1 1 0,-5 0 0,8 1-63,0-1 0,1 1-1,-1-1 1,1 1 0,-1 0 0,1-1 0,-1 1-1,1 0 1,0 0 0,-1 0 0,1 0 0,0 0-1,0 1 1,0-1 0,-1 0 0,1 0-1,1 1 1,-1-1 0,0 1 0,0-1 0,0 1-1,1-1 1,-1 1 0,1-1 0,-1 1 0,1 0-1,0-1 1,-1 4 0,-1 16-6775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33.338"/>
    </inkml:context>
    <inkml:brush xml:id="br0">
      <inkml:brushProperty name="width" value="0.05" units="cm"/>
      <inkml:brushProperty name="height" value="0.05" units="cm"/>
      <inkml:brushProperty name="color" value="#FF0066"/>
    </inkml:brush>
  </inkml:definitions>
  <inkml:trace contextRef="#ctx0" brushRef="#br0">0 4 24575,'1'0'0,"-1"-1"0,0 1 0,1 0 0,-1-1 0,0 1 0,1 0 0,-1 0 0,0 0 0,1-1 0,-1 1 0,1 0 0,-1 0 0,0 0 0,1 0 0,-1 0 0,1 0 0,-1 0 0,1 0 0,-1 0 0,0 0 0,1 0 0,-1 0 0,1 0 0,-1 0 0,0 0 0,1 0 0,-1 0 0,1 1 0,-1-1 0,0 0 0,1 0 0,-1 0 0,0 1 0,1-1 0,-1 0 0,0 0 0,1 1 0,-1-1 0,0 0 0,1 1 0,-1-1 0,0 0 0,0 1 0,0-1 0,1 1 0,-1-1 0,0 0 0,0 1 0,0-1 0,0 1 0,0-1 0,0 0 0,0 1 0,0-1 0,0 1 0,0-1 0,0 1 0,5 32 0,-4-29 0,8 409 0,-12-244 0,2-61 0,3 125 0,11-133 94,-6-61-823,1 41-1,-8-55-6096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35.057"/>
    </inkml:context>
    <inkml:brush xml:id="br0">
      <inkml:brushProperty name="width" value="0.05" units="cm"/>
      <inkml:brushProperty name="height" value="0.05" units="cm"/>
      <inkml:brushProperty name="color" value="#FF0066"/>
    </inkml:brush>
  </inkml:definitions>
  <inkml:trace contextRef="#ctx0" brushRef="#br0">231 44 24575,'-9'0'0,"0"1"0,0 0 0,0 0 0,1 1 0,-1 0 0,0 0 0,1 1 0,-1 0 0,1 1 0,0 0 0,0 0 0,1 1 0,-1 0 0,1 0 0,0 1 0,0-1 0,1 2 0,0-1 0,0 1 0,-8 11 0,6-5 0,0 0 0,1 0 0,1 0 0,0 1 0,1 0 0,0 0 0,2 0 0,-1 0 0,2 1 0,0 0 0,-1 25 0,3 13 0,2 0 0,11 72 0,-10-107 0,2 0 0,0 0 0,0-1 0,2 1 0,0-1 0,1-1 0,1 0 0,0 0 0,2 0 0,16 20 0,-19-27 0,0 0 0,0-1 0,1 1 0,0-2 0,0 1 0,1-1 0,0-1 0,1 0 0,-1 0 0,1-1 0,0 0 0,0-1 0,1 0 0,-1-1 0,1 0 0,0-1 0,0 0 0,0-1 0,0 0 0,14-2 0,0 1 0,10-1 0,0 0 0,0-3 0,37-8 0,-64 10 0,0 0 0,0-1 0,0 0 0,0-1 0,0 0 0,-1 0 0,1-1 0,-1 0 0,0-1 0,-1 0 0,0 0 0,1 0 0,-2-1 0,1 0 0,-1 0 0,8-13 0,-10 12 0,0 0 0,-1 0 0,0-1 0,0 0 0,-1 1 0,0-1 0,0 0 0,0-18 0,-2-6 0,-3-34 0,2 60 0,-2-20 0,-1-1 0,-2 1 0,-13-39 0,-36-77 0,38 104 0,-3 1 0,-41-60 0,57 92 0,0 1 0,0 0 0,-1-1 0,0 2 0,0-1 0,0 0 0,-1 1 0,1 0 0,-1 0 0,0 1 0,-9-4 0,4 2 0,-1 2 0,0 0 0,-1 0 0,1 1 0,-17 0 0,1-2-1365,3-1-5461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0:17:37.902"/>
    </inkml:context>
    <inkml:brush xml:id="br0">
      <inkml:brushProperty name="width" value="0.05" units="cm"/>
      <inkml:brushProperty name="height" value="0.05" units="cm"/>
      <inkml:brushProperty name="color" value="#FF0066"/>
    </inkml:brush>
  </inkml:definitions>
  <inkml:trace contextRef="#ctx0" brushRef="#br0">122 314 24575,'-2'-2'0,"1"1"0,-1-1 0,0 1 0,0-1 0,1 1 0,-1-1 0,0 1 0,0 0 0,0 0 0,-1 0 0,1 0 0,0 1 0,0-1 0,0 0 0,-1 1 0,1-1 0,0 1 0,-1 0 0,1 0 0,0 0 0,0 0 0,-1 0 0,1 1 0,0-1 0,-1 1 0,1-1 0,0 1 0,0 0 0,0 0 0,0 0 0,-3 2 0,2-1 0,-1 1 0,1-1 0,0 1 0,0 0 0,0 0 0,0 1 0,1-1 0,-1 1 0,1-1 0,0 1 0,0 0 0,0 0 0,0-1 0,1 1 0,-3 9 0,1 5 0,0 0 0,1 1 0,1 0 0,1-1 0,0 1 0,1 0 0,1-1 0,1 1 0,1-1 0,1 1 0,0-2 0,1 1 0,1 0 0,10 18 0,-7-20 0,0-1 0,1 0 0,1 0 0,0-1 0,1-1 0,1 0 0,0-1 0,0-1 0,1 0 0,27 15 0,-25-17 0,0 0 0,1-1 0,0 0 0,1-2 0,0 0 0,0-1 0,0-1 0,0-1 0,1-1 0,-1 0 0,29-2 0,-47 0 0,21 0 0,0-1 0,30-6 0,-44 5 0,0 0 0,-1 0 0,1-1 0,-1 0 0,0 0 0,0-1 0,0 0 0,-1 0 0,1-1 0,7-7 0,1 0 0,-2-1 0,0 0 0,-1-2 0,0 1 0,-1-1 0,0-1 0,-2 0 0,0 0 0,0-1 0,-2 0 0,0-1 0,-1 0 0,-1 0 0,0 0 0,-2 0 0,3-30 0,-3-42 0,-13-131 0,9 212 0,0 1 0,0-1 0,0 1 0,-1-1 0,-1 1 0,0 0 0,0 0 0,0 0 0,-9-13 0,9 16 0,-1 0 0,0 1 0,-1 0 0,1-1 0,-1 2 0,0-1 0,0 0 0,0 1 0,0 0 0,-1 0 0,1 1 0,-1-1 0,0 1 0,-8-2 0,-73-11 0,62 11 0,-46-11 0,38 6-151,-1 2-1,0 0 0,0 3 0,0 1 1,0 1-1,0 2 0,-1 1 1,-61 11-1,62-6-6674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77214-29F1-4CBF-B7FA-3C0E080E62F3}"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BBD0E-31AF-4667-B5A6-18D24CE369A9}" type="slidenum">
              <a:rPr lang="en-US" smtClean="0"/>
              <a:t>‹#›</a:t>
            </a:fld>
            <a:endParaRPr lang="en-US"/>
          </a:p>
        </p:txBody>
      </p:sp>
    </p:spTree>
    <p:extLst>
      <p:ext uri="{BB962C8B-B14F-4D97-AF65-F5344CB8AC3E}">
        <p14:creationId xmlns:p14="http://schemas.microsoft.com/office/powerpoint/2010/main" val="340241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3</a:t>
            </a:fld>
            <a:endParaRPr lang="en-US"/>
          </a:p>
        </p:txBody>
      </p:sp>
    </p:spTree>
    <p:extLst>
      <p:ext uri="{BB962C8B-B14F-4D97-AF65-F5344CB8AC3E}">
        <p14:creationId xmlns:p14="http://schemas.microsoft.com/office/powerpoint/2010/main" val="82003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12</a:t>
            </a:fld>
            <a:endParaRPr lang="en-US"/>
          </a:p>
        </p:txBody>
      </p:sp>
    </p:spTree>
    <p:extLst>
      <p:ext uri="{BB962C8B-B14F-4D97-AF65-F5344CB8AC3E}">
        <p14:creationId xmlns:p14="http://schemas.microsoft.com/office/powerpoint/2010/main" val="117987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14</a:t>
            </a:fld>
            <a:endParaRPr lang="en-US"/>
          </a:p>
        </p:txBody>
      </p:sp>
    </p:spTree>
    <p:extLst>
      <p:ext uri="{BB962C8B-B14F-4D97-AF65-F5344CB8AC3E}">
        <p14:creationId xmlns:p14="http://schemas.microsoft.com/office/powerpoint/2010/main" val="383405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4</a:t>
            </a:fld>
            <a:endParaRPr lang="en-US"/>
          </a:p>
        </p:txBody>
      </p:sp>
    </p:spTree>
    <p:extLst>
      <p:ext uri="{BB962C8B-B14F-4D97-AF65-F5344CB8AC3E}">
        <p14:creationId xmlns:p14="http://schemas.microsoft.com/office/powerpoint/2010/main" val="18785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5</a:t>
            </a:fld>
            <a:endParaRPr lang="en-US"/>
          </a:p>
        </p:txBody>
      </p:sp>
    </p:spTree>
    <p:extLst>
      <p:ext uri="{BB962C8B-B14F-4D97-AF65-F5344CB8AC3E}">
        <p14:creationId xmlns:p14="http://schemas.microsoft.com/office/powerpoint/2010/main" val="387301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6</a:t>
            </a:fld>
            <a:endParaRPr lang="en-US"/>
          </a:p>
        </p:txBody>
      </p:sp>
    </p:spTree>
    <p:extLst>
      <p:ext uri="{BB962C8B-B14F-4D97-AF65-F5344CB8AC3E}">
        <p14:creationId xmlns:p14="http://schemas.microsoft.com/office/powerpoint/2010/main" val="2028020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7</a:t>
            </a:fld>
            <a:endParaRPr lang="en-US"/>
          </a:p>
        </p:txBody>
      </p:sp>
    </p:spTree>
    <p:extLst>
      <p:ext uri="{BB962C8B-B14F-4D97-AF65-F5344CB8AC3E}">
        <p14:creationId xmlns:p14="http://schemas.microsoft.com/office/powerpoint/2010/main" val="322270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8</a:t>
            </a:fld>
            <a:endParaRPr lang="en-US"/>
          </a:p>
        </p:txBody>
      </p:sp>
    </p:spTree>
    <p:extLst>
      <p:ext uri="{BB962C8B-B14F-4D97-AF65-F5344CB8AC3E}">
        <p14:creationId xmlns:p14="http://schemas.microsoft.com/office/powerpoint/2010/main" val="156726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9</a:t>
            </a:fld>
            <a:endParaRPr lang="en-US"/>
          </a:p>
        </p:txBody>
      </p:sp>
    </p:spTree>
    <p:extLst>
      <p:ext uri="{BB962C8B-B14F-4D97-AF65-F5344CB8AC3E}">
        <p14:creationId xmlns:p14="http://schemas.microsoft.com/office/powerpoint/2010/main" val="193059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10</a:t>
            </a:fld>
            <a:endParaRPr lang="en-US"/>
          </a:p>
        </p:txBody>
      </p:sp>
    </p:spTree>
    <p:extLst>
      <p:ext uri="{BB962C8B-B14F-4D97-AF65-F5344CB8AC3E}">
        <p14:creationId xmlns:p14="http://schemas.microsoft.com/office/powerpoint/2010/main" val="20991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BBBD0E-31AF-4667-B5A6-18D24CE369A9}" type="slidenum">
              <a:rPr lang="en-US" smtClean="0"/>
              <a:t>11</a:t>
            </a:fld>
            <a:endParaRPr lang="en-US"/>
          </a:p>
        </p:txBody>
      </p:sp>
    </p:spTree>
    <p:extLst>
      <p:ext uri="{BB962C8B-B14F-4D97-AF65-F5344CB8AC3E}">
        <p14:creationId xmlns:p14="http://schemas.microsoft.com/office/powerpoint/2010/main" val="396223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D1CE-A499-4641-A25A-BE9E9205E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FD6354-AE72-4799-8234-39BB2F0E5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C57751-8E09-44C7-9176-42A3DAC81B9A}"/>
              </a:ext>
            </a:extLst>
          </p:cNvPr>
          <p:cNvSpPr>
            <a:spLocks noGrp="1"/>
          </p:cNvSpPr>
          <p:nvPr>
            <p:ph type="dt" sz="half" idx="10"/>
          </p:nvPr>
        </p:nvSpPr>
        <p:spPr/>
        <p:txBody>
          <a:bodyPr/>
          <a:lstStyle/>
          <a:p>
            <a:fld id="{AB8EB51E-BE5F-4CE0-A152-DB84BB2208B8}" type="datetime1">
              <a:rPr lang="en-US" smtClean="0"/>
              <a:t>1/19/2022</a:t>
            </a:fld>
            <a:endParaRPr lang="en-US"/>
          </a:p>
        </p:txBody>
      </p:sp>
      <p:sp>
        <p:nvSpPr>
          <p:cNvPr id="5" name="Footer Placeholder 4">
            <a:extLst>
              <a:ext uri="{FF2B5EF4-FFF2-40B4-BE49-F238E27FC236}">
                <a16:creationId xmlns:a16="http://schemas.microsoft.com/office/drawing/2014/main" id="{170BB2F0-1045-41C1-84B7-A2F8D3F80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EA6D3-73BD-4C67-A964-1C6059CB8184}"/>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315331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5508-EDE7-4D50-BF3E-ADA4E71612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66A3E-D859-45FF-8A90-95CFB75DA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74352-D978-487A-BAB5-0EFB473214C5}"/>
              </a:ext>
            </a:extLst>
          </p:cNvPr>
          <p:cNvSpPr>
            <a:spLocks noGrp="1"/>
          </p:cNvSpPr>
          <p:nvPr>
            <p:ph type="dt" sz="half" idx="10"/>
          </p:nvPr>
        </p:nvSpPr>
        <p:spPr/>
        <p:txBody>
          <a:bodyPr/>
          <a:lstStyle/>
          <a:p>
            <a:fld id="{D53BB09A-593C-4DAA-B18A-25F9885D8735}" type="datetime1">
              <a:rPr lang="en-US" smtClean="0"/>
              <a:t>1/19/2022</a:t>
            </a:fld>
            <a:endParaRPr lang="en-US"/>
          </a:p>
        </p:txBody>
      </p:sp>
      <p:sp>
        <p:nvSpPr>
          <p:cNvPr id="5" name="Footer Placeholder 4">
            <a:extLst>
              <a:ext uri="{FF2B5EF4-FFF2-40B4-BE49-F238E27FC236}">
                <a16:creationId xmlns:a16="http://schemas.microsoft.com/office/drawing/2014/main" id="{F1C029F8-A230-4D0B-87A6-FC71DA487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04C8E-49E3-46A7-849A-34414D853A8C}"/>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33937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ECE6E-A0FA-4339-B771-14A635F29F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6E0ABA-AADF-4199-9B85-C8060602D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74919-1564-4E50-8A41-9CECB3E2BFCA}"/>
              </a:ext>
            </a:extLst>
          </p:cNvPr>
          <p:cNvSpPr>
            <a:spLocks noGrp="1"/>
          </p:cNvSpPr>
          <p:nvPr>
            <p:ph type="dt" sz="half" idx="10"/>
          </p:nvPr>
        </p:nvSpPr>
        <p:spPr/>
        <p:txBody>
          <a:bodyPr/>
          <a:lstStyle/>
          <a:p>
            <a:fld id="{B066ED88-B4D8-4677-8CCC-BFD0F80B372D}" type="datetime1">
              <a:rPr lang="en-US" smtClean="0"/>
              <a:t>1/19/2022</a:t>
            </a:fld>
            <a:endParaRPr lang="en-US"/>
          </a:p>
        </p:txBody>
      </p:sp>
      <p:sp>
        <p:nvSpPr>
          <p:cNvPr id="5" name="Footer Placeholder 4">
            <a:extLst>
              <a:ext uri="{FF2B5EF4-FFF2-40B4-BE49-F238E27FC236}">
                <a16:creationId xmlns:a16="http://schemas.microsoft.com/office/drawing/2014/main" id="{31801375-CE07-4A5F-BFE3-7FD0B3396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6FCFE-D1A7-42CC-ACA5-4C6B690806C6}"/>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337627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9964-5A3D-483F-A3A8-C41CA9286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13474B-84EE-45B9-B7AB-5135963F8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337A0-5D3B-44F7-8766-12D0F03BDEC7}"/>
              </a:ext>
            </a:extLst>
          </p:cNvPr>
          <p:cNvSpPr>
            <a:spLocks noGrp="1"/>
          </p:cNvSpPr>
          <p:nvPr>
            <p:ph type="dt" sz="half" idx="10"/>
          </p:nvPr>
        </p:nvSpPr>
        <p:spPr/>
        <p:txBody>
          <a:bodyPr/>
          <a:lstStyle/>
          <a:p>
            <a:fld id="{30CC6DE5-B0D3-4B0F-B680-00A40162BEA5}" type="datetime1">
              <a:rPr lang="en-US" smtClean="0"/>
              <a:t>1/19/2022</a:t>
            </a:fld>
            <a:endParaRPr lang="en-US"/>
          </a:p>
        </p:txBody>
      </p:sp>
      <p:sp>
        <p:nvSpPr>
          <p:cNvPr id="5" name="Footer Placeholder 4">
            <a:extLst>
              <a:ext uri="{FF2B5EF4-FFF2-40B4-BE49-F238E27FC236}">
                <a16:creationId xmlns:a16="http://schemas.microsoft.com/office/drawing/2014/main" id="{46FC1E41-0A73-4B3C-9406-BBDF9431A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395D7-6A50-4598-B209-A4E597BBD142}"/>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35239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5F7D-AE81-4B46-A6F9-264F7462F2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C37168-5301-4FD3-AA59-100F840A47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C02BA-E770-4311-9CF0-C37D2AF0F2B5}"/>
              </a:ext>
            </a:extLst>
          </p:cNvPr>
          <p:cNvSpPr>
            <a:spLocks noGrp="1"/>
          </p:cNvSpPr>
          <p:nvPr>
            <p:ph type="dt" sz="half" idx="10"/>
          </p:nvPr>
        </p:nvSpPr>
        <p:spPr/>
        <p:txBody>
          <a:bodyPr/>
          <a:lstStyle/>
          <a:p>
            <a:fld id="{BEE4A45D-3619-480D-8349-250F16B9FFCB}" type="datetime1">
              <a:rPr lang="en-US" smtClean="0"/>
              <a:t>1/19/2022</a:t>
            </a:fld>
            <a:endParaRPr lang="en-US"/>
          </a:p>
        </p:txBody>
      </p:sp>
      <p:sp>
        <p:nvSpPr>
          <p:cNvPr id="5" name="Footer Placeholder 4">
            <a:extLst>
              <a:ext uri="{FF2B5EF4-FFF2-40B4-BE49-F238E27FC236}">
                <a16:creationId xmlns:a16="http://schemas.microsoft.com/office/drawing/2014/main" id="{63246BB7-061E-4E84-8FFE-F69E19378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BF89B-1FE0-40E3-B0DD-40BC03A07FDA}"/>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46340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FE39-F210-46EA-BF63-91D417C6D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BE73B-89F8-4CB2-A0A0-48C7A059B9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8B92C5-86A4-4AAC-B87F-87186353E6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06757-DA95-45D6-B188-1E15C8D14E2E}"/>
              </a:ext>
            </a:extLst>
          </p:cNvPr>
          <p:cNvSpPr>
            <a:spLocks noGrp="1"/>
          </p:cNvSpPr>
          <p:nvPr>
            <p:ph type="dt" sz="half" idx="10"/>
          </p:nvPr>
        </p:nvSpPr>
        <p:spPr/>
        <p:txBody>
          <a:bodyPr/>
          <a:lstStyle/>
          <a:p>
            <a:fld id="{5EEBC541-617F-4657-B4D0-190934DF3869}" type="datetime1">
              <a:rPr lang="en-US" smtClean="0"/>
              <a:t>1/19/2022</a:t>
            </a:fld>
            <a:endParaRPr lang="en-US"/>
          </a:p>
        </p:txBody>
      </p:sp>
      <p:sp>
        <p:nvSpPr>
          <p:cNvPr id="6" name="Footer Placeholder 5">
            <a:extLst>
              <a:ext uri="{FF2B5EF4-FFF2-40B4-BE49-F238E27FC236}">
                <a16:creationId xmlns:a16="http://schemas.microsoft.com/office/drawing/2014/main" id="{25A84904-A8F2-417E-A94D-75ACA3F61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63230-3707-4013-8004-683518907400}"/>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170187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785-7177-4390-A1A4-991715254C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585184-5CAB-4F45-9D11-506499A58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BCA4C-7086-4E1E-85EC-4CE4FB017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20AF86-310C-4F8C-A540-D56440542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692C9-4FA3-4CFA-A664-0218F274A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25F65-1157-4AF6-B2B4-853EF67966B6}"/>
              </a:ext>
            </a:extLst>
          </p:cNvPr>
          <p:cNvSpPr>
            <a:spLocks noGrp="1"/>
          </p:cNvSpPr>
          <p:nvPr>
            <p:ph type="dt" sz="half" idx="10"/>
          </p:nvPr>
        </p:nvSpPr>
        <p:spPr/>
        <p:txBody>
          <a:bodyPr/>
          <a:lstStyle/>
          <a:p>
            <a:fld id="{5DFEA6F2-62C8-4509-BA6F-D5632E3BD92D}" type="datetime1">
              <a:rPr lang="en-US" smtClean="0"/>
              <a:t>1/19/2022</a:t>
            </a:fld>
            <a:endParaRPr lang="en-US"/>
          </a:p>
        </p:txBody>
      </p:sp>
      <p:sp>
        <p:nvSpPr>
          <p:cNvPr id="8" name="Footer Placeholder 7">
            <a:extLst>
              <a:ext uri="{FF2B5EF4-FFF2-40B4-BE49-F238E27FC236}">
                <a16:creationId xmlns:a16="http://schemas.microsoft.com/office/drawing/2014/main" id="{3298CE2C-9DAF-48B4-835D-A270D5429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98708-CD45-4A32-8A4F-8CDEEE70E3BE}"/>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66830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4DD4-FD97-41E0-B3EB-682E46D77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54B36-F31E-46A2-87FD-4B3FD498CB94}"/>
              </a:ext>
            </a:extLst>
          </p:cNvPr>
          <p:cNvSpPr>
            <a:spLocks noGrp="1"/>
          </p:cNvSpPr>
          <p:nvPr>
            <p:ph type="dt" sz="half" idx="10"/>
          </p:nvPr>
        </p:nvSpPr>
        <p:spPr/>
        <p:txBody>
          <a:bodyPr/>
          <a:lstStyle/>
          <a:p>
            <a:fld id="{F86A7908-F60A-40F2-825F-E74A811F0AD7}" type="datetime1">
              <a:rPr lang="en-US" smtClean="0"/>
              <a:t>1/19/2022</a:t>
            </a:fld>
            <a:endParaRPr lang="en-US"/>
          </a:p>
        </p:txBody>
      </p:sp>
      <p:sp>
        <p:nvSpPr>
          <p:cNvPr id="4" name="Footer Placeholder 3">
            <a:extLst>
              <a:ext uri="{FF2B5EF4-FFF2-40B4-BE49-F238E27FC236}">
                <a16:creationId xmlns:a16="http://schemas.microsoft.com/office/drawing/2014/main" id="{89A5810D-BF6C-468B-AD1F-87B0C2001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A06E5-1E9C-4E3A-BDF3-D11A371CE21A}"/>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374906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145EE-D93B-4085-917A-6E48DA905F69}"/>
              </a:ext>
            </a:extLst>
          </p:cNvPr>
          <p:cNvSpPr>
            <a:spLocks noGrp="1"/>
          </p:cNvSpPr>
          <p:nvPr>
            <p:ph type="dt" sz="half" idx="10"/>
          </p:nvPr>
        </p:nvSpPr>
        <p:spPr/>
        <p:txBody>
          <a:bodyPr/>
          <a:lstStyle/>
          <a:p>
            <a:fld id="{98095036-B0E0-4C4B-AD09-91DFF3227E5C}" type="datetime1">
              <a:rPr lang="en-US" smtClean="0"/>
              <a:t>1/19/2022</a:t>
            </a:fld>
            <a:endParaRPr lang="en-US"/>
          </a:p>
        </p:txBody>
      </p:sp>
      <p:sp>
        <p:nvSpPr>
          <p:cNvPr id="3" name="Footer Placeholder 2">
            <a:extLst>
              <a:ext uri="{FF2B5EF4-FFF2-40B4-BE49-F238E27FC236}">
                <a16:creationId xmlns:a16="http://schemas.microsoft.com/office/drawing/2014/main" id="{49A48E5C-BD66-480F-8AC9-303395B3D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CE8B89-54DF-44D6-B65C-BEB83CDB5AF8}"/>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265320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7F93-E00C-45E0-8A08-80A21FC44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EE87B2-9D7C-42B7-B918-7985E962A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0DB0B-B422-49A7-96F7-7EE037262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B77F7-E6C0-4156-A92E-0B42CA340641}"/>
              </a:ext>
            </a:extLst>
          </p:cNvPr>
          <p:cNvSpPr>
            <a:spLocks noGrp="1"/>
          </p:cNvSpPr>
          <p:nvPr>
            <p:ph type="dt" sz="half" idx="10"/>
          </p:nvPr>
        </p:nvSpPr>
        <p:spPr/>
        <p:txBody>
          <a:bodyPr/>
          <a:lstStyle/>
          <a:p>
            <a:fld id="{3177F68F-A4B0-4A40-A0C3-D5A7F9C06F9D}" type="datetime1">
              <a:rPr lang="en-US" smtClean="0"/>
              <a:t>1/19/2022</a:t>
            </a:fld>
            <a:endParaRPr lang="en-US"/>
          </a:p>
        </p:txBody>
      </p:sp>
      <p:sp>
        <p:nvSpPr>
          <p:cNvPr id="6" name="Footer Placeholder 5">
            <a:extLst>
              <a:ext uri="{FF2B5EF4-FFF2-40B4-BE49-F238E27FC236}">
                <a16:creationId xmlns:a16="http://schemas.microsoft.com/office/drawing/2014/main" id="{33B9D6EC-7898-49DE-8B55-2D739A579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CD230-10EB-4919-B97A-6AC45347D344}"/>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132367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3BF-B8C5-41B8-8231-48E17DE70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69B207-E7A6-4C5E-85CB-B87CED20C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257EB7-D277-4E46-94F9-EA3E2C16B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CE089-0C6C-4DD1-A2E5-B68EEBDB0C73}"/>
              </a:ext>
            </a:extLst>
          </p:cNvPr>
          <p:cNvSpPr>
            <a:spLocks noGrp="1"/>
          </p:cNvSpPr>
          <p:nvPr>
            <p:ph type="dt" sz="half" idx="10"/>
          </p:nvPr>
        </p:nvSpPr>
        <p:spPr/>
        <p:txBody>
          <a:bodyPr/>
          <a:lstStyle/>
          <a:p>
            <a:fld id="{3F8495D9-F88C-408F-B18F-EE33E71B71EE}" type="datetime1">
              <a:rPr lang="en-US" smtClean="0"/>
              <a:t>1/19/2022</a:t>
            </a:fld>
            <a:endParaRPr lang="en-US"/>
          </a:p>
        </p:txBody>
      </p:sp>
      <p:sp>
        <p:nvSpPr>
          <p:cNvPr id="6" name="Footer Placeholder 5">
            <a:extLst>
              <a:ext uri="{FF2B5EF4-FFF2-40B4-BE49-F238E27FC236}">
                <a16:creationId xmlns:a16="http://schemas.microsoft.com/office/drawing/2014/main" id="{788AE82A-6054-4F90-868B-5BABCA9E0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1A0C1-75D0-4B13-B983-3B73A478AE84}"/>
              </a:ext>
            </a:extLst>
          </p:cNvPr>
          <p:cNvSpPr>
            <a:spLocks noGrp="1"/>
          </p:cNvSpPr>
          <p:nvPr>
            <p:ph type="sldNum" sz="quarter" idx="12"/>
          </p:nvPr>
        </p:nvSpPr>
        <p:spPr/>
        <p:txBody>
          <a:bodyPr/>
          <a:lstStyle/>
          <a:p>
            <a:fld id="{25960930-9902-4F44-AFF7-DF1E3245B9A5}" type="slidenum">
              <a:rPr lang="en-US" smtClean="0"/>
              <a:t>‹#›</a:t>
            </a:fld>
            <a:endParaRPr lang="en-US"/>
          </a:p>
        </p:txBody>
      </p:sp>
    </p:spTree>
    <p:extLst>
      <p:ext uri="{BB962C8B-B14F-4D97-AF65-F5344CB8AC3E}">
        <p14:creationId xmlns:p14="http://schemas.microsoft.com/office/powerpoint/2010/main" val="121743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98587-71FD-4880-938C-FCE9EA0E8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45EF1-314E-4767-B2AB-378A7BABD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5C383-8055-4AF3-886E-F9B131F9C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C9C13-790A-4748-8933-E26A19812C69}" type="datetime1">
              <a:rPr lang="en-US" smtClean="0"/>
              <a:t>1/19/2022</a:t>
            </a:fld>
            <a:endParaRPr lang="en-US"/>
          </a:p>
        </p:txBody>
      </p:sp>
      <p:sp>
        <p:nvSpPr>
          <p:cNvPr id="5" name="Footer Placeholder 4">
            <a:extLst>
              <a:ext uri="{FF2B5EF4-FFF2-40B4-BE49-F238E27FC236}">
                <a16:creationId xmlns:a16="http://schemas.microsoft.com/office/drawing/2014/main" id="{E3D9A249-BC4A-4989-B9B1-82DE94575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17D2D8-DB3C-4474-BA96-95DC6E14A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60930-9902-4F44-AFF7-DF1E3245B9A5}" type="slidenum">
              <a:rPr lang="en-US" smtClean="0"/>
              <a:t>‹#›</a:t>
            </a:fld>
            <a:endParaRPr lang="en-US"/>
          </a:p>
        </p:txBody>
      </p:sp>
    </p:spTree>
    <p:extLst>
      <p:ext uri="{BB962C8B-B14F-4D97-AF65-F5344CB8AC3E}">
        <p14:creationId xmlns:p14="http://schemas.microsoft.com/office/powerpoint/2010/main" val="2692140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 Id="rId9" Type="http://schemas.openxmlformats.org/officeDocument/2006/relationships/customXml" Target="../ink/ink5.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11.xml"/><Relationship Id="rId18" Type="http://schemas.openxmlformats.org/officeDocument/2006/relationships/image" Target="../media/image16.png"/><Relationship Id="rId3" Type="http://schemas.openxmlformats.org/officeDocument/2006/relationships/customXml" Target="../ink/ink6.xml"/><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13.png"/><Relationship Id="rId17" Type="http://schemas.openxmlformats.org/officeDocument/2006/relationships/customXml" Target="../ink/ink13.xml"/><Relationship Id="rId25" Type="http://schemas.openxmlformats.org/officeDocument/2006/relationships/customXml" Target="../ink/ink17.xml"/><Relationship Id="rId2" Type="http://schemas.openxmlformats.org/officeDocument/2006/relationships/notesSlide" Target="../notesSlides/notesSlide9.xml"/><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10.xml"/><Relationship Id="rId24" Type="http://schemas.openxmlformats.org/officeDocument/2006/relationships/image" Target="../media/image19.png"/><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image" Target="../media/image12.png"/><Relationship Id="rId19" Type="http://schemas.openxmlformats.org/officeDocument/2006/relationships/customXml" Target="../ink/ink14.xml"/><Relationship Id="rId4" Type="http://schemas.openxmlformats.org/officeDocument/2006/relationships/image" Target="../media/image9.png"/><Relationship Id="rId9" Type="http://schemas.openxmlformats.org/officeDocument/2006/relationships/customXml" Target="../ink/ink9.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EF7-DE03-4A0F-8D0E-182C500635B3}"/>
              </a:ext>
            </a:extLst>
          </p:cNvPr>
          <p:cNvSpPr>
            <a:spLocks noGrp="1"/>
          </p:cNvSpPr>
          <p:nvPr>
            <p:ph type="ctrTitle"/>
          </p:nvPr>
        </p:nvSpPr>
        <p:spPr>
          <a:xfrm>
            <a:off x="552635" y="518681"/>
            <a:ext cx="11086730" cy="2387600"/>
          </a:xfrm>
        </p:spPr>
        <p:txBody>
          <a:bodyPr>
            <a:normAutofit/>
          </a:bodyPr>
          <a:lstStyle/>
          <a:p>
            <a:r>
              <a:rPr lang="en-US" sz="2600" b="0" i="0" u="none" strike="noStrike" baseline="0" dirty="0">
                <a:solidFill>
                  <a:srgbClr val="0070C0"/>
                </a:solidFill>
                <a:latin typeface="Times New Roman" panose="02020603050405020304" pitchFamily="18" charset="0"/>
                <a:cs typeface="Times New Roman" panose="02020603050405020304" pitchFamily="18" charset="0"/>
              </a:rPr>
              <a:t>Learning long-distance dependencies via hierarchical distributional information:</a:t>
            </a:r>
            <a:br>
              <a:rPr lang="en-US" sz="2600" b="0" i="0" u="none" strike="noStrike" baseline="0" dirty="0">
                <a:solidFill>
                  <a:srgbClr val="0070C0"/>
                </a:solidFill>
                <a:latin typeface="Times New Roman" panose="02020603050405020304" pitchFamily="18" charset="0"/>
                <a:cs typeface="Times New Roman" panose="02020603050405020304" pitchFamily="18" charset="0"/>
              </a:rPr>
            </a:br>
            <a:br>
              <a:rPr lang="en-US" sz="2600" b="0" i="0" u="none" strike="noStrike" baseline="0" dirty="0">
                <a:solidFill>
                  <a:srgbClr val="0070C0"/>
                </a:solidFill>
                <a:latin typeface="Times New Roman" panose="02020603050405020304" pitchFamily="18" charset="0"/>
                <a:cs typeface="Times New Roman" panose="02020603050405020304" pitchFamily="18" charset="0"/>
              </a:rPr>
            </a:br>
            <a:r>
              <a:rPr lang="en-US" sz="2600" b="0" i="0" u="none" strike="noStrike" baseline="0" dirty="0">
                <a:solidFill>
                  <a:srgbClr val="0070C0"/>
                </a:solidFill>
                <a:latin typeface="Times New Roman" panose="02020603050405020304" pitchFamily="18" charset="0"/>
                <a:cs typeface="Times New Roman" panose="02020603050405020304" pitchFamily="18" charset="0"/>
              </a:rPr>
              <a:t>Expectation Maximization and Finite-state Tree automata</a:t>
            </a:r>
            <a:endParaRPr lang="en-US" sz="2600"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39A946-FC49-46BC-BC3D-693D32D927F9}"/>
              </a:ext>
            </a:extLst>
          </p:cNvPr>
          <p:cNvSpPr>
            <a:spLocks noGrp="1"/>
          </p:cNvSpPr>
          <p:nvPr>
            <p:ph type="subTitle" idx="1"/>
          </p:nvPr>
        </p:nvSpPr>
        <p:spPr>
          <a:xfrm>
            <a:off x="1603899" y="3951720"/>
            <a:ext cx="9144000" cy="1655762"/>
          </a:xfrm>
        </p:spPr>
        <p:txBody>
          <a:bodyPr>
            <a:normAutofit/>
          </a:bodyPr>
          <a:lstStyle/>
          <a:p>
            <a:r>
              <a:rPr lang="en-US" sz="1700" dirty="0">
                <a:latin typeface="Times New Roman" panose="02020603050405020304" pitchFamily="18" charset="0"/>
                <a:cs typeface="Times New Roman" panose="02020603050405020304" pitchFamily="18" charset="0"/>
              </a:rPr>
              <a:t>Yang Wang</a:t>
            </a:r>
          </a:p>
          <a:p>
            <a:r>
              <a:rPr lang="en-US" sz="1700" b="0" i="0" dirty="0">
                <a:solidFill>
                  <a:srgbClr val="202124"/>
                </a:solidFill>
                <a:effectLst/>
                <a:latin typeface="Times New Roman" panose="02020603050405020304" pitchFamily="18" charset="0"/>
                <a:cs typeface="Times New Roman" panose="02020603050405020304" pitchFamily="18" charset="0"/>
              </a:rPr>
              <a:t>2021 Psycho/</a:t>
            </a:r>
            <a:r>
              <a:rPr lang="en-US" sz="1700" b="0" i="0" dirty="0" err="1">
                <a:solidFill>
                  <a:srgbClr val="202124"/>
                </a:solidFill>
                <a:effectLst/>
                <a:latin typeface="Times New Roman" panose="02020603050405020304" pitchFamily="18" charset="0"/>
                <a:cs typeface="Times New Roman" panose="02020603050405020304" pitchFamily="18" charset="0"/>
              </a:rPr>
              <a:t>CompLing</a:t>
            </a:r>
            <a:r>
              <a:rPr lang="en-US" sz="1700" b="0" i="0" dirty="0">
                <a:solidFill>
                  <a:srgbClr val="202124"/>
                </a:solidFill>
                <a:effectLst/>
                <a:latin typeface="Times New Roman" panose="02020603050405020304" pitchFamily="18" charset="0"/>
                <a:cs typeface="Times New Roman" panose="02020603050405020304" pitchFamily="18" charset="0"/>
              </a:rPr>
              <a:t> seminar</a:t>
            </a:r>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43F24C-769D-46D7-BDFF-76E4E00C219D}"/>
              </a:ext>
            </a:extLst>
          </p:cNvPr>
          <p:cNvSpPr>
            <a:spLocks noGrp="1"/>
          </p:cNvSpPr>
          <p:nvPr>
            <p:ph type="sldNum" sz="quarter" idx="12"/>
          </p:nvPr>
        </p:nvSpPr>
        <p:spPr/>
        <p:txBody>
          <a:bodyPr/>
          <a:lstStyle/>
          <a:p>
            <a:fld id="{25960930-9902-4F44-AFF7-DF1E3245B9A5}" type="slidenum">
              <a:rPr lang="en-US" smtClean="0"/>
              <a:t>1</a:t>
            </a:fld>
            <a:endParaRPr lang="en-US"/>
          </a:p>
        </p:txBody>
      </p:sp>
    </p:spTree>
    <p:extLst>
      <p:ext uri="{BB962C8B-B14F-4D97-AF65-F5344CB8AC3E}">
        <p14:creationId xmlns:p14="http://schemas.microsoft.com/office/powerpoint/2010/main" val="40438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60CEC8-E2F3-486F-B429-B0A76F341065}"/>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Expectation-Maximization: The general mechanism</a:t>
            </a:r>
          </a:p>
        </p:txBody>
      </p:sp>
      <p:sp>
        <p:nvSpPr>
          <p:cNvPr id="5" name="TextBox 4">
            <a:extLst>
              <a:ext uri="{FF2B5EF4-FFF2-40B4-BE49-F238E27FC236}">
                <a16:creationId xmlns:a16="http://schemas.microsoft.com/office/drawing/2014/main" id="{78F57E2B-1C6B-4609-BED0-7EB732773A86}"/>
              </a:ext>
            </a:extLst>
          </p:cNvPr>
          <p:cNvSpPr txBox="1"/>
          <p:nvPr/>
        </p:nvSpPr>
        <p:spPr>
          <a:xfrm>
            <a:off x="680720" y="1566401"/>
            <a:ext cx="10038080"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Initialize</a:t>
            </a:r>
            <a:r>
              <a:rPr lang="en-US" dirty="0">
                <a:latin typeface="Times New Roman" panose="02020603050405020304" pitchFamily="18" charset="0"/>
                <a:cs typeface="Times New Roman" panose="02020603050405020304" pitchFamily="18" charset="0"/>
              </a:rPr>
              <a:t> the parameters</a:t>
            </a:r>
          </a:p>
        </p:txBody>
      </p:sp>
      <p:cxnSp>
        <p:nvCxnSpPr>
          <p:cNvPr id="7" name="Straight Arrow Connector 6">
            <a:extLst>
              <a:ext uri="{FF2B5EF4-FFF2-40B4-BE49-F238E27FC236}">
                <a16:creationId xmlns:a16="http://schemas.microsoft.com/office/drawing/2014/main" id="{1303F883-D1B5-4235-A1D7-58461E1459D6}"/>
              </a:ext>
            </a:extLst>
          </p:cNvPr>
          <p:cNvCxnSpPr/>
          <p:nvPr/>
        </p:nvCxnSpPr>
        <p:spPr>
          <a:xfrm>
            <a:off x="1097280" y="1962223"/>
            <a:ext cx="0" cy="30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936FF97-842A-4ADE-9D84-3B75E43B29B0}"/>
              </a:ext>
            </a:extLst>
          </p:cNvPr>
          <p:cNvSpPr txBox="1"/>
          <p:nvPr/>
        </p:nvSpPr>
        <p:spPr>
          <a:xfrm>
            <a:off x="1714467" y="1935733"/>
            <a:ext cx="10038075" cy="1754326"/>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Expectation-step</a:t>
            </a:r>
            <a:r>
              <a:rPr lang="en-US" dirty="0">
                <a:latin typeface="Times New Roman" panose="02020603050405020304" pitchFamily="18" charset="0"/>
                <a:cs typeface="Times New Roman" panose="02020603050405020304" pitchFamily="18" charset="0"/>
              </a:rPr>
              <a:t>: Calculate the expected </a:t>
            </a:r>
            <a:r>
              <a:rPr lang="en-US" i="1" dirty="0">
                <a:latin typeface="Times New Roman" panose="02020603050405020304" pitchFamily="18" charset="0"/>
                <a:cs typeface="Times New Roman" panose="02020603050405020304" pitchFamily="18" charset="0"/>
              </a:rPr>
              <a:t>complete</a:t>
            </a:r>
            <a:r>
              <a:rPr lang="en-US" dirty="0">
                <a:latin typeface="Times New Roman" panose="02020603050405020304" pitchFamily="18" charset="0"/>
                <a:cs typeface="Times New Roman" panose="02020603050405020304" pitchFamily="18" charset="0"/>
              </a:rPr>
              <a:t> dataset from the </a:t>
            </a:r>
            <a:r>
              <a:rPr lang="en-US" i="1" dirty="0">
                <a:latin typeface="Times New Roman" panose="02020603050405020304" pitchFamily="18" charset="0"/>
                <a:cs typeface="Times New Roman" panose="02020603050405020304" pitchFamily="18" charset="0"/>
              </a:rPr>
              <a:t>incomplete</a:t>
            </a:r>
            <a:r>
              <a:rPr lang="en-US" dirty="0">
                <a:latin typeface="Times New Roman" panose="02020603050405020304" pitchFamily="18" charset="0"/>
                <a:cs typeface="Times New Roman" panose="02020603050405020304" pitchFamily="18" charset="0"/>
              </a:rPr>
              <a:t> data</a:t>
            </a:r>
            <a:r>
              <a:rPr lang="en-US" dirty="0"/>
              <a:t>set             </a:t>
            </a:r>
          </a:p>
          <a:p>
            <a:r>
              <a:rPr lang="en-US" dirty="0"/>
              <a:t>                  </a:t>
            </a:r>
          </a:p>
          <a:p>
            <a:r>
              <a:rPr lang="en-US" dirty="0"/>
              <a:t> In PFSA that reads strings, </a:t>
            </a:r>
          </a:p>
          <a:p>
            <a:r>
              <a:rPr lang="en-US" dirty="0"/>
              <a:t>			              </a:t>
            </a:r>
          </a:p>
          <a:p>
            <a:endParaRPr lang="en-US" dirty="0"/>
          </a:p>
          <a:p>
            <a:r>
              <a:rPr lang="en-US" dirty="0"/>
              <a:t>			            	</a:t>
            </a:r>
          </a:p>
        </p:txBody>
      </p:sp>
      <p:sp>
        <p:nvSpPr>
          <p:cNvPr id="9" name="TextBox 8">
            <a:extLst>
              <a:ext uri="{FF2B5EF4-FFF2-40B4-BE49-F238E27FC236}">
                <a16:creationId xmlns:a16="http://schemas.microsoft.com/office/drawing/2014/main" id="{35A695BC-22CE-4FB4-BDF1-0F4543AE001C}"/>
              </a:ext>
            </a:extLst>
          </p:cNvPr>
          <p:cNvSpPr txBox="1"/>
          <p:nvPr/>
        </p:nvSpPr>
        <p:spPr>
          <a:xfrm>
            <a:off x="5238614" y="2473836"/>
            <a:ext cx="4740676" cy="369332"/>
          </a:xfrm>
          <a:prstGeom prst="rect">
            <a:avLst/>
          </a:prstGeom>
          <a:noFill/>
        </p:spPr>
        <p:txBody>
          <a:bodyPr wrap="square" rtlCol="0">
            <a:spAutoFit/>
          </a:bodyPr>
          <a:lstStyle/>
          <a:p>
            <a:r>
              <a:rPr lang="en-US" dirty="0"/>
              <a:t>	C	A	C	B</a:t>
            </a:r>
          </a:p>
        </p:txBody>
      </p:sp>
      <p:sp>
        <p:nvSpPr>
          <p:cNvPr id="10" name="TextBox 9">
            <a:extLst>
              <a:ext uri="{FF2B5EF4-FFF2-40B4-BE49-F238E27FC236}">
                <a16:creationId xmlns:a16="http://schemas.microsoft.com/office/drawing/2014/main" id="{158D0507-E353-444F-ABDA-7E77244B4344}"/>
              </a:ext>
            </a:extLst>
          </p:cNvPr>
          <p:cNvSpPr txBox="1"/>
          <p:nvPr/>
        </p:nvSpPr>
        <p:spPr>
          <a:xfrm>
            <a:off x="5823362" y="2620133"/>
            <a:ext cx="292963" cy="276999"/>
          </a:xfrm>
          <a:prstGeom prst="rect">
            <a:avLst/>
          </a:prstGeom>
          <a:noFill/>
        </p:spPr>
        <p:txBody>
          <a:bodyPr wrap="square" rtlCol="0">
            <a:spAutoFit/>
          </a:bodyPr>
          <a:lstStyle/>
          <a:p>
            <a:r>
              <a:rPr lang="en-US" sz="1200" dirty="0">
                <a:highlight>
                  <a:srgbClr val="FFFF00"/>
                </a:highlight>
              </a:rPr>
              <a:t>1</a:t>
            </a:r>
          </a:p>
        </p:txBody>
      </p:sp>
      <p:sp>
        <p:nvSpPr>
          <p:cNvPr id="26" name="TextBox 25">
            <a:extLst>
              <a:ext uri="{FF2B5EF4-FFF2-40B4-BE49-F238E27FC236}">
                <a16:creationId xmlns:a16="http://schemas.microsoft.com/office/drawing/2014/main" id="{378DA6AA-6198-4C87-B1A3-0644CA5C191A}"/>
              </a:ext>
            </a:extLst>
          </p:cNvPr>
          <p:cNvSpPr txBox="1"/>
          <p:nvPr/>
        </p:nvSpPr>
        <p:spPr>
          <a:xfrm>
            <a:off x="6554591" y="2379160"/>
            <a:ext cx="292963" cy="276999"/>
          </a:xfrm>
          <a:prstGeom prst="rect">
            <a:avLst/>
          </a:prstGeom>
          <a:noFill/>
        </p:spPr>
        <p:txBody>
          <a:bodyPr wrap="square" rtlCol="0">
            <a:spAutoFit/>
          </a:bodyPr>
          <a:lstStyle/>
          <a:p>
            <a:r>
              <a:rPr lang="en-US" sz="1200" dirty="0">
                <a:highlight>
                  <a:srgbClr val="FFFF00"/>
                </a:highlight>
              </a:rPr>
              <a:t>0</a:t>
            </a:r>
          </a:p>
        </p:txBody>
      </p:sp>
      <p:sp>
        <p:nvSpPr>
          <p:cNvPr id="27" name="TextBox 26">
            <a:extLst>
              <a:ext uri="{FF2B5EF4-FFF2-40B4-BE49-F238E27FC236}">
                <a16:creationId xmlns:a16="http://schemas.microsoft.com/office/drawing/2014/main" id="{54BDE5FE-47BC-45C2-B610-738F0C3846EE}"/>
              </a:ext>
            </a:extLst>
          </p:cNvPr>
          <p:cNvSpPr txBox="1"/>
          <p:nvPr/>
        </p:nvSpPr>
        <p:spPr>
          <a:xfrm>
            <a:off x="6554590" y="2659679"/>
            <a:ext cx="292963" cy="276999"/>
          </a:xfrm>
          <a:prstGeom prst="rect">
            <a:avLst/>
          </a:prstGeom>
          <a:noFill/>
        </p:spPr>
        <p:txBody>
          <a:bodyPr wrap="square" rtlCol="0">
            <a:spAutoFit/>
          </a:bodyPr>
          <a:lstStyle/>
          <a:p>
            <a:r>
              <a:rPr lang="en-US" sz="1200" dirty="0">
                <a:highlight>
                  <a:srgbClr val="FFFF00"/>
                </a:highlight>
              </a:rPr>
              <a:t>1</a:t>
            </a:r>
          </a:p>
        </p:txBody>
      </p:sp>
      <p:sp>
        <p:nvSpPr>
          <p:cNvPr id="28" name="TextBox 27">
            <a:extLst>
              <a:ext uri="{FF2B5EF4-FFF2-40B4-BE49-F238E27FC236}">
                <a16:creationId xmlns:a16="http://schemas.microsoft.com/office/drawing/2014/main" id="{AB4081EF-0A21-44DB-92B6-5D4DEB2ECE6D}"/>
              </a:ext>
            </a:extLst>
          </p:cNvPr>
          <p:cNvSpPr txBox="1"/>
          <p:nvPr/>
        </p:nvSpPr>
        <p:spPr>
          <a:xfrm>
            <a:off x="6550060" y="2917263"/>
            <a:ext cx="292963" cy="276999"/>
          </a:xfrm>
          <a:prstGeom prst="rect">
            <a:avLst/>
          </a:prstGeom>
          <a:noFill/>
        </p:spPr>
        <p:txBody>
          <a:bodyPr wrap="square" rtlCol="0">
            <a:spAutoFit/>
          </a:bodyPr>
          <a:lstStyle/>
          <a:p>
            <a:r>
              <a:rPr lang="en-US" sz="1200" dirty="0">
                <a:highlight>
                  <a:srgbClr val="FFFF00"/>
                </a:highlight>
              </a:rPr>
              <a:t>2</a:t>
            </a:r>
          </a:p>
        </p:txBody>
      </p:sp>
      <p:sp>
        <p:nvSpPr>
          <p:cNvPr id="29" name="TextBox 28">
            <a:extLst>
              <a:ext uri="{FF2B5EF4-FFF2-40B4-BE49-F238E27FC236}">
                <a16:creationId xmlns:a16="http://schemas.microsoft.com/office/drawing/2014/main" id="{E85414C3-CFF7-456C-8843-DE68A7EF01F1}"/>
              </a:ext>
            </a:extLst>
          </p:cNvPr>
          <p:cNvSpPr txBox="1"/>
          <p:nvPr/>
        </p:nvSpPr>
        <p:spPr>
          <a:xfrm>
            <a:off x="2582030" y="3429000"/>
            <a:ext cx="794511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P(q = 0)</a:t>
            </a:r>
          </a:p>
        </p:txBody>
      </p:sp>
      <p:sp>
        <p:nvSpPr>
          <p:cNvPr id="30" name="TextBox 29">
            <a:extLst>
              <a:ext uri="{FF2B5EF4-FFF2-40B4-BE49-F238E27FC236}">
                <a16:creationId xmlns:a16="http://schemas.microsoft.com/office/drawing/2014/main" id="{D11FC70D-A7DC-4F5D-BC88-9041C6093863}"/>
              </a:ext>
            </a:extLst>
          </p:cNvPr>
          <p:cNvSpPr txBox="1"/>
          <p:nvPr/>
        </p:nvSpPr>
        <p:spPr>
          <a:xfrm>
            <a:off x="3355304" y="3440988"/>
            <a:ext cx="6756399"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 P1(</a:t>
            </a:r>
            <a:r>
              <a:rPr lang="en-US" dirty="0">
                <a:latin typeface="Times New Roman" panose="02020603050405020304" pitchFamily="18" charset="0"/>
                <a:cs typeface="Times New Roman" panose="02020603050405020304" pitchFamily="18" charset="0"/>
              </a:rPr>
              <a:t>suffix = </a:t>
            </a:r>
            <a:r>
              <a:rPr lang="en-US" sz="1800" dirty="0">
                <a:latin typeface="Times New Roman" panose="02020603050405020304" pitchFamily="18" charset="0"/>
                <a:cs typeface="Times New Roman" panose="02020603050405020304" pitchFamily="18" charset="0"/>
              </a:rPr>
              <a:t> “ACB” and reach a final state from this state)*</a:t>
            </a:r>
          </a:p>
          <a:p>
            <a:r>
              <a:rPr lang="en-US" sz="1800" dirty="0">
                <a:latin typeface="Times New Roman" panose="02020603050405020304" pitchFamily="18" charset="0"/>
                <a:cs typeface="Times New Roman" panose="02020603050405020304" pitchFamily="18" charset="0"/>
              </a:rPr>
              <a:t>    P2(</a:t>
            </a:r>
            <a:r>
              <a:rPr lang="en-US" dirty="0">
                <a:latin typeface="Times New Roman" panose="02020603050405020304" pitchFamily="18" charset="0"/>
                <a:cs typeface="Times New Roman" panose="02020603050405020304" pitchFamily="18" charset="0"/>
              </a:rPr>
              <a:t>prefix =</a:t>
            </a:r>
            <a:r>
              <a:rPr lang="en-US" sz="1800" dirty="0">
                <a:latin typeface="Times New Roman" panose="02020603050405020304" pitchFamily="18" charset="0"/>
                <a:cs typeface="Times New Roman" panose="02020603050405020304" pitchFamily="18" charset="0"/>
              </a:rPr>
              <a:t> “C” from a legal initial state to this state)</a:t>
            </a:r>
          </a:p>
        </p:txBody>
      </p:sp>
      <p:sp>
        <p:nvSpPr>
          <p:cNvPr id="31" name="TextBox 30">
            <a:extLst>
              <a:ext uri="{FF2B5EF4-FFF2-40B4-BE49-F238E27FC236}">
                <a16:creationId xmlns:a16="http://schemas.microsoft.com/office/drawing/2014/main" id="{BE687EE0-A387-451D-81A2-F9BBDA9C6727}"/>
              </a:ext>
            </a:extLst>
          </p:cNvPr>
          <p:cNvSpPr txBox="1"/>
          <p:nvPr/>
        </p:nvSpPr>
        <p:spPr>
          <a:xfrm>
            <a:off x="2174241" y="4111355"/>
            <a:ext cx="8544559"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P1 = the summed probability of all paths from 0 to a final state that emits ACB</a:t>
            </a:r>
          </a:p>
          <a:p>
            <a:r>
              <a:rPr lang="en-US" sz="1800" dirty="0">
                <a:latin typeface="Times New Roman" panose="02020603050405020304" pitchFamily="18" charset="0"/>
                <a:cs typeface="Times New Roman" panose="02020603050405020304" pitchFamily="18" charset="0"/>
              </a:rPr>
              <a:t>P2 = the summed probability of all paths to 0 from an initial state that emits C</a:t>
            </a:r>
            <a:endParaRPr lang="en-US" dirty="0"/>
          </a:p>
          <a:p>
            <a:endParaRPr lang="en-US" dirty="0"/>
          </a:p>
        </p:txBody>
      </p:sp>
      <p:sp>
        <p:nvSpPr>
          <p:cNvPr id="32" name="TextBox 31">
            <a:extLst>
              <a:ext uri="{FF2B5EF4-FFF2-40B4-BE49-F238E27FC236}">
                <a16:creationId xmlns:a16="http://schemas.microsoft.com/office/drawing/2014/main" id="{8A66AFED-035E-480F-911D-2F337562CFC2}"/>
              </a:ext>
            </a:extLst>
          </p:cNvPr>
          <p:cNvSpPr txBox="1"/>
          <p:nvPr/>
        </p:nvSpPr>
        <p:spPr>
          <a:xfrm>
            <a:off x="1650112" y="4942587"/>
            <a:ext cx="9428480" cy="64633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Maximization-step: </a:t>
            </a:r>
            <a:r>
              <a:rPr lang="en-US" dirty="0">
                <a:latin typeface="Times New Roman" panose="02020603050405020304" pitchFamily="18" charset="0"/>
                <a:cs typeface="Times New Roman" panose="02020603050405020304" pitchFamily="18" charset="0"/>
              </a:rPr>
              <a:t>get better parameter values by maximizing the likelihood of “filled-in” corpora. </a:t>
            </a:r>
          </a:p>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Relative frequency would suffice our purposes.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0" name="Ink 39">
                <a:extLst>
                  <a:ext uri="{FF2B5EF4-FFF2-40B4-BE49-F238E27FC236}">
                    <a16:creationId xmlns:a16="http://schemas.microsoft.com/office/drawing/2014/main" id="{8B74DB00-D6D6-421D-8773-62959484523C}"/>
                  </a:ext>
                </a:extLst>
              </p14:cNvPr>
              <p14:cNvContentPartPr/>
              <p14:nvPr/>
            </p14:nvContentPartPr>
            <p14:xfrm>
              <a:off x="11053880" y="5313400"/>
              <a:ext cx="360" cy="360"/>
            </p14:xfrm>
          </p:contentPart>
        </mc:Choice>
        <mc:Fallback xmlns="">
          <p:pic>
            <p:nvPicPr>
              <p:cNvPr id="40" name="Ink 39">
                <a:extLst>
                  <a:ext uri="{FF2B5EF4-FFF2-40B4-BE49-F238E27FC236}">
                    <a16:creationId xmlns:a16="http://schemas.microsoft.com/office/drawing/2014/main" id="{8B74DB00-D6D6-421D-8773-62959484523C}"/>
                  </a:ext>
                </a:extLst>
              </p:cNvPr>
              <p:cNvPicPr/>
              <p:nvPr/>
            </p:nvPicPr>
            <p:blipFill>
              <a:blip r:embed="rId4"/>
              <a:stretch>
                <a:fillRect/>
              </a:stretch>
            </p:blipFill>
            <p:spPr>
              <a:xfrm>
                <a:off x="11044880" y="5304400"/>
                <a:ext cx="18000" cy="18000"/>
              </a:xfrm>
              <a:prstGeom prst="rect">
                <a:avLst/>
              </a:prstGeom>
            </p:spPr>
          </p:pic>
        </mc:Fallback>
      </mc:AlternateContent>
      <p:grpSp>
        <p:nvGrpSpPr>
          <p:cNvPr id="45" name="Group 44">
            <a:extLst>
              <a:ext uri="{FF2B5EF4-FFF2-40B4-BE49-F238E27FC236}">
                <a16:creationId xmlns:a16="http://schemas.microsoft.com/office/drawing/2014/main" id="{D7F9503E-34FF-45E0-8279-B822A0B28646}"/>
              </a:ext>
            </a:extLst>
          </p:cNvPr>
          <p:cNvGrpSpPr/>
          <p:nvPr/>
        </p:nvGrpSpPr>
        <p:grpSpPr>
          <a:xfrm>
            <a:off x="9863638" y="1987697"/>
            <a:ext cx="2176560" cy="3033360"/>
            <a:chOff x="9397160" y="2250520"/>
            <a:chExt cx="2176560" cy="3033360"/>
          </a:xfrm>
        </p:grpSpPr>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32C5B7C7-D971-4BFB-BF2D-DCD8F0A09913}"/>
                    </a:ext>
                  </a:extLst>
                </p14:cNvPr>
                <p14:cNvContentPartPr/>
                <p14:nvPr/>
              </p14:nvContentPartPr>
              <p14:xfrm>
                <a:off x="9397160" y="2250520"/>
                <a:ext cx="2176560" cy="3033360"/>
              </p14:xfrm>
            </p:contentPart>
          </mc:Choice>
          <mc:Fallback xmlns="">
            <p:pic>
              <p:nvPicPr>
                <p:cNvPr id="41" name="Ink 40">
                  <a:extLst>
                    <a:ext uri="{FF2B5EF4-FFF2-40B4-BE49-F238E27FC236}">
                      <a16:creationId xmlns:a16="http://schemas.microsoft.com/office/drawing/2014/main" id="{32C5B7C7-D971-4BFB-BF2D-DCD8F0A09913}"/>
                    </a:ext>
                  </a:extLst>
                </p:cNvPr>
                <p:cNvPicPr/>
                <p:nvPr/>
              </p:nvPicPr>
              <p:blipFill>
                <a:blip r:embed="rId6"/>
                <a:stretch>
                  <a:fillRect/>
                </a:stretch>
              </p:blipFill>
              <p:spPr>
                <a:xfrm>
                  <a:off x="9388160" y="2241520"/>
                  <a:ext cx="2194200" cy="3051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2" name="Ink 41">
                  <a:extLst>
                    <a:ext uri="{FF2B5EF4-FFF2-40B4-BE49-F238E27FC236}">
                      <a16:creationId xmlns:a16="http://schemas.microsoft.com/office/drawing/2014/main" id="{9D52D971-9E9E-43E2-957D-D85622D40719}"/>
                    </a:ext>
                  </a:extLst>
                </p14:cNvPr>
                <p14:cNvContentPartPr/>
                <p14:nvPr/>
              </p14:nvContentPartPr>
              <p14:xfrm>
                <a:off x="11226680" y="3870520"/>
                <a:ext cx="360" cy="360"/>
              </p14:xfrm>
            </p:contentPart>
          </mc:Choice>
          <mc:Fallback xmlns="">
            <p:pic>
              <p:nvPicPr>
                <p:cNvPr id="42" name="Ink 41">
                  <a:extLst>
                    <a:ext uri="{FF2B5EF4-FFF2-40B4-BE49-F238E27FC236}">
                      <a16:creationId xmlns:a16="http://schemas.microsoft.com/office/drawing/2014/main" id="{9D52D971-9E9E-43E2-957D-D85622D40719}"/>
                    </a:ext>
                  </a:extLst>
                </p:cNvPr>
                <p:cNvPicPr/>
                <p:nvPr/>
              </p:nvPicPr>
              <p:blipFill>
                <a:blip r:embed="rId4"/>
                <a:stretch>
                  <a:fillRect/>
                </a:stretch>
              </p:blipFill>
              <p:spPr>
                <a:xfrm>
                  <a:off x="11217680" y="3861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a:extLst>
                    <a:ext uri="{FF2B5EF4-FFF2-40B4-BE49-F238E27FC236}">
                      <a16:creationId xmlns:a16="http://schemas.microsoft.com/office/drawing/2014/main" id="{43A9EF76-5ECD-421C-A593-FA7B779B42E2}"/>
                    </a:ext>
                  </a:extLst>
                </p14:cNvPr>
                <p14:cNvContentPartPr/>
                <p14:nvPr/>
              </p14:nvContentPartPr>
              <p14:xfrm>
                <a:off x="11521160" y="3646960"/>
                <a:ext cx="360" cy="360"/>
              </p14:xfrm>
            </p:contentPart>
          </mc:Choice>
          <mc:Fallback xmlns="">
            <p:pic>
              <p:nvPicPr>
                <p:cNvPr id="43" name="Ink 42">
                  <a:extLst>
                    <a:ext uri="{FF2B5EF4-FFF2-40B4-BE49-F238E27FC236}">
                      <a16:creationId xmlns:a16="http://schemas.microsoft.com/office/drawing/2014/main" id="{43A9EF76-5ECD-421C-A593-FA7B779B42E2}"/>
                    </a:ext>
                  </a:extLst>
                </p:cNvPr>
                <p:cNvPicPr/>
                <p:nvPr/>
              </p:nvPicPr>
              <p:blipFill>
                <a:blip r:embed="rId4"/>
                <a:stretch>
                  <a:fillRect/>
                </a:stretch>
              </p:blipFill>
              <p:spPr>
                <a:xfrm>
                  <a:off x="11512160" y="3638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F52EE5E2-EA29-462B-A5DD-D8588E06BFC3}"/>
                    </a:ext>
                  </a:extLst>
                </p14:cNvPr>
                <p14:cNvContentPartPr/>
                <p14:nvPr/>
              </p14:nvContentPartPr>
              <p14:xfrm>
                <a:off x="11480480" y="3646960"/>
                <a:ext cx="360" cy="360"/>
              </p14:xfrm>
            </p:contentPart>
          </mc:Choice>
          <mc:Fallback xmlns="">
            <p:pic>
              <p:nvPicPr>
                <p:cNvPr id="44" name="Ink 43">
                  <a:extLst>
                    <a:ext uri="{FF2B5EF4-FFF2-40B4-BE49-F238E27FC236}">
                      <a16:creationId xmlns:a16="http://schemas.microsoft.com/office/drawing/2014/main" id="{F52EE5E2-EA29-462B-A5DD-D8588E06BFC3}"/>
                    </a:ext>
                  </a:extLst>
                </p:cNvPr>
                <p:cNvPicPr/>
                <p:nvPr/>
              </p:nvPicPr>
              <p:blipFill>
                <a:blip r:embed="rId4"/>
                <a:stretch>
                  <a:fillRect/>
                </a:stretch>
              </p:blipFill>
              <p:spPr>
                <a:xfrm>
                  <a:off x="11471480" y="3638320"/>
                  <a:ext cx="18000" cy="18000"/>
                </a:xfrm>
                <a:prstGeom prst="rect">
                  <a:avLst/>
                </a:prstGeom>
              </p:spPr>
            </p:pic>
          </mc:Fallback>
        </mc:AlternateContent>
      </p:grpSp>
      <p:sp>
        <p:nvSpPr>
          <p:cNvPr id="46" name="TextBox 45">
            <a:extLst>
              <a:ext uri="{FF2B5EF4-FFF2-40B4-BE49-F238E27FC236}">
                <a16:creationId xmlns:a16="http://schemas.microsoft.com/office/drawing/2014/main" id="{C8048843-8FEC-458A-A653-3EB9DFA8F72B}"/>
              </a:ext>
            </a:extLst>
          </p:cNvPr>
          <p:cNvSpPr txBox="1"/>
          <p:nvPr/>
        </p:nvSpPr>
        <p:spPr>
          <a:xfrm>
            <a:off x="5823362" y="2287999"/>
            <a:ext cx="292963" cy="276999"/>
          </a:xfrm>
          <a:prstGeom prst="rect">
            <a:avLst/>
          </a:prstGeom>
          <a:noFill/>
        </p:spPr>
        <p:txBody>
          <a:bodyPr wrap="square" rtlCol="0">
            <a:spAutoFit/>
          </a:bodyPr>
          <a:lstStyle/>
          <a:p>
            <a:r>
              <a:rPr lang="en-US" sz="1200" dirty="0">
                <a:highlight>
                  <a:srgbClr val="FFFF00"/>
                </a:highlight>
              </a:rPr>
              <a:t>0</a:t>
            </a:r>
          </a:p>
        </p:txBody>
      </p:sp>
      <p:sp>
        <p:nvSpPr>
          <p:cNvPr id="47" name="TextBox 46">
            <a:extLst>
              <a:ext uri="{FF2B5EF4-FFF2-40B4-BE49-F238E27FC236}">
                <a16:creationId xmlns:a16="http://schemas.microsoft.com/office/drawing/2014/main" id="{0D05C47E-EA16-460F-833B-092D6E843C91}"/>
              </a:ext>
            </a:extLst>
          </p:cNvPr>
          <p:cNvSpPr txBox="1"/>
          <p:nvPr/>
        </p:nvSpPr>
        <p:spPr>
          <a:xfrm>
            <a:off x="5823362" y="2921168"/>
            <a:ext cx="292963" cy="276999"/>
          </a:xfrm>
          <a:prstGeom prst="rect">
            <a:avLst/>
          </a:prstGeom>
          <a:noFill/>
        </p:spPr>
        <p:txBody>
          <a:bodyPr wrap="square" rtlCol="0">
            <a:spAutoFit/>
          </a:bodyPr>
          <a:lstStyle/>
          <a:p>
            <a:r>
              <a:rPr lang="en-US" sz="1200" dirty="0">
                <a:highlight>
                  <a:srgbClr val="FFFF00"/>
                </a:highlight>
              </a:rPr>
              <a:t>2</a:t>
            </a:r>
          </a:p>
        </p:txBody>
      </p:sp>
      <p:sp>
        <p:nvSpPr>
          <p:cNvPr id="2" name="Slide Number Placeholder 1">
            <a:extLst>
              <a:ext uri="{FF2B5EF4-FFF2-40B4-BE49-F238E27FC236}">
                <a16:creationId xmlns:a16="http://schemas.microsoft.com/office/drawing/2014/main" id="{5027BC92-BCDB-4CF1-AFDC-3407688E0AEF}"/>
              </a:ext>
            </a:extLst>
          </p:cNvPr>
          <p:cNvSpPr>
            <a:spLocks noGrp="1"/>
          </p:cNvSpPr>
          <p:nvPr>
            <p:ph type="sldNum" sz="quarter" idx="12"/>
          </p:nvPr>
        </p:nvSpPr>
        <p:spPr/>
        <p:txBody>
          <a:bodyPr/>
          <a:lstStyle/>
          <a:p>
            <a:fld id="{25960930-9902-4F44-AFF7-DF1E3245B9A5}" type="slidenum">
              <a:rPr lang="en-US" smtClean="0"/>
              <a:t>10</a:t>
            </a:fld>
            <a:endParaRPr lang="en-US"/>
          </a:p>
        </p:txBody>
      </p:sp>
    </p:spTree>
    <p:extLst>
      <p:ext uri="{BB962C8B-B14F-4D97-AF65-F5344CB8AC3E}">
        <p14:creationId xmlns:p14="http://schemas.microsoft.com/office/powerpoint/2010/main" val="16640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26" grpId="0"/>
      <p:bldP spid="27" grpId="0"/>
      <p:bldP spid="28" grpId="0"/>
      <p:bldP spid="29" grpId="0"/>
      <p:bldP spid="30" grpId="0"/>
      <p:bldP spid="31" grpId="0"/>
      <p:bldP spid="32"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EB2487-E0AB-463A-B599-5EDFDF2F1091}"/>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Expectation-Maximization</a:t>
            </a:r>
          </a:p>
        </p:txBody>
      </p:sp>
      <p:sp>
        <p:nvSpPr>
          <p:cNvPr id="5" name="TextBox 4">
            <a:extLst>
              <a:ext uri="{FF2B5EF4-FFF2-40B4-BE49-F238E27FC236}">
                <a16:creationId xmlns:a16="http://schemas.microsoft.com/office/drawing/2014/main" id="{E970DF63-6E1B-4859-9377-060175168CFA}"/>
              </a:ext>
            </a:extLst>
          </p:cNvPr>
          <p:cNvSpPr txBox="1"/>
          <p:nvPr/>
        </p:nvSpPr>
        <p:spPr>
          <a:xfrm>
            <a:off x="853440" y="1197069"/>
            <a:ext cx="87071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Then, in terms of trees……</a:t>
            </a:r>
          </a:p>
        </p:txBody>
      </p:sp>
      <p:cxnSp>
        <p:nvCxnSpPr>
          <p:cNvPr id="7" name="Straight Arrow Connector 6">
            <a:extLst>
              <a:ext uri="{FF2B5EF4-FFF2-40B4-BE49-F238E27FC236}">
                <a16:creationId xmlns:a16="http://schemas.microsoft.com/office/drawing/2014/main" id="{B21E2324-43A9-466C-9E82-29F733BF244A}"/>
              </a:ext>
            </a:extLst>
          </p:cNvPr>
          <p:cNvCxnSpPr/>
          <p:nvPr/>
        </p:nvCxnSpPr>
        <p:spPr>
          <a:xfrm flipH="1">
            <a:off x="4156328" y="1227548"/>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6E9C40A-1022-4F5A-9A41-9DDFC9BE96CA}"/>
              </a:ext>
            </a:extLst>
          </p:cNvPr>
          <p:cNvCxnSpPr/>
          <p:nvPr/>
        </p:nvCxnSpPr>
        <p:spPr>
          <a:xfrm>
            <a:off x="5212968" y="1237708"/>
            <a:ext cx="914400" cy="79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3199600-8DF2-4D8F-9A81-2BD6874E6A21}"/>
              </a:ext>
            </a:extLst>
          </p:cNvPr>
          <p:cNvSpPr txBox="1"/>
          <p:nvPr/>
        </p:nvSpPr>
        <p:spPr>
          <a:xfrm>
            <a:off x="3973448" y="2040348"/>
            <a:ext cx="1239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What</a:t>
            </a:r>
          </a:p>
        </p:txBody>
      </p:sp>
      <p:sp>
        <p:nvSpPr>
          <p:cNvPr id="11" name="TextBox 10">
            <a:extLst>
              <a:ext uri="{FF2B5EF4-FFF2-40B4-BE49-F238E27FC236}">
                <a16:creationId xmlns:a16="http://schemas.microsoft.com/office/drawing/2014/main" id="{240C3991-473E-4CCE-9492-3E1A5F285347}"/>
              </a:ext>
            </a:extLst>
          </p:cNvPr>
          <p:cNvSpPr txBox="1"/>
          <p:nvPr/>
        </p:nvSpPr>
        <p:spPr>
          <a:xfrm>
            <a:off x="5080000" y="970856"/>
            <a:ext cx="1239520"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689F931E-5EB6-43F1-8872-092D25711E63}"/>
              </a:ext>
            </a:extLst>
          </p:cNvPr>
          <p:cNvSpPr txBox="1"/>
          <p:nvPr/>
        </p:nvSpPr>
        <p:spPr>
          <a:xfrm>
            <a:off x="6096000" y="2173030"/>
            <a:ext cx="1239520" cy="369332"/>
          </a:xfrm>
          <a:prstGeom prst="rect">
            <a:avLst/>
          </a:prstGeom>
          <a:noFill/>
        </p:spPr>
        <p:txBody>
          <a:bodyPr wrap="square" rtlCol="0">
            <a:spAutoFit/>
          </a:bodyPr>
          <a:lstStyle/>
          <a:p>
            <a:r>
              <a:rPr lang="en-US" dirty="0"/>
              <a:t>*</a:t>
            </a:r>
          </a:p>
        </p:txBody>
      </p:sp>
      <p:cxnSp>
        <p:nvCxnSpPr>
          <p:cNvPr id="16" name="Straight Arrow Connector 15">
            <a:extLst>
              <a:ext uri="{FF2B5EF4-FFF2-40B4-BE49-F238E27FC236}">
                <a16:creationId xmlns:a16="http://schemas.microsoft.com/office/drawing/2014/main" id="{1CF112EA-E599-40F6-A84D-042EA288C7A3}"/>
              </a:ext>
            </a:extLst>
          </p:cNvPr>
          <p:cNvCxnSpPr/>
          <p:nvPr/>
        </p:nvCxnSpPr>
        <p:spPr>
          <a:xfrm flipH="1">
            <a:off x="5150232" y="2424642"/>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669624-ACEE-4B46-BE8B-3D868558A98E}"/>
              </a:ext>
            </a:extLst>
          </p:cNvPr>
          <p:cNvCxnSpPr/>
          <p:nvPr/>
        </p:nvCxnSpPr>
        <p:spPr>
          <a:xfrm>
            <a:off x="6206872" y="2434802"/>
            <a:ext cx="914400" cy="79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A2C81C0-C4FE-40A8-9F81-B4365FDB7300}"/>
              </a:ext>
            </a:extLst>
          </p:cNvPr>
          <p:cNvSpPr txBox="1"/>
          <p:nvPr/>
        </p:nvSpPr>
        <p:spPr>
          <a:xfrm>
            <a:off x="4767900" y="3227282"/>
            <a:ext cx="1239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do</a:t>
            </a:r>
          </a:p>
        </p:txBody>
      </p:sp>
      <p:sp>
        <p:nvSpPr>
          <p:cNvPr id="19" name="TextBox 18">
            <a:extLst>
              <a:ext uri="{FF2B5EF4-FFF2-40B4-BE49-F238E27FC236}">
                <a16:creationId xmlns:a16="http://schemas.microsoft.com/office/drawing/2014/main" id="{5C3CCC8A-D033-465A-9259-96E443B72326}"/>
              </a:ext>
            </a:extLst>
          </p:cNvPr>
          <p:cNvSpPr txBox="1"/>
          <p:nvPr/>
        </p:nvSpPr>
        <p:spPr>
          <a:xfrm>
            <a:off x="7115748" y="3221924"/>
            <a:ext cx="1239520" cy="369332"/>
          </a:xfrm>
          <a:prstGeom prst="rect">
            <a:avLst/>
          </a:prstGeom>
          <a:noFill/>
        </p:spPr>
        <p:txBody>
          <a:bodyPr wrap="square" rtlCol="0">
            <a:spAutoFit/>
          </a:bodyPr>
          <a:lstStyle/>
          <a:p>
            <a:r>
              <a:rPr lang="en-US" dirty="0"/>
              <a:t>*</a:t>
            </a:r>
          </a:p>
        </p:txBody>
      </p:sp>
      <p:cxnSp>
        <p:nvCxnSpPr>
          <p:cNvPr id="20" name="Straight Arrow Connector 19">
            <a:extLst>
              <a:ext uri="{FF2B5EF4-FFF2-40B4-BE49-F238E27FC236}">
                <a16:creationId xmlns:a16="http://schemas.microsoft.com/office/drawing/2014/main" id="{5B538CAA-6EE7-4778-8F95-4D3559DACF93}"/>
              </a:ext>
            </a:extLst>
          </p:cNvPr>
          <p:cNvCxnSpPr/>
          <p:nvPr/>
        </p:nvCxnSpPr>
        <p:spPr>
          <a:xfrm flipH="1">
            <a:off x="6169980" y="3473536"/>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93E498-5FFE-4E8C-8482-F5385021832F}"/>
              </a:ext>
            </a:extLst>
          </p:cNvPr>
          <p:cNvCxnSpPr/>
          <p:nvPr/>
        </p:nvCxnSpPr>
        <p:spPr>
          <a:xfrm>
            <a:off x="7226620" y="3483696"/>
            <a:ext cx="914400" cy="79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F64ADE7-08E6-4A81-998F-32EE36038C87}"/>
              </a:ext>
            </a:extLst>
          </p:cNvPr>
          <p:cNvSpPr txBox="1"/>
          <p:nvPr/>
        </p:nvSpPr>
        <p:spPr>
          <a:xfrm>
            <a:off x="5747008" y="4414216"/>
            <a:ext cx="1239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you</a:t>
            </a:r>
          </a:p>
        </p:txBody>
      </p:sp>
      <p:sp>
        <p:nvSpPr>
          <p:cNvPr id="23" name="TextBox 22">
            <a:extLst>
              <a:ext uri="{FF2B5EF4-FFF2-40B4-BE49-F238E27FC236}">
                <a16:creationId xmlns:a16="http://schemas.microsoft.com/office/drawing/2014/main" id="{28FF523C-BB02-45F6-9985-AB91C6DD4F00}"/>
              </a:ext>
            </a:extLst>
          </p:cNvPr>
          <p:cNvSpPr txBox="1"/>
          <p:nvPr/>
        </p:nvSpPr>
        <p:spPr>
          <a:xfrm>
            <a:off x="8023736" y="4286336"/>
            <a:ext cx="1239520" cy="369332"/>
          </a:xfrm>
          <a:prstGeom prst="rect">
            <a:avLst/>
          </a:prstGeom>
          <a:noFill/>
        </p:spPr>
        <p:txBody>
          <a:bodyPr wrap="square" rtlCol="0">
            <a:spAutoFit/>
          </a:bodyPr>
          <a:lstStyle/>
          <a:p>
            <a:r>
              <a:rPr lang="en-US" dirty="0"/>
              <a:t>*</a:t>
            </a:r>
          </a:p>
        </p:txBody>
      </p:sp>
      <p:cxnSp>
        <p:nvCxnSpPr>
          <p:cNvPr id="24" name="Straight Arrow Connector 23">
            <a:extLst>
              <a:ext uri="{FF2B5EF4-FFF2-40B4-BE49-F238E27FC236}">
                <a16:creationId xmlns:a16="http://schemas.microsoft.com/office/drawing/2014/main" id="{8350FD98-109F-4A0E-9B10-16673108439E}"/>
              </a:ext>
            </a:extLst>
          </p:cNvPr>
          <p:cNvCxnSpPr/>
          <p:nvPr/>
        </p:nvCxnSpPr>
        <p:spPr>
          <a:xfrm flipH="1">
            <a:off x="7077968" y="4537948"/>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E6A500-2BE7-4901-BD30-AECA4A90C327}"/>
              </a:ext>
            </a:extLst>
          </p:cNvPr>
          <p:cNvCxnSpPr/>
          <p:nvPr/>
        </p:nvCxnSpPr>
        <p:spPr>
          <a:xfrm>
            <a:off x="8134608" y="4548108"/>
            <a:ext cx="914400" cy="792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6F4A34D-1F72-4F20-ACAA-3FE8ED32CE42}"/>
              </a:ext>
            </a:extLst>
          </p:cNvPr>
          <p:cNvSpPr txBox="1"/>
          <p:nvPr/>
        </p:nvSpPr>
        <p:spPr>
          <a:xfrm>
            <a:off x="6718816" y="5476265"/>
            <a:ext cx="1239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want</a:t>
            </a:r>
          </a:p>
        </p:txBody>
      </p:sp>
      <p:sp>
        <p:nvSpPr>
          <p:cNvPr id="27" name="TextBox 26">
            <a:extLst>
              <a:ext uri="{FF2B5EF4-FFF2-40B4-BE49-F238E27FC236}">
                <a16:creationId xmlns:a16="http://schemas.microsoft.com/office/drawing/2014/main" id="{63FD5A63-54C1-472F-8F96-19826FCD6B49}"/>
              </a:ext>
            </a:extLst>
          </p:cNvPr>
          <p:cNvSpPr txBox="1"/>
          <p:nvPr/>
        </p:nvSpPr>
        <p:spPr>
          <a:xfrm>
            <a:off x="9049008" y="5417694"/>
            <a:ext cx="123952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t>
            </a:r>
          </a:p>
        </p:txBody>
      </p:sp>
      <p:sp>
        <p:nvSpPr>
          <p:cNvPr id="28" name="TextBox 27">
            <a:extLst>
              <a:ext uri="{FF2B5EF4-FFF2-40B4-BE49-F238E27FC236}">
                <a16:creationId xmlns:a16="http://schemas.microsoft.com/office/drawing/2014/main" id="{04D5C304-913F-4ADA-A46F-3D5FB6A88D7E}"/>
              </a:ext>
            </a:extLst>
          </p:cNvPr>
          <p:cNvSpPr txBox="1"/>
          <p:nvPr/>
        </p:nvSpPr>
        <p:spPr>
          <a:xfrm>
            <a:off x="158368" y="1772484"/>
            <a:ext cx="3230144" cy="923330"/>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err="1">
                <a:latin typeface="Times New Roman" panose="02020603050405020304" pitchFamily="18" charset="0"/>
                <a:cs typeface="Times New Roman" panose="02020603050405020304" pitchFamily="18" charset="0"/>
              </a:rPr>
              <a:t>Wh</a:t>
            </a:r>
            <a:r>
              <a:rPr lang="en-US" sz="1800" b="0" i="0" u="none" strike="noStrike" baseline="0" dirty="0">
                <a:latin typeface="Times New Roman" panose="02020603050405020304" pitchFamily="18" charset="0"/>
                <a:cs typeface="Times New Roman" panose="02020603050405020304" pitchFamily="18" charset="0"/>
              </a:rPr>
              <a:t>: “I am a </a:t>
            </a:r>
            <a:r>
              <a:rPr lang="en-US" sz="1800" b="0" i="0" u="none" strike="noStrike" baseline="0" dirty="0" err="1">
                <a:latin typeface="Times New Roman" panose="02020603050405020304" pitchFamily="18" charset="0"/>
                <a:cs typeface="Times New Roman" panose="02020603050405020304" pitchFamily="18" charset="0"/>
              </a:rPr>
              <a:t>wh</a:t>
            </a:r>
            <a:r>
              <a:rPr lang="en-US" sz="1800" b="0" i="0" u="none" strike="noStrike" baseline="0" dirty="0">
                <a:latin typeface="Times New Roman" panose="02020603050405020304" pitchFamily="18" charset="0"/>
                <a:cs typeface="Times New Roman" panose="02020603050405020304" pitchFamily="18" charset="0"/>
              </a:rPr>
              <a:t> word”</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Obj: “ I need some objects”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Neutral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D874E69C-76B4-45C2-A0BE-8883D73AFBFF}"/>
                  </a:ext>
                </a:extLst>
              </p14:cNvPr>
              <p14:cNvContentPartPr/>
              <p14:nvPr/>
            </p14:nvContentPartPr>
            <p14:xfrm>
              <a:off x="4429880" y="1448440"/>
              <a:ext cx="174960" cy="180000"/>
            </p14:xfrm>
          </p:contentPart>
        </mc:Choice>
        <mc:Fallback xmlns="">
          <p:pic>
            <p:nvPicPr>
              <p:cNvPr id="29" name="Ink 28">
                <a:extLst>
                  <a:ext uri="{FF2B5EF4-FFF2-40B4-BE49-F238E27FC236}">
                    <a16:creationId xmlns:a16="http://schemas.microsoft.com/office/drawing/2014/main" id="{D874E69C-76B4-45C2-A0BE-8883D73AFBFF}"/>
                  </a:ext>
                </a:extLst>
              </p:cNvPr>
              <p:cNvPicPr/>
              <p:nvPr/>
            </p:nvPicPr>
            <p:blipFill>
              <a:blip r:embed="rId4"/>
              <a:stretch>
                <a:fillRect/>
              </a:stretch>
            </p:blipFill>
            <p:spPr>
              <a:xfrm>
                <a:off x="4421240" y="1439440"/>
                <a:ext cx="192600" cy="197640"/>
              </a:xfrm>
              <a:prstGeom prst="rect">
                <a:avLst/>
              </a:prstGeom>
            </p:spPr>
          </p:pic>
        </mc:Fallback>
      </mc:AlternateContent>
      <p:grpSp>
        <p:nvGrpSpPr>
          <p:cNvPr id="33" name="Group 32">
            <a:extLst>
              <a:ext uri="{FF2B5EF4-FFF2-40B4-BE49-F238E27FC236}">
                <a16:creationId xmlns:a16="http://schemas.microsoft.com/office/drawing/2014/main" id="{ABF91839-2696-48C6-9568-86632DA1E7B6}"/>
              </a:ext>
            </a:extLst>
          </p:cNvPr>
          <p:cNvGrpSpPr/>
          <p:nvPr/>
        </p:nvGrpSpPr>
        <p:grpSpPr>
          <a:xfrm>
            <a:off x="5181200" y="506320"/>
            <a:ext cx="329040" cy="437760"/>
            <a:chOff x="5181200" y="506320"/>
            <a:chExt cx="329040" cy="437760"/>
          </a:xfrm>
        </p:grpSpPr>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B4B8C825-3A0B-460F-99BB-197BC9390CAF}"/>
                    </a:ext>
                  </a:extLst>
                </p14:cNvPr>
                <p14:cNvContentPartPr/>
                <p14:nvPr/>
              </p14:nvContentPartPr>
              <p14:xfrm>
                <a:off x="5181200" y="506320"/>
                <a:ext cx="21240" cy="437760"/>
              </p14:xfrm>
            </p:contentPart>
          </mc:Choice>
          <mc:Fallback xmlns="">
            <p:pic>
              <p:nvPicPr>
                <p:cNvPr id="30" name="Ink 29">
                  <a:extLst>
                    <a:ext uri="{FF2B5EF4-FFF2-40B4-BE49-F238E27FC236}">
                      <a16:creationId xmlns:a16="http://schemas.microsoft.com/office/drawing/2014/main" id="{B4B8C825-3A0B-460F-99BB-197BC9390CAF}"/>
                    </a:ext>
                  </a:extLst>
                </p:cNvPr>
                <p:cNvPicPr/>
                <p:nvPr/>
              </p:nvPicPr>
              <p:blipFill>
                <a:blip r:embed="rId6"/>
                <a:stretch>
                  <a:fillRect/>
                </a:stretch>
              </p:blipFill>
              <p:spPr>
                <a:xfrm>
                  <a:off x="5172200" y="497680"/>
                  <a:ext cx="3888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82F620F0-8E28-4B80-8222-529503CE9F4C}"/>
                    </a:ext>
                  </a:extLst>
                </p14:cNvPr>
                <p14:cNvContentPartPr/>
                <p14:nvPr/>
              </p14:nvContentPartPr>
              <p14:xfrm>
                <a:off x="5250680" y="624040"/>
                <a:ext cx="259560" cy="313200"/>
              </p14:xfrm>
            </p:contentPart>
          </mc:Choice>
          <mc:Fallback xmlns="">
            <p:pic>
              <p:nvPicPr>
                <p:cNvPr id="31" name="Ink 30">
                  <a:extLst>
                    <a:ext uri="{FF2B5EF4-FFF2-40B4-BE49-F238E27FC236}">
                      <a16:creationId xmlns:a16="http://schemas.microsoft.com/office/drawing/2014/main" id="{82F620F0-8E28-4B80-8222-529503CE9F4C}"/>
                    </a:ext>
                  </a:extLst>
                </p:cNvPr>
                <p:cNvPicPr/>
                <p:nvPr/>
              </p:nvPicPr>
              <p:blipFill>
                <a:blip r:embed="rId8"/>
                <a:stretch>
                  <a:fillRect/>
                </a:stretch>
              </p:blipFill>
              <p:spPr>
                <a:xfrm>
                  <a:off x="5242040" y="615040"/>
                  <a:ext cx="277200" cy="330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0F951B32-E3BB-426C-8B4D-BC78199FB007}"/>
                  </a:ext>
                </a:extLst>
              </p14:cNvPr>
              <p14:cNvContentPartPr/>
              <p14:nvPr/>
            </p14:nvContentPartPr>
            <p14:xfrm>
              <a:off x="5726960" y="1421080"/>
              <a:ext cx="291240" cy="317520"/>
            </p14:xfrm>
          </p:contentPart>
        </mc:Choice>
        <mc:Fallback xmlns="">
          <p:pic>
            <p:nvPicPr>
              <p:cNvPr id="32" name="Ink 31">
                <a:extLst>
                  <a:ext uri="{FF2B5EF4-FFF2-40B4-BE49-F238E27FC236}">
                    <a16:creationId xmlns:a16="http://schemas.microsoft.com/office/drawing/2014/main" id="{0F951B32-E3BB-426C-8B4D-BC78199FB007}"/>
                  </a:ext>
                </a:extLst>
              </p:cNvPr>
              <p:cNvPicPr/>
              <p:nvPr/>
            </p:nvPicPr>
            <p:blipFill>
              <a:blip r:embed="rId10"/>
              <a:stretch>
                <a:fillRect/>
              </a:stretch>
            </p:blipFill>
            <p:spPr>
              <a:xfrm>
                <a:off x="5718320" y="1412440"/>
                <a:ext cx="30888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9C4DA3A8-B6C8-427A-8F26-9C43A43291C6}"/>
                  </a:ext>
                </a:extLst>
              </p14:cNvPr>
              <p14:cNvContentPartPr/>
              <p14:nvPr/>
            </p14:nvContentPartPr>
            <p14:xfrm>
              <a:off x="5464160" y="2509360"/>
              <a:ext cx="246600" cy="317880"/>
            </p14:xfrm>
          </p:contentPart>
        </mc:Choice>
        <mc:Fallback xmlns="">
          <p:pic>
            <p:nvPicPr>
              <p:cNvPr id="34" name="Ink 33">
                <a:extLst>
                  <a:ext uri="{FF2B5EF4-FFF2-40B4-BE49-F238E27FC236}">
                    <a16:creationId xmlns:a16="http://schemas.microsoft.com/office/drawing/2014/main" id="{9C4DA3A8-B6C8-427A-8F26-9C43A43291C6}"/>
                  </a:ext>
                </a:extLst>
              </p:cNvPr>
              <p:cNvPicPr/>
              <p:nvPr/>
            </p:nvPicPr>
            <p:blipFill>
              <a:blip r:embed="rId12"/>
              <a:stretch>
                <a:fillRect/>
              </a:stretch>
            </p:blipFill>
            <p:spPr>
              <a:xfrm>
                <a:off x="5455160" y="2500360"/>
                <a:ext cx="2642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43D9035F-DD1B-4948-BC6B-67CF5CCB5BA6}"/>
                  </a:ext>
                </a:extLst>
              </p14:cNvPr>
              <p14:cNvContentPartPr/>
              <p14:nvPr/>
            </p14:nvContentPartPr>
            <p14:xfrm>
              <a:off x="6626240" y="2508280"/>
              <a:ext cx="459000" cy="360000"/>
            </p14:xfrm>
          </p:contentPart>
        </mc:Choice>
        <mc:Fallback xmlns="">
          <p:pic>
            <p:nvPicPr>
              <p:cNvPr id="35" name="Ink 34">
                <a:extLst>
                  <a:ext uri="{FF2B5EF4-FFF2-40B4-BE49-F238E27FC236}">
                    <a16:creationId xmlns:a16="http://schemas.microsoft.com/office/drawing/2014/main" id="{43D9035F-DD1B-4948-BC6B-67CF5CCB5BA6}"/>
                  </a:ext>
                </a:extLst>
              </p:cNvPr>
              <p:cNvPicPr/>
              <p:nvPr/>
            </p:nvPicPr>
            <p:blipFill>
              <a:blip r:embed="rId14"/>
              <a:stretch>
                <a:fillRect/>
              </a:stretch>
            </p:blipFill>
            <p:spPr>
              <a:xfrm>
                <a:off x="6617600" y="2499280"/>
                <a:ext cx="47664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A72DA795-C6AE-43BC-A281-522A00C9B2B1}"/>
                  </a:ext>
                </a:extLst>
              </p14:cNvPr>
              <p14:cNvContentPartPr/>
              <p14:nvPr/>
            </p14:nvContentPartPr>
            <p14:xfrm>
              <a:off x="6398000" y="3654880"/>
              <a:ext cx="196920" cy="288720"/>
            </p14:xfrm>
          </p:contentPart>
        </mc:Choice>
        <mc:Fallback xmlns="">
          <p:pic>
            <p:nvPicPr>
              <p:cNvPr id="36" name="Ink 35">
                <a:extLst>
                  <a:ext uri="{FF2B5EF4-FFF2-40B4-BE49-F238E27FC236}">
                    <a16:creationId xmlns:a16="http://schemas.microsoft.com/office/drawing/2014/main" id="{A72DA795-C6AE-43BC-A281-522A00C9B2B1}"/>
                  </a:ext>
                </a:extLst>
              </p:cNvPr>
              <p:cNvPicPr/>
              <p:nvPr/>
            </p:nvPicPr>
            <p:blipFill>
              <a:blip r:embed="rId16"/>
              <a:stretch>
                <a:fillRect/>
              </a:stretch>
            </p:blipFill>
            <p:spPr>
              <a:xfrm>
                <a:off x="6389000" y="3645880"/>
                <a:ext cx="21456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4CD9FCBA-D006-447B-B48E-E19A3BFF0F58}"/>
                  </a:ext>
                </a:extLst>
              </p14:cNvPr>
              <p14:cNvContentPartPr/>
              <p14:nvPr/>
            </p14:nvContentPartPr>
            <p14:xfrm>
              <a:off x="7759880" y="3594760"/>
              <a:ext cx="421200" cy="318600"/>
            </p14:xfrm>
          </p:contentPart>
        </mc:Choice>
        <mc:Fallback xmlns="">
          <p:pic>
            <p:nvPicPr>
              <p:cNvPr id="37" name="Ink 36">
                <a:extLst>
                  <a:ext uri="{FF2B5EF4-FFF2-40B4-BE49-F238E27FC236}">
                    <a16:creationId xmlns:a16="http://schemas.microsoft.com/office/drawing/2014/main" id="{4CD9FCBA-D006-447B-B48E-E19A3BFF0F58}"/>
                  </a:ext>
                </a:extLst>
              </p:cNvPr>
              <p:cNvPicPr/>
              <p:nvPr/>
            </p:nvPicPr>
            <p:blipFill>
              <a:blip r:embed="rId18"/>
              <a:stretch>
                <a:fillRect/>
              </a:stretch>
            </p:blipFill>
            <p:spPr>
              <a:xfrm>
                <a:off x="7750880" y="3586120"/>
                <a:ext cx="43884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152E026C-5F22-4ECC-859F-980AE59BCD82}"/>
                  </a:ext>
                </a:extLst>
              </p14:cNvPr>
              <p14:cNvContentPartPr/>
              <p14:nvPr/>
            </p14:nvContentPartPr>
            <p14:xfrm>
              <a:off x="7128800" y="4833160"/>
              <a:ext cx="239400" cy="239400"/>
            </p14:xfrm>
          </p:contentPart>
        </mc:Choice>
        <mc:Fallback xmlns="">
          <p:pic>
            <p:nvPicPr>
              <p:cNvPr id="38" name="Ink 37">
                <a:extLst>
                  <a:ext uri="{FF2B5EF4-FFF2-40B4-BE49-F238E27FC236}">
                    <a16:creationId xmlns:a16="http://schemas.microsoft.com/office/drawing/2014/main" id="{152E026C-5F22-4ECC-859F-980AE59BCD82}"/>
                  </a:ext>
                </a:extLst>
              </p:cNvPr>
              <p:cNvPicPr/>
              <p:nvPr/>
            </p:nvPicPr>
            <p:blipFill>
              <a:blip r:embed="rId20"/>
              <a:stretch>
                <a:fillRect/>
              </a:stretch>
            </p:blipFill>
            <p:spPr>
              <a:xfrm>
                <a:off x="7119800" y="4824520"/>
                <a:ext cx="2570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9" name="Ink 38">
                <a:extLst>
                  <a:ext uri="{FF2B5EF4-FFF2-40B4-BE49-F238E27FC236}">
                    <a16:creationId xmlns:a16="http://schemas.microsoft.com/office/drawing/2014/main" id="{E6736E90-C0ED-4165-B63D-16D0CAFC7782}"/>
                  </a:ext>
                </a:extLst>
              </p14:cNvPr>
              <p14:cNvContentPartPr/>
              <p14:nvPr/>
            </p14:nvContentPartPr>
            <p14:xfrm>
              <a:off x="8836280" y="4734160"/>
              <a:ext cx="441360" cy="378360"/>
            </p14:xfrm>
          </p:contentPart>
        </mc:Choice>
        <mc:Fallback xmlns="">
          <p:pic>
            <p:nvPicPr>
              <p:cNvPr id="39" name="Ink 38">
                <a:extLst>
                  <a:ext uri="{FF2B5EF4-FFF2-40B4-BE49-F238E27FC236}">
                    <a16:creationId xmlns:a16="http://schemas.microsoft.com/office/drawing/2014/main" id="{E6736E90-C0ED-4165-B63D-16D0CAFC7782}"/>
                  </a:ext>
                </a:extLst>
              </p:cNvPr>
              <p:cNvPicPr/>
              <p:nvPr/>
            </p:nvPicPr>
            <p:blipFill>
              <a:blip r:embed="rId22"/>
              <a:stretch>
                <a:fillRect/>
              </a:stretch>
            </p:blipFill>
            <p:spPr>
              <a:xfrm>
                <a:off x="8827640" y="4725520"/>
                <a:ext cx="459000" cy="396000"/>
              </a:xfrm>
              <a:prstGeom prst="rect">
                <a:avLst/>
              </a:prstGeom>
            </p:spPr>
          </p:pic>
        </mc:Fallback>
      </mc:AlternateContent>
      <p:sp>
        <p:nvSpPr>
          <p:cNvPr id="40" name="TextBox 39">
            <a:extLst>
              <a:ext uri="{FF2B5EF4-FFF2-40B4-BE49-F238E27FC236}">
                <a16:creationId xmlns:a16="http://schemas.microsoft.com/office/drawing/2014/main" id="{9CE36FC9-C6EF-4F18-9E8C-216412169689}"/>
              </a:ext>
            </a:extLst>
          </p:cNvPr>
          <p:cNvSpPr txBox="1"/>
          <p:nvPr/>
        </p:nvSpPr>
        <p:spPr>
          <a:xfrm>
            <a:off x="5726960" y="506320"/>
            <a:ext cx="2807440" cy="369332"/>
          </a:xfrm>
          <a:prstGeom prst="rect">
            <a:avLst/>
          </a:prstGeom>
          <a:noFill/>
        </p:spPr>
        <p:txBody>
          <a:bodyPr wrap="square" rtlCol="0">
            <a:spAutoFit/>
          </a:bodyPr>
          <a:lstStyle/>
          <a:p>
            <a:r>
              <a:rPr lang="en-US" dirty="0" err="1"/>
              <a:t>Wh</a:t>
            </a:r>
            <a:r>
              <a:rPr lang="en-US" dirty="0"/>
              <a:t>; Obj; Neutral</a:t>
            </a:r>
          </a:p>
        </p:txBody>
      </p:sp>
      <p:sp>
        <p:nvSpPr>
          <p:cNvPr id="41" name="TextBox 40">
            <a:extLst>
              <a:ext uri="{FF2B5EF4-FFF2-40B4-BE49-F238E27FC236}">
                <a16:creationId xmlns:a16="http://schemas.microsoft.com/office/drawing/2014/main" id="{41979A26-B840-4EBC-8AEA-D24D4B958594}"/>
              </a:ext>
            </a:extLst>
          </p:cNvPr>
          <p:cNvSpPr txBox="1"/>
          <p:nvPr/>
        </p:nvSpPr>
        <p:spPr>
          <a:xfrm>
            <a:off x="6136640" y="1289230"/>
            <a:ext cx="2807440" cy="369332"/>
          </a:xfrm>
          <a:prstGeom prst="rect">
            <a:avLst/>
          </a:prstGeom>
          <a:noFill/>
        </p:spPr>
        <p:txBody>
          <a:bodyPr wrap="square" rtlCol="0">
            <a:spAutoFit/>
          </a:bodyPr>
          <a:lstStyle/>
          <a:p>
            <a:r>
              <a:rPr lang="en-US" dirty="0" err="1"/>
              <a:t>Wh</a:t>
            </a:r>
            <a:r>
              <a:rPr lang="en-US" dirty="0"/>
              <a:t>; Obj; Neutral</a:t>
            </a:r>
          </a:p>
        </p:txBody>
      </p:sp>
      <p:sp>
        <p:nvSpPr>
          <p:cNvPr id="42" name="TextBox 41">
            <a:extLst>
              <a:ext uri="{FF2B5EF4-FFF2-40B4-BE49-F238E27FC236}">
                <a16:creationId xmlns:a16="http://schemas.microsoft.com/office/drawing/2014/main" id="{F542194D-31FB-4261-AC29-8BF6614C9E31}"/>
              </a:ext>
            </a:extLst>
          </p:cNvPr>
          <p:cNvSpPr txBox="1"/>
          <p:nvPr/>
        </p:nvSpPr>
        <p:spPr>
          <a:xfrm>
            <a:off x="7164156" y="2355964"/>
            <a:ext cx="2807440" cy="369332"/>
          </a:xfrm>
          <a:prstGeom prst="rect">
            <a:avLst/>
          </a:prstGeom>
          <a:noFill/>
        </p:spPr>
        <p:txBody>
          <a:bodyPr wrap="square" rtlCol="0">
            <a:spAutoFit/>
          </a:bodyPr>
          <a:lstStyle/>
          <a:p>
            <a:r>
              <a:rPr lang="en-US" dirty="0" err="1"/>
              <a:t>Wh</a:t>
            </a:r>
            <a:r>
              <a:rPr lang="en-US" dirty="0"/>
              <a:t>; Obj; Neutral</a:t>
            </a:r>
          </a:p>
        </p:txBody>
      </p:sp>
      <p:sp>
        <p:nvSpPr>
          <p:cNvPr id="43" name="TextBox 42">
            <a:extLst>
              <a:ext uri="{FF2B5EF4-FFF2-40B4-BE49-F238E27FC236}">
                <a16:creationId xmlns:a16="http://schemas.microsoft.com/office/drawing/2014/main" id="{0DC1F2B9-8000-4611-A562-84513A522D2C}"/>
              </a:ext>
            </a:extLst>
          </p:cNvPr>
          <p:cNvSpPr txBox="1"/>
          <p:nvPr/>
        </p:nvSpPr>
        <p:spPr>
          <a:xfrm>
            <a:off x="8355268" y="3482760"/>
            <a:ext cx="2807440" cy="369332"/>
          </a:xfrm>
          <a:prstGeom prst="rect">
            <a:avLst/>
          </a:prstGeom>
          <a:noFill/>
        </p:spPr>
        <p:txBody>
          <a:bodyPr wrap="square" rtlCol="0">
            <a:spAutoFit/>
          </a:bodyPr>
          <a:lstStyle/>
          <a:p>
            <a:r>
              <a:rPr lang="en-US" dirty="0" err="1"/>
              <a:t>Wh</a:t>
            </a:r>
            <a:r>
              <a:rPr lang="en-US" dirty="0"/>
              <a:t>; Obj; Neutral</a:t>
            </a:r>
          </a:p>
        </p:txBody>
      </p:sp>
      <p:sp>
        <p:nvSpPr>
          <p:cNvPr id="44" name="TextBox 43">
            <a:extLst>
              <a:ext uri="{FF2B5EF4-FFF2-40B4-BE49-F238E27FC236}">
                <a16:creationId xmlns:a16="http://schemas.microsoft.com/office/drawing/2014/main" id="{61D606A4-4326-47F4-8C0C-4ADA5BFD1533}"/>
              </a:ext>
            </a:extLst>
          </p:cNvPr>
          <p:cNvSpPr txBox="1"/>
          <p:nvPr/>
        </p:nvSpPr>
        <p:spPr>
          <a:xfrm>
            <a:off x="9384560" y="4703228"/>
            <a:ext cx="2807440" cy="369332"/>
          </a:xfrm>
          <a:prstGeom prst="rect">
            <a:avLst/>
          </a:prstGeom>
          <a:noFill/>
        </p:spPr>
        <p:txBody>
          <a:bodyPr wrap="square" rtlCol="0">
            <a:spAutoFit/>
          </a:bodyPr>
          <a:lstStyle/>
          <a:p>
            <a:r>
              <a:rPr lang="en-US" dirty="0" err="1"/>
              <a:t>Wh</a:t>
            </a:r>
            <a:r>
              <a:rPr lang="en-US" dirty="0"/>
              <a:t>; Obj; Neutral</a:t>
            </a:r>
          </a:p>
        </p:txBody>
      </p:sp>
      <p:sp>
        <p:nvSpPr>
          <p:cNvPr id="46" name="TextBox 45">
            <a:extLst>
              <a:ext uri="{FF2B5EF4-FFF2-40B4-BE49-F238E27FC236}">
                <a16:creationId xmlns:a16="http://schemas.microsoft.com/office/drawing/2014/main" id="{5E5F62A0-3978-498E-BD25-F1AC2D608572}"/>
              </a:ext>
            </a:extLst>
          </p:cNvPr>
          <p:cNvSpPr txBox="1"/>
          <p:nvPr/>
        </p:nvSpPr>
        <p:spPr>
          <a:xfrm>
            <a:off x="7382" y="4421432"/>
            <a:ext cx="6029924"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Expectation-step</a:t>
            </a:r>
            <a:r>
              <a:rPr lang="en-US" dirty="0">
                <a:latin typeface="Times New Roman" panose="02020603050405020304" pitchFamily="18" charset="0"/>
                <a:cs typeface="Times New Roman" panose="02020603050405020304" pitchFamily="18" charset="0"/>
              </a:rPr>
              <a:t>: calculate the expected complete corpora</a:t>
            </a:r>
          </a:p>
        </p:txBody>
      </p:sp>
      <p:sp>
        <p:nvSpPr>
          <p:cNvPr id="47" name="TextBox 46">
            <a:extLst>
              <a:ext uri="{FF2B5EF4-FFF2-40B4-BE49-F238E27FC236}">
                <a16:creationId xmlns:a16="http://schemas.microsoft.com/office/drawing/2014/main" id="{1311284C-A1C3-4742-BE00-D88137A9E0EE}"/>
              </a:ext>
            </a:extLst>
          </p:cNvPr>
          <p:cNvSpPr txBox="1"/>
          <p:nvPr/>
        </p:nvSpPr>
        <p:spPr>
          <a:xfrm>
            <a:off x="607204" y="4921588"/>
            <a:ext cx="5184016" cy="646331"/>
          </a:xfrm>
          <a:prstGeom prst="rect">
            <a:avLst/>
          </a:prstGeom>
          <a:noFill/>
        </p:spPr>
        <p:txBody>
          <a:bodyPr wrap="square" rtlCol="0">
            <a:spAutoFit/>
          </a:bodyPr>
          <a:lstStyle/>
          <a:p>
            <a:r>
              <a:rPr lang="en-US" dirty="0"/>
              <a:t>What’s the probability that q is Obj: </a:t>
            </a:r>
          </a:p>
          <a:p>
            <a:endParaRPr lang="en-US" dirty="0"/>
          </a:p>
        </p:txBody>
      </p:sp>
      <p:sp>
        <p:nvSpPr>
          <p:cNvPr id="48" name="TextBox 47">
            <a:extLst>
              <a:ext uri="{FF2B5EF4-FFF2-40B4-BE49-F238E27FC236}">
                <a16:creationId xmlns:a16="http://schemas.microsoft.com/office/drawing/2014/main" id="{D6AF5BA0-48C5-405A-B00B-628B3FE20C45}"/>
              </a:ext>
            </a:extLst>
          </p:cNvPr>
          <p:cNvSpPr txBox="1"/>
          <p:nvPr/>
        </p:nvSpPr>
        <p:spPr>
          <a:xfrm>
            <a:off x="233503" y="5330468"/>
            <a:ext cx="6756399"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P1(can generate the green subtree from this state)*</a:t>
            </a:r>
          </a:p>
          <a:p>
            <a:r>
              <a:rPr lang="en-US" sz="1600" dirty="0">
                <a:latin typeface="Times New Roman" panose="02020603050405020304" pitchFamily="18" charset="0"/>
                <a:cs typeface="Times New Roman" panose="02020603050405020304" pitchFamily="18" charset="0"/>
              </a:rPr>
              <a:t>   P2(can have the tree context from a legal initial state to this state)</a:t>
            </a:r>
          </a:p>
        </p:txBody>
      </p:sp>
      <mc:AlternateContent xmlns:mc="http://schemas.openxmlformats.org/markup-compatibility/2006" xmlns:p14="http://schemas.microsoft.com/office/powerpoint/2010/main">
        <mc:Choice Requires="p14">
          <p:contentPart p14:bwMode="auto" r:id="rId23">
            <p14:nvContentPartPr>
              <p14:cNvPr id="49" name="Ink 48">
                <a:extLst>
                  <a:ext uri="{FF2B5EF4-FFF2-40B4-BE49-F238E27FC236}">
                    <a16:creationId xmlns:a16="http://schemas.microsoft.com/office/drawing/2014/main" id="{921CABDE-376F-469C-8B9A-B151FC836E25}"/>
                  </a:ext>
                </a:extLst>
              </p14:cNvPr>
              <p14:cNvContentPartPr/>
              <p14:nvPr/>
            </p14:nvContentPartPr>
            <p14:xfrm>
              <a:off x="5728840" y="3087880"/>
              <a:ext cx="5965920" cy="3435840"/>
            </p14:xfrm>
          </p:contentPart>
        </mc:Choice>
        <mc:Fallback xmlns="">
          <p:pic>
            <p:nvPicPr>
              <p:cNvPr id="49" name="Ink 48">
                <a:extLst>
                  <a:ext uri="{FF2B5EF4-FFF2-40B4-BE49-F238E27FC236}">
                    <a16:creationId xmlns:a16="http://schemas.microsoft.com/office/drawing/2014/main" id="{921CABDE-376F-469C-8B9A-B151FC836E25}"/>
                  </a:ext>
                </a:extLst>
              </p:cNvPr>
              <p:cNvPicPr/>
              <p:nvPr/>
            </p:nvPicPr>
            <p:blipFill>
              <a:blip r:embed="rId24"/>
              <a:stretch>
                <a:fillRect/>
              </a:stretch>
            </p:blipFill>
            <p:spPr>
              <a:xfrm>
                <a:off x="5674840" y="2980240"/>
                <a:ext cx="6073560" cy="365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7" name="Ink 56">
                <a:extLst>
                  <a:ext uri="{FF2B5EF4-FFF2-40B4-BE49-F238E27FC236}">
                    <a16:creationId xmlns:a16="http://schemas.microsoft.com/office/drawing/2014/main" id="{A7234240-CBEF-4EB3-AB3A-3A459A46FC55}"/>
                  </a:ext>
                </a:extLst>
              </p14:cNvPr>
              <p14:cNvContentPartPr/>
              <p14:nvPr/>
            </p14:nvContentPartPr>
            <p14:xfrm>
              <a:off x="3807880" y="283840"/>
              <a:ext cx="5063040" cy="3619440"/>
            </p14:xfrm>
          </p:contentPart>
        </mc:Choice>
        <mc:Fallback xmlns="">
          <p:pic>
            <p:nvPicPr>
              <p:cNvPr id="57" name="Ink 56">
                <a:extLst>
                  <a:ext uri="{FF2B5EF4-FFF2-40B4-BE49-F238E27FC236}">
                    <a16:creationId xmlns:a16="http://schemas.microsoft.com/office/drawing/2014/main" id="{A7234240-CBEF-4EB3-AB3A-3A459A46FC55}"/>
                  </a:ext>
                </a:extLst>
              </p:cNvPr>
              <p:cNvPicPr/>
              <p:nvPr/>
            </p:nvPicPr>
            <p:blipFill>
              <a:blip r:embed="rId27"/>
              <a:stretch>
                <a:fillRect/>
              </a:stretch>
            </p:blipFill>
            <p:spPr>
              <a:xfrm>
                <a:off x="3754240" y="175840"/>
                <a:ext cx="5170680" cy="3835080"/>
              </a:xfrm>
              <a:prstGeom prst="rect">
                <a:avLst/>
              </a:prstGeom>
            </p:spPr>
          </p:pic>
        </mc:Fallback>
      </mc:AlternateContent>
      <p:sp>
        <p:nvSpPr>
          <p:cNvPr id="58" name="TextBox 57">
            <a:extLst>
              <a:ext uri="{FF2B5EF4-FFF2-40B4-BE49-F238E27FC236}">
                <a16:creationId xmlns:a16="http://schemas.microsoft.com/office/drawing/2014/main" id="{FCE87BE2-7FD6-4442-8C4F-365645E746DD}"/>
              </a:ext>
            </a:extLst>
          </p:cNvPr>
          <p:cNvSpPr txBox="1"/>
          <p:nvPr/>
        </p:nvSpPr>
        <p:spPr>
          <a:xfrm>
            <a:off x="130892" y="5950177"/>
            <a:ext cx="9428480"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Maximization-step</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Relative frequency </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C912DF-0964-4F91-A56F-05A99CA76359}"/>
              </a:ext>
            </a:extLst>
          </p:cNvPr>
          <p:cNvSpPr>
            <a:spLocks noGrp="1"/>
          </p:cNvSpPr>
          <p:nvPr>
            <p:ph type="sldNum" sz="quarter" idx="12"/>
          </p:nvPr>
        </p:nvSpPr>
        <p:spPr/>
        <p:txBody>
          <a:bodyPr/>
          <a:lstStyle/>
          <a:p>
            <a:fld id="{25960930-9902-4F44-AFF7-DF1E3245B9A5}" type="slidenum">
              <a:rPr lang="en-US" smtClean="0"/>
              <a:t>11</a:t>
            </a:fld>
            <a:endParaRPr lang="en-US"/>
          </a:p>
        </p:txBody>
      </p:sp>
      <p:sp>
        <p:nvSpPr>
          <p:cNvPr id="3" name="TextBox 2">
            <a:extLst>
              <a:ext uri="{FF2B5EF4-FFF2-40B4-BE49-F238E27FC236}">
                <a16:creationId xmlns:a16="http://schemas.microsoft.com/office/drawing/2014/main" id="{51D40DDB-3E02-40FF-8F5F-8EAE8E08C738}"/>
              </a:ext>
            </a:extLst>
          </p:cNvPr>
          <p:cNvSpPr txBox="1"/>
          <p:nvPr/>
        </p:nvSpPr>
        <p:spPr>
          <a:xfrm>
            <a:off x="8889476" y="2409680"/>
            <a:ext cx="373780" cy="373780"/>
          </a:xfrm>
          <a:prstGeom prst="rect">
            <a:avLst/>
          </a:prstGeom>
          <a:noFill/>
        </p:spPr>
        <p:txBody>
          <a:bodyPr wrap="square" rtlCol="0">
            <a:spAutoFit/>
          </a:bodyPr>
          <a:lstStyle/>
          <a:p>
            <a:r>
              <a:rPr lang="en-US" dirty="0"/>
              <a:t>q</a:t>
            </a:r>
          </a:p>
        </p:txBody>
      </p:sp>
    </p:spTree>
    <p:extLst>
      <p:ext uri="{BB962C8B-B14F-4D97-AF65-F5344CB8AC3E}">
        <p14:creationId xmlns:p14="http://schemas.microsoft.com/office/powerpoint/2010/main" val="368380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0" grpId="0"/>
      <p:bldP spid="41" grpId="0"/>
      <p:bldP spid="42" grpId="0"/>
      <p:bldP spid="43" grpId="0"/>
      <p:bldP spid="44" grpId="0"/>
      <p:bldP spid="46" grpId="0"/>
      <p:bldP spid="47" grpId="0"/>
      <p:bldP spid="48" grpId="0"/>
      <p:bldP spid="5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F45E69-8B1C-4BAF-8ACA-CBAE5E3EB7C5}"/>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Expectation-Maximization</a:t>
            </a:r>
          </a:p>
        </p:txBody>
      </p:sp>
      <p:sp>
        <p:nvSpPr>
          <p:cNvPr id="8" name="TextBox 7">
            <a:extLst>
              <a:ext uri="{FF2B5EF4-FFF2-40B4-BE49-F238E27FC236}">
                <a16:creationId xmlns:a16="http://schemas.microsoft.com/office/drawing/2014/main" id="{6CFF366C-AF54-46FC-82A0-9999A742EFA3}"/>
              </a:ext>
            </a:extLst>
          </p:cNvPr>
          <p:cNvSpPr txBox="1"/>
          <p:nvPr/>
        </p:nvSpPr>
        <p:spPr>
          <a:xfrm>
            <a:off x="52183" y="1422214"/>
            <a:ext cx="1237903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Assume a language X has a long-distance co-occurrence restriction that when you see a B must have an A segment preceding it. </a:t>
            </a:r>
          </a:p>
        </p:txBody>
      </p:sp>
      <p:pic>
        <p:nvPicPr>
          <p:cNvPr id="10" name="Picture 9" descr="Diagram&#10;&#10;Description automatically generated">
            <a:extLst>
              <a:ext uri="{FF2B5EF4-FFF2-40B4-BE49-F238E27FC236}">
                <a16:creationId xmlns:a16="http://schemas.microsoft.com/office/drawing/2014/main" id="{41C8C5FF-560B-4B82-9930-A72799112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36" y="2132462"/>
            <a:ext cx="5605565" cy="4044818"/>
          </a:xfrm>
          <a:prstGeom prst="rect">
            <a:avLst/>
          </a:prstGeom>
        </p:spPr>
      </p:pic>
      <p:pic>
        <p:nvPicPr>
          <p:cNvPr id="11" name="Picture 10" descr="Diagram&#10;&#10;Description automatically generated">
            <a:extLst>
              <a:ext uri="{FF2B5EF4-FFF2-40B4-BE49-F238E27FC236}">
                <a16:creationId xmlns:a16="http://schemas.microsoft.com/office/drawing/2014/main" id="{4A838D7A-1F1A-4DCB-9932-029066915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039" y="2386024"/>
            <a:ext cx="5345319" cy="2681618"/>
          </a:xfrm>
          <a:prstGeom prst="rect">
            <a:avLst/>
          </a:prstGeom>
        </p:spPr>
      </p:pic>
      <p:sp>
        <p:nvSpPr>
          <p:cNvPr id="2" name="Slide Number Placeholder 1">
            <a:extLst>
              <a:ext uri="{FF2B5EF4-FFF2-40B4-BE49-F238E27FC236}">
                <a16:creationId xmlns:a16="http://schemas.microsoft.com/office/drawing/2014/main" id="{0860C1B6-3E4D-46C3-B862-B659357ABBEC}"/>
              </a:ext>
            </a:extLst>
          </p:cNvPr>
          <p:cNvSpPr>
            <a:spLocks noGrp="1"/>
          </p:cNvSpPr>
          <p:nvPr>
            <p:ph type="sldNum" sz="quarter" idx="12"/>
          </p:nvPr>
        </p:nvSpPr>
        <p:spPr/>
        <p:txBody>
          <a:bodyPr/>
          <a:lstStyle/>
          <a:p>
            <a:fld id="{25960930-9902-4F44-AFF7-DF1E3245B9A5}" type="slidenum">
              <a:rPr lang="en-US" smtClean="0"/>
              <a:t>12</a:t>
            </a:fld>
            <a:endParaRPr lang="en-US"/>
          </a:p>
        </p:txBody>
      </p:sp>
    </p:spTree>
    <p:extLst>
      <p:ext uri="{BB962C8B-B14F-4D97-AF65-F5344CB8AC3E}">
        <p14:creationId xmlns:p14="http://schemas.microsoft.com/office/powerpoint/2010/main" val="128956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A535F4-32CF-43CC-B532-02540C594184}"/>
              </a:ext>
            </a:extLst>
          </p:cNvPr>
          <p:cNvSpPr>
            <a:spLocks noGrp="1"/>
          </p:cNvSpPr>
          <p:nvPr>
            <p:ph type="title"/>
          </p:nvPr>
        </p:nvSpPr>
        <p:spPr>
          <a:xfrm>
            <a:off x="603632" y="-25330"/>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Expectation-Maximization</a:t>
            </a:r>
          </a:p>
        </p:txBody>
      </p:sp>
      <p:sp>
        <p:nvSpPr>
          <p:cNvPr id="5" name="TextBox 4">
            <a:extLst>
              <a:ext uri="{FF2B5EF4-FFF2-40B4-BE49-F238E27FC236}">
                <a16:creationId xmlns:a16="http://schemas.microsoft.com/office/drawing/2014/main" id="{EAC489CD-6433-4BB9-8124-FB94F33B8848}"/>
              </a:ext>
            </a:extLst>
          </p:cNvPr>
          <p:cNvSpPr txBox="1"/>
          <p:nvPr/>
        </p:nvSpPr>
        <p:spPr>
          <a:xfrm>
            <a:off x="-683260" y="996243"/>
            <a:ext cx="8343900" cy="1708160"/>
          </a:xfrm>
          <a:prstGeom prst="rect">
            <a:avLst/>
          </a:prstGeom>
          <a:noFill/>
        </p:spPr>
        <p:txBody>
          <a:bodyPr wrap="square" rtlCol="0">
            <a:spAutoFit/>
          </a:bodyPr>
          <a:lstStyle/>
          <a:p>
            <a:r>
              <a:rPr lang="en-US" sz="1500" dirty="0"/>
              <a:t>	C	A	C	C	B	C</a:t>
            </a:r>
          </a:p>
          <a:p>
            <a:r>
              <a:rPr lang="en-US" sz="1500" dirty="0"/>
              <a:t>	C	C	C	C	C	C</a:t>
            </a:r>
          </a:p>
          <a:p>
            <a:r>
              <a:rPr lang="en-US" sz="1500" dirty="0"/>
              <a:t>	C	A	C	B	C</a:t>
            </a:r>
          </a:p>
          <a:p>
            <a:r>
              <a:rPr lang="en-US" sz="1500" dirty="0"/>
              <a:t>	C	A	C	C	C	B	C</a:t>
            </a:r>
          </a:p>
          <a:p>
            <a:r>
              <a:rPr lang="en-US" sz="1500" dirty="0"/>
              <a:t>	C	A	C	C	C	B	C</a:t>
            </a:r>
          </a:p>
          <a:p>
            <a:r>
              <a:rPr lang="en-US" sz="1500" dirty="0"/>
              <a:t>	C	A	C	C	C	C	B	C</a:t>
            </a:r>
          </a:p>
          <a:p>
            <a:r>
              <a:rPr lang="en-US" sz="1500" dirty="0"/>
              <a:t>	A	A	C	C	C	C	B</a:t>
            </a:r>
          </a:p>
        </p:txBody>
      </p:sp>
      <p:pic>
        <p:nvPicPr>
          <p:cNvPr id="7" name="Picture 6" descr="A screenshot of a computer&#10;&#10;Description automatically generated with medium confidence">
            <a:extLst>
              <a:ext uri="{FF2B5EF4-FFF2-40B4-BE49-F238E27FC236}">
                <a16:creationId xmlns:a16="http://schemas.microsoft.com/office/drawing/2014/main" id="{25FF20E0-9DF9-4430-BF39-A76EACFBB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32" y="2847340"/>
            <a:ext cx="5289168" cy="3864204"/>
          </a:xfrm>
          <a:prstGeom prst="rect">
            <a:avLst/>
          </a:prstGeom>
        </p:spPr>
      </p:pic>
      <p:sp>
        <p:nvSpPr>
          <p:cNvPr id="8" name="TextBox 7">
            <a:extLst>
              <a:ext uri="{FF2B5EF4-FFF2-40B4-BE49-F238E27FC236}">
                <a16:creationId xmlns:a16="http://schemas.microsoft.com/office/drawing/2014/main" id="{B8EC22D0-1E97-45B6-BBC0-DAF702EAF893}"/>
              </a:ext>
            </a:extLst>
          </p:cNvPr>
          <p:cNvSpPr txBox="1"/>
          <p:nvPr/>
        </p:nvSpPr>
        <p:spPr>
          <a:xfrm>
            <a:off x="5963478" y="2697524"/>
            <a:ext cx="5289168" cy="3831818"/>
          </a:xfrm>
          <a:prstGeom prst="rect">
            <a:avLst/>
          </a:prstGeom>
          <a:noFill/>
          <a:ln>
            <a:solidFill>
              <a:schemeClr val="tx1"/>
            </a:solidFill>
          </a:ln>
        </p:spPr>
        <p:txBody>
          <a:bodyPr wrap="square" rtlCol="0">
            <a:spAutoFit/>
          </a:bodyPr>
          <a:lstStyle/>
          <a:p>
            <a:pPr marR="0">
              <a:spcBef>
                <a:spcPts val="0"/>
              </a:spcBef>
              <a:spcAft>
                <a:spcPts val="0"/>
              </a:spcAft>
            </a:pPr>
            <a:endParaRPr lang="en-US" sz="1800" dirty="0">
              <a:effectLst/>
              <a:latin typeface="Calibri" panose="020F0502020204030204" pitchFamily="34" charset="0"/>
            </a:endParaRP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1		1.0</a:t>
            </a:r>
          </a:p>
          <a:p>
            <a:pPr marR="0">
              <a:spcBef>
                <a:spcPts val="0"/>
              </a:spcBef>
              <a:spcAft>
                <a:spcPts val="0"/>
              </a:spcAft>
            </a:pPr>
            <a:endParaRPr lang="en-US" sz="1500" dirty="0">
              <a:effectLst/>
              <a:latin typeface="Times New Roman" panose="02020603050405020304" pitchFamily="18" charset="0"/>
              <a:cs typeface="Times New Roman" panose="02020603050405020304" pitchFamily="18" charset="0"/>
            </a:endParaRP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1,"C“, [1]		0.4376145053159298</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1,"A", [0]		0.4105681513045988</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1,"C",[0]		0.08.22</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1,"A", [1]		0.0695</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0,"C",[0]		0.4974052335455888</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0,"C",[2]		0.49001501159141314</a:t>
            </a:r>
          </a:p>
          <a:p>
            <a:pPr marR="0">
              <a:spcBef>
                <a:spcPts val="0"/>
              </a:spcBef>
              <a:spcAft>
                <a:spcPts val="0"/>
              </a:spcAft>
            </a:pPr>
            <a:r>
              <a:rPr lang="en-US" sz="1500" dirty="0">
                <a:latin typeface="Times New Roman" panose="02020603050405020304" pitchFamily="18" charset="0"/>
                <a:cs typeface="Times New Roman" panose="02020603050405020304" pitchFamily="18" charset="0"/>
              </a:rPr>
              <a:t>=======================================</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2,"B",[2]		0.2447953716584791</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2,"C",[2]		0.46960926288176436</a:t>
            </a: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2,"*",[]		0.2855950122944346</a:t>
            </a:r>
          </a:p>
          <a:p>
            <a:pPr marR="0">
              <a:spcBef>
                <a:spcPts val="0"/>
              </a:spcBef>
              <a:spcAft>
                <a:spcPts val="0"/>
              </a:spcAft>
            </a:pPr>
            <a:r>
              <a:rPr lang="en-US" sz="1500" dirty="0">
                <a:latin typeface="Times New Roman" panose="02020603050405020304" pitchFamily="18" charset="0"/>
                <a:cs typeface="Times New Roman" panose="02020603050405020304" pitchFamily="18" charset="0"/>
              </a:rPr>
              <a:t>====================p&lt;0.05==============</a:t>
            </a:r>
            <a:endParaRPr lang="en-US" sz="1500" dirty="0">
              <a:effectLst/>
              <a:latin typeface="Times New Roman" panose="02020603050405020304" pitchFamily="18" charset="0"/>
              <a:cs typeface="Times New Roman" panose="02020603050405020304" pitchFamily="18" charset="0"/>
            </a:endParaRPr>
          </a:p>
          <a:p>
            <a:pPr marR="0">
              <a:spcBef>
                <a:spcPts val="0"/>
              </a:spcBef>
              <a:spcAft>
                <a:spcPts val="0"/>
              </a:spcAft>
            </a:pPr>
            <a:r>
              <a:rPr lang="en-US" sz="1500" dirty="0">
                <a:effectLst/>
                <a:latin typeface="Times New Roman" panose="02020603050405020304" pitchFamily="18" charset="0"/>
                <a:cs typeface="Times New Roman" panose="02020603050405020304" pitchFamily="18" charset="0"/>
              </a:rPr>
              <a:t>0,"A",[0]		1.2579754862998076e-2</a:t>
            </a:r>
            <a:endParaRPr lang="en-US" sz="1500" dirty="0">
              <a:latin typeface="Times New Roman" panose="02020603050405020304" pitchFamily="18" charset="0"/>
              <a:cs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888B79F3-7CE7-4D05-A3CA-FB14E7384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914" y="135723"/>
            <a:ext cx="4312732" cy="2163594"/>
          </a:xfrm>
          <a:prstGeom prst="rect">
            <a:avLst/>
          </a:prstGeom>
        </p:spPr>
      </p:pic>
      <p:sp>
        <p:nvSpPr>
          <p:cNvPr id="2" name="Slide Number Placeholder 1">
            <a:extLst>
              <a:ext uri="{FF2B5EF4-FFF2-40B4-BE49-F238E27FC236}">
                <a16:creationId xmlns:a16="http://schemas.microsoft.com/office/drawing/2014/main" id="{AF4CA893-B397-4C6F-B88D-967EF4227522}"/>
              </a:ext>
            </a:extLst>
          </p:cNvPr>
          <p:cNvSpPr>
            <a:spLocks noGrp="1"/>
          </p:cNvSpPr>
          <p:nvPr>
            <p:ph type="sldNum" sz="quarter" idx="12"/>
          </p:nvPr>
        </p:nvSpPr>
        <p:spPr/>
        <p:txBody>
          <a:bodyPr/>
          <a:lstStyle/>
          <a:p>
            <a:fld id="{25960930-9902-4F44-AFF7-DF1E3245B9A5}" type="slidenum">
              <a:rPr lang="en-US" smtClean="0"/>
              <a:t>13</a:t>
            </a:fld>
            <a:endParaRPr lang="en-US"/>
          </a:p>
        </p:txBody>
      </p:sp>
    </p:spTree>
    <p:extLst>
      <p:ext uri="{BB962C8B-B14F-4D97-AF65-F5344CB8AC3E}">
        <p14:creationId xmlns:p14="http://schemas.microsoft.com/office/powerpoint/2010/main" val="8037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99C52F-0A72-4E54-9E07-63F57847D31B}"/>
              </a:ext>
            </a:extLst>
          </p:cNvPr>
          <p:cNvSpPr>
            <a:spLocks noGrp="1"/>
          </p:cNvSpPr>
          <p:nvPr>
            <p:ph type="title"/>
          </p:nvPr>
        </p:nvSpPr>
        <p:spPr>
          <a:xfrm>
            <a:off x="248032" y="0"/>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Toy datasets + Simulation Results</a:t>
            </a:r>
          </a:p>
        </p:txBody>
      </p:sp>
      <p:sp>
        <p:nvSpPr>
          <p:cNvPr id="8" name="TextBox 7">
            <a:extLst>
              <a:ext uri="{FF2B5EF4-FFF2-40B4-BE49-F238E27FC236}">
                <a16:creationId xmlns:a16="http://schemas.microsoft.com/office/drawing/2014/main" id="{CB743725-8EB0-4BFA-B376-B0BBC5C5B064}"/>
              </a:ext>
            </a:extLst>
          </p:cNvPr>
          <p:cNvSpPr txBox="1"/>
          <p:nvPr/>
        </p:nvSpPr>
        <p:spPr>
          <a:xfrm>
            <a:off x="1754773" y="1190793"/>
            <a:ext cx="9937117" cy="3139321"/>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Tree-set</a:t>
            </a:r>
            <a:r>
              <a:rPr lang="en-US" dirty="0">
                <a:latin typeface="Times New Roman" panose="02020603050405020304" pitchFamily="18" charset="0"/>
                <a:cs typeface="Times New Roman" panose="02020603050405020304" pitchFamily="18" charset="0"/>
              </a:rPr>
              <a:t>: 20 randomly generated binary branching trees</a:t>
            </a:r>
          </a:p>
          <a:p>
            <a:r>
              <a:rPr lang="en-US" dirty="0">
                <a:latin typeface="Times New Roman" panose="02020603050405020304" pitchFamily="18" charset="0"/>
                <a:cs typeface="Times New Roman" panose="02020603050405020304" pitchFamily="18" charset="0"/>
              </a:rPr>
              <a:t>	 try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mimic</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distributions of dislocated wh-words and the predicate-argument structure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i="1" u="sng" dirty="0">
                <a:latin typeface="Times New Roman" panose="02020603050405020304" pitchFamily="18" charset="0"/>
                <a:cs typeface="Times New Roman" panose="02020603050405020304" pitchFamily="18" charset="0"/>
              </a:rPr>
              <a:t>Shared characteristics</a:t>
            </a:r>
          </a:p>
          <a:p>
            <a:pPr marL="0" indent="0">
              <a:buNone/>
            </a:pPr>
            <a:r>
              <a:rPr lang="en-US" sz="1800" b="0" i="0" u="none" strike="noStrike" baseline="0" dirty="0">
                <a:latin typeface="LinLibertineT"/>
              </a:rPr>
              <a:t>- </a:t>
            </a:r>
            <a:r>
              <a:rPr lang="en-US" sz="1800" b="0" i="0" u="none" strike="noStrike" baseline="0" dirty="0">
                <a:latin typeface="Times New Roman" panose="02020603050405020304" pitchFamily="18" charset="0"/>
                <a:cs typeface="Times New Roman" panose="02020603050405020304" pitchFamily="18" charset="0"/>
              </a:rPr>
              <a:t>Have “*”s as the non-terminals, As, Bs and Cs as the leaves</a:t>
            </a:r>
            <a:endParaRPr lang="en-US" i="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 c-commands B (in hope to get A: wh-word; B: gaps/verbs with missing object) </a:t>
            </a:r>
          </a:p>
          <a:p>
            <a:r>
              <a:rPr lang="en-US" dirty="0">
                <a:latin typeface="Times New Roman" panose="02020603050405020304" pitchFamily="18" charset="0"/>
                <a:cs typeface="Times New Roman" panose="02020603050405020304" pitchFamily="18" charset="0"/>
              </a:rPr>
              <a:t>- Only one A and one B</a:t>
            </a:r>
          </a:p>
          <a:p>
            <a:r>
              <a:rPr lang="en-US" dirty="0"/>
              <a:t>- </a:t>
            </a:r>
            <a:r>
              <a:rPr lang="en-US" dirty="0">
                <a:latin typeface="Times New Roman" panose="02020603050405020304" pitchFamily="18" charset="0"/>
                <a:cs typeface="Times New Roman" panose="02020603050405020304" pitchFamily="18" charset="0"/>
              </a:rPr>
              <a:t>16 trees have “A” as the topmost leaf and 4 trees have “C” c-commanding “A”</a:t>
            </a:r>
          </a:p>
          <a:p>
            <a:pPr marL="285750" indent="-285750">
              <a:buFontTx/>
              <a:buChar char="-"/>
            </a:pPr>
            <a:endParaRPr lang="en-US" dirty="0">
              <a:latin typeface="Times New Roman" panose="02020603050405020304" pitchFamily="18" charset="0"/>
              <a:cs typeface="Times New Roman" panose="02020603050405020304" pitchFamily="18" charset="0"/>
            </a:endParaRPr>
          </a:p>
          <a:p>
            <a:endParaRPr lang="en-US" dirty="0">
              <a:latin typeface="LinLibertineT"/>
            </a:endParaRPr>
          </a:p>
          <a:p>
            <a:endParaRPr lang="en-US" dirty="0"/>
          </a:p>
        </p:txBody>
      </p:sp>
      <p:cxnSp>
        <p:nvCxnSpPr>
          <p:cNvPr id="5" name="Straight Arrow Connector 4">
            <a:extLst>
              <a:ext uri="{FF2B5EF4-FFF2-40B4-BE49-F238E27FC236}">
                <a16:creationId xmlns:a16="http://schemas.microsoft.com/office/drawing/2014/main" id="{383656CE-270E-4CDD-9A28-793BF3F8D378}"/>
              </a:ext>
            </a:extLst>
          </p:cNvPr>
          <p:cNvCxnSpPr/>
          <p:nvPr/>
        </p:nvCxnSpPr>
        <p:spPr>
          <a:xfrm flipH="1">
            <a:off x="3559991" y="4167422"/>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63BFB14-2574-4087-B11C-F511097DCA52}"/>
              </a:ext>
            </a:extLst>
          </p:cNvPr>
          <p:cNvSpPr txBox="1"/>
          <p:nvPr/>
        </p:nvSpPr>
        <p:spPr>
          <a:xfrm>
            <a:off x="4483663" y="3910730"/>
            <a:ext cx="1239520"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70580240-AA9D-44D7-A29F-4E0C398C5586}"/>
              </a:ext>
            </a:extLst>
          </p:cNvPr>
          <p:cNvSpPr txBox="1"/>
          <p:nvPr/>
        </p:nvSpPr>
        <p:spPr>
          <a:xfrm>
            <a:off x="5561807" y="5024387"/>
            <a:ext cx="1239520" cy="369332"/>
          </a:xfrm>
          <a:prstGeom prst="rect">
            <a:avLst/>
          </a:prstGeom>
          <a:noFill/>
        </p:spPr>
        <p:txBody>
          <a:bodyPr wrap="square" rtlCol="0">
            <a:spAutoFit/>
          </a:bodyPr>
          <a:lstStyle/>
          <a:p>
            <a:r>
              <a:rPr lang="en-US" dirty="0"/>
              <a:t>*</a:t>
            </a:r>
          </a:p>
        </p:txBody>
      </p:sp>
      <p:cxnSp>
        <p:nvCxnSpPr>
          <p:cNvPr id="3" name="Straight Arrow Connector 2">
            <a:extLst>
              <a:ext uri="{FF2B5EF4-FFF2-40B4-BE49-F238E27FC236}">
                <a16:creationId xmlns:a16="http://schemas.microsoft.com/office/drawing/2014/main" id="{2E660BD6-63CE-4B05-9DEC-5300F6349512}"/>
              </a:ext>
            </a:extLst>
          </p:cNvPr>
          <p:cNvCxnSpPr/>
          <p:nvPr/>
        </p:nvCxnSpPr>
        <p:spPr>
          <a:xfrm>
            <a:off x="4616388" y="4181383"/>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FE87F49-DAC5-4C34-90B9-FB8947C4413C}"/>
              </a:ext>
            </a:extLst>
          </p:cNvPr>
          <p:cNvCxnSpPr/>
          <p:nvPr/>
        </p:nvCxnSpPr>
        <p:spPr>
          <a:xfrm flipH="1">
            <a:off x="4777613" y="5316945"/>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8C4FF79-1CA9-43BA-A2E7-4EFEE57EA746}"/>
              </a:ext>
            </a:extLst>
          </p:cNvPr>
          <p:cNvCxnSpPr/>
          <p:nvPr/>
        </p:nvCxnSpPr>
        <p:spPr>
          <a:xfrm>
            <a:off x="5834010" y="5330906"/>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876F53-6C40-47DA-8ADE-9AFED2D1D4BD}"/>
              </a:ext>
            </a:extLst>
          </p:cNvPr>
          <p:cNvSpPr txBox="1"/>
          <p:nvPr/>
        </p:nvSpPr>
        <p:spPr>
          <a:xfrm>
            <a:off x="3306261" y="5048604"/>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EC3F3117-2CE4-4FA6-91D4-5ECDF5393D25}"/>
              </a:ext>
            </a:extLst>
          </p:cNvPr>
          <p:cNvSpPr txBox="1"/>
          <p:nvPr/>
        </p:nvSpPr>
        <p:spPr>
          <a:xfrm>
            <a:off x="4616388" y="6187439"/>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p>
        </p:txBody>
      </p:sp>
      <p:sp>
        <p:nvSpPr>
          <p:cNvPr id="13" name="TextBox 12">
            <a:extLst>
              <a:ext uri="{FF2B5EF4-FFF2-40B4-BE49-F238E27FC236}">
                <a16:creationId xmlns:a16="http://schemas.microsoft.com/office/drawing/2014/main" id="{622E5312-336A-4597-820D-8546585226D9}"/>
              </a:ext>
            </a:extLst>
          </p:cNvPr>
          <p:cNvSpPr txBox="1"/>
          <p:nvPr/>
        </p:nvSpPr>
        <p:spPr>
          <a:xfrm>
            <a:off x="6633098" y="6187439"/>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14" name="Slide Number Placeholder 13">
            <a:extLst>
              <a:ext uri="{FF2B5EF4-FFF2-40B4-BE49-F238E27FC236}">
                <a16:creationId xmlns:a16="http://schemas.microsoft.com/office/drawing/2014/main" id="{8ED1D5EB-545B-4331-9BB8-2D4037F62421}"/>
              </a:ext>
            </a:extLst>
          </p:cNvPr>
          <p:cNvSpPr>
            <a:spLocks noGrp="1"/>
          </p:cNvSpPr>
          <p:nvPr>
            <p:ph type="sldNum" sz="quarter" idx="12"/>
          </p:nvPr>
        </p:nvSpPr>
        <p:spPr/>
        <p:txBody>
          <a:bodyPr/>
          <a:lstStyle/>
          <a:p>
            <a:fld id="{25960930-9902-4F44-AFF7-DF1E3245B9A5}" type="slidenum">
              <a:rPr lang="en-US" smtClean="0"/>
              <a:t>14</a:t>
            </a:fld>
            <a:endParaRPr lang="en-US"/>
          </a:p>
        </p:txBody>
      </p:sp>
    </p:spTree>
    <p:extLst>
      <p:ext uri="{BB962C8B-B14F-4D97-AF65-F5344CB8AC3E}">
        <p14:creationId xmlns:p14="http://schemas.microsoft.com/office/powerpoint/2010/main" val="3582263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CA59DD-2280-4342-9E9F-DD1FF3BC2FD5}"/>
              </a:ext>
            </a:extLst>
          </p:cNvPr>
          <p:cNvSpPr>
            <a:spLocks noGrp="1"/>
          </p:cNvSpPr>
          <p:nvPr>
            <p:ph type="title"/>
          </p:nvPr>
        </p:nvSpPr>
        <p:spPr>
          <a:xfrm>
            <a:off x="248032" y="0"/>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Simulation 1: Unrestricted hypothesis space</a:t>
            </a:r>
          </a:p>
        </p:txBody>
      </p:sp>
      <p:sp>
        <p:nvSpPr>
          <p:cNvPr id="3" name="TextBox 2">
            <a:extLst>
              <a:ext uri="{FF2B5EF4-FFF2-40B4-BE49-F238E27FC236}">
                <a16:creationId xmlns:a16="http://schemas.microsoft.com/office/drawing/2014/main" id="{A116A33C-DEF4-4F6F-AE1E-BDA93BA748D4}"/>
              </a:ext>
            </a:extLst>
          </p:cNvPr>
          <p:cNvSpPr txBox="1"/>
          <p:nvPr/>
        </p:nvSpPr>
        <p:spPr>
          <a:xfrm>
            <a:off x="523240" y="2918196"/>
            <a:ext cx="101122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Randomly initialized 10 </a:t>
            </a:r>
            <a:r>
              <a:rPr lang="en-US" dirty="0" err="1">
                <a:latin typeface="Times New Roman" panose="02020603050405020304" pitchFamily="18" charset="0"/>
                <a:cs typeface="Times New Roman" panose="02020603050405020304" pitchFamily="18" charset="0"/>
              </a:rPr>
              <a:t>pfstas</a:t>
            </a:r>
            <a:r>
              <a:rPr lang="en-US" dirty="0">
                <a:latin typeface="Times New Roman" panose="02020603050405020304" pitchFamily="18" charset="0"/>
                <a:cs typeface="Times New Roman" panose="02020603050405020304" pitchFamily="18" charset="0"/>
              </a:rPr>
              <a:t> and pick the final grammar which yields the best fit among these 10. </a:t>
            </a:r>
          </a:p>
        </p:txBody>
      </p:sp>
      <p:sp>
        <p:nvSpPr>
          <p:cNvPr id="5" name="TextBox 4">
            <a:extLst>
              <a:ext uri="{FF2B5EF4-FFF2-40B4-BE49-F238E27FC236}">
                <a16:creationId xmlns:a16="http://schemas.microsoft.com/office/drawing/2014/main" id="{BEB44C96-7540-476C-9FDC-1088523670DE}"/>
              </a:ext>
            </a:extLst>
          </p:cNvPr>
          <p:cNvSpPr txBox="1"/>
          <p:nvPr/>
        </p:nvSpPr>
        <p:spPr>
          <a:xfrm>
            <a:off x="443882" y="1118585"/>
            <a:ext cx="1133678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assumption is the learner already knows the final grammar has 3 states and the input trees are all binary branching.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further restriction added to the parameters; Then we have </a:t>
            </a:r>
          </a:p>
          <a:p>
            <a:r>
              <a:rPr lang="en-US" dirty="0">
                <a:latin typeface="Times New Roman" panose="02020603050405020304" pitchFamily="18" charset="0"/>
                <a:cs typeface="Times New Roman" panose="02020603050405020304" pitchFamily="18" charset="0"/>
              </a:rPr>
              <a:t>   - Number of parameters for the root node (initial state): |Q| = 3</a:t>
            </a:r>
          </a:p>
          <a:p>
            <a:r>
              <a:rPr lang="en-US" dirty="0">
                <a:latin typeface="Times New Roman" panose="02020603050405020304" pitchFamily="18" charset="0"/>
                <a:cs typeface="Times New Roman" panose="02020603050405020304" pitchFamily="18" charset="0"/>
              </a:rPr>
              <a:t>   - Number of transitions for the branching (transitions):   |Q|*|∑|*(|Q|</a:t>
            </a:r>
            <a:r>
              <a:rPr lang="en-US" sz="1600" dirty="0">
                <a:latin typeface="Times New Roman" panose="02020603050405020304" pitchFamily="18" charset="0"/>
                <a:cs typeface="Times New Roman" panose="02020603050405020304" pitchFamily="18" charset="0"/>
              </a:rPr>
              <a:t>^k+1) = 3*4*10 =120</a:t>
            </a:r>
          </a:p>
        </p:txBody>
      </p:sp>
      <p:sp>
        <p:nvSpPr>
          <p:cNvPr id="6" name="TextBox 5">
            <a:extLst>
              <a:ext uri="{FF2B5EF4-FFF2-40B4-BE49-F238E27FC236}">
                <a16:creationId xmlns:a16="http://schemas.microsoft.com/office/drawing/2014/main" id="{33B253C0-DE9D-4603-838C-1ECF9D3BCFD7}"/>
              </a:ext>
            </a:extLst>
          </p:cNvPr>
          <p:cNvSpPr txBox="1"/>
          <p:nvPr/>
        </p:nvSpPr>
        <p:spPr>
          <a:xfrm>
            <a:off x="523240" y="3287528"/>
            <a:ext cx="9800948" cy="3077766"/>
          </a:xfrm>
          <a:prstGeom prst="rect">
            <a:avLst/>
          </a:prstGeom>
          <a:noFill/>
        </p:spPr>
        <p:txBody>
          <a:bodyPr wrap="square" rtlCol="0">
            <a:spAutoFit/>
          </a:bodyPr>
          <a:lstStyle/>
          <a:p>
            <a:pPr marL="0" marR="0">
              <a:spcBef>
                <a:spcPts val="0"/>
              </a:spcBef>
              <a:spcAft>
                <a:spcPts val="0"/>
              </a:spcAft>
            </a:pPr>
            <a:r>
              <a:rPr lang="zh-CN" sz="1600" dirty="0">
                <a:effectLst/>
                <a:latin typeface="Calibri" panose="020F0502020204030204" pitchFamily="34" charset="0"/>
              </a:rPr>
              <a:t> </a:t>
            </a:r>
          </a:p>
          <a:p>
            <a:pPr marL="0" marR="0">
              <a:spcBef>
                <a:spcPts val="0"/>
              </a:spcBef>
              <a:spcAft>
                <a:spcPts val="0"/>
              </a:spcAft>
            </a:pPr>
            <a:r>
              <a:rPr lang="zh-CN" sz="1600" dirty="0">
                <a:effectLst/>
                <a:highlight>
                  <a:srgbClr val="FFFF00"/>
                </a:highlight>
                <a:latin typeface="Times New Roman" panose="02020603050405020304" pitchFamily="18" charset="0"/>
                <a:cs typeface="Times New Roman" panose="02020603050405020304" pitchFamily="18" charset="0"/>
              </a:rPr>
              <a:t>I(0) = 1.0</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R(0,"*",[1,1]) = 0.8333333322117928</a:t>
            </a: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R(0,"*",[2,0]) = 0.16666666530377267</a:t>
            </a:r>
            <a:endParaRPr lang="en-US" alt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altLang="zh-CN" sz="1600" dirty="0">
                <a:latin typeface="Times New Roman" panose="02020603050405020304" pitchFamily="18" charset="0"/>
                <a:cs typeface="Times New Roman" panose="02020603050405020304" pitchFamily="18" charset="0"/>
              </a:rPr>
              <a:t>================================</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R(1,"*",[2,2]) = 0.4834487131410787</a:t>
            </a:r>
          </a:p>
          <a:p>
            <a:pPr marL="0" marR="0">
              <a:spcBef>
                <a:spcPts val="0"/>
              </a:spcBef>
              <a:spcAft>
                <a:spcPts val="0"/>
              </a:spcAft>
            </a:pPr>
            <a:r>
              <a:rPr lang="zh-CN" sz="1600" dirty="0">
                <a:effectLst/>
                <a:highlight>
                  <a:srgbClr val="FFFF00"/>
                </a:highlight>
                <a:latin typeface="Times New Roman" panose="02020603050405020304" pitchFamily="18" charset="0"/>
                <a:cs typeface="Times New Roman" panose="02020603050405020304" pitchFamily="18" charset="0"/>
              </a:rPr>
              <a:t>R(1,"A",[]) = 0.4834486895665185</a:t>
            </a:r>
            <a:endParaRPr lang="en-US" altLang="zh-CN" sz="1600" dirty="0">
              <a:effectLst/>
              <a:highlight>
                <a:srgbClr val="FFFF00"/>
              </a:highlight>
              <a:latin typeface="Times New Roman" panose="02020603050405020304" pitchFamily="18" charset="0"/>
              <a:cs typeface="Times New Roman" panose="02020603050405020304" pitchFamily="18" charset="0"/>
            </a:endParaRPr>
          </a:p>
          <a:p>
            <a:pPr marL="0" marR="0">
              <a:spcBef>
                <a:spcPts val="0"/>
              </a:spcBef>
              <a:spcAft>
                <a:spcPts val="0"/>
              </a:spcAft>
            </a:pPr>
            <a:r>
              <a:rPr lang="en-US" altLang="zh-CN" sz="1600" dirty="0">
                <a:latin typeface="Times New Roman" panose="02020603050405020304" pitchFamily="18" charset="0"/>
                <a:cs typeface="Times New Roman" panose="02020603050405020304" pitchFamily="18" charset="0"/>
              </a:rPr>
              <a:t>=================================</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R(2,"*",[2,2]) = 0.25510545826268904</a:t>
            </a:r>
          </a:p>
          <a:p>
            <a:pPr marL="0" marR="0">
              <a:spcBef>
                <a:spcPts val="0"/>
              </a:spcBef>
              <a:spcAft>
                <a:spcPts val="0"/>
              </a:spcAft>
            </a:pPr>
            <a:r>
              <a:rPr lang="zh-CN" sz="1600" dirty="0">
                <a:effectLst/>
                <a:highlight>
                  <a:srgbClr val="FFFF00"/>
                </a:highlight>
                <a:latin typeface="Times New Roman" panose="02020603050405020304" pitchFamily="18" charset="0"/>
                <a:cs typeface="Times New Roman" panose="02020603050405020304" pitchFamily="18" charset="0"/>
              </a:rPr>
              <a:t>R(2,"B",[]) = 0.21591145850795904</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1600" dirty="0">
                <a:effectLst/>
                <a:highlight>
                  <a:srgbClr val="FFFF00"/>
                </a:highlight>
                <a:latin typeface="Times New Roman" panose="02020603050405020304" pitchFamily="18" charset="0"/>
                <a:cs typeface="Times New Roman" panose="02020603050405020304" pitchFamily="18" charset="0"/>
              </a:rPr>
              <a:t>R(2,"C",[]) = 0.52898307334449</a:t>
            </a:r>
            <a:r>
              <a:rPr lang="en-US" sz="1600" dirty="0">
                <a:effectLst/>
                <a:latin typeface="Times New Roman" panose="02020603050405020304" pitchFamily="18" charset="0"/>
                <a:cs typeface="Times New Roman" panose="02020603050405020304" pitchFamily="18" charset="0"/>
              </a:rPr>
              <a:t>96</a:t>
            </a:r>
          </a:p>
          <a:p>
            <a:endParaRPr lang="en-US" dirty="0"/>
          </a:p>
        </p:txBody>
      </p:sp>
      <p:cxnSp>
        <p:nvCxnSpPr>
          <p:cNvPr id="7" name="Straight Arrow Connector 6">
            <a:extLst>
              <a:ext uri="{FF2B5EF4-FFF2-40B4-BE49-F238E27FC236}">
                <a16:creationId xmlns:a16="http://schemas.microsoft.com/office/drawing/2014/main" id="{CC9280FF-8DF1-487C-9CED-74D268EE6DB7}"/>
              </a:ext>
            </a:extLst>
          </p:cNvPr>
          <p:cNvCxnSpPr/>
          <p:nvPr/>
        </p:nvCxnSpPr>
        <p:spPr>
          <a:xfrm flipH="1">
            <a:off x="6349730" y="3929359"/>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87E579-5987-478A-839E-C2279C8ED613}"/>
              </a:ext>
            </a:extLst>
          </p:cNvPr>
          <p:cNvSpPr txBox="1"/>
          <p:nvPr/>
        </p:nvSpPr>
        <p:spPr>
          <a:xfrm>
            <a:off x="7273402" y="3672667"/>
            <a:ext cx="1239520"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F3C2DD7C-CE55-49F6-AED8-ACC53618B960}"/>
              </a:ext>
            </a:extLst>
          </p:cNvPr>
          <p:cNvSpPr txBox="1"/>
          <p:nvPr/>
        </p:nvSpPr>
        <p:spPr>
          <a:xfrm>
            <a:off x="8351546" y="4786324"/>
            <a:ext cx="1239520" cy="369332"/>
          </a:xfrm>
          <a:prstGeom prst="rect">
            <a:avLst/>
          </a:prstGeom>
          <a:noFill/>
        </p:spPr>
        <p:txBody>
          <a:bodyPr wrap="square" rtlCol="0">
            <a:spAutoFit/>
          </a:bodyPr>
          <a:lstStyle/>
          <a:p>
            <a:r>
              <a:rPr lang="en-US" dirty="0"/>
              <a:t>*</a:t>
            </a:r>
          </a:p>
        </p:txBody>
      </p:sp>
      <p:cxnSp>
        <p:nvCxnSpPr>
          <p:cNvPr id="10" name="Straight Arrow Connector 9">
            <a:extLst>
              <a:ext uri="{FF2B5EF4-FFF2-40B4-BE49-F238E27FC236}">
                <a16:creationId xmlns:a16="http://schemas.microsoft.com/office/drawing/2014/main" id="{F8FD0416-19F2-45DE-980A-1C5D9150FD67}"/>
              </a:ext>
            </a:extLst>
          </p:cNvPr>
          <p:cNvCxnSpPr/>
          <p:nvPr/>
        </p:nvCxnSpPr>
        <p:spPr>
          <a:xfrm>
            <a:off x="7406127" y="3943320"/>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351848-251D-4A18-9B52-50C539372F7B}"/>
              </a:ext>
            </a:extLst>
          </p:cNvPr>
          <p:cNvCxnSpPr/>
          <p:nvPr/>
        </p:nvCxnSpPr>
        <p:spPr>
          <a:xfrm flipH="1">
            <a:off x="7567352" y="5078882"/>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5B0AFB-33AF-41AF-92D1-DCAF5D4027D6}"/>
              </a:ext>
            </a:extLst>
          </p:cNvPr>
          <p:cNvCxnSpPr/>
          <p:nvPr/>
        </p:nvCxnSpPr>
        <p:spPr>
          <a:xfrm>
            <a:off x="8623749" y="5092843"/>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091D61-A8CB-4301-A5DF-F49D118779FD}"/>
              </a:ext>
            </a:extLst>
          </p:cNvPr>
          <p:cNvSpPr txBox="1"/>
          <p:nvPr/>
        </p:nvSpPr>
        <p:spPr>
          <a:xfrm>
            <a:off x="6096000" y="4810541"/>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4" name="TextBox 13">
            <a:extLst>
              <a:ext uri="{FF2B5EF4-FFF2-40B4-BE49-F238E27FC236}">
                <a16:creationId xmlns:a16="http://schemas.microsoft.com/office/drawing/2014/main" id="{F7A28E37-0717-47E2-BC6A-DB46818372DC}"/>
              </a:ext>
            </a:extLst>
          </p:cNvPr>
          <p:cNvSpPr txBox="1"/>
          <p:nvPr/>
        </p:nvSpPr>
        <p:spPr>
          <a:xfrm>
            <a:off x="7406127" y="5949376"/>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p>
        </p:txBody>
      </p:sp>
      <p:sp>
        <p:nvSpPr>
          <p:cNvPr id="15" name="TextBox 14">
            <a:extLst>
              <a:ext uri="{FF2B5EF4-FFF2-40B4-BE49-F238E27FC236}">
                <a16:creationId xmlns:a16="http://schemas.microsoft.com/office/drawing/2014/main" id="{EF4EF187-8364-45AB-8857-9EA7E13224F0}"/>
              </a:ext>
            </a:extLst>
          </p:cNvPr>
          <p:cNvSpPr txBox="1"/>
          <p:nvPr/>
        </p:nvSpPr>
        <p:spPr>
          <a:xfrm>
            <a:off x="9422837" y="5949376"/>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D01F079F-7BF1-47B4-A6DD-D7709AE36AA5}"/>
                  </a:ext>
                </a:extLst>
              </p14:cNvPr>
              <p14:cNvContentPartPr/>
              <p14:nvPr/>
            </p14:nvContentPartPr>
            <p14:xfrm>
              <a:off x="7386033" y="3369268"/>
              <a:ext cx="30600" cy="308520"/>
            </p14:xfrm>
          </p:contentPart>
        </mc:Choice>
        <mc:Fallback xmlns="">
          <p:pic>
            <p:nvPicPr>
              <p:cNvPr id="16" name="Ink 15">
                <a:extLst>
                  <a:ext uri="{FF2B5EF4-FFF2-40B4-BE49-F238E27FC236}">
                    <a16:creationId xmlns:a16="http://schemas.microsoft.com/office/drawing/2014/main" id="{D01F079F-7BF1-47B4-A6DD-D7709AE36AA5}"/>
                  </a:ext>
                </a:extLst>
              </p:cNvPr>
              <p:cNvPicPr/>
              <p:nvPr/>
            </p:nvPicPr>
            <p:blipFill>
              <a:blip r:embed="rId3"/>
              <a:stretch>
                <a:fillRect/>
              </a:stretch>
            </p:blipFill>
            <p:spPr>
              <a:xfrm>
                <a:off x="7377033" y="3360628"/>
                <a:ext cx="48240" cy="326160"/>
              </a:xfrm>
              <a:prstGeom prst="rect">
                <a:avLst/>
              </a:prstGeom>
            </p:spPr>
          </p:pic>
        </mc:Fallback>
      </mc:AlternateContent>
      <p:sp>
        <p:nvSpPr>
          <p:cNvPr id="18" name="TextBox 17">
            <a:extLst>
              <a:ext uri="{FF2B5EF4-FFF2-40B4-BE49-F238E27FC236}">
                <a16:creationId xmlns:a16="http://schemas.microsoft.com/office/drawing/2014/main" id="{5E92474E-8A08-46BF-B64D-C1ABA9068397}"/>
              </a:ext>
            </a:extLst>
          </p:cNvPr>
          <p:cNvSpPr txBox="1"/>
          <p:nvPr/>
        </p:nvSpPr>
        <p:spPr>
          <a:xfrm>
            <a:off x="7567352" y="3369268"/>
            <a:ext cx="1056397"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33AE307A-B6C0-4EE8-99E4-57C2C2C5C715}"/>
              </a:ext>
            </a:extLst>
          </p:cNvPr>
          <p:cNvSpPr txBox="1"/>
          <p:nvPr/>
        </p:nvSpPr>
        <p:spPr>
          <a:xfrm>
            <a:off x="6592961" y="4028332"/>
            <a:ext cx="793072" cy="369332"/>
          </a:xfrm>
          <a:prstGeom prst="rect">
            <a:avLst/>
          </a:prstGeom>
          <a:noFill/>
        </p:spPr>
        <p:txBody>
          <a:bodyPr wrap="square" rtlCol="0">
            <a:spAutoFit/>
          </a:bodyPr>
          <a:lstStyle/>
          <a:p>
            <a:r>
              <a:rPr lang="en-US" dirty="0">
                <a:highlight>
                  <a:srgbClr val="C0C0C0"/>
                </a:highlight>
              </a:rPr>
              <a:t>1</a:t>
            </a:r>
          </a:p>
        </p:txBody>
      </p:sp>
      <p:sp>
        <p:nvSpPr>
          <p:cNvPr id="20" name="TextBox 19">
            <a:extLst>
              <a:ext uri="{FF2B5EF4-FFF2-40B4-BE49-F238E27FC236}">
                <a16:creationId xmlns:a16="http://schemas.microsoft.com/office/drawing/2014/main" id="{C92D1F63-86DB-418F-BBF8-037453A1A087}"/>
              </a:ext>
            </a:extLst>
          </p:cNvPr>
          <p:cNvSpPr txBox="1"/>
          <p:nvPr/>
        </p:nvSpPr>
        <p:spPr>
          <a:xfrm>
            <a:off x="7852575" y="3981679"/>
            <a:ext cx="793072" cy="369332"/>
          </a:xfrm>
          <a:prstGeom prst="rect">
            <a:avLst/>
          </a:prstGeom>
          <a:noFill/>
        </p:spPr>
        <p:txBody>
          <a:bodyPr wrap="square" rtlCol="0">
            <a:spAutoFit/>
          </a:bodyPr>
          <a:lstStyle/>
          <a:p>
            <a:r>
              <a:rPr lang="en-US" dirty="0">
                <a:highlight>
                  <a:srgbClr val="C0C0C0"/>
                </a:highlight>
              </a:rPr>
              <a:t>1</a:t>
            </a:r>
          </a:p>
        </p:txBody>
      </p:sp>
      <p:sp>
        <p:nvSpPr>
          <p:cNvPr id="21" name="TextBox 20">
            <a:extLst>
              <a:ext uri="{FF2B5EF4-FFF2-40B4-BE49-F238E27FC236}">
                <a16:creationId xmlns:a16="http://schemas.microsoft.com/office/drawing/2014/main" id="{5F4CADD4-C285-46E5-B7F7-251755E91A5E}"/>
              </a:ext>
            </a:extLst>
          </p:cNvPr>
          <p:cNvSpPr txBox="1"/>
          <p:nvPr/>
        </p:nvSpPr>
        <p:spPr>
          <a:xfrm>
            <a:off x="7839509" y="5082155"/>
            <a:ext cx="793072" cy="369332"/>
          </a:xfrm>
          <a:prstGeom prst="rect">
            <a:avLst/>
          </a:prstGeom>
          <a:noFill/>
        </p:spPr>
        <p:txBody>
          <a:bodyPr wrap="square" rtlCol="0">
            <a:spAutoFit/>
          </a:bodyPr>
          <a:lstStyle/>
          <a:p>
            <a:r>
              <a:rPr lang="en-US" dirty="0">
                <a:highlight>
                  <a:srgbClr val="C0C0C0"/>
                </a:highlight>
              </a:rPr>
              <a:t>2</a:t>
            </a:r>
          </a:p>
        </p:txBody>
      </p:sp>
      <p:sp>
        <p:nvSpPr>
          <p:cNvPr id="22" name="TextBox 21">
            <a:extLst>
              <a:ext uri="{FF2B5EF4-FFF2-40B4-BE49-F238E27FC236}">
                <a16:creationId xmlns:a16="http://schemas.microsoft.com/office/drawing/2014/main" id="{8545EDBD-D086-4FBB-A6BD-408E63E2836D}"/>
              </a:ext>
            </a:extLst>
          </p:cNvPr>
          <p:cNvSpPr txBox="1"/>
          <p:nvPr/>
        </p:nvSpPr>
        <p:spPr>
          <a:xfrm>
            <a:off x="9086502" y="5071665"/>
            <a:ext cx="793072" cy="369332"/>
          </a:xfrm>
          <a:prstGeom prst="rect">
            <a:avLst/>
          </a:prstGeom>
          <a:noFill/>
        </p:spPr>
        <p:txBody>
          <a:bodyPr wrap="square" rtlCol="0">
            <a:spAutoFit/>
          </a:bodyPr>
          <a:lstStyle/>
          <a:p>
            <a:r>
              <a:rPr lang="en-US" dirty="0">
                <a:highlight>
                  <a:srgbClr val="C0C0C0"/>
                </a:highlight>
              </a:rPr>
              <a:t>2</a:t>
            </a:r>
          </a:p>
        </p:txBody>
      </p:sp>
      <p:sp>
        <p:nvSpPr>
          <p:cNvPr id="23" name="TextBox 22">
            <a:extLst>
              <a:ext uri="{FF2B5EF4-FFF2-40B4-BE49-F238E27FC236}">
                <a16:creationId xmlns:a16="http://schemas.microsoft.com/office/drawing/2014/main" id="{7A58D01C-6F24-4A0B-9912-20565CABC87A}"/>
              </a:ext>
            </a:extLst>
          </p:cNvPr>
          <p:cNvSpPr txBox="1"/>
          <p:nvPr/>
        </p:nvSpPr>
        <p:spPr>
          <a:xfrm>
            <a:off x="443881" y="6180628"/>
            <a:ext cx="8188700"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Likelihood of the data: </a:t>
            </a:r>
            <a:r>
              <a:rPr lang="en-US" sz="1600" dirty="0">
                <a:latin typeface="Times New Roman" panose="02020603050405020304" pitchFamily="18" charset="0"/>
                <a:cs typeface="Times New Roman" panose="02020603050405020304" pitchFamily="18" charset="0"/>
              </a:rPr>
              <a:t>3.4114787350292974e-174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effectLst/>
                <a:latin typeface="Times New Roman" panose="02020603050405020304" pitchFamily="18" charset="0"/>
                <a:cs typeface="Times New Roman" panose="02020603050405020304" pitchFamily="18" charset="0"/>
              </a:rPr>
              <a:t>3.541446196261009e-59</a:t>
            </a:r>
            <a:endParaRPr lang="en-US" sz="1600" dirty="0">
              <a:latin typeface="Times New Roman" panose="02020603050405020304" pitchFamily="18" charset="0"/>
              <a:cs typeface="Times New Roman" panose="02020603050405020304" pitchFamily="18" charset="0"/>
            </a:endParaRPr>
          </a:p>
        </p:txBody>
      </p:sp>
      <p:sp>
        <p:nvSpPr>
          <p:cNvPr id="24" name="Slide Number Placeholder 23">
            <a:extLst>
              <a:ext uri="{FF2B5EF4-FFF2-40B4-BE49-F238E27FC236}">
                <a16:creationId xmlns:a16="http://schemas.microsoft.com/office/drawing/2014/main" id="{80D85D1A-A04C-463F-983F-0CA922EEEB00}"/>
              </a:ext>
            </a:extLst>
          </p:cNvPr>
          <p:cNvSpPr>
            <a:spLocks noGrp="1"/>
          </p:cNvSpPr>
          <p:nvPr>
            <p:ph type="sldNum" sz="quarter" idx="12"/>
          </p:nvPr>
        </p:nvSpPr>
        <p:spPr/>
        <p:txBody>
          <a:bodyPr/>
          <a:lstStyle/>
          <a:p>
            <a:fld id="{25960930-9902-4F44-AFF7-DF1E3245B9A5}" type="slidenum">
              <a:rPr lang="en-US" smtClean="0"/>
              <a:t>15</a:t>
            </a:fld>
            <a:endParaRPr lang="en-US"/>
          </a:p>
        </p:txBody>
      </p:sp>
    </p:spTree>
    <p:extLst>
      <p:ext uri="{BB962C8B-B14F-4D97-AF65-F5344CB8AC3E}">
        <p14:creationId xmlns:p14="http://schemas.microsoft.com/office/powerpoint/2010/main" val="263714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3" grpId="0"/>
      <p:bldP spid="14" grpId="0"/>
      <p:bldP spid="15" grpId="0"/>
      <p:bldP spid="18" grpId="0"/>
      <p:bldP spid="19" grpId="0"/>
      <p:bldP spid="20"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DBED-C25B-4003-8BFD-21173031C43A}"/>
              </a:ext>
            </a:extLst>
          </p:cNvPr>
          <p:cNvSpPr txBox="1"/>
          <p:nvPr/>
        </p:nvSpPr>
        <p:spPr>
          <a:xfrm>
            <a:off x="381197" y="863924"/>
            <a:ext cx="4679075" cy="3108543"/>
          </a:xfrm>
          <a:prstGeom prst="rect">
            <a:avLst/>
          </a:prstGeom>
          <a:noFill/>
        </p:spPr>
        <p:txBody>
          <a:bodyPr wrap="square" rtlCol="0">
            <a:spAutoFit/>
          </a:bodyPr>
          <a:lstStyle/>
          <a:p>
            <a:pPr marL="0" marR="0">
              <a:spcBef>
                <a:spcPts val="0"/>
              </a:spcBef>
              <a:spcAft>
                <a:spcPts val="0"/>
              </a:spcAft>
            </a:pPr>
            <a:r>
              <a:rPr lang="zh-CN" sz="1800" dirty="0">
                <a:effectLst/>
                <a:latin typeface="Calibri" panose="020F0502020204030204" pitchFamily="34" charset="0"/>
              </a:rPr>
              <a:t> </a:t>
            </a:r>
            <a:endParaRPr lang="zh-CN" sz="1600" dirty="0">
              <a:effectLst/>
              <a:latin typeface="Calibri" panose="020F0502020204030204" pitchFamily="34" charset="0"/>
            </a:endParaRPr>
          </a:p>
          <a:p>
            <a:pPr marL="0" marR="0">
              <a:spcBef>
                <a:spcPts val="0"/>
              </a:spcBef>
              <a:spcAft>
                <a:spcPts val="0"/>
              </a:spcAft>
            </a:pPr>
            <a:r>
              <a:rPr lang="zh-CN" sz="1600" dirty="0">
                <a:effectLst/>
                <a:highlight>
                  <a:srgbClr val="FFFF00"/>
                </a:highlight>
                <a:latin typeface="Times New Roman" panose="02020603050405020304" pitchFamily="18" charset="0"/>
                <a:cs typeface="Times New Roman" panose="02020603050405020304" pitchFamily="18" charset="0"/>
              </a:rPr>
              <a:t>I(0) = 1.0</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R(0,"*",[1,1]) = 0.8333333322117928</a:t>
            </a: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R(0,"*",[2,0]) = 0.16666666530377267</a:t>
            </a:r>
            <a:endParaRPr lang="en-US" alt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altLang="zh-CN" sz="1600" dirty="0">
                <a:latin typeface="Times New Roman" panose="02020603050405020304" pitchFamily="18" charset="0"/>
                <a:cs typeface="Times New Roman" panose="02020603050405020304" pitchFamily="18" charset="0"/>
              </a:rPr>
              <a:t>================================</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R(1,"*",[2,2]) = 0.4834487131410787</a:t>
            </a:r>
          </a:p>
          <a:p>
            <a:pPr marL="0" marR="0">
              <a:spcBef>
                <a:spcPts val="0"/>
              </a:spcBef>
              <a:spcAft>
                <a:spcPts val="0"/>
              </a:spcAft>
            </a:pPr>
            <a:r>
              <a:rPr lang="zh-CN" sz="1600" dirty="0">
                <a:effectLst/>
                <a:highlight>
                  <a:srgbClr val="FFFF00"/>
                </a:highlight>
                <a:latin typeface="Times New Roman" panose="02020603050405020304" pitchFamily="18" charset="0"/>
                <a:cs typeface="Times New Roman" panose="02020603050405020304" pitchFamily="18" charset="0"/>
              </a:rPr>
              <a:t>R(1,"A",[]) = 0.4834486895665185</a:t>
            </a:r>
            <a:endParaRPr lang="en-US" altLang="zh-CN" sz="1600" dirty="0">
              <a:effectLst/>
              <a:highlight>
                <a:srgbClr val="FFFF00"/>
              </a:highlight>
              <a:latin typeface="Times New Roman" panose="02020603050405020304" pitchFamily="18" charset="0"/>
              <a:cs typeface="Times New Roman" panose="02020603050405020304" pitchFamily="18" charset="0"/>
            </a:endParaRPr>
          </a:p>
          <a:p>
            <a:pPr marL="0" marR="0">
              <a:spcBef>
                <a:spcPts val="0"/>
              </a:spcBef>
              <a:spcAft>
                <a:spcPts val="0"/>
              </a:spcAft>
            </a:pPr>
            <a:r>
              <a:rPr lang="en-US" altLang="zh-CN" sz="1600" dirty="0">
                <a:latin typeface="Times New Roman" panose="02020603050405020304" pitchFamily="18" charset="0"/>
                <a:cs typeface="Times New Roman" panose="02020603050405020304" pitchFamily="18" charset="0"/>
              </a:rPr>
              <a:t>=================================</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zh-CN" sz="1600" dirty="0">
                <a:effectLst/>
                <a:latin typeface="Times New Roman" panose="02020603050405020304" pitchFamily="18" charset="0"/>
                <a:cs typeface="Times New Roman" panose="02020603050405020304" pitchFamily="18" charset="0"/>
              </a:rPr>
              <a:t>R(2,"*",[2,2]) = 0.25510545826268904</a:t>
            </a:r>
          </a:p>
          <a:p>
            <a:pPr marL="0" marR="0">
              <a:spcBef>
                <a:spcPts val="0"/>
              </a:spcBef>
              <a:spcAft>
                <a:spcPts val="0"/>
              </a:spcAft>
            </a:pPr>
            <a:r>
              <a:rPr lang="zh-CN" sz="1600" dirty="0">
                <a:effectLst/>
                <a:highlight>
                  <a:srgbClr val="FFFF00"/>
                </a:highlight>
                <a:latin typeface="Times New Roman" panose="02020603050405020304" pitchFamily="18" charset="0"/>
                <a:cs typeface="Times New Roman" panose="02020603050405020304" pitchFamily="18" charset="0"/>
              </a:rPr>
              <a:t>R(2,"B",[]) = 0.21591145850795904</a:t>
            </a:r>
            <a:endParaRPr lang="zh-CN" sz="16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1600" dirty="0">
                <a:effectLst/>
                <a:highlight>
                  <a:srgbClr val="FFFF00"/>
                </a:highlight>
                <a:latin typeface="Times New Roman" panose="02020603050405020304" pitchFamily="18" charset="0"/>
                <a:cs typeface="Times New Roman" panose="02020603050405020304" pitchFamily="18" charset="0"/>
              </a:rPr>
              <a:t>R(2,"C",[]) = 0.52898307334449</a:t>
            </a:r>
            <a:r>
              <a:rPr lang="en-US" sz="1600" dirty="0">
                <a:effectLst/>
                <a:latin typeface="Times New Roman" panose="02020603050405020304" pitchFamily="18" charset="0"/>
                <a:cs typeface="Times New Roman" panose="02020603050405020304" pitchFamily="18" charset="0"/>
              </a:rPr>
              <a:t>96</a:t>
            </a:r>
          </a:p>
          <a:p>
            <a:endParaRPr lang="en-US" dirty="0"/>
          </a:p>
        </p:txBody>
      </p:sp>
      <p:sp>
        <p:nvSpPr>
          <p:cNvPr id="5" name="Title 1">
            <a:extLst>
              <a:ext uri="{FF2B5EF4-FFF2-40B4-BE49-F238E27FC236}">
                <a16:creationId xmlns:a16="http://schemas.microsoft.com/office/drawing/2014/main" id="{BC72EE21-6C98-4882-9D0A-E5394D1C59AB}"/>
              </a:ext>
            </a:extLst>
          </p:cNvPr>
          <p:cNvSpPr>
            <a:spLocks noGrp="1"/>
          </p:cNvSpPr>
          <p:nvPr>
            <p:ph type="title"/>
          </p:nvPr>
        </p:nvSpPr>
        <p:spPr>
          <a:xfrm>
            <a:off x="248032" y="0"/>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Simulation 1: Unrestricted hypothesis space</a:t>
            </a:r>
          </a:p>
        </p:txBody>
      </p:sp>
      <p:cxnSp>
        <p:nvCxnSpPr>
          <p:cNvPr id="7" name="Straight Arrow Connector 6">
            <a:extLst>
              <a:ext uri="{FF2B5EF4-FFF2-40B4-BE49-F238E27FC236}">
                <a16:creationId xmlns:a16="http://schemas.microsoft.com/office/drawing/2014/main" id="{282BE684-ADCB-4C56-818F-84251C6B5591}"/>
              </a:ext>
            </a:extLst>
          </p:cNvPr>
          <p:cNvCxnSpPr/>
          <p:nvPr/>
        </p:nvCxnSpPr>
        <p:spPr>
          <a:xfrm flipH="1">
            <a:off x="7149485" y="1582255"/>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71D0BA-2FF5-4D5B-A7EE-4A47FAB69FDD}"/>
              </a:ext>
            </a:extLst>
          </p:cNvPr>
          <p:cNvSpPr txBox="1"/>
          <p:nvPr/>
        </p:nvSpPr>
        <p:spPr>
          <a:xfrm>
            <a:off x="8073157" y="1325563"/>
            <a:ext cx="1239520" cy="369332"/>
          </a:xfrm>
          <a:prstGeom prst="rect">
            <a:avLst/>
          </a:prstGeom>
          <a:noFill/>
        </p:spPr>
        <p:txBody>
          <a:bodyPr wrap="square" rtlCol="0">
            <a:spAutoFit/>
          </a:bodyPr>
          <a:lstStyle/>
          <a:p>
            <a:r>
              <a:rPr lang="en-US" dirty="0"/>
              <a:t>*</a:t>
            </a:r>
          </a:p>
        </p:txBody>
      </p:sp>
      <p:cxnSp>
        <p:nvCxnSpPr>
          <p:cNvPr id="9" name="Straight Arrow Connector 8">
            <a:extLst>
              <a:ext uri="{FF2B5EF4-FFF2-40B4-BE49-F238E27FC236}">
                <a16:creationId xmlns:a16="http://schemas.microsoft.com/office/drawing/2014/main" id="{79B162A9-7D06-4492-9A8D-FE3EFB0ACC49}"/>
              </a:ext>
            </a:extLst>
          </p:cNvPr>
          <p:cNvCxnSpPr/>
          <p:nvPr/>
        </p:nvCxnSpPr>
        <p:spPr>
          <a:xfrm>
            <a:off x="8205882" y="1596216"/>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5D57E0-72B4-4F32-B761-30A314A504A1}"/>
              </a:ext>
            </a:extLst>
          </p:cNvPr>
          <p:cNvCxnSpPr/>
          <p:nvPr/>
        </p:nvCxnSpPr>
        <p:spPr>
          <a:xfrm flipH="1">
            <a:off x="6042690" y="2655548"/>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4512A28-38B6-44FA-8B44-B03A8BB812A4}"/>
              </a:ext>
            </a:extLst>
          </p:cNvPr>
          <p:cNvSpPr txBox="1"/>
          <p:nvPr/>
        </p:nvSpPr>
        <p:spPr>
          <a:xfrm>
            <a:off x="6966362" y="2398856"/>
            <a:ext cx="1239520" cy="369332"/>
          </a:xfrm>
          <a:prstGeom prst="rect">
            <a:avLst/>
          </a:prstGeom>
          <a:noFill/>
        </p:spPr>
        <p:txBody>
          <a:bodyPr wrap="square" rtlCol="0">
            <a:spAutoFit/>
          </a:bodyPr>
          <a:lstStyle/>
          <a:p>
            <a:r>
              <a:rPr lang="en-US" dirty="0"/>
              <a:t>*</a:t>
            </a:r>
          </a:p>
        </p:txBody>
      </p:sp>
      <p:cxnSp>
        <p:nvCxnSpPr>
          <p:cNvPr id="14" name="Straight Arrow Connector 13">
            <a:extLst>
              <a:ext uri="{FF2B5EF4-FFF2-40B4-BE49-F238E27FC236}">
                <a16:creationId xmlns:a16="http://schemas.microsoft.com/office/drawing/2014/main" id="{8420E59E-0747-460B-A647-FFE5857E12A6}"/>
              </a:ext>
            </a:extLst>
          </p:cNvPr>
          <p:cNvCxnSpPr/>
          <p:nvPr/>
        </p:nvCxnSpPr>
        <p:spPr>
          <a:xfrm>
            <a:off x="7099087" y="2669509"/>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52E48D-DC59-4BAA-9C09-80E395D972C9}"/>
              </a:ext>
            </a:extLst>
          </p:cNvPr>
          <p:cNvCxnSpPr/>
          <p:nvPr/>
        </p:nvCxnSpPr>
        <p:spPr>
          <a:xfrm flipH="1">
            <a:off x="8389005" y="2640323"/>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263E2F-B4EE-41CF-85B3-AD54A1C7C4B9}"/>
              </a:ext>
            </a:extLst>
          </p:cNvPr>
          <p:cNvSpPr txBox="1"/>
          <p:nvPr/>
        </p:nvSpPr>
        <p:spPr>
          <a:xfrm>
            <a:off x="9312677" y="2383631"/>
            <a:ext cx="1239520" cy="369332"/>
          </a:xfrm>
          <a:prstGeom prst="rect">
            <a:avLst/>
          </a:prstGeom>
          <a:noFill/>
        </p:spPr>
        <p:txBody>
          <a:bodyPr wrap="square" rtlCol="0">
            <a:spAutoFit/>
          </a:bodyPr>
          <a:lstStyle/>
          <a:p>
            <a:r>
              <a:rPr lang="en-US" dirty="0"/>
              <a:t>*</a:t>
            </a:r>
          </a:p>
        </p:txBody>
      </p:sp>
      <p:cxnSp>
        <p:nvCxnSpPr>
          <p:cNvPr id="17" name="Straight Arrow Connector 16">
            <a:extLst>
              <a:ext uri="{FF2B5EF4-FFF2-40B4-BE49-F238E27FC236}">
                <a16:creationId xmlns:a16="http://schemas.microsoft.com/office/drawing/2014/main" id="{B28CBEDD-AC8E-49E9-84AF-CDA94DF6B6FC}"/>
              </a:ext>
            </a:extLst>
          </p:cNvPr>
          <p:cNvCxnSpPr/>
          <p:nvPr/>
        </p:nvCxnSpPr>
        <p:spPr>
          <a:xfrm>
            <a:off x="9445402" y="2654284"/>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A16962-45B1-4A79-9FE2-CBB2F0D31DB6}"/>
              </a:ext>
            </a:extLst>
          </p:cNvPr>
          <p:cNvSpPr txBox="1"/>
          <p:nvPr/>
        </p:nvSpPr>
        <p:spPr>
          <a:xfrm>
            <a:off x="5628443" y="3559946"/>
            <a:ext cx="985421" cy="369332"/>
          </a:xfrm>
          <a:prstGeom prst="rect">
            <a:avLst/>
          </a:prstGeom>
          <a:noFill/>
        </p:spPr>
        <p:txBody>
          <a:bodyPr wrap="square" rtlCol="0">
            <a:spAutoFit/>
          </a:bodyPr>
          <a:lstStyle/>
          <a:p>
            <a:r>
              <a:rPr lang="en-US" dirty="0"/>
              <a:t>B</a:t>
            </a:r>
          </a:p>
        </p:txBody>
      </p:sp>
      <p:sp>
        <p:nvSpPr>
          <p:cNvPr id="19" name="TextBox 18">
            <a:extLst>
              <a:ext uri="{FF2B5EF4-FFF2-40B4-BE49-F238E27FC236}">
                <a16:creationId xmlns:a16="http://schemas.microsoft.com/office/drawing/2014/main" id="{630DA70A-EF80-4838-BD76-0C61691A5826}"/>
              </a:ext>
            </a:extLst>
          </p:cNvPr>
          <p:cNvSpPr txBox="1"/>
          <p:nvPr/>
        </p:nvSpPr>
        <p:spPr>
          <a:xfrm>
            <a:off x="8366812" y="3513725"/>
            <a:ext cx="985421" cy="369332"/>
          </a:xfrm>
          <a:prstGeom prst="rect">
            <a:avLst/>
          </a:prstGeom>
          <a:noFill/>
        </p:spPr>
        <p:txBody>
          <a:bodyPr wrap="square" rtlCol="0">
            <a:spAutoFit/>
          </a:bodyPr>
          <a:lstStyle/>
          <a:p>
            <a:r>
              <a:rPr lang="en-US" dirty="0"/>
              <a:t>B</a:t>
            </a:r>
          </a:p>
        </p:txBody>
      </p:sp>
      <p:sp>
        <p:nvSpPr>
          <p:cNvPr id="20" name="TextBox 19">
            <a:extLst>
              <a:ext uri="{FF2B5EF4-FFF2-40B4-BE49-F238E27FC236}">
                <a16:creationId xmlns:a16="http://schemas.microsoft.com/office/drawing/2014/main" id="{814D950C-6E66-4F4B-88C1-F9224DBF4468}"/>
              </a:ext>
            </a:extLst>
          </p:cNvPr>
          <p:cNvSpPr txBox="1"/>
          <p:nvPr/>
        </p:nvSpPr>
        <p:spPr>
          <a:xfrm>
            <a:off x="7931904" y="3584487"/>
            <a:ext cx="985421" cy="369332"/>
          </a:xfrm>
          <a:prstGeom prst="rect">
            <a:avLst/>
          </a:prstGeom>
          <a:noFill/>
        </p:spPr>
        <p:txBody>
          <a:bodyPr wrap="square" rtlCol="0">
            <a:spAutoFit/>
          </a:bodyPr>
          <a:lstStyle/>
          <a:p>
            <a:r>
              <a:rPr lang="en-US" dirty="0"/>
              <a:t>C</a:t>
            </a:r>
          </a:p>
        </p:txBody>
      </p:sp>
      <p:sp>
        <p:nvSpPr>
          <p:cNvPr id="21" name="TextBox 20">
            <a:extLst>
              <a:ext uri="{FF2B5EF4-FFF2-40B4-BE49-F238E27FC236}">
                <a16:creationId xmlns:a16="http://schemas.microsoft.com/office/drawing/2014/main" id="{87B7D99C-7CC3-4D3E-BACB-FFB62CBFCB02}"/>
              </a:ext>
            </a:extLst>
          </p:cNvPr>
          <p:cNvSpPr txBox="1"/>
          <p:nvPr/>
        </p:nvSpPr>
        <p:spPr>
          <a:xfrm>
            <a:off x="10449123" y="3481392"/>
            <a:ext cx="985421" cy="369332"/>
          </a:xfrm>
          <a:prstGeom prst="rect">
            <a:avLst/>
          </a:prstGeom>
          <a:noFill/>
        </p:spPr>
        <p:txBody>
          <a:bodyPr wrap="square" rtlCol="0">
            <a:spAutoFit/>
          </a:bodyPr>
          <a:lstStyle/>
          <a:p>
            <a:r>
              <a:rPr lang="en-US" dirty="0"/>
              <a:t>C</a:t>
            </a:r>
          </a:p>
        </p:txBody>
      </p:sp>
      <p:sp>
        <p:nvSpPr>
          <p:cNvPr id="22" name="TextBox 21">
            <a:extLst>
              <a:ext uri="{FF2B5EF4-FFF2-40B4-BE49-F238E27FC236}">
                <a16:creationId xmlns:a16="http://schemas.microsoft.com/office/drawing/2014/main" id="{8C0B6000-C763-4012-80DA-AD0713732863}"/>
              </a:ext>
            </a:extLst>
          </p:cNvPr>
          <p:cNvSpPr txBox="1"/>
          <p:nvPr/>
        </p:nvSpPr>
        <p:spPr>
          <a:xfrm>
            <a:off x="8073157" y="991612"/>
            <a:ext cx="793072" cy="369332"/>
          </a:xfrm>
          <a:prstGeom prst="rect">
            <a:avLst/>
          </a:prstGeom>
          <a:noFill/>
        </p:spPr>
        <p:txBody>
          <a:bodyPr wrap="square" rtlCol="0">
            <a:spAutoFit/>
          </a:bodyPr>
          <a:lstStyle/>
          <a:p>
            <a:r>
              <a:rPr lang="en-US" dirty="0">
                <a:highlight>
                  <a:srgbClr val="C0C0C0"/>
                </a:highlight>
              </a:rPr>
              <a:t>0</a:t>
            </a:r>
          </a:p>
        </p:txBody>
      </p:sp>
      <p:sp>
        <p:nvSpPr>
          <p:cNvPr id="23" name="TextBox 22">
            <a:extLst>
              <a:ext uri="{FF2B5EF4-FFF2-40B4-BE49-F238E27FC236}">
                <a16:creationId xmlns:a16="http://schemas.microsoft.com/office/drawing/2014/main" id="{19433311-F163-4F79-81BD-083EB510B1E3}"/>
              </a:ext>
            </a:extLst>
          </p:cNvPr>
          <p:cNvSpPr txBox="1"/>
          <p:nvPr/>
        </p:nvSpPr>
        <p:spPr>
          <a:xfrm>
            <a:off x="7284229" y="1694296"/>
            <a:ext cx="793072" cy="369332"/>
          </a:xfrm>
          <a:prstGeom prst="rect">
            <a:avLst/>
          </a:prstGeom>
          <a:noFill/>
        </p:spPr>
        <p:txBody>
          <a:bodyPr wrap="square" rtlCol="0">
            <a:spAutoFit/>
          </a:bodyPr>
          <a:lstStyle/>
          <a:p>
            <a:r>
              <a:rPr lang="en-US" dirty="0">
                <a:highlight>
                  <a:srgbClr val="C0C0C0"/>
                </a:highlight>
              </a:rPr>
              <a:t>1</a:t>
            </a:r>
          </a:p>
        </p:txBody>
      </p:sp>
      <p:sp>
        <p:nvSpPr>
          <p:cNvPr id="24" name="TextBox 23">
            <a:extLst>
              <a:ext uri="{FF2B5EF4-FFF2-40B4-BE49-F238E27FC236}">
                <a16:creationId xmlns:a16="http://schemas.microsoft.com/office/drawing/2014/main" id="{EB409795-A2A1-4669-A8F6-7E9CA9D7D70E}"/>
              </a:ext>
            </a:extLst>
          </p:cNvPr>
          <p:cNvSpPr txBox="1"/>
          <p:nvPr/>
        </p:nvSpPr>
        <p:spPr>
          <a:xfrm>
            <a:off x="8695929" y="1659514"/>
            <a:ext cx="793072" cy="369332"/>
          </a:xfrm>
          <a:prstGeom prst="rect">
            <a:avLst/>
          </a:prstGeom>
          <a:noFill/>
        </p:spPr>
        <p:txBody>
          <a:bodyPr wrap="square" rtlCol="0">
            <a:spAutoFit/>
          </a:bodyPr>
          <a:lstStyle/>
          <a:p>
            <a:r>
              <a:rPr lang="en-US" dirty="0">
                <a:highlight>
                  <a:srgbClr val="C0C0C0"/>
                </a:highlight>
              </a:rPr>
              <a:t>1</a:t>
            </a:r>
          </a:p>
        </p:txBody>
      </p:sp>
      <p:sp>
        <p:nvSpPr>
          <p:cNvPr id="25" name="TextBox 24">
            <a:extLst>
              <a:ext uri="{FF2B5EF4-FFF2-40B4-BE49-F238E27FC236}">
                <a16:creationId xmlns:a16="http://schemas.microsoft.com/office/drawing/2014/main" id="{E9109291-A52E-4044-8ADC-D73B00CE64DF}"/>
              </a:ext>
            </a:extLst>
          </p:cNvPr>
          <p:cNvSpPr txBox="1"/>
          <p:nvPr/>
        </p:nvSpPr>
        <p:spPr>
          <a:xfrm>
            <a:off x="6269471" y="2740133"/>
            <a:ext cx="793072" cy="369332"/>
          </a:xfrm>
          <a:prstGeom prst="rect">
            <a:avLst/>
          </a:prstGeom>
          <a:noFill/>
        </p:spPr>
        <p:txBody>
          <a:bodyPr wrap="square" rtlCol="0">
            <a:spAutoFit/>
          </a:bodyPr>
          <a:lstStyle/>
          <a:p>
            <a:r>
              <a:rPr lang="en-US" dirty="0">
                <a:highlight>
                  <a:srgbClr val="C0C0C0"/>
                </a:highlight>
              </a:rPr>
              <a:t>2</a:t>
            </a:r>
          </a:p>
        </p:txBody>
      </p:sp>
      <p:sp>
        <p:nvSpPr>
          <p:cNvPr id="26" name="TextBox 25">
            <a:extLst>
              <a:ext uri="{FF2B5EF4-FFF2-40B4-BE49-F238E27FC236}">
                <a16:creationId xmlns:a16="http://schemas.microsoft.com/office/drawing/2014/main" id="{78175377-C007-466E-BF9E-8EA6AFAF1D79}"/>
              </a:ext>
            </a:extLst>
          </p:cNvPr>
          <p:cNvSpPr txBox="1"/>
          <p:nvPr/>
        </p:nvSpPr>
        <p:spPr>
          <a:xfrm>
            <a:off x="7540916" y="2669509"/>
            <a:ext cx="793072" cy="369332"/>
          </a:xfrm>
          <a:prstGeom prst="rect">
            <a:avLst/>
          </a:prstGeom>
          <a:noFill/>
        </p:spPr>
        <p:txBody>
          <a:bodyPr wrap="square" rtlCol="0">
            <a:spAutoFit/>
          </a:bodyPr>
          <a:lstStyle/>
          <a:p>
            <a:r>
              <a:rPr lang="en-US" dirty="0">
                <a:highlight>
                  <a:srgbClr val="C0C0C0"/>
                </a:highlight>
              </a:rPr>
              <a:t>2</a:t>
            </a:r>
          </a:p>
        </p:txBody>
      </p:sp>
      <p:sp>
        <p:nvSpPr>
          <p:cNvPr id="27" name="TextBox 26">
            <a:extLst>
              <a:ext uri="{FF2B5EF4-FFF2-40B4-BE49-F238E27FC236}">
                <a16:creationId xmlns:a16="http://schemas.microsoft.com/office/drawing/2014/main" id="{6F543A1B-E0B4-4DF5-94EA-48C7804B12C6}"/>
              </a:ext>
            </a:extLst>
          </p:cNvPr>
          <p:cNvSpPr txBox="1"/>
          <p:nvPr/>
        </p:nvSpPr>
        <p:spPr>
          <a:xfrm>
            <a:off x="8652263" y="2714242"/>
            <a:ext cx="793072" cy="369332"/>
          </a:xfrm>
          <a:prstGeom prst="rect">
            <a:avLst/>
          </a:prstGeom>
          <a:noFill/>
        </p:spPr>
        <p:txBody>
          <a:bodyPr wrap="square" rtlCol="0">
            <a:spAutoFit/>
          </a:bodyPr>
          <a:lstStyle/>
          <a:p>
            <a:r>
              <a:rPr lang="en-US" dirty="0">
                <a:highlight>
                  <a:srgbClr val="C0C0C0"/>
                </a:highlight>
              </a:rPr>
              <a:t>2</a:t>
            </a:r>
          </a:p>
        </p:txBody>
      </p:sp>
      <p:sp>
        <p:nvSpPr>
          <p:cNvPr id="28" name="TextBox 27">
            <a:extLst>
              <a:ext uri="{FF2B5EF4-FFF2-40B4-BE49-F238E27FC236}">
                <a16:creationId xmlns:a16="http://schemas.microsoft.com/office/drawing/2014/main" id="{EC390EB7-107B-4BAA-97C1-6F979E09D0C3}"/>
              </a:ext>
            </a:extLst>
          </p:cNvPr>
          <p:cNvSpPr txBox="1"/>
          <p:nvPr/>
        </p:nvSpPr>
        <p:spPr>
          <a:xfrm>
            <a:off x="9962255" y="2683174"/>
            <a:ext cx="793072" cy="369332"/>
          </a:xfrm>
          <a:prstGeom prst="rect">
            <a:avLst/>
          </a:prstGeom>
          <a:noFill/>
        </p:spPr>
        <p:txBody>
          <a:bodyPr wrap="square" rtlCol="0">
            <a:spAutoFit/>
          </a:bodyPr>
          <a:lstStyle/>
          <a:p>
            <a:r>
              <a:rPr lang="en-US" dirty="0">
                <a:highlight>
                  <a:srgbClr val="C0C0C0"/>
                </a:highlight>
              </a:rPr>
              <a:t>2</a:t>
            </a:r>
          </a:p>
        </p:txBody>
      </p:sp>
      <p:sp>
        <p:nvSpPr>
          <p:cNvPr id="30" name="TextBox 29">
            <a:extLst>
              <a:ext uri="{FF2B5EF4-FFF2-40B4-BE49-F238E27FC236}">
                <a16:creationId xmlns:a16="http://schemas.microsoft.com/office/drawing/2014/main" id="{E262F8C7-45B7-4F61-8254-E617087A107F}"/>
              </a:ext>
            </a:extLst>
          </p:cNvPr>
          <p:cNvSpPr txBox="1"/>
          <p:nvPr/>
        </p:nvSpPr>
        <p:spPr>
          <a:xfrm>
            <a:off x="381197" y="4054440"/>
            <a:ext cx="1077749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All learners track that only “*” is the non-terminal and “A”, “B”, “C” are leaves well.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10 initializations fail to assign leaf nodes “A”, “B”, “C” to separate states. </a:t>
            </a:r>
          </a:p>
          <a:p>
            <a:r>
              <a:rPr lang="en-US" dirty="0">
                <a:latin typeface="Times New Roman" panose="02020603050405020304" pitchFamily="18" charset="0"/>
                <a:cs typeface="Times New Roman" panose="02020603050405020304" pitchFamily="18" charset="0"/>
                <a:sym typeface="Wingdings" panose="05000000000000000000" pitchFamily="2" charset="2"/>
              </a:rPr>
              <a:t>It either assigns “B” together with “C”, or “A” together with “C”, or sometimes “A”, “B”, “C” together. </a:t>
            </a:r>
          </a:p>
          <a:p>
            <a:r>
              <a:rPr lang="en-US" dirty="0">
                <a:latin typeface="Times New Roman" panose="02020603050405020304" pitchFamily="18" charset="0"/>
                <a:cs typeface="Times New Roman" panose="02020603050405020304" pitchFamily="18" charset="0"/>
                <a:sym typeface="Wingdings" panose="05000000000000000000" pitchFamily="2" charset="2"/>
              </a:rPr>
              <a:t>The initial state is always the one without lexical item assignment.</a:t>
            </a:r>
          </a:p>
          <a:p>
            <a:pPr marL="285750" indent="-285750">
              <a:buFont typeface="Wingdings" panose="05000000000000000000" pitchFamily="2" charset="2"/>
              <a:buChar char="è"/>
            </a:pPr>
            <a:r>
              <a:rPr lang="en-US" dirty="0">
                <a:latin typeface="Times New Roman" panose="02020603050405020304" pitchFamily="18" charset="0"/>
                <a:cs typeface="Times New Roman" panose="02020603050405020304" pitchFamily="18" charset="0"/>
                <a:sym typeface="Wingdings" panose="05000000000000000000" pitchFamily="2" charset="2"/>
              </a:rPr>
              <a:t>Sometimes the learner pays attention to the unnecessary ordering effects: </a:t>
            </a:r>
          </a:p>
          <a:p>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dirty="0">
                <a:latin typeface="Times New Roman" panose="02020603050405020304" pitchFamily="18" charset="0"/>
                <a:cs typeface="Times New Roman" panose="02020603050405020304" pitchFamily="18" charset="0"/>
              </a:rPr>
              <a:t>R(1,"*",[0,1]) = 0.4093889979944503;</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R(1,"*",[1,0]) = 1.922214579228846e-2</a:t>
            </a:r>
            <a:endParaRPr lang="en-US" sz="16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31" name="TextBox 30">
            <a:extLst>
              <a:ext uri="{FF2B5EF4-FFF2-40B4-BE49-F238E27FC236}">
                <a16:creationId xmlns:a16="http://schemas.microsoft.com/office/drawing/2014/main" id="{AA1FFA17-9E0D-4441-8561-1029730EE5D9}"/>
              </a:ext>
            </a:extLst>
          </p:cNvPr>
          <p:cNvSpPr txBox="1"/>
          <p:nvPr/>
        </p:nvSpPr>
        <p:spPr>
          <a:xfrm>
            <a:off x="319596" y="6085107"/>
            <a:ext cx="1162087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What restriction(s) do we have to make to the hypothesis space for only getting the c-commanding relation as we would hope for?</a:t>
            </a:r>
          </a:p>
        </p:txBody>
      </p:sp>
      <p:sp>
        <p:nvSpPr>
          <p:cNvPr id="32" name="Slide Number Placeholder 31">
            <a:extLst>
              <a:ext uri="{FF2B5EF4-FFF2-40B4-BE49-F238E27FC236}">
                <a16:creationId xmlns:a16="http://schemas.microsoft.com/office/drawing/2014/main" id="{F1381C36-35E6-4554-8077-ECD9EBC60D1A}"/>
              </a:ext>
            </a:extLst>
          </p:cNvPr>
          <p:cNvSpPr>
            <a:spLocks noGrp="1"/>
          </p:cNvSpPr>
          <p:nvPr>
            <p:ph type="sldNum" sz="quarter" idx="12"/>
          </p:nvPr>
        </p:nvSpPr>
        <p:spPr/>
        <p:txBody>
          <a:bodyPr/>
          <a:lstStyle/>
          <a:p>
            <a:fld id="{25960930-9902-4F44-AFF7-DF1E3245B9A5}" type="slidenum">
              <a:rPr lang="en-US" smtClean="0"/>
              <a:t>16</a:t>
            </a:fld>
            <a:endParaRPr lang="en-US"/>
          </a:p>
        </p:txBody>
      </p:sp>
    </p:spTree>
    <p:extLst>
      <p:ext uri="{BB962C8B-B14F-4D97-AF65-F5344CB8AC3E}">
        <p14:creationId xmlns:p14="http://schemas.microsoft.com/office/powerpoint/2010/main" val="288607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2A384A-CC86-46B0-91FD-513CDB703179}"/>
              </a:ext>
            </a:extLst>
          </p:cNvPr>
          <p:cNvSpPr>
            <a:spLocks noGrp="1"/>
          </p:cNvSpPr>
          <p:nvPr>
            <p:ph type="title"/>
          </p:nvPr>
        </p:nvSpPr>
        <p:spPr>
          <a:xfrm>
            <a:off x="248032" y="0"/>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Simulation 2: Automatic lexical-state assignment; no need to track ordering</a:t>
            </a:r>
          </a:p>
        </p:txBody>
      </p:sp>
      <p:sp>
        <p:nvSpPr>
          <p:cNvPr id="5" name="TextBox 4">
            <a:extLst>
              <a:ext uri="{FF2B5EF4-FFF2-40B4-BE49-F238E27FC236}">
                <a16:creationId xmlns:a16="http://schemas.microsoft.com/office/drawing/2014/main" id="{9E80ADA2-AE13-4CD3-849B-E3ACD1FF1234}"/>
              </a:ext>
            </a:extLst>
          </p:cNvPr>
          <p:cNvSpPr txBox="1"/>
          <p:nvPr/>
        </p:nvSpPr>
        <p:spPr>
          <a:xfrm>
            <a:off x="138466" y="952599"/>
            <a:ext cx="11336786"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assumption is the learner already knows the final grammar is 3 states and the input trees are all binary branching.</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the learner wouldn’t need to figure out that which is non-terminal, which are leaves </a:t>
            </a:r>
          </a:p>
          <a:p>
            <a:r>
              <a:rPr lang="en-US" b="1" dirty="0">
                <a:latin typeface="Times New Roman" panose="02020603050405020304" pitchFamily="18" charset="0"/>
                <a:cs typeface="Times New Roman" panose="02020603050405020304" pitchFamily="18" charset="0"/>
              </a:rPr>
              <a:t>	              the learner already knows that “A”, “B”, “C” correspond to different states </a:t>
            </a:r>
          </a:p>
          <a:p>
            <a:r>
              <a:rPr lang="en-US" b="1" dirty="0">
                <a:latin typeface="Times New Roman" panose="02020603050405020304" pitchFamily="18" charset="0"/>
                <a:cs typeface="Times New Roman" panose="02020603050405020304" pitchFamily="18" charset="0"/>
              </a:rPr>
              <a:t>	              the learner is insensitive to ordering and would think [0, 1] is the equivalent to [1, 0]</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Then we have </a:t>
            </a:r>
          </a:p>
          <a:p>
            <a:r>
              <a:rPr lang="en-US" dirty="0">
                <a:latin typeface="Times New Roman" panose="02020603050405020304" pitchFamily="18" charset="0"/>
                <a:cs typeface="Times New Roman" panose="02020603050405020304" pitchFamily="18" charset="0"/>
              </a:rPr>
              <a:t>   - Number of parameters for the root node (initial state): |Q| = 3</a:t>
            </a:r>
          </a:p>
          <a:p>
            <a:r>
              <a:rPr lang="en-US" dirty="0">
                <a:latin typeface="Times New Roman" panose="02020603050405020304" pitchFamily="18" charset="0"/>
                <a:cs typeface="Times New Roman" panose="02020603050405020304" pitchFamily="18" charset="0"/>
              </a:rPr>
              <a:t>   - Number of transitions for the branching (transitions):   |Q|*[(|Q|*(|Q|-1)*..)</a:t>
            </a:r>
            <a:r>
              <a:rPr lang="en-US" sz="1600" dirty="0">
                <a:latin typeface="Times New Roman" panose="02020603050405020304" pitchFamily="18" charset="0"/>
                <a:cs typeface="Times New Roman" panose="02020603050405020304" pitchFamily="18" charset="0"/>
              </a:rPr>
              <a:t>+1] = 3*7 =21</a:t>
            </a:r>
          </a:p>
        </p:txBody>
      </p:sp>
      <p:sp>
        <p:nvSpPr>
          <p:cNvPr id="6" name="TextBox 5">
            <a:extLst>
              <a:ext uri="{FF2B5EF4-FFF2-40B4-BE49-F238E27FC236}">
                <a16:creationId xmlns:a16="http://schemas.microsoft.com/office/drawing/2014/main" id="{EC8ECD49-AD1F-4C9F-A306-7EDAD98CA236}"/>
              </a:ext>
            </a:extLst>
          </p:cNvPr>
          <p:cNvSpPr txBox="1"/>
          <p:nvPr/>
        </p:nvSpPr>
        <p:spPr>
          <a:xfrm>
            <a:off x="138466" y="3132583"/>
            <a:ext cx="101122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Randomly initialized 10 </a:t>
            </a:r>
            <a:r>
              <a:rPr lang="en-US" dirty="0" err="1">
                <a:latin typeface="Times New Roman" panose="02020603050405020304" pitchFamily="18" charset="0"/>
                <a:cs typeface="Times New Roman" panose="02020603050405020304" pitchFamily="18" charset="0"/>
              </a:rPr>
              <a:t>pfstas</a:t>
            </a:r>
            <a:r>
              <a:rPr lang="en-US" dirty="0">
                <a:latin typeface="Times New Roman" panose="02020603050405020304" pitchFamily="18" charset="0"/>
                <a:cs typeface="Times New Roman" panose="02020603050405020304" pitchFamily="18" charset="0"/>
              </a:rPr>
              <a:t> and pick the final grammar which yields the best fit among these 10. </a:t>
            </a:r>
          </a:p>
        </p:txBody>
      </p:sp>
      <p:sp>
        <p:nvSpPr>
          <p:cNvPr id="7" name="TextBox 6">
            <a:extLst>
              <a:ext uri="{FF2B5EF4-FFF2-40B4-BE49-F238E27FC236}">
                <a16:creationId xmlns:a16="http://schemas.microsoft.com/office/drawing/2014/main" id="{48153805-784B-4C17-AA4F-C2F377A7D90E}"/>
              </a:ext>
            </a:extLst>
          </p:cNvPr>
          <p:cNvSpPr txBox="1"/>
          <p:nvPr/>
        </p:nvSpPr>
        <p:spPr>
          <a:xfrm>
            <a:off x="294917" y="3299545"/>
            <a:ext cx="4126638" cy="3077766"/>
          </a:xfrm>
          <a:prstGeom prst="rect">
            <a:avLst/>
          </a:prstGeom>
          <a:noFill/>
        </p:spPr>
        <p:txBody>
          <a:bodyPr wrap="square" rtlCol="0">
            <a:spAutoFit/>
          </a:bodyPr>
          <a:lstStyle/>
          <a:p>
            <a:pPr marL="0" marR="0">
              <a:spcBef>
                <a:spcPts val="0"/>
              </a:spcBef>
              <a:spcAft>
                <a:spcPts val="0"/>
              </a:spcAft>
            </a:pPr>
            <a:r>
              <a:rPr lang="zh-CN" sz="1600" dirty="0">
                <a:effectLst/>
                <a:latin typeface="Calibri" panose="020F0502020204030204" pitchFamily="34" charset="0"/>
              </a:rPr>
              <a:t> </a:t>
            </a:r>
          </a:p>
          <a:p>
            <a:r>
              <a:rPr lang="en-US" sz="1600" dirty="0">
                <a:latin typeface="Times New Roman" panose="02020603050405020304" pitchFamily="18" charset="0"/>
                <a:cs typeface="Times New Roman" panose="02020603050405020304" pitchFamily="18" charset="0"/>
              </a:rPr>
              <a:t>I(0) = 1.0</a:t>
            </a:r>
          </a:p>
          <a:p>
            <a:r>
              <a:rPr lang="en-US" sz="1600" dirty="0">
                <a:latin typeface="Times New Roman" panose="02020603050405020304" pitchFamily="18" charset="0"/>
                <a:cs typeface="Times New Roman" panose="02020603050405020304" pitchFamily="18" charset="0"/>
              </a:rPr>
              <a:t>R(0,"*",[0,2]) = 0.45454545454545453</a:t>
            </a:r>
          </a:p>
          <a:p>
            <a:r>
              <a:rPr lang="en-US" sz="1600" dirty="0">
                <a:latin typeface="Times New Roman" panose="02020603050405020304" pitchFamily="18" charset="0"/>
                <a:cs typeface="Times New Roman" panose="02020603050405020304" pitchFamily="18" charset="0"/>
              </a:rPr>
              <a:t>R(0,"A",[]) = 0.45454545454545453</a:t>
            </a:r>
          </a:p>
          <a:p>
            <a:r>
              <a:rPr lang="en-US" sz="1600" dirty="0">
                <a:latin typeface="Times New Roman" panose="02020603050405020304" pitchFamily="18" charset="0"/>
                <a:cs typeface="Times New Roman" panose="02020603050405020304" pitchFamily="18" charset="0"/>
              </a:rPr>
              <a:t>R(0,"*",[0,1]) = 0.09</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R(1,"*",[1,1]) = 0.1967213114754098</a:t>
            </a:r>
          </a:p>
          <a:p>
            <a:r>
              <a:rPr lang="en-US" sz="1600" dirty="0">
                <a:latin typeface="Times New Roman" panose="02020603050405020304" pitchFamily="18" charset="0"/>
                <a:cs typeface="Times New Roman" panose="02020603050405020304" pitchFamily="18" charset="0"/>
              </a:rPr>
              <a:t>R(1,"C",[]) = 0.8032786885245902</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R(2,"*",[1,2]) = 0.6226415094339622</a:t>
            </a:r>
          </a:p>
          <a:p>
            <a:r>
              <a:rPr lang="en-US" sz="1600" dirty="0">
                <a:latin typeface="Times New Roman" panose="02020603050405020304" pitchFamily="18" charset="0"/>
                <a:cs typeface="Times New Roman" panose="02020603050405020304" pitchFamily="18" charset="0"/>
              </a:rPr>
              <a:t>R(2,"B",[]) = 0.37735849056603776</a:t>
            </a:r>
          </a:p>
          <a:p>
            <a:endParaRPr lang="en-US" dirty="0"/>
          </a:p>
        </p:txBody>
      </p:sp>
      <p:sp>
        <p:nvSpPr>
          <p:cNvPr id="8" name="TextBox 7">
            <a:extLst>
              <a:ext uri="{FF2B5EF4-FFF2-40B4-BE49-F238E27FC236}">
                <a16:creationId xmlns:a16="http://schemas.microsoft.com/office/drawing/2014/main" id="{8CCEE056-D537-4A49-9D16-C73C169FDBB2}"/>
              </a:ext>
            </a:extLst>
          </p:cNvPr>
          <p:cNvSpPr txBox="1"/>
          <p:nvPr/>
        </p:nvSpPr>
        <p:spPr>
          <a:xfrm>
            <a:off x="9697375" y="4337674"/>
            <a:ext cx="2494625"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Aha, it sees that B can </a:t>
            </a:r>
            <a:r>
              <a:rPr lang="en-US" sz="1600" i="1" dirty="0">
                <a:latin typeface="Times New Roman" panose="02020603050405020304" pitchFamily="18" charset="0"/>
                <a:cs typeface="Times New Roman" panose="02020603050405020304" pitchFamily="18" charset="0"/>
              </a:rPr>
              <a:t>percolate up </a:t>
            </a:r>
            <a:r>
              <a:rPr lang="en-US" sz="1600" dirty="0">
                <a:latin typeface="Times New Roman" panose="02020603050405020304" pitchFamily="18" charset="0"/>
                <a:cs typeface="Times New Roman" panose="02020603050405020304" pitchFamily="18" charset="0"/>
              </a:rPr>
              <a:t>when meeting Cs!</a:t>
            </a:r>
          </a:p>
        </p:txBody>
      </p:sp>
      <p:cxnSp>
        <p:nvCxnSpPr>
          <p:cNvPr id="10" name="Straight Arrow Connector 9">
            <a:extLst>
              <a:ext uri="{FF2B5EF4-FFF2-40B4-BE49-F238E27FC236}">
                <a16:creationId xmlns:a16="http://schemas.microsoft.com/office/drawing/2014/main" id="{AC747331-0AC3-46F9-9D32-695726286094}"/>
              </a:ext>
            </a:extLst>
          </p:cNvPr>
          <p:cNvCxnSpPr/>
          <p:nvPr/>
        </p:nvCxnSpPr>
        <p:spPr>
          <a:xfrm flipH="1">
            <a:off x="7279734" y="4250347"/>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D30FB1-E44C-4CD4-BD81-41CFCF9D538B}"/>
              </a:ext>
            </a:extLst>
          </p:cNvPr>
          <p:cNvSpPr txBox="1"/>
          <p:nvPr/>
        </p:nvSpPr>
        <p:spPr>
          <a:xfrm>
            <a:off x="8203406" y="3993655"/>
            <a:ext cx="1239520"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A862FDF8-E9FF-46BF-917B-B606A2E50EB4}"/>
              </a:ext>
            </a:extLst>
          </p:cNvPr>
          <p:cNvSpPr txBox="1"/>
          <p:nvPr/>
        </p:nvSpPr>
        <p:spPr>
          <a:xfrm>
            <a:off x="9281550" y="5107312"/>
            <a:ext cx="1239520" cy="369332"/>
          </a:xfrm>
          <a:prstGeom prst="rect">
            <a:avLst/>
          </a:prstGeom>
          <a:noFill/>
        </p:spPr>
        <p:txBody>
          <a:bodyPr wrap="square" rtlCol="0">
            <a:spAutoFit/>
          </a:bodyPr>
          <a:lstStyle/>
          <a:p>
            <a:r>
              <a:rPr lang="en-US" dirty="0"/>
              <a:t>*</a:t>
            </a:r>
          </a:p>
        </p:txBody>
      </p:sp>
      <p:cxnSp>
        <p:nvCxnSpPr>
          <p:cNvPr id="13" name="Straight Arrow Connector 12">
            <a:extLst>
              <a:ext uri="{FF2B5EF4-FFF2-40B4-BE49-F238E27FC236}">
                <a16:creationId xmlns:a16="http://schemas.microsoft.com/office/drawing/2014/main" id="{4F502449-4135-45F3-8A8B-8EAC2B40C6D7}"/>
              </a:ext>
            </a:extLst>
          </p:cNvPr>
          <p:cNvCxnSpPr/>
          <p:nvPr/>
        </p:nvCxnSpPr>
        <p:spPr>
          <a:xfrm>
            <a:off x="8336131" y="4264308"/>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41B4F8-86EA-4CA1-94D6-4F7CB6327D75}"/>
              </a:ext>
            </a:extLst>
          </p:cNvPr>
          <p:cNvCxnSpPr/>
          <p:nvPr/>
        </p:nvCxnSpPr>
        <p:spPr>
          <a:xfrm flipH="1">
            <a:off x="8497356" y="5399870"/>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9168E6-48E5-4741-BEBB-BD9628D672EC}"/>
              </a:ext>
            </a:extLst>
          </p:cNvPr>
          <p:cNvCxnSpPr/>
          <p:nvPr/>
        </p:nvCxnSpPr>
        <p:spPr>
          <a:xfrm>
            <a:off x="9553753" y="5413831"/>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8E106C-CCF0-427E-8AD4-B8990A727C15}"/>
              </a:ext>
            </a:extLst>
          </p:cNvPr>
          <p:cNvSpPr txBox="1"/>
          <p:nvPr/>
        </p:nvSpPr>
        <p:spPr>
          <a:xfrm>
            <a:off x="7026004" y="5131529"/>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7" name="TextBox 16">
            <a:extLst>
              <a:ext uri="{FF2B5EF4-FFF2-40B4-BE49-F238E27FC236}">
                <a16:creationId xmlns:a16="http://schemas.microsoft.com/office/drawing/2014/main" id="{2F8A791D-77D4-4351-AF57-9AFBE471EBF8}"/>
              </a:ext>
            </a:extLst>
          </p:cNvPr>
          <p:cNvSpPr txBox="1"/>
          <p:nvPr/>
        </p:nvSpPr>
        <p:spPr>
          <a:xfrm>
            <a:off x="8336131" y="6270364"/>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p>
        </p:txBody>
      </p:sp>
      <p:sp>
        <p:nvSpPr>
          <p:cNvPr id="18" name="TextBox 17">
            <a:extLst>
              <a:ext uri="{FF2B5EF4-FFF2-40B4-BE49-F238E27FC236}">
                <a16:creationId xmlns:a16="http://schemas.microsoft.com/office/drawing/2014/main" id="{2CBED60F-960A-4E1A-A9E8-A23884A87141}"/>
              </a:ext>
            </a:extLst>
          </p:cNvPr>
          <p:cNvSpPr txBox="1"/>
          <p:nvPr/>
        </p:nvSpPr>
        <p:spPr>
          <a:xfrm>
            <a:off x="10352841" y="6270364"/>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BE60A353-8FCF-4CA6-92FA-AE21B98B29A8}"/>
              </a:ext>
            </a:extLst>
          </p:cNvPr>
          <p:cNvSpPr txBox="1"/>
          <p:nvPr/>
        </p:nvSpPr>
        <p:spPr>
          <a:xfrm>
            <a:off x="8199954" y="3771976"/>
            <a:ext cx="594804"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20" name="TextBox 19">
            <a:extLst>
              <a:ext uri="{FF2B5EF4-FFF2-40B4-BE49-F238E27FC236}">
                <a16:creationId xmlns:a16="http://schemas.microsoft.com/office/drawing/2014/main" id="{B8F9CFB9-CF89-4CDB-92FE-D9740F951083}"/>
              </a:ext>
            </a:extLst>
          </p:cNvPr>
          <p:cNvSpPr txBox="1"/>
          <p:nvPr/>
        </p:nvSpPr>
        <p:spPr>
          <a:xfrm>
            <a:off x="7394427" y="4416655"/>
            <a:ext cx="594804"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21" name="TextBox 20">
            <a:extLst>
              <a:ext uri="{FF2B5EF4-FFF2-40B4-BE49-F238E27FC236}">
                <a16:creationId xmlns:a16="http://schemas.microsoft.com/office/drawing/2014/main" id="{71EA3A56-3025-4D66-A5BB-0310DF479897}"/>
              </a:ext>
            </a:extLst>
          </p:cNvPr>
          <p:cNvSpPr txBox="1"/>
          <p:nvPr/>
        </p:nvSpPr>
        <p:spPr>
          <a:xfrm>
            <a:off x="8865394" y="4284206"/>
            <a:ext cx="789304"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2</a:t>
            </a:r>
          </a:p>
        </p:txBody>
      </p:sp>
      <p:sp>
        <p:nvSpPr>
          <p:cNvPr id="22" name="TextBox 21">
            <a:extLst>
              <a:ext uri="{FF2B5EF4-FFF2-40B4-BE49-F238E27FC236}">
                <a16:creationId xmlns:a16="http://schemas.microsoft.com/office/drawing/2014/main" id="{397BE782-3982-40F1-B9DF-01690A7AB33C}"/>
              </a:ext>
            </a:extLst>
          </p:cNvPr>
          <p:cNvSpPr txBox="1"/>
          <p:nvPr/>
        </p:nvSpPr>
        <p:spPr>
          <a:xfrm>
            <a:off x="8577800" y="5538933"/>
            <a:ext cx="789304"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1</a:t>
            </a:r>
          </a:p>
        </p:txBody>
      </p:sp>
      <p:sp>
        <p:nvSpPr>
          <p:cNvPr id="23" name="TextBox 22">
            <a:extLst>
              <a:ext uri="{FF2B5EF4-FFF2-40B4-BE49-F238E27FC236}">
                <a16:creationId xmlns:a16="http://schemas.microsoft.com/office/drawing/2014/main" id="{38F5873C-439F-4E04-BBC6-56F236551F94}"/>
              </a:ext>
            </a:extLst>
          </p:cNvPr>
          <p:cNvSpPr txBox="1"/>
          <p:nvPr/>
        </p:nvSpPr>
        <p:spPr>
          <a:xfrm>
            <a:off x="10070358" y="5511966"/>
            <a:ext cx="789304"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2</a:t>
            </a:r>
          </a:p>
        </p:txBody>
      </p:sp>
      <p:sp>
        <p:nvSpPr>
          <p:cNvPr id="24" name="TextBox 23">
            <a:extLst>
              <a:ext uri="{FF2B5EF4-FFF2-40B4-BE49-F238E27FC236}">
                <a16:creationId xmlns:a16="http://schemas.microsoft.com/office/drawing/2014/main" id="{55190A8C-0217-41F4-A3EE-F1F51B882E15}"/>
              </a:ext>
            </a:extLst>
          </p:cNvPr>
          <p:cNvSpPr txBox="1"/>
          <p:nvPr/>
        </p:nvSpPr>
        <p:spPr>
          <a:xfrm>
            <a:off x="160415" y="6211669"/>
            <a:ext cx="7820579" cy="646331"/>
          </a:xfrm>
          <a:prstGeom prst="rect">
            <a:avLst/>
          </a:prstGeom>
          <a:noFill/>
        </p:spPr>
        <p:txBody>
          <a:bodyPr wrap="square" rtlCol="0">
            <a:spAutoFit/>
          </a:bodyPr>
          <a:lstStyle/>
          <a:p>
            <a:pPr marL="0" marR="0">
              <a:spcBef>
                <a:spcPts val="0"/>
              </a:spcBef>
              <a:spcAft>
                <a:spcPts val="0"/>
              </a:spcAft>
            </a:pPr>
            <a:r>
              <a:rPr lang="en-US" u="sng" dirty="0">
                <a:latin typeface="Times New Roman" panose="02020603050405020304" pitchFamily="18" charset="0"/>
                <a:cs typeface="Times New Roman" panose="02020603050405020304" pitchFamily="18" charset="0"/>
              </a:rPr>
              <a:t>Likelihood of the data: </a:t>
            </a:r>
            <a:r>
              <a:rPr lang="en-US" sz="1600" dirty="0">
                <a:effectLst/>
                <a:latin typeface="Times New Roman" panose="02020603050405020304" pitchFamily="18" charset="0"/>
                <a:cs typeface="Times New Roman" panose="02020603050405020304" pitchFamily="18" charset="0"/>
              </a:rPr>
              <a:t>4.887224205860086e-168</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a:effectLst/>
                <a:latin typeface="Times New Roman" panose="02020603050405020304" pitchFamily="18" charset="0"/>
                <a:cs typeface="Times New Roman" panose="02020603050405020304" pitchFamily="18" charset="0"/>
              </a:rPr>
              <a:t>5.586294216495976e-47</a:t>
            </a:r>
          </a:p>
          <a:p>
            <a:endParaRPr lang="en-US" dirty="0"/>
          </a:p>
        </p:txBody>
      </p:sp>
      <p:sp>
        <p:nvSpPr>
          <p:cNvPr id="25" name="Slide Number Placeholder 24">
            <a:extLst>
              <a:ext uri="{FF2B5EF4-FFF2-40B4-BE49-F238E27FC236}">
                <a16:creationId xmlns:a16="http://schemas.microsoft.com/office/drawing/2014/main" id="{474AF320-05CD-4773-A5C8-571616E480E5}"/>
              </a:ext>
            </a:extLst>
          </p:cNvPr>
          <p:cNvSpPr>
            <a:spLocks noGrp="1"/>
          </p:cNvSpPr>
          <p:nvPr>
            <p:ph type="sldNum" sz="quarter" idx="12"/>
          </p:nvPr>
        </p:nvSpPr>
        <p:spPr/>
        <p:txBody>
          <a:bodyPr/>
          <a:lstStyle/>
          <a:p>
            <a:fld id="{25960930-9902-4F44-AFF7-DF1E3245B9A5}" type="slidenum">
              <a:rPr lang="en-US" smtClean="0"/>
              <a:t>17</a:t>
            </a:fld>
            <a:endParaRPr lang="en-US"/>
          </a:p>
        </p:txBody>
      </p:sp>
    </p:spTree>
    <p:extLst>
      <p:ext uri="{BB962C8B-B14F-4D97-AF65-F5344CB8AC3E}">
        <p14:creationId xmlns:p14="http://schemas.microsoft.com/office/powerpoint/2010/main" val="46450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p:bldP spid="16" grpId="0"/>
      <p:bldP spid="17" grpId="0"/>
      <p:bldP spid="18" grpId="0"/>
      <p:bldP spid="19" grpId="0"/>
      <p:bldP spid="20" grpId="0"/>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B3C3E2-7029-451C-BEC5-D570DC413B2F}"/>
              </a:ext>
            </a:extLst>
          </p:cNvPr>
          <p:cNvSpPr>
            <a:spLocks noGrp="1"/>
          </p:cNvSpPr>
          <p:nvPr>
            <p:ph type="title"/>
          </p:nvPr>
        </p:nvSpPr>
        <p:spPr>
          <a:xfrm>
            <a:off x="248032" y="0"/>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Simulation 2: Automatic lexical-state assignment; no need to track ordering</a:t>
            </a:r>
          </a:p>
        </p:txBody>
      </p:sp>
      <p:sp>
        <p:nvSpPr>
          <p:cNvPr id="5" name="TextBox 4">
            <a:extLst>
              <a:ext uri="{FF2B5EF4-FFF2-40B4-BE49-F238E27FC236}">
                <a16:creationId xmlns:a16="http://schemas.microsoft.com/office/drawing/2014/main" id="{055B8245-36C9-476F-B226-60D51F364873}"/>
              </a:ext>
            </a:extLst>
          </p:cNvPr>
          <p:cNvSpPr txBox="1"/>
          <p:nvPr/>
        </p:nvSpPr>
        <p:spPr>
          <a:xfrm>
            <a:off x="579397" y="1033865"/>
            <a:ext cx="4126638" cy="3077766"/>
          </a:xfrm>
          <a:prstGeom prst="rect">
            <a:avLst/>
          </a:prstGeom>
          <a:noFill/>
        </p:spPr>
        <p:txBody>
          <a:bodyPr wrap="square" rtlCol="0">
            <a:spAutoFit/>
          </a:bodyPr>
          <a:lstStyle/>
          <a:p>
            <a:pPr marL="0" marR="0">
              <a:spcBef>
                <a:spcPts val="0"/>
              </a:spcBef>
              <a:spcAft>
                <a:spcPts val="0"/>
              </a:spcAft>
            </a:pPr>
            <a:r>
              <a:rPr lang="zh-CN" sz="1600" dirty="0">
                <a:effectLst/>
                <a:latin typeface="Calibri" panose="020F0502020204030204" pitchFamily="34" charset="0"/>
              </a:rPr>
              <a:t> </a:t>
            </a:r>
          </a:p>
          <a:p>
            <a:r>
              <a:rPr lang="en-US" sz="1600" dirty="0">
                <a:latin typeface="Times New Roman" panose="02020603050405020304" pitchFamily="18" charset="0"/>
                <a:cs typeface="Times New Roman" panose="02020603050405020304" pitchFamily="18" charset="0"/>
              </a:rPr>
              <a:t>I(0) = 1.0</a:t>
            </a:r>
          </a:p>
          <a:p>
            <a:r>
              <a:rPr lang="en-US" sz="1600" dirty="0">
                <a:latin typeface="Times New Roman" panose="02020603050405020304" pitchFamily="18" charset="0"/>
                <a:cs typeface="Times New Roman" panose="02020603050405020304" pitchFamily="18" charset="0"/>
              </a:rPr>
              <a:t>R(0,"*",[0,2]) = 0.45454545454545453</a:t>
            </a:r>
          </a:p>
          <a:p>
            <a:r>
              <a:rPr lang="en-US" sz="1600" dirty="0">
                <a:latin typeface="Times New Roman" panose="02020603050405020304" pitchFamily="18" charset="0"/>
                <a:cs typeface="Times New Roman" panose="02020603050405020304" pitchFamily="18" charset="0"/>
              </a:rPr>
              <a:t>R(0,"A",[]) = 0.45454545454545453</a:t>
            </a:r>
          </a:p>
          <a:p>
            <a:r>
              <a:rPr lang="en-US" sz="1600" dirty="0">
                <a:latin typeface="Times New Roman" panose="02020603050405020304" pitchFamily="18" charset="0"/>
                <a:cs typeface="Times New Roman" panose="02020603050405020304" pitchFamily="18" charset="0"/>
              </a:rPr>
              <a:t>R(0,"*",[0,1]) = 0.09</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R(1,"*",[1,1]) = 0.1967213114754098</a:t>
            </a:r>
          </a:p>
          <a:p>
            <a:r>
              <a:rPr lang="en-US" sz="1600" dirty="0">
                <a:latin typeface="Times New Roman" panose="02020603050405020304" pitchFamily="18" charset="0"/>
                <a:cs typeface="Times New Roman" panose="02020603050405020304" pitchFamily="18" charset="0"/>
              </a:rPr>
              <a:t>R(1,"C",[]) = 0.8032786885245902</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R(2,"*",[1,2]) = 0.6226415094339622</a:t>
            </a:r>
          </a:p>
          <a:p>
            <a:r>
              <a:rPr lang="en-US" sz="1600" dirty="0">
                <a:latin typeface="Times New Roman" panose="02020603050405020304" pitchFamily="18" charset="0"/>
                <a:cs typeface="Times New Roman" panose="02020603050405020304" pitchFamily="18" charset="0"/>
              </a:rPr>
              <a:t>R(2,"B",[]) = 0.37735849056603776</a:t>
            </a:r>
          </a:p>
          <a:p>
            <a:endParaRPr lang="en-US" dirty="0"/>
          </a:p>
        </p:txBody>
      </p:sp>
      <p:cxnSp>
        <p:nvCxnSpPr>
          <p:cNvPr id="7" name="Straight Arrow Connector 6">
            <a:extLst>
              <a:ext uri="{FF2B5EF4-FFF2-40B4-BE49-F238E27FC236}">
                <a16:creationId xmlns:a16="http://schemas.microsoft.com/office/drawing/2014/main" id="{9B647FBA-A79C-48DD-BD5E-779BAAB57C39}"/>
              </a:ext>
            </a:extLst>
          </p:cNvPr>
          <p:cNvCxnSpPr/>
          <p:nvPr/>
        </p:nvCxnSpPr>
        <p:spPr>
          <a:xfrm flipH="1">
            <a:off x="6882311" y="1290557"/>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E80190-4371-412A-A6C4-951EFB555F43}"/>
              </a:ext>
            </a:extLst>
          </p:cNvPr>
          <p:cNvSpPr txBox="1"/>
          <p:nvPr/>
        </p:nvSpPr>
        <p:spPr>
          <a:xfrm>
            <a:off x="7805983" y="1033865"/>
            <a:ext cx="1239520" cy="369332"/>
          </a:xfrm>
          <a:prstGeom prst="rect">
            <a:avLst/>
          </a:prstGeom>
          <a:noFill/>
        </p:spPr>
        <p:txBody>
          <a:bodyPr wrap="square" rtlCol="0">
            <a:spAutoFit/>
          </a:bodyPr>
          <a:lstStyle/>
          <a:p>
            <a:r>
              <a:rPr lang="en-US" dirty="0"/>
              <a:t>*</a:t>
            </a:r>
          </a:p>
        </p:txBody>
      </p:sp>
      <p:cxnSp>
        <p:nvCxnSpPr>
          <p:cNvPr id="9" name="Straight Arrow Connector 8">
            <a:extLst>
              <a:ext uri="{FF2B5EF4-FFF2-40B4-BE49-F238E27FC236}">
                <a16:creationId xmlns:a16="http://schemas.microsoft.com/office/drawing/2014/main" id="{5F682EEB-19E5-4021-A9F7-8146DC43E0FA}"/>
              </a:ext>
            </a:extLst>
          </p:cNvPr>
          <p:cNvCxnSpPr/>
          <p:nvPr/>
        </p:nvCxnSpPr>
        <p:spPr>
          <a:xfrm>
            <a:off x="7938708" y="1304518"/>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7243A7-B6C6-4DC7-9D34-CB9B25E84089}"/>
              </a:ext>
            </a:extLst>
          </p:cNvPr>
          <p:cNvSpPr txBox="1"/>
          <p:nvPr/>
        </p:nvSpPr>
        <p:spPr>
          <a:xfrm>
            <a:off x="5590183" y="3341761"/>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1" name="TextBox 10">
            <a:extLst>
              <a:ext uri="{FF2B5EF4-FFF2-40B4-BE49-F238E27FC236}">
                <a16:creationId xmlns:a16="http://schemas.microsoft.com/office/drawing/2014/main" id="{D35B5C8C-7447-40C8-B3A0-ED9D317730BE}"/>
              </a:ext>
            </a:extLst>
          </p:cNvPr>
          <p:cNvSpPr txBox="1"/>
          <p:nvPr/>
        </p:nvSpPr>
        <p:spPr>
          <a:xfrm>
            <a:off x="7805983" y="810382"/>
            <a:ext cx="424767"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12" name="TextBox 11">
            <a:extLst>
              <a:ext uri="{FF2B5EF4-FFF2-40B4-BE49-F238E27FC236}">
                <a16:creationId xmlns:a16="http://schemas.microsoft.com/office/drawing/2014/main" id="{5B2229F6-94E3-495B-BBB1-97C1B0BE1097}"/>
              </a:ext>
            </a:extLst>
          </p:cNvPr>
          <p:cNvSpPr txBox="1"/>
          <p:nvPr/>
        </p:nvSpPr>
        <p:spPr>
          <a:xfrm>
            <a:off x="7082022" y="1436406"/>
            <a:ext cx="424767"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cxnSp>
        <p:nvCxnSpPr>
          <p:cNvPr id="13" name="Straight Arrow Connector 12">
            <a:extLst>
              <a:ext uri="{FF2B5EF4-FFF2-40B4-BE49-F238E27FC236}">
                <a16:creationId xmlns:a16="http://schemas.microsoft.com/office/drawing/2014/main" id="{D1F56E0C-71D2-4DB3-9644-9C860B5E4158}"/>
              </a:ext>
            </a:extLst>
          </p:cNvPr>
          <p:cNvCxnSpPr/>
          <p:nvPr/>
        </p:nvCxnSpPr>
        <p:spPr>
          <a:xfrm flipH="1">
            <a:off x="5838153" y="2357631"/>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66B9D7-FB37-4C37-9FFE-FD8BD1454569}"/>
              </a:ext>
            </a:extLst>
          </p:cNvPr>
          <p:cNvSpPr txBox="1"/>
          <p:nvPr/>
        </p:nvSpPr>
        <p:spPr>
          <a:xfrm>
            <a:off x="6761825" y="2100939"/>
            <a:ext cx="1239520" cy="369332"/>
          </a:xfrm>
          <a:prstGeom prst="rect">
            <a:avLst/>
          </a:prstGeom>
          <a:noFill/>
        </p:spPr>
        <p:txBody>
          <a:bodyPr wrap="square" rtlCol="0">
            <a:spAutoFit/>
          </a:bodyPr>
          <a:lstStyle/>
          <a:p>
            <a:r>
              <a:rPr lang="en-US" dirty="0"/>
              <a:t>*</a:t>
            </a:r>
          </a:p>
        </p:txBody>
      </p:sp>
      <p:cxnSp>
        <p:nvCxnSpPr>
          <p:cNvPr id="15" name="Straight Arrow Connector 14">
            <a:extLst>
              <a:ext uri="{FF2B5EF4-FFF2-40B4-BE49-F238E27FC236}">
                <a16:creationId xmlns:a16="http://schemas.microsoft.com/office/drawing/2014/main" id="{5516407D-8DA1-4D2D-9F3F-F18E0B702D48}"/>
              </a:ext>
            </a:extLst>
          </p:cNvPr>
          <p:cNvCxnSpPr/>
          <p:nvPr/>
        </p:nvCxnSpPr>
        <p:spPr>
          <a:xfrm>
            <a:off x="6894550" y="2371592"/>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6E8DBE-4C58-496F-BC6A-006A69C0CE2A}"/>
              </a:ext>
            </a:extLst>
          </p:cNvPr>
          <p:cNvSpPr txBox="1"/>
          <p:nvPr/>
        </p:nvSpPr>
        <p:spPr>
          <a:xfrm>
            <a:off x="7848597" y="3282062"/>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17" name="TextBox 16">
            <a:extLst>
              <a:ext uri="{FF2B5EF4-FFF2-40B4-BE49-F238E27FC236}">
                <a16:creationId xmlns:a16="http://schemas.microsoft.com/office/drawing/2014/main" id="{88D86D72-2778-400B-99ED-AD5FA035F42B}"/>
              </a:ext>
            </a:extLst>
          </p:cNvPr>
          <p:cNvSpPr txBox="1"/>
          <p:nvPr/>
        </p:nvSpPr>
        <p:spPr>
          <a:xfrm>
            <a:off x="6016221" y="2391680"/>
            <a:ext cx="424767"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DB39D238-1245-47DC-9598-A69A1BA99CD2}"/>
              </a:ext>
            </a:extLst>
          </p:cNvPr>
          <p:cNvSpPr txBox="1"/>
          <p:nvPr/>
        </p:nvSpPr>
        <p:spPr>
          <a:xfrm>
            <a:off x="7636214" y="2499241"/>
            <a:ext cx="424767"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7193A5DA-13C9-41E9-9F09-A9BFFE978E74}"/>
              </a:ext>
            </a:extLst>
          </p:cNvPr>
          <p:cNvSpPr txBox="1"/>
          <p:nvPr/>
        </p:nvSpPr>
        <p:spPr>
          <a:xfrm>
            <a:off x="8515716" y="1375142"/>
            <a:ext cx="424767"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2</a:t>
            </a:r>
          </a:p>
        </p:txBody>
      </p:sp>
      <p:sp>
        <p:nvSpPr>
          <p:cNvPr id="20" name="TextBox 19">
            <a:extLst>
              <a:ext uri="{FF2B5EF4-FFF2-40B4-BE49-F238E27FC236}">
                <a16:creationId xmlns:a16="http://schemas.microsoft.com/office/drawing/2014/main" id="{A7F5B41F-BE00-441C-8C9D-E7DD9B2026C8}"/>
              </a:ext>
            </a:extLst>
          </p:cNvPr>
          <p:cNvSpPr txBox="1"/>
          <p:nvPr/>
        </p:nvSpPr>
        <p:spPr>
          <a:xfrm>
            <a:off x="8792411" y="2101094"/>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21" name="TextBox 20">
            <a:extLst>
              <a:ext uri="{FF2B5EF4-FFF2-40B4-BE49-F238E27FC236}">
                <a16:creationId xmlns:a16="http://schemas.microsoft.com/office/drawing/2014/main" id="{FB804489-CAAD-4A15-AEFF-8FB53BFB2AC1}"/>
              </a:ext>
            </a:extLst>
          </p:cNvPr>
          <p:cNvSpPr txBox="1"/>
          <p:nvPr/>
        </p:nvSpPr>
        <p:spPr>
          <a:xfrm>
            <a:off x="627475" y="4253139"/>
            <a:ext cx="1077749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Among10 initializations, learnt “A” tree 5 times; “B” tree 4 times; “C” tree 1 time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sym typeface="Wingdings" panose="05000000000000000000" pitchFamily="2" charset="2"/>
              </a:rPr>
              <a:t>It seems the learner is doing something when it sees “B”, but still not quite we want. </a:t>
            </a:r>
          </a:p>
          <a:p>
            <a:endParaRPr lang="en-US" dirty="0">
              <a:latin typeface="Times New Roman" panose="02020603050405020304" pitchFamily="18" charset="0"/>
              <a:cs typeface="Times New Roman" panose="02020603050405020304" pitchFamily="18" charset="0"/>
              <a:sym typeface="Wingdings" panose="05000000000000000000" pitchFamily="2" charset="2"/>
            </a:endParaRPr>
          </a:p>
          <a:p>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sym typeface="Wingdings" panose="05000000000000000000" pitchFamily="2" charset="2"/>
              </a:rPr>
              <a:t>A conjecture of overfitting: it picks the state governing “A” as the initial state because among 20 trees, 16 has “A” as the topmost leaf.  Usually in probabilistic approaches in dealing with syntactic representations, depth really matters! </a:t>
            </a:r>
          </a:p>
        </p:txBody>
      </p:sp>
      <p:sp>
        <p:nvSpPr>
          <p:cNvPr id="23" name="Slide Number Placeholder 22">
            <a:extLst>
              <a:ext uri="{FF2B5EF4-FFF2-40B4-BE49-F238E27FC236}">
                <a16:creationId xmlns:a16="http://schemas.microsoft.com/office/drawing/2014/main" id="{A003DDAA-89E2-413B-818C-AA86B9307ED2}"/>
              </a:ext>
            </a:extLst>
          </p:cNvPr>
          <p:cNvSpPr>
            <a:spLocks noGrp="1"/>
          </p:cNvSpPr>
          <p:nvPr>
            <p:ph type="sldNum" sz="quarter" idx="12"/>
          </p:nvPr>
        </p:nvSpPr>
        <p:spPr/>
        <p:txBody>
          <a:bodyPr/>
          <a:lstStyle/>
          <a:p>
            <a:fld id="{25960930-9902-4F44-AFF7-DF1E3245B9A5}" type="slidenum">
              <a:rPr lang="en-US" smtClean="0"/>
              <a:t>18</a:t>
            </a:fld>
            <a:endParaRPr lang="en-US"/>
          </a:p>
        </p:txBody>
      </p:sp>
    </p:spTree>
    <p:extLst>
      <p:ext uri="{BB962C8B-B14F-4D97-AF65-F5344CB8AC3E}">
        <p14:creationId xmlns:p14="http://schemas.microsoft.com/office/powerpoint/2010/main" val="334204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3042FC-21C3-4D94-8002-A59B8048FA83}"/>
              </a:ext>
            </a:extLst>
          </p:cNvPr>
          <p:cNvSpPr>
            <a:spLocks noGrp="1"/>
          </p:cNvSpPr>
          <p:nvPr>
            <p:ph type="title"/>
          </p:nvPr>
        </p:nvSpPr>
        <p:spPr>
          <a:xfrm>
            <a:off x="248032" y="0"/>
            <a:ext cx="11862688"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Simulation 3: Simulation 2 + Trees always has resolved dependency.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FE0778-9E90-4BBA-8931-F44BE368012A}"/>
                  </a:ext>
                </a:extLst>
              </p:cNvPr>
              <p:cNvSpPr txBox="1"/>
              <p:nvPr/>
            </p:nvSpPr>
            <p:spPr>
              <a:xfrm>
                <a:off x="168946" y="917543"/>
                <a:ext cx="11336786" cy="251145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assumption is the learner already knows the final grammar is 3 states and the input trees are all binary branching.</a:t>
                </a:r>
              </a:p>
              <a:p>
                <a:r>
                  <a:rPr lang="en-US" dirty="0">
                    <a:latin typeface="Times New Roman" panose="02020603050405020304" pitchFamily="18" charset="0"/>
                    <a:cs typeface="Times New Roman" panose="02020603050405020304" pitchFamily="18" charset="0"/>
                  </a:rPr>
                  <a:t>	              the learner wouldn’t need to figure out that which is non-terminal, which are leaves </a:t>
                </a:r>
              </a:p>
              <a:p>
                <a:r>
                  <a:rPr lang="en-US" dirty="0">
                    <a:latin typeface="Times New Roman" panose="02020603050405020304" pitchFamily="18" charset="0"/>
                    <a:cs typeface="Times New Roman" panose="02020603050405020304" pitchFamily="18" charset="0"/>
                  </a:rPr>
                  <a:t>	              the learner already knows that “A”, “B”, “C” correspond to different states </a:t>
                </a:r>
              </a:p>
              <a:p>
                <a:r>
                  <a:rPr lang="en-US" dirty="0">
                    <a:latin typeface="Times New Roman" panose="02020603050405020304" pitchFamily="18" charset="0"/>
                    <a:cs typeface="Times New Roman" panose="02020603050405020304" pitchFamily="18" charset="0"/>
                  </a:rPr>
                  <a:t>	              the learner is insensitive to ordering and would think [0, 1] is the equivalent to [1, 0]</a:t>
                </a:r>
              </a:p>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the learner knows all trees have resolved dependencies </a:t>
                </a:r>
                <a:r>
                  <a:rPr lang="en-US" b="1" u="sng" dirty="0">
                    <a:latin typeface="Times New Roman" panose="02020603050405020304" pitchFamily="18" charset="0"/>
                    <a:cs typeface="Times New Roman" panose="02020603050405020304" pitchFamily="18" charset="0"/>
                    <a:sym typeface="Wingdings" panose="05000000000000000000" pitchFamily="2" charset="2"/>
                  </a:rPr>
                  <a:t> they are C trees </a:t>
                </a:r>
                <a:r>
                  <a:rPr lang="en-US" b="1" u="sng"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Then we have </a:t>
                </a:r>
              </a:p>
              <a:p>
                <a:r>
                  <a:rPr lang="en-US" dirty="0">
                    <a:latin typeface="Times New Roman" panose="02020603050405020304" pitchFamily="18" charset="0"/>
                    <a:cs typeface="Times New Roman" panose="02020603050405020304" pitchFamily="18" charset="0"/>
                  </a:rPr>
                  <a:t>   - Number of parameters for the root node (initial state): |Q| = </a:t>
                </a:r>
                <a:r>
                  <a:rPr lang="en-US" b="1" i="1" u="sng" dirty="0">
                    <a:latin typeface="Times New Roman" panose="02020603050405020304" pitchFamily="18" charset="0"/>
                    <a:cs typeface="Times New Roman" panose="02020603050405020304" pitchFamily="18" charset="0"/>
                  </a:rPr>
                  <a:t>0</a:t>
                </a:r>
              </a:p>
              <a:p>
                <a:r>
                  <a:rPr lang="en-US" dirty="0">
                    <a:latin typeface="Times New Roman" panose="02020603050405020304" pitchFamily="18" charset="0"/>
                    <a:cs typeface="Times New Roman" panose="02020603050405020304" pitchFamily="18" charset="0"/>
                  </a:rPr>
                  <a:t>   - Number of transitions for the branching (transitions):   |Q|*[(Choose(</a:t>
                </a:r>
                <a14:m>
                  <m:oMath xmlns:m="http://schemas.openxmlformats.org/officeDocument/2006/math">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𝑄</m:t>
                          </m:r>
                          <m:r>
                            <a:rPr lang="en-US" b="0" i="1" smtClean="0">
                              <a:latin typeface="Cambria Math" panose="02040503050406030204" pitchFamily="18" charset="0"/>
                              <a:cs typeface="Times New Roman" panose="02020603050405020304" pitchFamily="18" charset="0"/>
                            </a:rPr>
                            <m:t>|</m:t>
                          </m:r>
                        </m:e>
                      </m:mr>
                      <m:mr>
                        <m:e>
                          <m:r>
                            <a:rPr lang="en-US" b="0" i="1" smtClean="0">
                              <a:latin typeface="Cambria Math" panose="02040503050406030204" pitchFamily="18" charset="0"/>
                              <a:cs typeface="Times New Roman" panose="02020603050405020304" pitchFamily="18" charset="0"/>
                            </a:rPr>
                            <m:t>𝑘</m:t>
                          </m:r>
                        </m:e>
                      </m:mr>
                    </m:m>
                    <m:r>
                      <a:rPr lang="en-US" b="0"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+1] = 3*7 =21</a:t>
                </a:r>
              </a:p>
            </p:txBody>
          </p:sp>
        </mc:Choice>
        <mc:Fallback xmlns="">
          <p:sp>
            <p:nvSpPr>
              <p:cNvPr id="5" name="TextBox 4">
                <a:extLst>
                  <a:ext uri="{FF2B5EF4-FFF2-40B4-BE49-F238E27FC236}">
                    <a16:creationId xmlns:a16="http://schemas.microsoft.com/office/drawing/2014/main" id="{3AFE0778-9E90-4BBA-8931-F44BE368012A}"/>
                  </a:ext>
                </a:extLst>
              </p:cNvPr>
              <p:cNvSpPr txBox="1">
                <a:spLocks noRot="1" noChangeAspect="1" noMove="1" noResize="1" noEditPoints="1" noAdjustHandles="1" noChangeArrowheads="1" noChangeShapeType="1" noTextEdit="1"/>
              </p:cNvSpPr>
              <p:nvPr/>
            </p:nvSpPr>
            <p:spPr>
              <a:xfrm>
                <a:off x="168946" y="917543"/>
                <a:ext cx="11336786" cy="2511457"/>
              </a:xfrm>
              <a:prstGeom prst="rect">
                <a:avLst/>
              </a:prstGeom>
              <a:blipFill>
                <a:blip r:embed="rId2"/>
                <a:stretch>
                  <a:fillRect l="-484" t="-145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322313C-F5F3-4CC7-8E4D-17A80D43F3E9}"/>
              </a:ext>
            </a:extLst>
          </p:cNvPr>
          <p:cNvSpPr txBox="1"/>
          <p:nvPr/>
        </p:nvSpPr>
        <p:spPr>
          <a:xfrm>
            <a:off x="380112" y="3352226"/>
            <a:ext cx="9800948" cy="3077766"/>
          </a:xfrm>
          <a:prstGeom prst="rect">
            <a:avLst/>
          </a:prstGeom>
          <a:noFill/>
        </p:spPr>
        <p:txBody>
          <a:bodyPr wrap="square" rtlCol="0">
            <a:spAutoFit/>
          </a:bodyPr>
          <a:lstStyle/>
          <a:p>
            <a:pPr marL="0" marR="0">
              <a:spcBef>
                <a:spcPts val="0"/>
              </a:spcBef>
              <a:spcAft>
                <a:spcPts val="0"/>
              </a:spcAft>
            </a:pPr>
            <a:r>
              <a:rPr lang="zh-CN" sz="1600" dirty="0">
                <a:effectLst/>
                <a:latin typeface="Calibri" panose="020F0502020204030204" pitchFamily="34" charset="0"/>
              </a:rPr>
              <a:t> </a:t>
            </a:r>
          </a:p>
          <a:p>
            <a:r>
              <a:rPr lang="en-US" sz="1600" dirty="0">
                <a:latin typeface="Times New Roman" panose="02020603050405020304" pitchFamily="18" charset="0"/>
                <a:cs typeface="Times New Roman" panose="02020603050405020304" pitchFamily="18" charset="0"/>
              </a:rPr>
              <a:t>I(2) = 1.0</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R(0,"A",[]) = 1.0</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R(1,"*",[1,2]) = 0.6226415094339622</a:t>
            </a:r>
          </a:p>
          <a:p>
            <a:r>
              <a:rPr lang="en-US" sz="1600" dirty="0">
                <a:latin typeface="Times New Roman" panose="02020603050405020304" pitchFamily="18" charset="0"/>
                <a:cs typeface="Times New Roman" panose="02020603050405020304" pitchFamily="18" charset="0"/>
              </a:rPr>
              <a:t>R(1,"B",[]) = 0.37735849056603776</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R(2,"*",[0,1]) = 0.23529411764705882</a:t>
            </a:r>
          </a:p>
          <a:p>
            <a:r>
              <a:rPr lang="en-US" sz="1600" dirty="0">
                <a:latin typeface="Times New Roman" panose="02020603050405020304" pitchFamily="18" charset="0"/>
                <a:cs typeface="Times New Roman" panose="02020603050405020304" pitchFamily="18" charset="0"/>
              </a:rPr>
              <a:t>R(2,"*",[2,2]) = 0.18823529411764706</a:t>
            </a:r>
          </a:p>
          <a:p>
            <a:r>
              <a:rPr lang="en-US" sz="1600" dirty="0">
                <a:latin typeface="Times New Roman" panose="02020603050405020304" pitchFamily="18" charset="0"/>
                <a:cs typeface="Times New Roman" panose="02020603050405020304" pitchFamily="18" charset="0"/>
              </a:rPr>
              <a:t>R(2,"C",[]) = 0.5764705882352941</a:t>
            </a:r>
          </a:p>
          <a:p>
            <a:endParaRPr lang="en-US" dirty="0"/>
          </a:p>
        </p:txBody>
      </p:sp>
      <p:cxnSp>
        <p:nvCxnSpPr>
          <p:cNvPr id="7" name="Straight Arrow Connector 6">
            <a:extLst>
              <a:ext uri="{FF2B5EF4-FFF2-40B4-BE49-F238E27FC236}">
                <a16:creationId xmlns:a16="http://schemas.microsoft.com/office/drawing/2014/main" id="{78C20375-5513-44F6-B564-5979617DCA48}"/>
              </a:ext>
            </a:extLst>
          </p:cNvPr>
          <p:cNvCxnSpPr/>
          <p:nvPr/>
        </p:nvCxnSpPr>
        <p:spPr>
          <a:xfrm flipH="1">
            <a:off x="5693591" y="3856218"/>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F1C0CD-D496-4795-9518-5A6DEBCB6389}"/>
              </a:ext>
            </a:extLst>
          </p:cNvPr>
          <p:cNvSpPr txBox="1"/>
          <p:nvPr/>
        </p:nvSpPr>
        <p:spPr>
          <a:xfrm>
            <a:off x="6617263" y="3599526"/>
            <a:ext cx="1239520"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8A5C859-7F2A-4138-BE25-A119D0FE9BC2}"/>
              </a:ext>
            </a:extLst>
          </p:cNvPr>
          <p:cNvSpPr txBox="1"/>
          <p:nvPr/>
        </p:nvSpPr>
        <p:spPr>
          <a:xfrm>
            <a:off x="7695407" y="4713183"/>
            <a:ext cx="1239520" cy="369332"/>
          </a:xfrm>
          <a:prstGeom prst="rect">
            <a:avLst/>
          </a:prstGeom>
          <a:noFill/>
        </p:spPr>
        <p:txBody>
          <a:bodyPr wrap="square" rtlCol="0">
            <a:spAutoFit/>
          </a:bodyPr>
          <a:lstStyle/>
          <a:p>
            <a:r>
              <a:rPr lang="en-US" dirty="0"/>
              <a:t>*</a:t>
            </a:r>
          </a:p>
        </p:txBody>
      </p:sp>
      <p:cxnSp>
        <p:nvCxnSpPr>
          <p:cNvPr id="10" name="Straight Arrow Connector 9">
            <a:extLst>
              <a:ext uri="{FF2B5EF4-FFF2-40B4-BE49-F238E27FC236}">
                <a16:creationId xmlns:a16="http://schemas.microsoft.com/office/drawing/2014/main" id="{7A19EC59-7F61-4726-95E1-CA5A36AE27E2}"/>
              </a:ext>
            </a:extLst>
          </p:cNvPr>
          <p:cNvCxnSpPr/>
          <p:nvPr/>
        </p:nvCxnSpPr>
        <p:spPr>
          <a:xfrm>
            <a:off x="6749988" y="3870179"/>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F14BC6B-BE18-4F83-9271-908F9AA29971}"/>
              </a:ext>
            </a:extLst>
          </p:cNvPr>
          <p:cNvCxnSpPr/>
          <p:nvPr/>
        </p:nvCxnSpPr>
        <p:spPr>
          <a:xfrm flipH="1">
            <a:off x="6911213" y="5005741"/>
            <a:ext cx="1056640" cy="802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8E51DD-7875-47D0-8C12-252AEB8D153A}"/>
              </a:ext>
            </a:extLst>
          </p:cNvPr>
          <p:cNvCxnSpPr/>
          <p:nvPr/>
        </p:nvCxnSpPr>
        <p:spPr>
          <a:xfrm>
            <a:off x="7967610" y="5019702"/>
            <a:ext cx="1033706" cy="78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266F5F7-B378-4A0E-B067-D98C4E8B1EF1}"/>
              </a:ext>
            </a:extLst>
          </p:cNvPr>
          <p:cNvSpPr txBox="1"/>
          <p:nvPr/>
        </p:nvSpPr>
        <p:spPr>
          <a:xfrm>
            <a:off x="5439861" y="4737400"/>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4" name="TextBox 13">
            <a:extLst>
              <a:ext uri="{FF2B5EF4-FFF2-40B4-BE49-F238E27FC236}">
                <a16:creationId xmlns:a16="http://schemas.microsoft.com/office/drawing/2014/main" id="{F5AB51D5-AF07-4FC9-85B8-CAF4D6F3FC39}"/>
              </a:ext>
            </a:extLst>
          </p:cNvPr>
          <p:cNvSpPr txBox="1"/>
          <p:nvPr/>
        </p:nvSpPr>
        <p:spPr>
          <a:xfrm>
            <a:off x="6749988" y="5876235"/>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p>
        </p:txBody>
      </p:sp>
      <p:sp>
        <p:nvSpPr>
          <p:cNvPr id="15" name="TextBox 14">
            <a:extLst>
              <a:ext uri="{FF2B5EF4-FFF2-40B4-BE49-F238E27FC236}">
                <a16:creationId xmlns:a16="http://schemas.microsoft.com/office/drawing/2014/main" id="{B023E847-7D06-4E1D-B2A9-2ED8A71BBA07}"/>
              </a:ext>
            </a:extLst>
          </p:cNvPr>
          <p:cNvSpPr txBox="1"/>
          <p:nvPr/>
        </p:nvSpPr>
        <p:spPr>
          <a:xfrm>
            <a:off x="8766698" y="5876235"/>
            <a:ext cx="66582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16" name="TextBox 15">
            <a:extLst>
              <a:ext uri="{FF2B5EF4-FFF2-40B4-BE49-F238E27FC236}">
                <a16:creationId xmlns:a16="http://schemas.microsoft.com/office/drawing/2014/main" id="{FA30D79E-29E1-4E5F-A32B-E86CF5D1FA74}"/>
              </a:ext>
            </a:extLst>
          </p:cNvPr>
          <p:cNvSpPr txBox="1"/>
          <p:nvPr/>
        </p:nvSpPr>
        <p:spPr>
          <a:xfrm>
            <a:off x="6617263" y="3352226"/>
            <a:ext cx="670560"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id="{9CFE6624-A361-46C9-8F5F-32AB515B43EB}"/>
              </a:ext>
            </a:extLst>
          </p:cNvPr>
          <p:cNvSpPr txBox="1"/>
          <p:nvPr/>
        </p:nvSpPr>
        <p:spPr>
          <a:xfrm>
            <a:off x="5873614" y="3969349"/>
            <a:ext cx="670560"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FFB01A9C-E866-4951-8A71-C25EB05E931D}"/>
              </a:ext>
            </a:extLst>
          </p:cNvPr>
          <p:cNvSpPr txBox="1"/>
          <p:nvPr/>
        </p:nvSpPr>
        <p:spPr>
          <a:xfrm>
            <a:off x="7297050" y="3920804"/>
            <a:ext cx="670560"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B3310DAB-54C0-4E83-B109-459D39F8E9B5}"/>
              </a:ext>
            </a:extLst>
          </p:cNvPr>
          <p:cNvSpPr txBox="1"/>
          <p:nvPr/>
        </p:nvSpPr>
        <p:spPr>
          <a:xfrm>
            <a:off x="6984260" y="5145626"/>
            <a:ext cx="670560"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2</a:t>
            </a:r>
          </a:p>
        </p:txBody>
      </p:sp>
      <p:sp>
        <p:nvSpPr>
          <p:cNvPr id="20" name="TextBox 19">
            <a:extLst>
              <a:ext uri="{FF2B5EF4-FFF2-40B4-BE49-F238E27FC236}">
                <a16:creationId xmlns:a16="http://schemas.microsoft.com/office/drawing/2014/main" id="{CB8012F7-E730-4C5F-A8F9-5A9385FFBF92}"/>
              </a:ext>
            </a:extLst>
          </p:cNvPr>
          <p:cNvSpPr txBox="1"/>
          <p:nvPr/>
        </p:nvSpPr>
        <p:spPr>
          <a:xfrm>
            <a:off x="8536570" y="5086331"/>
            <a:ext cx="670560" cy="369332"/>
          </a:xfrm>
          <a:prstGeom prst="rect">
            <a:avLst/>
          </a:prstGeom>
          <a:noFill/>
        </p:spPr>
        <p:txBody>
          <a:bodyPr wrap="square" rtlCol="0">
            <a:spAutoFit/>
          </a:bodyPr>
          <a:lstStyle/>
          <a:p>
            <a:r>
              <a:rPr lang="en-US" dirty="0">
                <a:highlight>
                  <a:srgbClr val="C0C0C0"/>
                </a:highlight>
                <a:latin typeface="Times New Roman" panose="02020603050405020304" pitchFamily="18" charset="0"/>
                <a:cs typeface="Times New Roman" panose="02020603050405020304" pitchFamily="18" charset="0"/>
              </a:rPr>
              <a:t>0</a:t>
            </a:r>
          </a:p>
        </p:txBody>
      </p:sp>
      <p:sp>
        <p:nvSpPr>
          <p:cNvPr id="21" name="TextBox 20">
            <a:extLst>
              <a:ext uri="{FF2B5EF4-FFF2-40B4-BE49-F238E27FC236}">
                <a16:creationId xmlns:a16="http://schemas.microsoft.com/office/drawing/2014/main" id="{009F5040-D9E7-48E0-8B35-D71EC15FCE26}"/>
              </a:ext>
            </a:extLst>
          </p:cNvPr>
          <p:cNvSpPr txBox="1"/>
          <p:nvPr/>
        </p:nvSpPr>
        <p:spPr>
          <a:xfrm>
            <a:off x="130413" y="6240839"/>
            <a:ext cx="7820579" cy="646331"/>
          </a:xfrm>
          <a:prstGeom prst="rect">
            <a:avLst/>
          </a:prstGeom>
          <a:noFill/>
        </p:spPr>
        <p:txBody>
          <a:bodyPr wrap="square" rtlCol="0">
            <a:spAutoFit/>
          </a:bodyPr>
          <a:lstStyle/>
          <a:p>
            <a:pPr marL="0" marR="0">
              <a:spcBef>
                <a:spcPts val="0"/>
              </a:spcBef>
              <a:spcAft>
                <a:spcPts val="0"/>
              </a:spcAft>
            </a:pPr>
            <a:r>
              <a:rPr lang="en-US" u="sng" dirty="0">
                <a:latin typeface="Times New Roman" panose="02020603050405020304" pitchFamily="18" charset="0"/>
                <a:cs typeface="Times New Roman" panose="02020603050405020304" pitchFamily="18" charset="0"/>
              </a:rPr>
              <a:t>Likelihood of the data: </a:t>
            </a:r>
            <a:r>
              <a:rPr lang="en-US" sz="1600" dirty="0">
                <a:effectLst/>
                <a:latin typeface="Times New Roman" panose="02020603050405020304" pitchFamily="18" charset="0"/>
                <a:cs typeface="Times New Roman" panose="02020603050405020304" pitchFamily="18" charset="0"/>
              </a:rPr>
              <a:t>2.2380644020642265e-129</a:t>
            </a:r>
            <a:r>
              <a:rPr lang="en-US" sz="1600" dirty="0">
                <a:effectLst/>
                <a:latin typeface="Times New Roman" panose="02020603050405020304" pitchFamily="18" charset="0"/>
                <a:cs typeface="Times New Roman" panose="02020603050405020304" pitchFamily="18" charset="0"/>
                <a:sym typeface="Wingdings" panose="05000000000000000000" pitchFamily="2" charset="2"/>
              </a:rPr>
              <a:t></a:t>
            </a:r>
            <a:r>
              <a:rPr lang="en-US" sz="1600" dirty="0">
                <a:effectLst/>
                <a:latin typeface="Times New Roman" panose="02020603050405020304" pitchFamily="18" charset="0"/>
                <a:cs typeface="Times New Roman" panose="02020603050405020304" pitchFamily="18" charset="0"/>
              </a:rPr>
              <a:t>7.086922962840619e-52</a:t>
            </a:r>
          </a:p>
          <a:p>
            <a:endParaRPr lang="en-US" dirty="0"/>
          </a:p>
        </p:txBody>
      </p:sp>
      <p:sp>
        <p:nvSpPr>
          <p:cNvPr id="22" name="Slide Number Placeholder 21">
            <a:extLst>
              <a:ext uri="{FF2B5EF4-FFF2-40B4-BE49-F238E27FC236}">
                <a16:creationId xmlns:a16="http://schemas.microsoft.com/office/drawing/2014/main" id="{91BE4F2E-5026-4A91-B32B-D9E1DF0ACE9C}"/>
              </a:ext>
            </a:extLst>
          </p:cNvPr>
          <p:cNvSpPr>
            <a:spLocks noGrp="1"/>
          </p:cNvSpPr>
          <p:nvPr>
            <p:ph type="sldNum" sz="quarter" idx="12"/>
          </p:nvPr>
        </p:nvSpPr>
        <p:spPr/>
        <p:txBody>
          <a:bodyPr/>
          <a:lstStyle/>
          <a:p>
            <a:fld id="{25960930-9902-4F44-AFF7-DF1E3245B9A5}" type="slidenum">
              <a:rPr lang="en-US" smtClean="0"/>
              <a:t>19</a:t>
            </a:fld>
            <a:endParaRPr lang="en-US"/>
          </a:p>
        </p:txBody>
      </p:sp>
    </p:spTree>
    <p:extLst>
      <p:ext uri="{BB962C8B-B14F-4D97-AF65-F5344CB8AC3E}">
        <p14:creationId xmlns:p14="http://schemas.microsoft.com/office/powerpoint/2010/main" val="68410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3" grpId="0"/>
      <p:bldP spid="14" grpId="0"/>
      <p:bldP spid="15" grpId="0"/>
      <p:bldP spid="16" grpId="0"/>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E178-8463-43C3-BEA8-B513522D754B}"/>
              </a:ext>
            </a:extLst>
          </p:cNvPr>
          <p:cNvSpPr>
            <a:spLocks noGrp="1"/>
          </p:cNvSpPr>
          <p:nvPr>
            <p:ph type="title"/>
          </p:nvPr>
        </p:nvSpPr>
        <p:spPr>
          <a:xfrm>
            <a:off x="562992" y="231960"/>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Roadmap</a:t>
            </a:r>
          </a:p>
        </p:txBody>
      </p:sp>
      <p:sp>
        <p:nvSpPr>
          <p:cNvPr id="3" name="Content Placeholder 2">
            <a:extLst>
              <a:ext uri="{FF2B5EF4-FFF2-40B4-BE49-F238E27FC236}">
                <a16:creationId xmlns:a16="http://schemas.microsoft.com/office/drawing/2014/main" id="{B76372FE-BBF7-4B52-996B-9F41FD8C0EEB}"/>
              </a:ext>
            </a:extLst>
          </p:cNvPr>
          <p:cNvSpPr>
            <a:spLocks noGrp="1"/>
          </p:cNvSpPr>
          <p:nvPr>
            <p:ph idx="1"/>
          </p:nvPr>
        </p:nvSpPr>
        <p:spPr>
          <a:xfrm>
            <a:off x="394316" y="1672933"/>
            <a:ext cx="11004612" cy="4351338"/>
          </a:xfrm>
        </p:spPr>
        <p:txBody>
          <a:bodyPr/>
          <a:lstStyle/>
          <a:p>
            <a:r>
              <a:rPr lang="en-US" dirty="0">
                <a:latin typeface="Times New Roman" panose="02020603050405020304" pitchFamily="18" charset="0"/>
                <a:cs typeface="Times New Roman" panose="02020603050405020304" pitchFamily="18" charset="0"/>
              </a:rPr>
              <a:t>Motivations &amp; Background</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Learner</a:t>
            </a:r>
          </a:p>
          <a:p>
            <a:pPr>
              <a:buFontTx/>
              <a:buChar char="-"/>
            </a:pPr>
            <a:r>
              <a:rPr lang="en-US" sz="2000" dirty="0">
                <a:latin typeface="Times New Roman" panose="02020603050405020304" pitchFamily="18" charset="0"/>
                <a:cs typeface="Times New Roman" panose="02020603050405020304" pitchFamily="18" charset="0"/>
              </a:rPr>
              <a:t>The model: probabilistic finite-state tree automata</a:t>
            </a:r>
          </a:p>
          <a:p>
            <a:pPr>
              <a:buFontTx/>
              <a:buChar char="-"/>
            </a:pPr>
            <a:r>
              <a:rPr lang="en-US" sz="2000" dirty="0">
                <a:latin typeface="Times New Roman" panose="02020603050405020304" pitchFamily="18" charset="0"/>
                <a:cs typeface="Times New Roman" panose="02020603050405020304" pitchFamily="18" charset="0"/>
              </a:rPr>
              <a:t>L</a:t>
            </a:r>
            <a:r>
              <a:rPr lang="en-US" altLang="zh-CN" sz="2000" dirty="0">
                <a:latin typeface="Times New Roman" panose="02020603050405020304" pitchFamily="18" charset="0"/>
                <a:cs typeface="Times New Roman" panose="02020603050405020304" pitchFamily="18" charset="0"/>
              </a:rPr>
              <a:t>earning algorithm</a:t>
            </a:r>
            <a:r>
              <a:rPr lang="en-US" sz="2000" dirty="0">
                <a:latin typeface="Times New Roman" panose="02020603050405020304" pitchFamily="18" charset="0"/>
                <a:cs typeface="Times New Roman" panose="02020603050405020304" pitchFamily="18" charset="0"/>
              </a:rPr>
              <a:t>: expectation-maximization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Simulations over toy datasets (wh-movements)</a:t>
            </a:r>
          </a:p>
          <a:p>
            <a:pPr>
              <a:buFontTx/>
              <a:buChar char="-"/>
            </a:pPr>
            <a:r>
              <a:rPr lang="en-US" sz="2000" dirty="0">
                <a:latin typeface="Times New Roman" panose="02020603050405020304" pitchFamily="18" charset="0"/>
                <a:cs typeface="Times New Roman" panose="02020603050405020304" pitchFamily="18" charset="0"/>
              </a:rPr>
              <a:t>C-commanding relations </a:t>
            </a:r>
            <a:r>
              <a:rPr lang="en-US" sz="2000" i="1" dirty="0">
                <a:latin typeface="Times New Roman" panose="02020603050405020304" pitchFamily="18" charset="0"/>
                <a:cs typeface="Times New Roman" panose="02020603050405020304" pitchFamily="18" charset="0"/>
              </a:rPr>
              <a:t>can</a:t>
            </a:r>
            <a:r>
              <a:rPr lang="en-US" sz="2000" dirty="0">
                <a:latin typeface="Times New Roman" panose="02020603050405020304" pitchFamily="18" charset="0"/>
                <a:cs typeface="Times New Roman" panose="02020603050405020304" pitchFamily="18" charset="0"/>
              </a:rPr>
              <a:t> be learnt via distributional information with a </a:t>
            </a:r>
            <a:r>
              <a:rPr lang="en-US" sz="2000" i="1" dirty="0">
                <a:latin typeface="Times New Roman" panose="02020603050405020304" pitchFamily="18" charset="0"/>
                <a:cs typeface="Times New Roman" panose="02020603050405020304" pitchFamily="18" charset="0"/>
              </a:rPr>
              <a:t>restricted</a:t>
            </a:r>
            <a:r>
              <a:rPr lang="en-US" sz="2000" dirty="0">
                <a:latin typeface="Times New Roman" panose="02020603050405020304" pitchFamily="18" charset="0"/>
                <a:cs typeface="Times New Roman" panose="02020603050405020304" pitchFamily="18" charset="0"/>
              </a:rPr>
              <a:t> hypothesis space, </a:t>
            </a:r>
          </a:p>
          <a:p>
            <a:pPr marL="0" indent="0">
              <a:buNone/>
            </a:pPr>
            <a:r>
              <a:rPr lang="en-US" sz="2000" dirty="0">
                <a:latin typeface="Times New Roman" panose="02020603050405020304" pitchFamily="18" charset="0"/>
                <a:cs typeface="Times New Roman" panose="02020603050405020304" pitchFamily="18" charset="0"/>
              </a:rPr>
              <a:t>    which aligns with the claims highlighted by many works </a:t>
            </a:r>
            <a:r>
              <a:rPr lang="en-US" sz="1500" dirty="0">
                <a:latin typeface="Times New Roman" panose="02020603050405020304" pitchFamily="18" charset="0"/>
                <a:cs typeface="Times New Roman" panose="02020603050405020304" pitchFamily="18" charset="0"/>
              </a:rPr>
              <a:t>(e.g. </a:t>
            </a:r>
            <a:r>
              <a:rPr lang="en-US" sz="1500" dirty="0" err="1">
                <a:latin typeface="Times New Roman" panose="02020603050405020304" pitchFamily="18" charset="0"/>
                <a:cs typeface="Times New Roman" panose="02020603050405020304" pitchFamily="18" charset="0"/>
              </a:rPr>
              <a:t>Lari</a:t>
            </a:r>
            <a:r>
              <a:rPr lang="en-US" sz="1500" dirty="0">
                <a:latin typeface="Times New Roman" panose="02020603050405020304" pitchFamily="18" charset="0"/>
                <a:cs typeface="Times New Roman" panose="02020603050405020304" pitchFamily="18" charset="0"/>
              </a:rPr>
              <a:t> and Young 1990; Jarosz 2006). </a:t>
            </a:r>
          </a:p>
        </p:txBody>
      </p:sp>
      <p:sp>
        <p:nvSpPr>
          <p:cNvPr id="4" name="Slide Number Placeholder 3">
            <a:extLst>
              <a:ext uri="{FF2B5EF4-FFF2-40B4-BE49-F238E27FC236}">
                <a16:creationId xmlns:a16="http://schemas.microsoft.com/office/drawing/2014/main" id="{AFAD01F9-C270-4549-84C6-EBFF88EBE35E}"/>
              </a:ext>
            </a:extLst>
          </p:cNvPr>
          <p:cNvSpPr>
            <a:spLocks noGrp="1"/>
          </p:cNvSpPr>
          <p:nvPr>
            <p:ph type="sldNum" sz="quarter" idx="12"/>
          </p:nvPr>
        </p:nvSpPr>
        <p:spPr/>
        <p:txBody>
          <a:bodyPr/>
          <a:lstStyle/>
          <a:p>
            <a:fld id="{25960930-9902-4F44-AFF7-DF1E3245B9A5}" type="slidenum">
              <a:rPr lang="en-US" smtClean="0"/>
              <a:t>2</a:t>
            </a:fld>
            <a:endParaRPr lang="en-US"/>
          </a:p>
        </p:txBody>
      </p:sp>
    </p:spTree>
    <p:extLst>
      <p:ext uri="{BB962C8B-B14F-4D97-AF65-F5344CB8AC3E}">
        <p14:creationId xmlns:p14="http://schemas.microsoft.com/office/powerpoint/2010/main" val="2781029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5A7281-3A70-4B00-93E4-80C9A54AED0B}"/>
              </a:ext>
            </a:extLst>
          </p:cNvPr>
          <p:cNvSpPr txBox="1"/>
          <p:nvPr/>
        </p:nvSpPr>
        <p:spPr>
          <a:xfrm>
            <a:off x="695072" y="1787586"/>
            <a:ext cx="9800948" cy="3077766"/>
          </a:xfrm>
          <a:prstGeom prst="rect">
            <a:avLst/>
          </a:prstGeom>
          <a:noFill/>
        </p:spPr>
        <p:txBody>
          <a:bodyPr wrap="square" rtlCol="0">
            <a:spAutoFit/>
          </a:bodyPr>
          <a:lstStyle/>
          <a:p>
            <a:pPr marL="0" marR="0">
              <a:spcBef>
                <a:spcPts val="0"/>
              </a:spcBef>
              <a:spcAft>
                <a:spcPts val="0"/>
              </a:spcAft>
            </a:pPr>
            <a:r>
              <a:rPr lang="zh-CN" sz="1600" dirty="0">
                <a:effectLst/>
                <a:latin typeface="Calibri" panose="020F0502020204030204" pitchFamily="34" charset="0"/>
              </a:rPr>
              <a:t> </a:t>
            </a:r>
          </a:p>
          <a:p>
            <a:r>
              <a:rPr lang="en-US" sz="1600" dirty="0">
                <a:latin typeface="Times New Roman" panose="02020603050405020304" pitchFamily="18" charset="0"/>
                <a:cs typeface="Times New Roman" panose="02020603050405020304" pitchFamily="18" charset="0"/>
              </a:rPr>
              <a:t>I(2) = 1.0</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R(0,"A",[]) = 1.0</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R(1,"*",[1,2]) = 0.6226415094339622</a:t>
            </a:r>
          </a:p>
          <a:p>
            <a:r>
              <a:rPr lang="en-US" sz="1600" dirty="0">
                <a:latin typeface="Times New Roman" panose="02020603050405020304" pitchFamily="18" charset="0"/>
                <a:cs typeface="Times New Roman" panose="02020603050405020304" pitchFamily="18" charset="0"/>
              </a:rPr>
              <a:t>R(1,"B",[]) = 0.37735849056603776</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R(2,"*",[0,1]) = 0.23529411764705882</a:t>
            </a:r>
          </a:p>
          <a:p>
            <a:r>
              <a:rPr lang="en-US" sz="1600" dirty="0">
                <a:latin typeface="Times New Roman" panose="02020603050405020304" pitchFamily="18" charset="0"/>
                <a:cs typeface="Times New Roman" panose="02020603050405020304" pitchFamily="18" charset="0"/>
              </a:rPr>
              <a:t>R(2,"*",[2,2]) = 0.18823529411764706</a:t>
            </a:r>
          </a:p>
          <a:p>
            <a:r>
              <a:rPr lang="en-US" sz="1600" dirty="0">
                <a:latin typeface="Times New Roman" panose="02020603050405020304" pitchFamily="18" charset="0"/>
                <a:cs typeface="Times New Roman" panose="02020603050405020304" pitchFamily="18" charset="0"/>
              </a:rPr>
              <a:t>R(2,"C",[]) = 0.5764705882352941</a:t>
            </a:r>
          </a:p>
          <a:p>
            <a:endParaRPr lang="en-US" dirty="0"/>
          </a:p>
        </p:txBody>
      </p:sp>
      <p:sp>
        <p:nvSpPr>
          <p:cNvPr id="5" name="TextBox 4">
            <a:extLst>
              <a:ext uri="{FF2B5EF4-FFF2-40B4-BE49-F238E27FC236}">
                <a16:creationId xmlns:a16="http://schemas.microsoft.com/office/drawing/2014/main" id="{DF139E80-225C-4ACB-9E4D-DECB4C7A1C9D}"/>
              </a:ext>
            </a:extLst>
          </p:cNvPr>
          <p:cNvSpPr txBox="1"/>
          <p:nvPr/>
        </p:nvSpPr>
        <p:spPr>
          <a:xfrm>
            <a:off x="4399280" y="2640429"/>
            <a:ext cx="734568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is really the grammar we want!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Among 10 initializations, this grammar is learnt as the final grammar 6 times.  </a:t>
            </a:r>
          </a:p>
        </p:txBody>
      </p:sp>
      <p:sp>
        <p:nvSpPr>
          <p:cNvPr id="6" name="Title 1">
            <a:extLst>
              <a:ext uri="{FF2B5EF4-FFF2-40B4-BE49-F238E27FC236}">
                <a16:creationId xmlns:a16="http://schemas.microsoft.com/office/drawing/2014/main" id="{715656F1-B9E3-43CB-A95E-12FEBCF86116}"/>
              </a:ext>
            </a:extLst>
          </p:cNvPr>
          <p:cNvSpPr>
            <a:spLocks noGrp="1"/>
          </p:cNvSpPr>
          <p:nvPr>
            <p:ph type="title"/>
          </p:nvPr>
        </p:nvSpPr>
        <p:spPr>
          <a:xfrm>
            <a:off x="248032" y="0"/>
            <a:ext cx="11862688"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Simulation 3: Simulation 2 + Trees always has resolved dependency. </a:t>
            </a:r>
          </a:p>
        </p:txBody>
      </p:sp>
      <p:sp>
        <p:nvSpPr>
          <p:cNvPr id="7" name="Slide Number Placeholder 6">
            <a:extLst>
              <a:ext uri="{FF2B5EF4-FFF2-40B4-BE49-F238E27FC236}">
                <a16:creationId xmlns:a16="http://schemas.microsoft.com/office/drawing/2014/main" id="{47C81514-532D-4B29-9CB5-AF19601D715B}"/>
              </a:ext>
            </a:extLst>
          </p:cNvPr>
          <p:cNvSpPr>
            <a:spLocks noGrp="1"/>
          </p:cNvSpPr>
          <p:nvPr>
            <p:ph type="sldNum" sz="quarter" idx="12"/>
          </p:nvPr>
        </p:nvSpPr>
        <p:spPr/>
        <p:txBody>
          <a:bodyPr/>
          <a:lstStyle/>
          <a:p>
            <a:fld id="{25960930-9902-4F44-AFF7-DF1E3245B9A5}" type="slidenum">
              <a:rPr lang="en-US" smtClean="0"/>
              <a:t>20</a:t>
            </a:fld>
            <a:endParaRPr lang="en-US"/>
          </a:p>
        </p:txBody>
      </p:sp>
    </p:spTree>
    <p:extLst>
      <p:ext uri="{BB962C8B-B14F-4D97-AF65-F5344CB8AC3E}">
        <p14:creationId xmlns:p14="http://schemas.microsoft.com/office/powerpoint/2010/main" val="200690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A2CE28-07B7-4E38-BCF1-851C301EC668}"/>
              </a:ext>
            </a:extLst>
          </p:cNvPr>
          <p:cNvSpPr>
            <a:spLocks noGrp="1"/>
          </p:cNvSpPr>
          <p:nvPr>
            <p:ph type="title"/>
          </p:nvPr>
        </p:nvSpPr>
        <p:spPr>
          <a:xfrm>
            <a:off x="248032" y="0"/>
            <a:ext cx="11862688"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Summary over simulations</a:t>
            </a:r>
          </a:p>
        </p:txBody>
      </p:sp>
      <p:graphicFrame>
        <p:nvGraphicFramePr>
          <p:cNvPr id="6" name="Table 6">
            <a:extLst>
              <a:ext uri="{FF2B5EF4-FFF2-40B4-BE49-F238E27FC236}">
                <a16:creationId xmlns:a16="http://schemas.microsoft.com/office/drawing/2014/main" id="{BE2EE7BC-4351-49B1-AFEF-D8D5362B4FED}"/>
              </a:ext>
            </a:extLst>
          </p:cNvPr>
          <p:cNvGraphicFramePr>
            <a:graphicFrameLocks noGrp="1"/>
          </p:cNvGraphicFramePr>
          <p:nvPr>
            <p:extLst>
              <p:ext uri="{D42A27DB-BD31-4B8C-83A1-F6EECF244321}">
                <p14:modId xmlns:p14="http://schemas.microsoft.com/office/powerpoint/2010/main" val="2799391304"/>
              </p:ext>
            </p:extLst>
          </p:nvPr>
        </p:nvGraphicFramePr>
        <p:xfrm>
          <a:off x="548640" y="898595"/>
          <a:ext cx="10850880" cy="3069450"/>
        </p:xfrm>
        <a:graphic>
          <a:graphicData uri="http://schemas.openxmlformats.org/drawingml/2006/table">
            <a:tbl>
              <a:tblPr firstRow="1" bandRow="1">
                <a:tableStyleId>{5C22544A-7EE6-4342-B048-85BDC9FD1C3A}</a:tableStyleId>
              </a:tblPr>
              <a:tblGrid>
                <a:gridCol w="2712720">
                  <a:extLst>
                    <a:ext uri="{9D8B030D-6E8A-4147-A177-3AD203B41FA5}">
                      <a16:colId xmlns:a16="http://schemas.microsoft.com/office/drawing/2014/main" val="938775082"/>
                    </a:ext>
                  </a:extLst>
                </a:gridCol>
                <a:gridCol w="2712720">
                  <a:extLst>
                    <a:ext uri="{9D8B030D-6E8A-4147-A177-3AD203B41FA5}">
                      <a16:colId xmlns:a16="http://schemas.microsoft.com/office/drawing/2014/main" val="616949236"/>
                    </a:ext>
                  </a:extLst>
                </a:gridCol>
                <a:gridCol w="2712720">
                  <a:extLst>
                    <a:ext uri="{9D8B030D-6E8A-4147-A177-3AD203B41FA5}">
                      <a16:colId xmlns:a16="http://schemas.microsoft.com/office/drawing/2014/main" val="125003532"/>
                    </a:ext>
                  </a:extLst>
                </a:gridCol>
                <a:gridCol w="2712720">
                  <a:extLst>
                    <a:ext uri="{9D8B030D-6E8A-4147-A177-3AD203B41FA5}">
                      <a16:colId xmlns:a16="http://schemas.microsoft.com/office/drawing/2014/main" val="3810287631"/>
                    </a:ext>
                  </a:extLst>
                </a:gridCol>
              </a:tblGrid>
              <a:tr h="803205">
                <a:tc>
                  <a:txBody>
                    <a:bodyPr/>
                    <a:lstStyle/>
                    <a:p>
                      <a:endParaRPr lang="en-US"/>
                    </a:p>
                  </a:txBody>
                  <a:tcPr/>
                </a:tc>
                <a:tc>
                  <a:txBody>
                    <a:bodyPr/>
                    <a:lstStyle/>
                    <a:p>
                      <a:r>
                        <a:rPr lang="en-US" dirty="0"/>
                        <a:t>Simulation 1</a:t>
                      </a:r>
                    </a:p>
                  </a:txBody>
                  <a:tcPr/>
                </a:tc>
                <a:tc>
                  <a:txBody>
                    <a:bodyPr/>
                    <a:lstStyle/>
                    <a:p>
                      <a:r>
                        <a:rPr lang="en-US" dirty="0"/>
                        <a:t>Simulation 2</a:t>
                      </a:r>
                    </a:p>
                  </a:txBody>
                  <a:tcPr/>
                </a:tc>
                <a:tc>
                  <a:txBody>
                    <a:bodyPr/>
                    <a:lstStyle/>
                    <a:p>
                      <a:r>
                        <a:rPr lang="en-US" dirty="0"/>
                        <a:t>Simulation 3</a:t>
                      </a:r>
                    </a:p>
                  </a:txBody>
                  <a:tcPr/>
                </a:tc>
                <a:extLst>
                  <a:ext uri="{0D108BD9-81ED-4DB2-BD59-A6C34878D82A}">
                    <a16:rowId xmlns:a16="http://schemas.microsoft.com/office/drawing/2014/main" val="182634164"/>
                  </a:ext>
                </a:extLst>
              </a:tr>
              <a:tr h="803205">
                <a:tc>
                  <a:txBody>
                    <a:bodyPr/>
                    <a:lstStyle/>
                    <a:p>
                      <a:r>
                        <a:rPr lang="en-US" dirty="0"/>
                        <a:t>Restrictions</a:t>
                      </a:r>
                    </a:p>
                  </a:txBody>
                  <a:tcPr/>
                </a:tc>
                <a:tc>
                  <a:txBody>
                    <a:bodyPr/>
                    <a:lstStyle/>
                    <a:p>
                      <a:r>
                        <a:rPr lang="en-US" dirty="0"/>
                        <a:t>N/A</a:t>
                      </a:r>
                    </a:p>
                  </a:txBody>
                  <a:tcPr/>
                </a:tc>
                <a:tc>
                  <a:txBody>
                    <a:bodyPr/>
                    <a:lstStyle/>
                    <a:p>
                      <a:pPr marL="285750" indent="-285750">
                        <a:buFont typeface="Arial" panose="020B0604020202020204" pitchFamily="34" charset="0"/>
                        <a:buChar char="•"/>
                      </a:pPr>
                      <a:r>
                        <a:rPr lang="en-US" dirty="0"/>
                        <a:t>No ordering; </a:t>
                      </a:r>
                    </a:p>
                    <a:p>
                      <a:pPr marL="285750" indent="-285750">
                        <a:buFont typeface="Arial" panose="020B0604020202020204" pitchFamily="34" charset="0"/>
                        <a:buChar char="•"/>
                      </a:pPr>
                      <a:r>
                        <a:rPr lang="en-US" dirty="0"/>
                        <a:t>No lexical assignment</a:t>
                      </a:r>
                    </a:p>
                  </a:txBody>
                  <a:tcPr/>
                </a:tc>
                <a:tc>
                  <a:txBody>
                    <a:bodyPr/>
                    <a:lstStyle/>
                    <a:p>
                      <a:pPr marL="285750" indent="-285750">
                        <a:buFont typeface="Arial" panose="020B0604020202020204" pitchFamily="34" charset="0"/>
                        <a:buChar char="•"/>
                      </a:pPr>
                      <a:r>
                        <a:rPr lang="en-US" dirty="0"/>
                        <a:t>No ordering; </a:t>
                      </a:r>
                    </a:p>
                    <a:p>
                      <a:pPr marL="285750" indent="-285750">
                        <a:buFont typeface="Arial" panose="020B0604020202020204" pitchFamily="34" charset="0"/>
                        <a:buChar char="•"/>
                      </a:pPr>
                      <a:r>
                        <a:rPr lang="en-US" dirty="0"/>
                        <a:t>No lexical assignment</a:t>
                      </a:r>
                    </a:p>
                    <a:p>
                      <a:pPr marL="285750" indent="-285750">
                        <a:buFont typeface="Arial" panose="020B0604020202020204" pitchFamily="34" charset="0"/>
                        <a:buChar char="•"/>
                      </a:pPr>
                      <a:r>
                        <a:rPr lang="en-US" dirty="0"/>
                        <a:t>No need to guess dependency resolved/unresolved </a:t>
                      </a:r>
                    </a:p>
                  </a:txBody>
                  <a:tcPr/>
                </a:tc>
                <a:extLst>
                  <a:ext uri="{0D108BD9-81ED-4DB2-BD59-A6C34878D82A}">
                    <a16:rowId xmlns:a16="http://schemas.microsoft.com/office/drawing/2014/main" val="2623755663"/>
                  </a:ext>
                </a:extLst>
              </a:tr>
              <a:tr h="803205">
                <a:tc>
                  <a:txBody>
                    <a:bodyPr/>
                    <a:lstStyle/>
                    <a:p>
                      <a:r>
                        <a:rPr lang="en-US" dirty="0"/>
                        <a:t>Best likelihood achieved</a:t>
                      </a:r>
                    </a:p>
                  </a:txBody>
                  <a:tcPr/>
                </a:tc>
                <a:tc>
                  <a:txBody>
                    <a:bodyPr/>
                    <a:lstStyle/>
                    <a:p>
                      <a:r>
                        <a:rPr lang="en-US" sz="1800" dirty="0">
                          <a:effectLst/>
                          <a:latin typeface="Times New Roman" panose="02020603050405020304" pitchFamily="18" charset="0"/>
                          <a:cs typeface="Times New Roman" panose="02020603050405020304" pitchFamily="18" charset="0"/>
                        </a:rPr>
                        <a:t>3.541446196261009e-59</a:t>
                      </a:r>
                      <a:endParaRPr lang="en-US" dirty="0"/>
                    </a:p>
                  </a:txBody>
                  <a:tcPr/>
                </a:tc>
                <a:tc>
                  <a:txBody>
                    <a:bodyPr/>
                    <a:lstStyle/>
                    <a:p>
                      <a:r>
                        <a:rPr lang="en-US" sz="1800" dirty="0">
                          <a:effectLst/>
                          <a:latin typeface="Times New Roman" panose="02020603050405020304" pitchFamily="18" charset="0"/>
                          <a:cs typeface="Times New Roman" panose="02020603050405020304" pitchFamily="18" charset="0"/>
                        </a:rPr>
                        <a:t>5.586294216495976e-47</a:t>
                      </a:r>
                      <a:endParaRPr lang="en-US" dirty="0"/>
                    </a:p>
                  </a:txBody>
                  <a:tcPr/>
                </a:tc>
                <a:tc>
                  <a:txBody>
                    <a:bodyPr/>
                    <a:lstStyle/>
                    <a:p>
                      <a:r>
                        <a:rPr lang="en-US" sz="1800" dirty="0">
                          <a:effectLst/>
                          <a:latin typeface="Times New Roman" panose="02020603050405020304" pitchFamily="18" charset="0"/>
                          <a:cs typeface="Times New Roman" panose="02020603050405020304" pitchFamily="18" charset="0"/>
                        </a:rPr>
                        <a:t>7.086922962840619e-52</a:t>
                      </a:r>
                      <a:endParaRPr lang="en-US" dirty="0"/>
                    </a:p>
                  </a:txBody>
                  <a:tcPr/>
                </a:tc>
                <a:extLst>
                  <a:ext uri="{0D108BD9-81ED-4DB2-BD59-A6C34878D82A}">
                    <a16:rowId xmlns:a16="http://schemas.microsoft.com/office/drawing/2014/main" val="1867337433"/>
                  </a:ext>
                </a:extLst>
              </a:tr>
            </a:tbl>
          </a:graphicData>
        </a:graphic>
      </p:graphicFrame>
      <p:sp>
        <p:nvSpPr>
          <p:cNvPr id="7" name="Arrow: Down 6">
            <a:extLst>
              <a:ext uri="{FF2B5EF4-FFF2-40B4-BE49-F238E27FC236}">
                <a16:creationId xmlns:a16="http://schemas.microsoft.com/office/drawing/2014/main" id="{0638595C-22C8-41C5-B5AD-B5D93B21A2F7}"/>
              </a:ext>
            </a:extLst>
          </p:cNvPr>
          <p:cNvSpPr/>
          <p:nvPr/>
        </p:nvSpPr>
        <p:spPr>
          <a:xfrm>
            <a:off x="7112000" y="3990295"/>
            <a:ext cx="365760" cy="532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519480-F9BA-4D44-8702-CFFA8AA7F4A8}"/>
              </a:ext>
            </a:extLst>
          </p:cNvPr>
          <p:cNvSpPr txBox="1"/>
          <p:nvPr/>
        </p:nvSpPr>
        <p:spPr>
          <a:xfrm>
            <a:off x="6395720" y="4480232"/>
            <a:ext cx="216408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Might be overfitting</a:t>
            </a:r>
          </a:p>
        </p:txBody>
      </p:sp>
      <p:sp>
        <p:nvSpPr>
          <p:cNvPr id="9" name="TextBox 8">
            <a:extLst>
              <a:ext uri="{FF2B5EF4-FFF2-40B4-BE49-F238E27FC236}">
                <a16:creationId xmlns:a16="http://schemas.microsoft.com/office/drawing/2014/main" id="{A164A60D-0370-4052-B408-A3917DF74067}"/>
              </a:ext>
            </a:extLst>
          </p:cNvPr>
          <p:cNvSpPr txBox="1"/>
          <p:nvPr/>
        </p:nvSpPr>
        <p:spPr>
          <a:xfrm>
            <a:off x="762000" y="5339501"/>
            <a:ext cx="1002792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 also constructed two more </a:t>
            </a:r>
            <a:r>
              <a:rPr lang="en-US" sz="1600" dirty="0" err="1">
                <a:latin typeface="Times New Roman" panose="02020603050405020304" pitchFamily="18" charset="0"/>
                <a:cs typeface="Times New Roman" panose="02020603050405020304" pitchFamily="18" charset="0"/>
              </a:rPr>
              <a:t>treesets</a:t>
            </a:r>
            <a:r>
              <a:rPr lang="en-US" sz="1600" dirty="0">
                <a:latin typeface="Times New Roman" panose="02020603050405020304" pitchFamily="18" charset="0"/>
                <a:cs typeface="Times New Roman" panose="02020603050405020304" pitchFamily="18" charset="0"/>
              </a:rPr>
              <a:t>. The first contains 20 trees similar to the presented </a:t>
            </a:r>
            <a:r>
              <a:rPr lang="en-US" sz="1600" dirty="0" err="1">
                <a:latin typeface="Times New Roman" panose="02020603050405020304" pitchFamily="18" charset="0"/>
                <a:cs typeface="Times New Roman" panose="02020603050405020304" pitchFamily="18" charset="0"/>
              </a:rPr>
              <a:t>treeset</a:t>
            </a:r>
            <a:r>
              <a:rPr lang="en-US" sz="1600" dirty="0">
                <a:latin typeface="Times New Roman" panose="02020603050405020304" pitchFamily="18" charset="0"/>
                <a:cs typeface="Times New Roman" panose="02020603050405020304" pitchFamily="18" charset="0"/>
              </a:rPr>
              <a:t> but less type frequency. The other is 25 binary branching trees , the productions of which are sampled from Bates-WH CHILDES treebank.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Simulation results on these two treebanks show the same statistical generations over different restriction. </a:t>
            </a:r>
          </a:p>
        </p:txBody>
      </p:sp>
      <p:sp>
        <p:nvSpPr>
          <p:cNvPr id="10" name="Slide Number Placeholder 9">
            <a:extLst>
              <a:ext uri="{FF2B5EF4-FFF2-40B4-BE49-F238E27FC236}">
                <a16:creationId xmlns:a16="http://schemas.microsoft.com/office/drawing/2014/main" id="{C22B4335-DF1A-4453-A29D-F17ACC286827}"/>
              </a:ext>
            </a:extLst>
          </p:cNvPr>
          <p:cNvSpPr>
            <a:spLocks noGrp="1"/>
          </p:cNvSpPr>
          <p:nvPr>
            <p:ph type="sldNum" sz="quarter" idx="12"/>
          </p:nvPr>
        </p:nvSpPr>
        <p:spPr/>
        <p:txBody>
          <a:bodyPr/>
          <a:lstStyle/>
          <a:p>
            <a:fld id="{25960930-9902-4F44-AFF7-DF1E3245B9A5}" type="slidenum">
              <a:rPr lang="en-US" smtClean="0"/>
              <a:t>21</a:t>
            </a:fld>
            <a:endParaRPr lang="en-US"/>
          </a:p>
        </p:txBody>
      </p:sp>
    </p:spTree>
    <p:extLst>
      <p:ext uri="{BB962C8B-B14F-4D97-AF65-F5344CB8AC3E}">
        <p14:creationId xmlns:p14="http://schemas.microsoft.com/office/powerpoint/2010/main" val="406246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5A29EE-F205-4027-ABD4-1FE1B221BB58}"/>
              </a:ext>
            </a:extLst>
          </p:cNvPr>
          <p:cNvSpPr>
            <a:spLocks noGrp="1"/>
          </p:cNvSpPr>
          <p:nvPr>
            <p:ph type="title"/>
          </p:nvPr>
        </p:nvSpPr>
        <p:spPr>
          <a:xfrm>
            <a:off x="489308" y="269821"/>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Conclusions &amp; Discussions</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13" name="TextBox 12">
            <a:extLst>
              <a:ext uri="{FF2B5EF4-FFF2-40B4-BE49-F238E27FC236}">
                <a16:creationId xmlns:a16="http://schemas.microsoft.com/office/drawing/2014/main" id="{1F63A187-B15A-40D2-9263-A53C86B8A547}"/>
              </a:ext>
            </a:extLst>
          </p:cNvPr>
          <p:cNvSpPr txBox="1"/>
          <p:nvPr/>
        </p:nvSpPr>
        <p:spPr>
          <a:xfrm>
            <a:off x="1259840" y="1595384"/>
            <a:ext cx="9438640" cy="646331"/>
          </a:xfrm>
          <a:prstGeom prst="rect">
            <a:avLst/>
          </a:prstGeom>
          <a:noFill/>
        </p:spPr>
        <p:txBody>
          <a:bodyPr wrap="square">
            <a:spAutoFit/>
          </a:bodyPr>
          <a:lstStyle/>
          <a:p>
            <a:pPr algn="ctr"/>
            <a:r>
              <a:rPr lang="en-US" sz="1800" b="0" i="0" u="none" strike="noStrike" baseline="0" dirty="0">
                <a:latin typeface="Times New Roman" panose="02020603050405020304" pitchFamily="18" charset="0"/>
                <a:cs typeface="Times New Roman" panose="02020603050405020304" pitchFamily="18" charset="0"/>
              </a:rPr>
              <a:t>Whether it’s </a:t>
            </a:r>
            <a:r>
              <a:rPr lang="en-US" sz="1800" i="1" u="none" strike="noStrike" baseline="0" dirty="0">
                <a:latin typeface="Times New Roman" panose="02020603050405020304" pitchFamily="18" charset="0"/>
                <a:cs typeface="Times New Roman" panose="02020603050405020304" pitchFamily="18" charset="0"/>
              </a:rPr>
              <a:t>in principle </a:t>
            </a:r>
            <a:r>
              <a:rPr lang="en-US" sz="1800" b="0" i="0" u="none" strike="noStrike" baseline="0" dirty="0">
                <a:latin typeface="Times New Roman" panose="02020603050405020304" pitchFamily="18" charset="0"/>
                <a:cs typeface="Times New Roman" panose="02020603050405020304" pitchFamily="18" charset="0"/>
              </a:rPr>
              <a:t>possible to learn structural relations of </a:t>
            </a:r>
            <a:r>
              <a:rPr lang="en-US" sz="1800" dirty="0">
                <a:latin typeface="Times New Roman" panose="02020603050405020304" pitchFamily="18" charset="0"/>
                <a:cs typeface="Times New Roman" panose="02020603050405020304" pitchFamily="18" charset="0"/>
              </a:rPr>
              <a:t>such </a:t>
            </a:r>
            <a:r>
              <a:rPr lang="en-US" sz="1800" b="0" i="0" u="none" strike="noStrike" baseline="0" dirty="0">
                <a:latin typeface="Times New Roman" panose="02020603050405020304" pitchFamily="18" charset="0"/>
                <a:cs typeface="Times New Roman" panose="02020603050405020304" pitchFamily="18" charset="0"/>
              </a:rPr>
              <a:t>non-local dependencies by </a:t>
            </a:r>
            <a:r>
              <a:rPr lang="en-US" sz="1800" b="1" i="0" u="none" strike="noStrike" baseline="0" dirty="0">
                <a:latin typeface="Times New Roman" panose="02020603050405020304" pitchFamily="18" charset="0"/>
                <a:cs typeface="Times New Roman" panose="02020603050405020304" pitchFamily="18" charset="0"/>
              </a:rPr>
              <a:t>distributional information</a:t>
            </a:r>
            <a:r>
              <a:rPr lang="en-US" sz="1800" b="0" i="0" u="none" strike="noStrike" baseline="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F6E37C3-5C0C-475C-80BD-79D2E0EDB904}"/>
              </a:ext>
            </a:extLst>
          </p:cNvPr>
          <p:cNvSpPr txBox="1"/>
          <p:nvPr/>
        </p:nvSpPr>
        <p:spPr>
          <a:xfrm>
            <a:off x="960934" y="2505670"/>
            <a:ext cx="1093642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Yes! It’s possible, under restricted hypothesis space illustrating some prior syntactic knowledge</a:t>
            </a:r>
            <a:r>
              <a:rPr lang="en-US" dirty="0"/>
              <a:t>. </a:t>
            </a:r>
          </a:p>
          <a:p>
            <a:endParaRPr lang="en-US" dirty="0"/>
          </a:p>
          <a:p>
            <a:r>
              <a:rPr lang="en-US" dirty="0">
                <a:sym typeface="Wingdings" panose="05000000000000000000" pitchFamily="2" charset="2"/>
              </a:rPr>
              <a:t> </a:t>
            </a:r>
            <a:r>
              <a:rPr lang="en-US" dirty="0">
                <a:latin typeface="Times New Roman" panose="02020603050405020304" pitchFamily="18" charset="0"/>
                <a:cs typeface="Times New Roman" panose="02020603050405020304" pitchFamily="18" charset="0"/>
                <a:sym typeface="Wingdings" panose="05000000000000000000" pitchFamily="2" charset="2"/>
              </a:rPr>
              <a:t>Initialization matters, which aligns with the observations from prior works that try to apply EM to language data. </a:t>
            </a:r>
            <a:endParaRPr lang="en-US" dirty="0">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id="{87AB8197-52A3-46F9-A194-41B1C3745917}"/>
              </a:ext>
            </a:extLst>
          </p:cNvPr>
          <p:cNvSpPr>
            <a:spLocks noGrp="1"/>
          </p:cNvSpPr>
          <p:nvPr>
            <p:ph type="sldNum" sz="quarter" idx="12"/>
          </p:nvPr>
        </p:nvSpPr>
        <p:spPr/>
        <p:txBody>
          <a:bodyPr/>
          <a:lstStyle/>
          <a:p>
            <a:fld id="{25960930-9902-4F44-AFF7-DF1E3245B9A5}" type="slidenum">
              <a:rPr lang="en-US" smtClean="0"/>
              <a:t>22</a:t>
            </a:fld>
            <a:endParaRPr lang="en-US"/>
          </a:p>
        </p:txBody>
      </p:sp>
    </p:spTree>
    <p:extLst>
      <p:ext uri="{BB962C8B-B14F-4D97-AF65-F5344CB8AC3E}">
        <p14:creationId xmlns:p14="http://schemas.microsoft.com/office/powerpoint/2010/main" val="293041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4F422C-86F8-431E-8EDE-ACB281BB3AFC}"/>
              </a:ext>
            </a:extLst>
          </p:cNvPr>
          <p:cNvSpPr txBox="1"/>
          <p:nvPr/>
        </p:nvSpPr>
        <p:spPr>
          <a:xfrm>
            <a:off x="1798320" y="1691872"/>
            <a:ext cx="1167384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But, how much of this do look like children acquiring </a:t>
            </a:r>
            <a:r>
              <a:rPr lang="en-US" sz="2000" b="1" dirty="0" err="1">
                <a:latin typeface="Times New Roman" panose="02020603050405020304" pitchFamily="18" charset="0"/>
                <a:cs typeface="Times New Roman" panose="02020603050405020304" pitchFamily="18" charset="0"/>
              </a:rPr>
              <a:t>wh</a:t>
            </a:r>
            <a:r>
              <a:rPr lang="en-US" sz="2000" b="1" dirty="0">
                <a:latin typeface="Times New Roman" panose="02020603050405020304" pitchFamily="18" charset="0"/>
                <a:cs typeface="Times New Roman" panose="02020603050405020304" pitchFamily="18" charset="0"/>
              </a:rPr>
              <a:t>-dependencies?</a:t>
            </a:r>
          </a:p>
        </p:txBody>
      </p:sp>
      <p:sp>
        <p:nvSpPr>
          <p:cNvPr id="5" name="Title 1">
            <a:extLst>
              <a:ext uri="{FF2B5EF4-FFF2-40B4-BE49-F238E27FC236}">
                <a16:creationId xmlns:a16="http://schemas.microsoft.com/office/drawing/2014/main" id="{4AA3E7C4-3348-4F9E-BF74-D74F0072B3EB}"/>
              </a:ext>
            </a:extLst>
          </p:cNvPr>
          <p:cNvSpPr>
            <a:spLocks noGrp="1"/>
          </p:cNvSpPr>
          <p:nvPr>
            <p:ph type="title"/>
          </p:nvPr>
        </p:nvSpPr>
        <p:spPr>
          <a:xfrm>
            <a:off x="296268" y="252051"/>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Conclusions &amp; Discussions</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6" name="TextBox 5">
            <a:extLst>
              <a:ext uri="{FF2B5EF4-FFF2-40B4-BE49-F238E27FC236}">
                <a16:creationId xmlns:a16="http://schemas.microsoft.com/office/drawing/2014/main" id="{432E3191-880E-4BE3-9710-4A4E6C1EF23C}"/>
              </a:ext>
            </a:extLst>
          </p:cNvPr>
          <p:cNvSpPr txBox="1"/>
          <p:nvPr/>
        </p:nvSpPr>
        <p:spPr>
          <a:xfrm>
            <a:off x="965200" y="2500242"/>
            <a:ext cx="1026160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 personally think that this model could resemble the next stage of acquiring long-distance dependencies after the learner differentiate different (non-basic) clause types.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They know they are complete sentences but non-basic</a:t>
            </a:r>
            <a:r>
              <a:rPr lang="en-US" sz="1800" dirty="0">
                <a:latin typeface="Times New Roman" panose="02020603050405020304" pitchFamily="18" charset="0"/>
                <a:cs typeface="Times New Roman" panose="02020603050405020304" pitchFamily="18" charset="0"/>
                <a:sym typeface="Wingdings" panose="05000000000000000000" pitchFamily="2" charset="2"/>
              </a:rPr>
              <a:t> legitimacy of special lexical items, “A” and “B” and the initial state assignment</a:t>
            </a:r>
          </a:p>
          <a:p>
            <a:endParaRPr lang="en-US" dirty="0"/>
          </a:p>
        </p:txBody>
      </p:sp>
      <p:sp>
        <p:nvSpPr>
          <p:cNvPr id="8" name="TextBox 7">
            <a:extLst>
              <a:ext uri="{FF2B5EF4-FFF2-40B4-BE49-F238E27FC236}">
                <a16:creationId xmlns:a16="http://schemas.microsoft.com/office/drawing/2014/main" id="{3801AACF-DD0F-4BD7-8463-F6FC098C658D}"/>
              </a:ext>
            </a:extLst>
          </p:cNvPr>
          <p:cNvSpPr txBox="1"/>
          <p:nvPr/>
        </p:nvSpPr>
        <p:spPr>
          <a:xfrm>
            <a:off x="883920" y="4134222"/>
            <a:ext cx="10261600" cy="2031325"/>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This works under the assumption that the learners would have access to the complete tree-structured syntactic information. </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One question would be whether it’s realistic to have a built-up parse tree for each sentence as the inputs of learning. </a:t>
            </a:r>
          </a:p>
          <a:p>
            <a:pPr marL="285750" indent="-285750">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If so, the gap from morpho-syntactic features in Perkins (2019) to such parse tree seems to be a non-trivial question/task and could serve as another potential developmental stage.</a:t>
            </a:r>
          </a:p>
          <a:p>
            <a:endParaRPr lang="en-US" dirty="0"/>
          </a:p>
        </p:txBody>
      </p:sp>
      <p:sp>
        <p:nvSpPr>
          <p:cNvPr id="10" name="Slide Number Placeholder 9">
            <a:extLst>
              <a:ext uri="{FF2B5EF4-FFF2-40B4-BE49-F238E27FC236}">
                <a16:creationId xmlns:a16="http://schemas.microsoft.com/office/drawing/2014/main" id="{90AFC6AC-0E49-4317-BB93-157BEFA7D69F}"/>
              </a:ext>
            </a:extLst>
          </p:cNvPr>
          <p:cNvSpPr>
            <a:spLocks noGrp="1"/>
          </p:cNvSpPr>
          <p:nvPr>
            <p:ph type="sldNum" sz="quarter" idx="12"/>
          </p:nvPr>
        </p:nvSpPr>
        <p:spPr/>
        <p:txBody>
          <a:bodyPr/>
          <a:lstStyle/>
          <a:p>
            <a:fld id="{25960930-9902-4F44-AFF7-DF1E3245B9A5}" type="slidenum">
              <a:rPr lang="en-US" smtClean="0"/>
              <a:t>23</a:t>
            </a:fld>
            <a:endParaRPr lang="en-US"/>
          </a:p>
        </p:txBody>
      </p:sp>
    </p:spTree>
    <p:extLst>
      <p:ext uri="{BB962C8B-B14F-4D97-AF65-F5344CB8AC3E}">
        <p14:creationId xmlns:p14="http://schemas.microsoft.com/office/powerpoint/2010/main" val="207900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2BBF4E-B1AD-4D31-B5F1-CFFB981EE8CC}"/>
              </a:ext>
            </a:extLst>
          </p:cNvPr>
          <p:cNvSpPr>
            <a:spLocks noGrp="1"/>
          </p:cNvSpPr>
          <p:nvPr>
            <p:ph type="title"/>
          </p:nvPr>
        </p:nvSpPr>
        <p:spPr>
          <a:xfrm>
            <a:off x="3770988" y="2766218"/>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Thank you!</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5" name="Slide Number Placeholder 4">
            <a:extLst>
              <a:ext uri="{FF2B5EF4-FFF2-40B4-BE49-F238E27FC236}">
                <a16:creationId xmlns:a16="http://schemas.microsoft.com/office/drawing/2014/main" id="{29982BBA-6642-46AF-AD50-655AD167EC99}"/>
              </a:ext>
            </a:extLst>
          </p:cNvPr>
          <p:cNvSpPr>
            <a:spLocks noGrp="1"/>
          </p:cNvSpPr>
          <p:nvPr>
            <p:ph type="sldNum" sz="quarter" idx="12"/>
          </p:nvPr>
        </p:nvSpPr>
        <p:spPr/>
        <p:txBody>
          <a:bodyPr/>
          <a:lstStyle/>
          <a:p>
            <a:fld id="{25960930-9902-4F44-AFF7-DF1E3245B9A5}" type="slidenum">
              <a:rPr lang="en-US" smtClean="0"/>
              <a:t>24</a:t>
            </a:fld>
            <a:endParaRPr lang="en-US"/>
          </a:p>
        </p:txBody>
      </p:sp>
    </p:spTree>
    <p:extLst>
      <p:ext uri="{BB962C8B-B14F-4D97-AF65-F5344CB8AC3E}">
        <p14:creationId xmlns:p14="http://schemas.microsoft.com/office/powerpoint/2010/main" val="1449210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6F6CD8-DD4B-4FC8-A7E6-8B1CFDADD9FE}"/>
              </a:ext>
            </a:extLst>
          </p:cNvPr>
          <p:cNvSpPr>
            <a:spLocks noGrp="1"/>
          </p:cNvSpPr>
          <p:nvPr>
            <p:ph type="title"/>
          </p:nvPr>
        </p:nvSpPr>
        <p:spPr>
          <a:xfrm>
            <a:off x="562992" y="240838"/>
            <a:ext cx="10515600" cy="1325563"/>
          </a:xfrm>
        </p:spPr>
        <p:txBody>
          <a:bodyPr>
            <a:normAutofit/>
          </a:bodyPr>
          <a:lstStyle/>
          <a:p>
            <a:r>
              <a:rPr lang="en-US" sz="2500">
                <a:solidFill>
                  <a:srgbClr val="0070C0"/>
                </a:solidFill>
                <a:latin typeface="Times New Roman" panose="02020603050405020304" pitchFamily="18" charset="0"/>
                <a:cs typeface="Times New Roman" panose="02020603050405020304" pitchFamily="18" charset="0"/>
              </a:rPr>
              <a:t>Appendix: treesets 1</a:t>
            </a:r>
            <a:endParaRPr lang="en-US" sz="2500" dirty="0">
              <a:solidFill>
                <a:srgbClr val="0070C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CE9988-22FA-4F4B-9E7F-EF9716ECA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287" y="0"/>
            <a:ext cx="5176145" cy="6858000"/>
          </a:xfrm>
          <a:prstGeom prst="rect">
            <a:avLst/>
          </a:prstGeom>
        </p:spPr>
      </p:pic>
      <p:sp>
        <p:nvSpPr>
          <p:cNvPr id="2" name="Slide Number Placeholder 1">
            <a:extLst>
              <a:ext uri="{FF2B5EF4-FFF2-40B4-BE49-F238E27FC236}">
                <a16:creationId xmlns:a16="http://schemas.microsoft.com/office/drawing/2014/main" id="{5A6726FC-1EA1-457F-8BEE-DD4CA58524BA}"/>
              </a:ext>
            </a:extLst>
          </p:cNvPr>
          <p:cNvSpPr>
            <a:spLocks noGrp="1"/>
          </p:cNvSpPr>
          <p:nvPr>
            <p:ph type="sldNum" sz="quarter" idx="12"/>
          </p:nvPr>
        </p:nvSpPr>
        <p:spPr/>
        <p:txBody>
          <a:bodyPr/>
          <a:lstStyle/>
          <a:p>
            <a:fld id="{25960930-9902-4F44-AFF7-DF1E3245B9A5}" type="slidenum">
              <a:rPr lang="en-US" smtClean="0"/>
              <a:t>25</a:t>
            </a:fld>
            <a:endParaRPr lang="en-US"/>
          </a:p>
        </p:txBody>
      </p:sp>
    </p:spTree>
    <p:extLst>
      <p:ext uri="{BB962C8B-B14F-4D97-AF65-F5344CB8AC3E}">
        <p14:creationId xmlns:p14="http://schemas.microsoft.com/office/powerpoint/2010/main" val="143628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EABF5C-51B5-4A5A-AB0C-AEC350AA0CB9}"/>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Appendix:</a:t>
            </a:r>
            <a:r>
              <a:rPr lang="zh-CN" altLang="en-US" sz="2500" dirty="0">
                <a:solidFill>
                  <a:srgbClr val="0070C0"/>
                </a:solidFill>
                <a:latin typeface="Times New Roman" panose="02020603050405020304" pitchFamily="18" charset="0"/>
                <a:cs typeface="Times New Roman" panose="02020603050405020304" pitchFamily="18" charset="0"/>
              </a:rPr>
              <a:t> </a:t>
            </a:r>
            <a:r>
              <a:rPr lang="en-US" altLang="zh-CN" sz="2500" dirty="0">
                <a:solidFill>
                  <a:srgbClr val="0070C0"/>
                </a:solidFill>
                <a:latin typeface="Times New Roman" panose="02020603050405020304" pitchFamily="18" charset="0"/>
                <a:cs typeface="Times New Roman" panose="02020603050405020304" pitchFamily="18" charset="0"/>
              </a:rPr>
              <a:t>definitions</a:t>
            </a:r>
            <a:endParaRPr lang="en-US" sz="2500" dirty="0">
              <a:solidFill>
                <a:srgbClr val="0070C0"/>
              </a:solidFill>
              <a:latin typeface="Times New Roman" panose="02020603050405020304" pitchFamily="18" charset="0"/>
              <a:cs typeface="Times New Roman" panose="02020603050405020304" pitchFamily="18"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05134E02-89B2-4121-80C6-F15C5237B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23" y="1189533"/>
            <a:ext cx="7942481" cy="3359685"/>
          </a:xfrm>
          <a:prstGeom prst="rect">
            <a:avLst/>
          </a:prstGeom>
        </p:spPr>
      </p:pic>
      <p:sp>
        <p:nvSpPr>
          <p:cNvPr id="2" name="Slide Number Placeholder 1">
            <a:extLst>
              <a:ext uri="{FF2B5EF4-FFF2-40B4-BE49-F238E27FC236}">
                <a16:creationId xmlns:a16="http://schemas.microsoft.com/office/drawing/2014/main" id="{D739EA90-10DF-42E8-94F7-3CA026E0FAE0}"/>
              </a:ext>
            </a:extLst>
          </p:cNvPr>
          <p:cNvSpPr>
            <a:spLocks noGrp="1"/>
          </p:cNvSpPr>
          <p:nvPr>
            <p:ph type="sldNum" sz="quarter" idx="12"/>
          </p:nvPr>
        </p:nvSpPr>
        <p:spPr/>
        <p:txBody>
          <a:bodyPr/>
          <a:lstStyle/>
          <a:p>
            <a:fld id="{25960930-9902-4F44-AFF7-DF1E3245B9A5}" type="slidenum">
              <a:rPr lang="en-US" smtClean="0"/>
              <a:t>26</a:t>
            </a:fld>
            <a:endParaRPr lang="en-US"/>
          </a:p>
        </p:txBody>
      </p:sp>
    </p:spTree>
    <p:extLst>
      <p:ext uri="{BB962C8B-B14F-4D97-AF65-F5344CB8AC3E}">
        <p14:creationId xmlns:p14="http://schemas.microsoft.com/office/powerpoint/2010/main" val="18293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8D7A0E-CDD2-4363-9FE6-886ABB789F37}"/>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Appendix:</a:t>
            </a:r>
            <a:r>
              <a:rPr lang="zh-CN" altLang="en-US" sz="2500" dirty="0">
                <a:solidFill>
                  <a:srgbClr val="0070C0"/>
                </a:solidFill>
                <a:latin typeface="Times New Roman" panose="02020603050405020304" pitchFamily="18" charset="0"/>
                <a:cs typeface="Times New Roman" panose="02020603050405020304" pitchFamily="18" charset="0"/>
              </a:rPr>
              <a:t> </a:t>
            </a:r>
            <a:r>
              <a:rPr lang="en-US" altLang="zh-CN" sz="2500" dirty="0">
                <a:solidFill>
                  <a:srgbClr val="0070C0"/>
                </a:solidFill>
                <a:latin typeface="Times New Roman" panose="02020603050405020304" pitchFamily="18" charset="0"/>
                <a:cs typeface="Times New Roman" panose="02020603050405020304" pitchFamily="18" charset="0"/>
              </a:rPr>
              <a:t>definitions</a:t>
            </a:r>
            <a:endParaRPr lang="en-US" sz="2500" dirty="0">
              <a:solidFill>
                <a:srgbClr val="0070C0"/>
              </a:solidFill>
              <a:latin typeface="Times New Roman" panose="02020603050405020304" pitchFamily="18" charset="0"/>
              <a:cs typeface="Times New Roman" panose="02020603050405020304" pitchFamily="18" charset="0"/>
            </a:endParaRPr>
          </a:p>
        </p:txBody>
      </p:sp>
      <p:pic>
        <p:nvPicPr>
          <p:cNvPr id="6" name="Picture 5" descr="Text, letter&#10;&#10;Description automatically generated">
            <a:extLst>
              <a:ext uri="{FF2B5EF4-FFF2-40B4-BE49-F238E27FC236}">
                <a16:creationId xmlns:a16="http://schemas.microsoft.com/office/drawing/2014/main" id="{4790F92A-94F3-4A26-B0F2-2C592ABC6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122" y="1310400"/>
            <a:ext cx="8388918" cy="3658764"/>
          </a:xfrm>
          <a:prstGeom prst="rect">
            <a:avLst/>
          </a:prstGeom>
        </p:spPr>
      </p:pic>
      <p:sp>
        <p:nvSpPr>
          <p:cNvPr id="2" name="Slide Number Placeholder 1">
            <a:extLst>
              <a:ext uri="{FF2B5EF4-FFF2-40B4-BE49-F238E27FC236}">
                <a16:creationId xmlns:a16="http://schemas.microsoft.com/office/drawing/2014/main" id="{967441CD-B7BA-4EAC-AB3C-289B674BEADF}"/>
              </a:ext>
            </a:extLst>
          </p:cNvPr>
          <p:cNvSpPr>
            <a:spLocks noGrp="1"/>
          </p:cNvSpPr>
          <p:nvPr>
            <p:ph type="sldNum" sz="quarter" idx="12"/>
          </p:nvPr>
        </p:nvSpPr>
        <p:spPr/>
        <p:txBody>
          <a:bodyPr/>
          <a:lstStyle/>
          <a:p>
            <a:fld id="{25960930-9902-4F44-AFF7-DF1E3245B9A5}" type="slidenum">
              <a:rPr lang="en-US" smtClean="0"/>
              <a:t>27</a:t>
            </a:fld>
            <a:endParaRPr lang="en-US"/>
          </a:p>
        </p:txBody>
      </p:sp>
    </p:spTree>
    <p:extLst>
      <p:ext uri="{BB962C8B-B14F-4D97-AF65-F5344CB8AC3E}">
        <p14:creationId xmlns:p14="http://schemas.microsoft.com/office/powerpoint/2010/main" val="383880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C45A1D-127D-40D0-A493-359BE71A3373}"/>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Appendix:</a:t>
            </a:r>
            <a:r>
              <a:rPr lang="zh-CN" altLang="en-US" sz="2500" dirty="0">
                <a:solidFill>
                  <a:srgbClr val="0070C0"/>
                </a:solidFill>
                <a:latin typeface="Times New Roman" panose="02020603050405020304" pitchFamily="18" charset="0"/>
                <a:cs typeface="Times New Roman" panose="02020603050405020304" pitchFamily="18" charset="0"/>
              </a:rPr>
              <a:t> </a:t>
            </a:r>
            <a:r>
              <a:rPr lang="en-US" altLang="zh-CN" sz="2500" dirty="0">
                <a:solidFill>
                  <a:srgbClr val="0070C0"/>
                </a:solidFill>
                <a:latin typeface="Times New Roman" panose="02020603050405020304" pitchFamily="18" charset="0"/>
                <a:cs typeface="Times New Roman" panose="02020603050405020304" pitchFamily="18" charset="0"/>
              </a:rPr>
              <a:t>definitions</a:t>
            </a:r>
            <a:endParaRPr lang="en-US" sz="2500" dirty="0">
              <a:solidFill>
                <a:srgbClr val="0070C0"/>
              </a:solidFill>
              <a:latin typeface="Times New Roman" panose="02020603050405020304" pitchFamily="18" charset="0"/>
              <a:cs typeface="Times New Roman" panose="02020603050405020304" pitchFamily="18" charset="0"/>
            </a:endParaRPr>
          </a:p>
        </p:txBody>
      </p:sp>
      <p:pic>
        <p:nvPicPr>
          <p:cNvPr id="6" name="Picture 5" descr="Graphical user interface, text, application, email&#10;&#10;Description automatically generated">
            <a:extLst>
              <a:ext uri="{FF2B5EF4-FFF2-40B4-BE49-F238E27FC236}">
                <a16:creationId xmlns:a16="http://schemas.microsoft.com/office/drawing/2014/main" id="{7EA32C60-9E81-44CC-B06E-ADE70931F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58" y="1913324"/>
            <a:ext cx="7979295" cy="2162222"/>
          </a:xfrm>
          <a:prstGeom prst="rect">
            <a:avLst/>
          </a:prstGeom>
        </p:spPr>
      </p:pic>
      <p:sp>
        <p:nvSpPr>
          <p:cNvPr id="2" name="Slide Number Placeholder 1">
            <a:extLst>
              <a:ext uri="{FF2B5EF4-FFF2-40B4-BE49-F238E27FC236}">
                <a16:creationId xmlns:a16="http://schemas.microsoft.com/office/drawing/2014/main" id="{8E95AB19-31A3-4399-B660-0BEEBC9911AE}"/>
              </a:ext>
            </a:extLst>
          </p:cNvPr>
          <p:cNvSpPr>
            <a:spLocks noGrp="1"/>
          </p:cNvSpPr>
          <p:nvPr>
            <p:ph type="sldNum" sz="quarter" idx="12"/>
          </p:nvPr>
        </p:nvSpPr>
        <p:spPr/>
        <p:txBody>
          <a:bodyPr/>
          <a:lstStyle/>
          <a:p>
            <a:fld id="{25960930-9902-4F44-AFF7-DF1E3245B9A5}" type="slidenum">
              <a:rPr lang="en-US" smtClean="0"/>
              <a:t>28</a:t>
            </a:fld>
            <a:endParaRPr lang="en-US"/>
          </a:p>
        </p:txBody>
      </p:sp>
    </p:spTree>
    <p:extLst>
      <p:ext uri="{BB962C8B-B14F-4D97-AF65-F5344CB8AC3E}">
        <p14:creationId xmlns:p14="http://schemas.microsoft.com/office/powerpoint/2010/main" val="1480415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D60ABD-A509-4249-9BD8-2CE28F541134}"/>
              </a:ext>
            </a:extLst>
          </p:cNvPr>
          <p:cNvSpPr>
            <a:spLocks noGrp="1"/>
          </p:cNvSpPr>
          <p:nvPr>
            <p:ph type="title"/>
          </p:nvPr>
        </p:nvSpPr>
        <p:spPr>
          <a:xfrm>
            <a:off x="589625" y="59824"/>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Appendix:</a:t>
            </a:r>
            <a:r>
              <a:rPr lang="zh-CN" altLang="en-US" sz="2500" dirty="0">
                <a:solidFill>
                  <a:srgbClr val="0070C0"/>
                </a:solidFill>
                <a:latin typeface="Times New Roman" panose="02020603050405020304" pitchFamily="18" charset="0"/>
                <a:cs typeface="Times New Roman" panose="02020603050405020304" pitchFamily="18" charset="0"/>
              </a:rPr>
              <a:t> </a:t>
            </a:r>
            <a:r>
              <a:rPr lang="en-US" altLang="zh-CN" sz="2500" dirty="0">
                <a:solidFill>
                  <a:srgbClr val="0070C0"/>
                </a:solidFill>
                <a:latin typeface="Times New Roman" panose="02020603050405020304" pitchFamily="18" charset="0"/>
                <a:cs typeface="Times New Roman" panose="02020603050405020304" pitchFamily="18" charset="0"/>
              </a:rPr>
              <a:t>definitions</a:t>
            </a:r>
            <a:endParaRPr lang="en-US" sz="2500" dirty="0">
              <a:solidFill>
                <a:srgbClr val="0070C0"/>
              </a:solidFill>
              <a:latin typeface="Times New Roman" panose="02020603050405020304" pitchFamily="18" charset="0"/>
              <a:cs typeface="Times New Roman" panose="02020603050405020304" pitchFamily="18" charset="0"/>
            </a:endParaRPr>
          </a:p>
        </p:txBody>
      </p:sp>
      <p:pic>
        <p:nvPicPr>
          <p:cNvPr id="8" name="Picture 7" descr="Text, table&#10;&#10;Description automatically generated">
            <a:extLst>
              <a:ext uri="{FF2B5EF4-FFF2-40B4-BE49-F238E27FC236}">
                <a16:creationId xmlns:a16="http://schemas.microsoft.com/office/drawing/2014/main" id="{2F736718-1C4D-4F28-B528-9E5E48CDA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208" y="1109254"/>
            <a:ext cx="6488119" cy="4340026"/>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F3EF81B1-86AF-4CF0-BD4F-792BB2831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933" y="5305178"/>
            <a:ext cx="6040351" cy="887136"/>
          </a:xfrm>
          <a:prstGeom prst="rect">
            <a:avLst/>
          </a:prstGeom>
        </p:spPr>
      </p:pic>
      <p:sp>
        <p:nvSpPr>
          <p:cNvPr id="2" name="Slide Number Placeholder 1">
            <a:extLst>
              <a:ext uri="{FF2B5EF4-FFF2-40B4-BE49-F238E27FC236}">
                <a16:creationId xmlns:a16="http://schemas.microsoft.com/office/drawing/2014/main" id="{91A49DBD-A85A-459A-A3A4-EAEB71E3F401}"/>
              </a:ext>
            </a:extLst>
          </p:cNvPr>
          <p:cNvSpPr>
            <a:spLocks noGrp="1"/>
          </p:cNvSpPr>
          <p:nvPr>
            <p:ph type="sldNum" sz="quarter" idx="12"/>
          </p:nvPr>
        </p:nvSpPr>
        <p:spPr/>
        <p:txBody>
          <a:bodyPr/>
          <a:lstStyle/>
          <a:p>
            <a:fld id="{25960930-9902-4F44-AFF7-DF1E3245B9A5}" type="slidenum">
              <a:rPr lang="en-US" smtClean="0"/>
              <a:t>29</a:t>
            </a:fld>
            <a:endParaRPr lang="en-US"/>
          </a:p>
        </p:txBody>
      </p:sp>
    </p:spTree>
    <p:extLst>
      <p:ext uri="{BB962C8B-B14F-4D97-AF65-F5344CB8AC3E}">
        <p14:creationId xmlns:p14="http://schemas.microsoft.com/office/powerpoint/2010/main" val="94408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D81-1CB9-48AB-831B-A7DBB47BCA87}"/>
              </a:ext>
            </a:extLst>
          </p:cNvPr>
          <p:cNvSpPr>
            <a:spLocks noGrp="1"/>
          </p:cNvSpPr>
          <p:nvPr>
            <p:ph type="title"/>
          </p:nvPr>
        </p:nvSpPr>
        <p:spPr>
          <a:xfrm>
            <a:off x="580748" y="365125"/>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Motivations</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9" name="TextBox 8">
            <a:extLst>
              <a:ext uri="{FF2B5EF4-FFF2-40B4-BE49-F238E27FC236}">
                <a16:creationId xmlns:a16="http://schemas.microsoft.com/office/drawing/2014/main" id="{CADA390D-4CF6-406B-BEF0-67F950B4119C}"/>
              </a:ext>
            </a:extLst>
          </p:cNvPr>
          <p:cNvSpPr txBox="1"/>
          <p:nvPr/>
        </p:nvSpPr>
        <p:spPr>
          <a:xfrm>
            <a:off x="580748" y="1266692"/>
            <a:ext cx="104127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Languages exhibit non-local dependencies across different modules. </a:t>
            </a:r>
          </a:p>
        </p:txBody>
      </p:sp>
      <p:sp>
        <p:nvSpPr>
          <p:cNvPr id="10" name="TextBox 9">
            <a:extLst>
              <a:ext uri="{FF2B5EF4-FFF2-40B4-BE49-F238E27FC236}">
                <a16:creationId xmlns:a16="http://schemas.microsoft.com/office/drawing/2014/main" id="{9718EF9F-9ED2-4DCF-A47E-5D2C5642BA70}"/>
              </a:ext>
            </a:extLst>
          </p:cNvPr>
          <p:cNvSpPr txBox="1"/>
          <p:nvPr/>
        </p:nvSpPr>
        <p:spPr>
          <a:xfrm>
            <a:off x="869272" y="1690688"/>
            <a:ext cx="10741980" cy="2246769"/>
          </a:xfrm>
          <a:prstGeom prst="rect">
            <a:avLst/>
          </a:prstGeom>
          <a:noFill/>
        </p:spPr>
        <p:txBody>
          <a:bodyPr wrap="square" rtlCol="0">
            <a:spAutoFit/>
          </a:bodyPr>
          <a:lstStyle/>
          <a:p>
            <a:pPr>
              <a:buFontTx/>
              <a:buChar char="-"/>
            </a:pPr>
            <a:r>
              <a:rPr lang="en-US" sz="1800" dirty="0">
                <a:latin typeface="Times New Roman" panose="02020603050405020304" pitchFamily="18" charset="0"/>
                <a:cs typeface="Times New Roman" panose="02020603050405020304" pitchFamily="18" charset="0"/>
              </a:rPr>
              <a:t> In phonology: vowel/consonantal harmony/disharmony</a:t>
            </a:r>
          </a:p>
          <a:p>
            <a:pPr lvl="1">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Sibilant harmony in </a:t>
            </a:r>
            <a:r>
              <a:rPr lang="en-US" sz="1600" dirty="0" err="1">
                <a:latin typeface="Times New Roman" panose="02020603050405020304" pitchFamily="18" charset="0"/>
                <a:cs typeface="Times New Roman" panose="02020603050405020304" pitchFamily="18" charset="0"/>
              </a:rPr>
              <a:t>Samala</a:t>
            </a:r>
            <a:r>
              <a:rPr lang="en-US" sz="1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(Applegate 1972; further Heinz 2016)</a:t>
            </a:r>
            <a:r>
              <a:rPr lang="en-US" sz="1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endParaRPr lang="en-US" dirty="0"/>
          </a:p>
        </p:txBody>
      </p:sp>
      <p:pic>
        <p:nvPicPr>
          <p:cNvPr id="12" name="Picture 11" descr="Table&#10;&#10;Description automatically generated">
            <a:extLst>
              <a:ext uri="{FF2B5EF4-FFF2-40B4-BE49-F238E27FC236}">
                <a16:creationId xmlns:a16="http://schemas.microsoft.com/office/drawing/2014/main" id="{24EF0818-C65B-4CFB-8D20-0277E8BD9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291" y="2355049"/>
            <a:ext cx="5138542" cy="1322404"/>
          </a:xfrm>
          <a:prstGeom prst="rect">
            <a:avLst/>
          </a:prstGeom>
        </p:spPr>
      </p:pic>
      <p:sp>
        <p:nvSpPr>
          <p:cNvPr id="13" name="TextBox 12">
            <a:extLst>
              <a:ext uri="{FF2B5EF4-FFF2-40B4-BE49-F238E27FC236}">
                <a16:creationId xmlns:a16="http://schemas.microsoft.com/office/drawing/2014/main" id="{ADDBC0EE-4611-4DE2-BBD6-5EACA365725B}"/>
              </a:ext>
            </a:extLst>
          </p:cNvPr>
          <p:cNvSpPr txBox="1"/>
          <p:nvPr/>
        </p:nvSpPr>
        <p:spPr>
          <a:xfrm>
            <a:off x="869272" y="3677453"/>
            <a:ext cx="10741980" cy="2739211"/>
          </a:xfrm>
          <a:prstGeom prst="rect">
            <a:avLst/>
          </a:prstGeom>
          <a:noFill/>
        </p:spPr>
        <p:txBody>
          <a:bodyPr wrap="square" rtlCol="0">
            <a:spAutoFit/>
          </a:bodyPr>
          <a:lstStyle/>
          <a:p>
            <a:pPr>
              <a:buFontTx/>
              <a:buChar char="-"/>
            </a:pPr>
            <a:r>
              <a:rPr lang="en-US" dirty="0">
                <a:latin typeface="Times New Roman" panose="02020603050405020304" pitchFamily="18" charset="0"/>
                <a:cs typeface="Times New Roman" panose="02020603050405020304" pitchFamily="18" charset="0"/>
              </a:rPr>
              <a:t> At a morpheme level</a:t>
            </a:r>
            <a:r>
              <a:rPr lang="en-US" sz="1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Non-adjacent dependencies with intervening morphemes </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Santelmann</a:t>
            </a:r>
            <a:r>
              <a:rPr lang="en-US" sz="1200" dirty="0">
                <a:latin typeface="Times New Roman" panose="02020603050405020304" pitchFamily="18" charset="0"/>
                <a:cs typeface="Times New Roman" panose="02020603050405020304" pitchFamily="18" charset="0"/>
              </a:rPr>
              <a:t> &amp; </a:t>
            </a:r>
            <a:r>
              <a:rPr lang="en-US" sz="1200" dirty="0" err="1">
                <a:latin typeface="Times New Roman" panose="02020603050405020304" pitchFamily="18" charset="0"/>
                <a:cs typeface="Times New Roman" panose="02020603050405020304" pitchFamily="18" charset="0"/>
              </a:rPr>
              <a:t>Jusczyk</a:t>
            </a:r>
            <a:r>
              <a:rPr lang="en-US" sz="1200" dirty="0">
                <a:latin typeface="Times New Roman" panose="02020603050405020304" pitchFamily="18" charset="0"/>
                <a:cs typeface="Times New Roman" panose="02020603050405020304" pitchFamily="18" charset="0"/>
              </a:rPr>
              <a:t> 1998; Gomez &amp; Maye 2005)</a:t>
            </a:r>
          </a:p>
          <a:p>
            <a:pPr lvl="1"/>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is</a:t>
            </a:r>
            <a:r>
              <a:rPr lang="en-US" sz="1600" dirty="0">
                <a:latin typeface="Times New Roman" panose="02020603050405020304" pitchFamily="18" charset="0"/>
                <a:cs typeface="Times New Roman" panose="02020603050405020304" pitchFamily="18" charset="0"/>
              </a:rPr>
              <a:t> runn</a:t>
            </a:r>
            <a:r>
              <a:rPr lang="en-US" sz="1600" i="1" dirty="0">
                <a:latin typeface="Times New Roman" panose="02020603050405020304" pitchFamily="18" charset="0"/>
                <a:cs typeface="Times New Roman" panose="02020603050405020304" pitchFamily="18" charset="0"/>
              </a:rPr>
              <a:t>ing</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can</a:t>
            </a:r>
            <a:r>
              <a:rPr lang="en-US" sz="1600" dirty="0">
                <a:latin typeface="Times New Roman" panose="02020603050405020304" pitchFamily="18" charset="0"/>
                <a:cs typeface="Times New Roman" panose="02020603050405020304" pitchFamily="18" charset="0"/>
              </a:rPr>
              <a:t> runn</a:t>
            </a:r>
            <a:r>
              <a:rPr lang="en-US" sz="1600" i="1" dirty="0">
                <a:latin typeface="Times New Roman" panose="02020603050405020304" pitchFamily="18" charset="0"/>
                <a:cs typeface="Times New Roman" panose="02020603050405020304" pitchFamily="18" charset="0"/>
              </a:rPr>
              <a:t>ing</a:t>
            </a:r>
          </a:p>
          <a:p>
            <a:pPr lvl="1"/>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is</a:t>
            </a:r>
            <a:r>
              <a:rPr lang="en-US" sz="1600" dirty="0">
                <a:latin typeface="Times New Roman" panose="02020603050405020304" pitchFamily="18" charset="0"/>
                <a:cs typeface="Times New Roman" panose="02020603050405020304" pitchFamily="18" charset="0"/>
              </a:rPr>
              <a:t> quickly runn</a:t>
            </a:r>
            <a:r>
              <a:rPr lang="en-US" sz="1600" i="1" dirty="0">
                <a:latin typeface="Times New Roman" panose="02020603050405020304" pitchFamily="18" charset="0"/>
                <a:cs typeface="Times New Roman" panose="02020603050405020304" pitchFamily="18" charset="0"/>
              </a:rPr>
              <a:t>ing</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can</a:t>
            </a:r>
            <a:r>
              <a:rPr lang="en-US" sz="1600" dirty="0">
                <a:latin typeface="Times New Roman" panose="02020603050405020304" pitchFamily="18" charset="0"/>
                <a:cs typeface="Times New Roman" panose="02020603050405020304" pitchFamily="18" charset="0"/>
              </a:rPr>
              <a:t> quickly runn</a:t>
            </a:r>
            <a:r>
              <a:rPr lang="en-US" sz="1600" i="1" dirty="0">
                <a:latin typeface="Times New Roman" panose="02020603050405020304" pitchFamily="18" charset="0"/>
                <a:cs typeface="Times New Roman" panose="02020603050405020304" pitchFamily="18" charset="0"/>
              </a:rPr>
              <a:t>ing</a:t>
            </a:r>
            <a:r>
              <a:rPr lang="en-US" sz="14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endParaRPr lang="en-US" dirty="0"/>
          </a:p>
        </p:txBody>
      </p:sp>
      <p:sp>
        <p:nvSpPr>
          <p:cNvPr id="15" name="TextBox 14">
            <a:extLst>
              <a:ext uri="{FF2B5EF4-FFF2-40B4-BE49-F238E27FC236}">
                <a16:creationId xmlns:a16="http://schemas.microsoft.com/office/drawing/2014/main" id="{981EC8FC-BA2A-489D-A5E2-D464C84A0E83}"/>
              </a:ext>
            </a:extLst>
          </p:cNvPr>
          <p:cNvSpPr txBox="1"/>
          <p:nvPr/>
        </p:nvSpPr>
        <p:spPr>
          <a:xfrm>
            <a:off x="869272" y="4884447"/>
            <a:ext cx="10741980" cy="2585323"/>
          </a:xfrm>
          <a:prstGeom prst="rect">
            <a:avLst/>
          </a:prstGeom>
          <a:noFill/>
        </p:spPr>
        <p:txBody>
          <a:bodyPr wrap="square" rtlCol="0">
            <a:spAutoFit/>
          </a:bodyPr>
          <a:lstStyle/>
          <a:p>
            <a:pPr>
              <a:buFontTx/>
              <a:buChar char="-"/>
            </a:pPr>
            <a:r>
              <a:rPr lang="en-US" sz="1800" dirty="0">
                <a:latin typeface="Times New Roman" panose="02020603050405020304" pitchFamily="18" charset="0"/>
                <a:cs typeface="Times New Roman" panose="02020603050405020304" pitchFamily="18" charset="0"/>
              </a:rPr>
              <a:t> In syntax, long distance dependencies:</a:t>
            </a:r>
          </a:p>
          <a:p>
            <a:pPr lvl="1">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Wh-movement </a:t>
            </a:r>
            <a:r>
              <a:rPr lang="en-US" sz="1200" dirty="0">
                <a:latin typeface="Times New Roman" panose="02020603050405020304" pitchFamily="18" charset="0"/>
                <a:cs typeface="Times New Roman" panose="02020603050405020304" pitchFamily="18" charset="0"/>
              </a:rPr>
              <a:t>(Perkins &amp; </a:t>
            </a:r>
            <a:r>
              <a:rPr lang="en-US" sz="1200" dirty="0" err="1">
                <a:latin typeface="Times New Roman" panose="02020603050405020304" pitchFamily="18" charset="0"/>
                <a:cs typeface="Times New Roman" panose="02020603050405020304" pitchFamily="18" charset="0"/>
              </a:rPr>
              <a:t>Lidz</a:t>
            </a:r>
            <a:r>
              <a:rPr lang="en-US" sz="1200" dirty="0">
                <a:latin typeface="Times New Roman" panose="02020603050405020304" pitchFamily="18" charset="0"/>
                <a:cs typeface="Times New Roman" panose="02020603050405020304" pitchFamily="18" charset="0"/>
              </a:rPr>
              <a:t> 2021)</a:t>
            </a:r>
          </a:p>
          <a:p>
            <a:pPr lvl="1"/>
            <a:endParaRPr lang="en-US" sz="1200" i="1" dirty="0">
              <a:latin typeface="Times New Roman" panose="02020603050405020304" pitchFamily="18" charset="0"/>
              <a:cs typeface="Times New Roman" panose="02020603050405020304" pitchFamily="18" charset="0"/>
            </a:endParaRPr>
          </a:p>
          <a:p>
            <a:pPr lvl="1"/>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The chef burned (*entirely) </a:t>
            </a:r>
            <a:r>
              <a:rPr lang="en-US" sz="1600" i="1" u="sng" dirty="0">
                <a:latin typeface="Times New Roman" panose="02020603050405020304" pitchFamily="18" charset="0"/>
                <a:cs typeface="Times New Roman" panose="02020603050405020304" pitchFamily="18" charset="0"/>
              </a:rPr>
              <a:t>the pizza</a:t>
            </a:r>
            <a:r>
              <a:rPr lang="en-US" sz="16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	b. </a:t>
            </a:r>
            <a:r>
              <a:rPr lang="en-US" sz="1600" i="1" u="sng" dirty="0">
                <a:latin typeface="Times New Roman" panose="02020603050405020304" pitchFamily="18" charset="0"/>
                <a:cs typeface="Times New Roman" panose="02020603050405020304" pitchFamily="18" charset="0"/>
              </a:rPr>
              <a:t>What</a:t>
            </a:r>
            <a:r>
              <a:rPr lang="en-US" sz="1600" dirty="0">
                <a:latin typeface="Times New Roman" panose="02020603050405020304" pitchFamily="18" charset="0"/>
                <a:cs typeface="Times New Roman" panose="02020603050405020304" pitchFamily="18" charset="0"/>
              </a:rPr>
              <a:t> did the chef burn _____?</a:t>
            </a:r>
          </a:p>
          <a:p>
            <a:pPr lvl="1"/>
            <a:r>
              <a:rPr lang="en-US" sz="1600" dirty="0">
                <a:latin typeface="Times New Roman" panose="02020603050405020304" pitchFamily="18" charset="0"/>
                <a:cs typeface="Times New Roman" panose="02020603050405020304" pitchFamily="18" charset="0"/>
              </a:rPr>
              <a:t>	c. *</a:t>
            </a:r>
            <a:r>
              <a:rPr lang="en-US" sz="1600" i="1" u="sng" dirty="0">
                <a:latin typeface="Times New Roman" panose="02020603050405020304" pitchFamily="18" charset="0"/>
                <a:cs typeface="Times New Roman" panose="02020603050405020304" pitchFamily="18" charset="0"/>
              </a:rPr>
              <a:t>What</a:t>
            </a:r>
            <a:r>
              <a:rPr lang="en-US" sz="1600" dirty="0">
                <a:latin typeface="Times New Roman" panose="02020603050405020304" pitchFamily="18" charset="0"/>
                <a:cs typeface="Times New Roman" panose="02020603050405020304" pitchFamily="18" charset="0"/>
              </a:rPr>
              <a:t> did the chef burn </a:t>
            </a:r>
            <a:r>
              <a:rPr lang="en-US" sz="1600" i="1" u="sng" dirty="0">
                <a:latin typeface="Times New Roman" panose="02020603050405020304" pitchFamily="18" charset="0"/>
                <a:cs typeface="Times New Roman" panose="02020603050405020304" pitchFamily="18" charset="0"/>
              </a:rPr>
              <a:t>the pizza</a:t>
            </a:r>
            <a:r>
              <a:rPr lang="en-US" sz="16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endParaRPr lang="en-US" dirty="0"/>
          </a:p>
        </p:txBody>
      </p:sp>
      <p:sp>
        <p:nvSpPr>
          <p:cNvPr id="3" name="Slide Number Placeholder 2">
            <a:extLst>
              <a:ext uri="{FF2B5EF4-FFF2-40B4-BE49-F238E27FC236}">
                <a16:creationId xmlns:a16="http://schemas.microsoft.com/office/drawing/2014/main" id="{7BFEC8D6-54CF-4906-9C63-253BEEB9BC35}"/>
              </a:ext>
            </a:extLst>
          </p:cNvPr>
          <p:cNvSpPr>
            <a:spLocks noGrp="1"/>
          </p:cNvSpPr>
          <p:nvPr>
            <p:ph type="sldNum" sz="quarter" idx="12"/>
          </p:nvPr>
        </p:nvSpPr>
        <p:spPr/>
        <p:txBody>
          <a:bodyPr/>
          <a:lstStyle/>
          <a:p>
            <a:fld id="{25960930-9902-4F44-AFF7-DF1E3245B9A5}" type="slidenum">
              <a:rPr lang="en-US" smtClean="0"/>
              <a:t>3</a:t>
            </a:fld>
            <a:endParaRPr lang="en-US"/>
          </a:p>
        </p:txBody>
      </p:sp>
    </p:spTree>
    <p:extLst>
      <p:ext uri="{BB962C8B-B14F-4D97-AF65-F5344CB8AC3E}">
        <p14:creationId xmlns:p14="http://schemas.microsoft.com/office/powerpoint/2010/main" val="267018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6C0443-460F-4FDF-9F80-070AFC95643C}"/>
              </a:ext>
            </a:extLst>
          </p:cNvPr>
          <p:cNvSpPr>
            <a:spLocks noGrp="1"/>
          </p:cNvSpPr>
          <p:nvPr>
            <p:ph type="title"/>
          </p:nvPr>
        </p:nvSpPr>
        <p:spPr>
          <a:xfrm>
            <a:off x="589625" y="59824"/>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Appendix:</a:t>
            </a:r>
            <a:r>
              <a:rPr lang="zh-CN" altLang="en-US" sz="2500" dirty="0">
                <a:solidFill>
                  <a:srgbClr val="0070C0"/>
                </a:solidFill>
                <a:latin typeface="Times New Roman" panose="02020603050405020304" pitchFamily="18" charset="0"/>
                <a:cs typeface="Times New Roman" panose="02020603050405020304" pitchFamily="18" charset="0"/>
              </a:rPr>
              <a:t> </a:t>
            </a:r>
            <a:r>
              <a:rPr lang="en-US" altLang="zh-CN" sz="2500" dirty="0">
                <a:solidFill>
                  <a:srgbClr val="0070C0"/>
                </a:solidFill>
                <a:latin typeface="Times New Roman" panose="02020603050405020304" pitchFamily="18" charset="0"/>
                <a:cs typeface="Times New Roman" panose="02020603050405020304" pitchFamily="18" charset="0"/>
              </a:rPr>
              <a:t>definitions</a:t>
            </a:r>
            <a:endParaRPr lang="en-US" sz="2500" dirty="0">
              <a:solidFill>
                <a:srgbClr val="0070C0"/>
              </a:solidFill>
              <a:latin typeface="Times New Roman" panose="02020603050405020304" pitchFamily="18"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201C80E6-8A3C-4621-A5D4-D5D6434AE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315" y="1074494"/>
            <a:ext cx="6907465" cy="5555405"/>
          </a:xfrm>
          <a:prstGeom prst="rect">
            <a:avLst/>
          </a:prstGeom>
        </p:spPr>
      </p:pic>
      <p:sp>
        <p:nvSpPr>
          <p:cNvPr id="2" name="Slide Number Placeholder 1">
            <a:extLst>
              <a:ext uri="{FF2B5EF4-FFF2-40B4-BE49-F238E27FC236}">
                <a16:creationId xmlns:a16="http://schemas.microsoft.com/office/drawing/2014/main" id="{12F09613-FEB3-443A-AC65-B874FBA23201}"/>
              </a:ext>
            </a:extLst>
          </p:cNvPr>
          <p:cNvSpPr>
            <a:spLocks noGrp="1"/>
          </p:cNvSpPr>
          <p:nvPr>
            <p:ph type="sldNum" sz="quarter" idx="12"/>
          </p:nvPr>
        </p:nvSpPr>
        <p:spPr/>
        <p:txBody>
          <a:bodyPr/>
          <a:lstStyle/>
          <a:p>
            <a:fld id="{25960930-9902-4F44-AFF7-DF1E3245B9A5}" type="slidenum">
              <a:rPr lang="en-US" smtClean="0"/>
              <a:t>30</a:t>
            </a:fld>
            <a:endParaRPr lang="en-US"/>
          </a:p>
        </p:txBody>
      </p:sp>
    </p:spTree>
    <p:extLst>
      <p:ext uri="{BB962C8B-B14F-4D97-AF65-F5344CB8AC3E}">
        <p14:creationId xmlns:p14="http://schemas.microsoft.com/office/powerpoint/2010/main" val="358776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FE7271-9495-4804-B3CC-89DAAAB242E9}"/>
              </a:ext>
            </a:extLst>
          </p:cNvPr>
          <p:cNvSpPr>
            <a:spLocks noGrp="1"/>
          </p:cNvSpPr>
          <p:nvPr>
            <p:ph type="title"/>
          </p:nvPr>
        </p:nvSpPr>
        <p:spPr>
          <a:xfrm>
            <a:off x="580748" y="310461"/>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Motivations</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5" name="TextBox 4">
            <a:extLst>
              <a:ext uri="{FF2B5EF4-FFF2-40B4-BE49-F238E27FC236}">
                <a16:creationId xmlns:a16="http://schemas.microsoft.com/office/drawing/2014/main" id="{F25C22B0-B9B1-4400-8304-CCA788D98F58}"/>
              </a:ext>
            </a:extLst>
          </p:cNvPr>
          <p:cNvSpPr txBox="1"/>
          <p:nvPr/>
        </p:nvSpPr>
        <p:spPr>
          <a:xfrm>
            <a:off x="580748" y="1169038"/>
            <a:ext cx="104127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8A933D8A-6CF0-46EA-91C4-1F6A5647E0CC}"/>
              </a:ext>
            </a:extLst>
          </p:cNvPr>
          <p:cNvSpPr txBox="1"/>
          <p:nvPr/>
        </p:nvSpPr>
        <p:spPr>
          <a:xfrm>
            <a:off x="580748" y="1266692"/>
            <a:ext cx="104127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How can a learner learn it? </a:t>
            </a:r>
          </a:p>
        </p:txBody>
      </p:sp>
      <p:sp>
        <p:nvSpPr>
          <p:cNvPr id="7" name="TextBox 6">
            <a:extLst>
              <a:ext uri="{FF2B5EF4-FFF2-40B4-BE49-F238E27FC236}">
                <a16:creationId xmlns:a16="http://schemas.microsoft.com/office/drawing/2014/main" id="{E6978715-F3E4-4807-92A8-4CC124BD99B5}"/>
              </a:ext>
            </a:extLst>
          </p:cNvPr>
          <p:cNvSpPr txBox="1"/>
          <p:nvPr/>
        </p:nvSpPr>
        <p:spPr>
          <a:xfrm>
            <a:off x="869272" y="1690688"/>
            <a:ext cx="10741980" cy="3508653"/>
          </a:xfrm>
          <a:prstGeom prst="rect">
            <a:avLst/>
          </a:prstGeom>
          <a:noFill/>
        </p:spPr>
        <p:txBody>
          <a:bodyPr wrap="square" rtlCol="0">
            <a:spAutoFit/>
          </a:bodyPr>
          <a:lstStyle/>
          <a:p>
            <a:pPr>
              <a:buFontTx/>
              <a:buChar char="-"/>
            </a:pPr>
            <a:r>
              <a:rPr lang="en-US" sz="1800" dirty="0">
                <a:latin typeface="Times New Roman" panose="02020603050405020304" pitchFamily="18" charset="0"/>
                <a:cs typeface="Times New Roman" panose="02020603050405020304" pitchFamily="18" charset="0"/>
              </a:rPr>
              <a:t> The learnability of grammar with movements</a:t>
            </a:r>
          </a:p>
          <a:p>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Stabler (1998): MGs encoding move operations </a:t>
            </a:r>
          </a:p>
          <a:p>
            <a:pPr lvl="1"/>
            <a:r>
              <a:rPr lang="en-US" sz="1600" dirty="0">
                <a:latin typeface="Times New Roman" panose="02020603050405020304" pitchFamily="18" charset="0"/>
                <a:cs typeface="Times New Roman" panose="02020603050405020304" pitchFamily="18" charset="0"/>
              </a:rPr>
              <a:t>	MGs characterizing the set of </a:t>
            </a:r>
            <a:r>
              <a:rPr lang="en-US" sz="1600" b="1" i="1" dirty="0">
                <a:latin typeface="Times New Roman" panose="02020603050405020304" pitchFamily="18" charset="0"/>
                <a:cs typeface="Times New Roman" panose="02020603050405020304" pitchFamily="18" charset="0"/>
              </a:rPr>
              <a:t>strings</a:t>
            </a:r>
            <a:r>
              <a:rPr lang="en-US" sz="1600" dirty="0">
                <a:latin typeface="Times New Roman" panose="02020603050405020304" pitchFamily="18" charset="0"/>
                <a:cs typeface="Times New Roman" panose="02020603050405020304" pitchFamily="18" charset="0"/>
              </a:rPr>
              <a:t> is not identifiable in the limit of positive text only under Gold’s paradigm.</a:t>
            </a:r>
          </a:p>
          <a:p>
            <a:pPr lvl="1"/>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Solutions: </a:t>
            </a:r>
          </a:p>
          <a:p>
            <a:pPr lvl="1"/>
            <a:r>
              <a:rPr lang="en-US" sz="16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869B615F-A5E8-4999-86CF-28898522C2FB}"/>
              </a:ext>
            </a:extLst>
          </p:cNvPr>
          <p:cNvSpPr txBox="1"/>
          <p:nvPr/>
        </p:nvSpPr>
        <p:spPr>
          <a:xfrm>
            <a:off x="1739283" y="3244334"/>
            <a:ext cx="9357065"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“One strategy for making a learning problem easier is to enrich the evidence.”</a:t>
            </a:r>
          </a:p>
        </p:txBody>
      </p:sp>
      <p:pic>
        <p:nvPicPr>
          <p:cNvPr id="10" name="Picture 9" descr="Chart, radar chart&#10;&#10;Description automatically generated">
            <a:extLst>
              <a:ext uri="{FF2B5EF4-FFF2-40B4-BE49-F238E27FC236}">
                <a16:creationId xmlns:a16="http://schemas.microsoft.com/office/drawing/2014/main" id="{DE1714CA-26CB-4688-832B-93B279878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352" y="3613666"/>
            <a:ext cx="5866693" cy="2753199"/>
          </a:xfrm>
          <a:prstGeom prst="rect">
            <a:avLst/>
          </a:prstGeom>
        </p:spPr>
      </p:pic>
      <p:sp>
        <p:nvSpPr>
          <p:cNvPr id="2" name="Slide Number Placeholder 1">
            <a:extLst>
              <a:ext uri="{FF2B5EF4-FFF2-40B4-BE49-F238E27FC236}">
                <a16:creationId xmlns:a16="http://schemas.microsoft.com/office/drawing/2014/main" id="{7E7A2F38-E170-4822-A684-9B7BE86076BE}"/>
              </a:ext>
            </a:extLst>
          </p:cNvPr>
          <p:cNvSpPr>
            <a:spLocks noGrp="1"/>
          </p:cNvSpPr>
          <p:nvPr>
            <p:ph type="sldNum" sz="quarter" idx="12"/>
          </p:nvPr>
        </p:nvSpPr>
        <p:spPr/>
        <p:txBody>
          <a:bodyPr/>
          <a:lstStyle/>
          <a:p>
            <a:fld id="{25960930-9902-4F44-AFF7-DF1E3245B9A5}" type="slidenum">
              <a:rPr lang="en-US" smtClean="0"/>
              <a:t>4</a:t>
            </a:fld>
            <a:endParaRPr lang="en-US"/>
          </a:p>
        </p:txBody>
      </p:sp>
    </p:spTree>
    <p:extLst>
      <p:ext uri="{BB962C8B-B14F-4D97-AF65-F5344CB8AC3E}">
        <p14:creationId xmlns:p14="http://schemas.microsoft.com/office/powerpoint/2010/main" val="129751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06D92A-2A54-4147-8214-646CD7F6FA14}"/>
              </a:ext>
            </a:extLst>
          </p:cNvPr>
          <p:cNvSpPr>
            <a:spLocks noGrp="1"/>
          </p:cNvSpPr>
          <p:nvPr>
            <p:ph type="title"/>
          </p:nvPr>
        </p:nvSpPr>
        <p:spPr>
          <a:xfrm>
            <a:off x="580748" y="310461"/>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Motivations</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5" name="TextBox 4">
            <a:extLst>
              <a:ext uri="{FF2B5EF4-FFF2-40B4-BE49-F238E27FC236}">
                <a16:creationId xmlns:a16="http://schemas.microsoft.com/office/drawing/2014/main" id="{6AA313E0-6B66-4299-B528-6E7CEF556068}"/>
              </a:ext>
            </a:extLst>
          </p:cNvPr>
          <p:cNvSpPr txBox="1"/>
          <p:nvPr/>
        </p:nvSpPr>
        <p:spPr>
          <a:xfrm>
            <a:off x="580748" y="1266692"/>
            <a:ext cx="1041276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How can a learner learn it? </a:t>
            </a:r>
          </a:p>
        </p:txBody>
      </p:sp>
      <p:sp>
        <p:nvSpPr>
          <p:cNvPr id="6" name="TextBox 5">
            <a:extLst>
              <a:ext uri="{FF2B5EF4-FFF2-40B4-BE49-F238E27FC236}">
                <a16:creationId xmlns:a16="http://schemas.microsoft.com/office/drawing/2014/main" id="{91DA85C2-FBB0-4C02-B7B8-760DBB26860E}"/>
              </a:ext>
            </a:extLst>
          </p:cNvPr>
          <p:cNvSpPr txBox="1"/>
          <p:nvPr/>
        </p:nvSpPr>
        <p:spPr>
          <a:xfrm>
            <a:off x="869272" y="1707045"/>
            <a:ext cx="10741980" cy="3200876"/>
          </a:xfrm>
          <a:prstGeom prst="rect">
            <a:avLst/>
          </a:prstGeom>
          <a:noFill/>
        </p:spPr>
        <p:txBody>
          <a:bodyPr wrap="square" rtlCol="0">
            <a:spAutoFit/>
          </a:bodyPr>
          <a:lstStyle/>
          <a:p>
            <a:pPr>
              <a:buFontTx/>
              <a:buChar char="-"/>
            </a:pPr>
            <a:r>
              <a:rPr lang="en-US" sz="1800" dirty="0">
                <a:latin typeface="Times New Roman" panose="02020603050405020304" pitchFamily="18" charset="0"/>
                <a:cs typeface="Times New Roman" panose="02020603050405020304" pitchFamily="18" charset="0"/>
              </a:rPr>
              <a:t> Recent empirical investigations seem to favor the enriched input account of movement learning, and suggest an </a:t>
            </a:r>
            <a:r>
              <a:rPr lang="en-US" sz="1800" b="1" dirty="0">
                <a:latin typeface="Times New Roman" panose="02020603050405020304" pitchFamily="18" charset="0"/>
                <a:cs typeface="Times New Roman" panose="02020603050405020304" pitchFamily="18" charset="0"/>
              </a:rPr>
              <a:t>incremental</a:t>
            </a:r>
            <a:r>
              <a:rPr lang="en-US" sz="1800" dirty="0">
                <a:latin typeface="Times New Roman" panose="02020603050405020304" pitchFamily="18" charset="0"/>
                <a:cs typeface="Times New Roman" panose="02020603050405020304" pitchFamily="18" charset="0"/>
              </a:rPr>
              <a:t> learning mechanism </a:t>
            </a:r>
            <a:r>
              <a:rPr lang="en-US" dirty="0">
                <a:latin typeface="Times New Roman" panose="02020603050405020304" pitchFamily="18" charset="0"/>
                <a:cs typeface="Times New Roman" panose="02020603050405020304" pitchFamily="18" charset="0"/>
              </a:rPr>
              <a:t>by using prior syntactic knowledge. </a:t>
            </a:r>
            <a:r>
              <a:rPr lang="en-US" sz="1400" dirty="0">
                <a:latin typeface="Times New Roman" panose="02020603050405020304" pitchFamily="18" charset="0"/>
                <a:cs typeface="Times New Roman" panose="02020603050405020304" pitchFamily="18" charset="0"/>
              </a:rPr>
              <a:t>(e.g. Perkins 2019)</a:t>
            </a:r>
          </a:p>
          <a:p>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developmental stage of verb transitivity occurs before differentiating sentence types.  </a:t>
            </a:r>
          </a:p>
          <a:p>
            <a:r>
              <a:rPr lang="en-US" sz="1400" dirty="0">
                <a:latin typeface="Times New Roman" panose="02020603050405020304" pitchFamily="18" charset="0"/>
                <a:cs typeface="Times New Roman" panose="02020603050405020304" pitchFamily="18" charset="0"/>
              </a:rPr>
              <a:t>	</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0A8D5445-B4A7-41AC-BFD6-E129C060751E}"/>
              </a:ext>
            </a:extLst>
          </p:cNvPr>
          <p:cNvSpPr txBox="1"/>
          <p:nvPr/>
        </p:nvSpPr>
        <p:spPr>
          <a:xfrm>
            <a:off x="869272" y="2947617"/>
            <a:ext cx="11446276"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Gap-driven Learning Hypothesis </a:t>
            </a:r>
            <a:r>
              <a:rPr lang="en-US" sz="1400" b="1" dirty="0">
                <a:latin typeface="Times New Roman" panose="02020603050405020304" pitchFamily="18" charset="0"/>
                <a:cs typeface="Times New Roman" panose="02020603050405020304" pitchFamily="18" charset="0"/>
              </a:rPr>
              <a:t>(e.g. Perkins 2019)</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learner might be using predicate-argument structure to identity types of movement dependencies.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detect argument gaps by the knowledge of verb argument structure</a:t>
            </a:r>
          </a:p>
          <a:p>
            <a:r>
              <a:rPr lang="en-US" dirty="0">
                <a:latin typeface="Times New Roman" panose="02020603050405020304" pitchFamily="18" charset="0"/>
                <a:cs typeface="Times New Roman" panose="02020603050405020304" pitchFamily="18" charset="0"/>
              </a:rPr>
              <a:t>	ii. identity what forms are correlated with postulated gaps</a:t>
            </a:r>
          </a:p>
          <a:p>
            <a:r>
              <a:rPr lang="en-US" dirty="0">
                <a:latin typeface="Times New Roman" panose="02020603050405020304" pitchFamily="18" charset="0"/>
                <a:cs typeface="Times New Roman" panose="02020603050405020304" pitchFamily="18" charset="0"/>
              </a:rPr>
              <a:t>	iii. Infer the underlying dependencies</a:t>
            </a:r>
          </a:p>
        </p:txBody>
      </p:sp>
      <p:sp>
        <p:nvSpPr>
          <p:cNvPr id="8" name="TextBox 7">
            <a:extLst>
              <a:ext uri="{FF2B5EF4-FFF2-40B4-BE49-F238E27FC236}">
                <a16:creationId xmlns:a16="http://schemas.microsoft.com/office/drawing/2014/main" id="{B8BC8285-29DF-4C22-A557-C2709166B3BF}"/>
              </a:ext>
            </a:extLst>
          </p:cNvPr>
          <p:cNvSpPr txBox="1"/>
          <p:nvPr/>
        </p:nvSpPr>
        <p:spPr>
          <a:xfrm>
            <a:off x="869272" y="5138742"/>
            <a:ext cx="11446276" cy="830997"/>
          </a:xfrm>
          <a:prstGeom prst="rect">
            <a:avLst/>
          </a:prstGeom>
          <a:noFill/>
        </p:spPr>
        <p:txBody>
          <a:bodyPr wrap="square" rtlCol="0">
            <a:spAutoFit/>
          </a:bodyPr>
          <a:lstStyle/>
          <a:p>
            <a:pPr marL="285750" indent="-285750">
              <a:buFontTx/>
              <a:buChar char="-"/>
            </a:pPr>
            <a:r>
              <a:rPr lang="en-US" sz="1600" dirty="0">
                <a:latin typeface="Times New Roman" panose="02020603050405020304" pitchFamily="18" charset="0"/>
                <a:cs typeface="Times New Roman" panose="02020603050405020304" pitchFamily="18" charset="0"/>
              </a:rPr>
              <a:t>Results from computational modeling works (e.g. Perkins et al 2019)</a:t>
            </a:r>
            <a:r>
              <a:rPr lang="en-US" sz="1600" i="0" u="none" strike="noStrike"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support the feasibility of this hypothesis.</a:t>
            </a:r>
          </a:p>
          <a:p>
            <a:pPr lvl="1"/>
            <a:endParaRPr lang="en-US" sz="1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The question pertains: what underlying syntactic dependencies and how to track them? </a:t>
            </a:r>
          </a:p>
        </p:txBody>
      </p:sp>
      <p:sp>
        <p:nvSpPr>
          <p:cNvPr id="2" name="Slide Number Placeholder 1">
            <a:extLst>
              <a:ext uri="{FF2B5EF4-FFF2-40B4-BE49-F238E27FC236}">
                <a16:creationId xmlns:a16="http://schemas.microsoft.com/office/drawing/2014/main" id="{F2E4DA48-276F-4668-BDE7-5D0DF9E50E2A}"/>
              </a:ext>
            </a:extLst>
          </p:cNvPr>
          <p:cNvSpPr>
            <a:spLocks noGrp="1"/>
          </p:cNvSpPr>
          <p:nvPr>
            <p:ph type="sldNum" sz="quarter" idx="12"/>
          </p:nvPr>
        </p:nvSpPr>
        <p:spPr/>
        <p:txBody>
          <a:bodyPr/>
          <a:lstStyle/>
          <a:p>
            <a:fld id="{25960930-9902-4F44-AFF7-DF1E3245B9A5}" type="slidenum">
              <a:rPr lang="en-US" smtClean="0"/>
              <a:t>5</a:t>
            </a:fld>
            <a:endParaRPr lang="en-US"/>
          </a:p>
        </p:txBody>
      </p:sp>
    </p:spTree>
    <p:extLst>
      <p:ext uri="{BB962C8B-B14F-4D97-AF65-F5344CB8AC3E}">
        <p14:creationId xmlns:p14="http://schemas.microsoft.com/office/powerpoint/2010/main" val="5706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95946F-C69D-4A31-A45D-1D5CDBC8C4DD}"/>
              </a:ext>
            </a:extLst>
          </p:cNvPr>
          <p:cNvSpPr>
            <a:spLocks noGrp="1"/>
          </p:cNvSpPr>
          <p:nvPr>
            <p:ph type="title"/>
          </p:nvPr>
        </p:nvSpPr>
        <p:spPr>
          <a:xfrm>
            <a:off x="580748" y="310461"/>
            <a:ext cx="10515600" cy="1325563"/>
          </a:xfrm>
        </p:spPr>
        <p:txBody>
          <a:bodyPr/>
          <a:lstStyle/>
          <a:p>
            <a:r>
              <a:rPr lang="en-US" dirty="0">
                <a:solidFill>
                  <a:srgbClr val="0070C0"/>
                </a:solidFill>
                <a:latin typeface="Times New Roman" panose="02020603050405020304" pitchFamily="18" charset="0"/>
                <a:cs typeface="Times New Roman" panose="02020603050405020304" pitchFamily="18" charset="0"/>
              </a:rPr>
              <a:t>Main question</a:t>
            </a:r>
            <a:br>
              <a:rPr lang="en-US"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sp>
        <p:nvSpPr>
          <p:cNvPr id="5" name="TextBox 4">
            <a:extLst>
              <a:ext uri="{FF2B5EF4-FFF2-40B4-BE49-F238E27FC236}">
                <a16:creationId xmlns:a16="http://schemas.microsoft.com/office/drawing/2014/main" id="{E4CA6417-6E70-491B-B049-FA31350CDEE3}"/>
              </a:ext>
            </a:extLst>
          </p:cNvPr>
          <p:cNvSpPr txBox="1"/>
          <p:nvPr/>
        </p:nvSpPr>
        <p:spPr>
          <a:xfrm>
            <a:off x="1705992" y="2218572"/>
            <a:ext cx="8780015" cy="707886"/>
          </a:xfrm>
          <a:prstGeom prst="rect">
            <a:avLst/>
          </a:prstGeom>
          <a:noFill/>
        </p:spPr>
        <p:txBody>
          <a:bodyPr wrap="square" rtlCol="0">
            <a:spAutoFit/>
          </a:bodyPr>
          <a:lstStyle/>
          <a:p>
            <a:pPr algn="ctr"/>
            <a:r>
              <a:rPr lang="en-US" sz="2000" b="0" i="0" u="none" strike="noStrike" baseline="0" dirty="0">
                <a:latin typeface="Times New Roman" panose="02020603050405020304" pitchFamily="18" charset="0"/>
                <a:cs typeface="Times New Roman" panose="02020603050405020304" pitchFamily="18" charset="0"/>
              </a:rPr>
              <a:t>Whether it’s </a:t>
            </a:r>
            <a:r>
              <a:rPr lang="en-US" sz="2000" i="1" u="none" strike="noStrike" baseline="0" dirty="0">
                <a:latin typeface="Times New Roman" panose="02020603050405020304" pitchFamily="18" charset="0"/>
                <a:cs typeface="Times New Roman" panose="02020603050405020304" pitchFamily="18" charset="0"/>
              </a:rPr>
              <a:t>in principle </a:t>
            </a:r>
            <a:r>
              <a:rPr lang="en-US" sz="2000" b="0" i="0" u="none" strike="noStrike" baseline="0" dirty="0">
                <a:latin typeface="Times New Roman" panose="02020603050405020304" pitchFamily="18" charset="0"/>
                <a:cs typeface="Times New Roman" panose="02020603050405020304" pitchFamily="18" charset="0"/>
              </a:rPr>
              <a:t>possible to learn structural relations of </a:t>
            </a:r>
            <a:r>
              <a:rPr lang="en-US" sz="2000" dirty="0">
                <a:latin typeface="Times New Roman" panose="02020603050405020304" pitchFamily="18" charset="0"/>
                <a:cs typeface="Times New Roman" panose="02020603050405020304" pitchFamily="18" charset="0"/>
              </a:rPr>
              <a:t>such </a:t>
            </a:r>
            <a:r>
              <a:rPr lang="en-US" sz="2000" b="0" i="0" u="none" strike="noStrike" baseline="0" dirty="0">
                <a:latin typeface="Times New Roman" panose="02020603050405020304" pitchFamily="18" charset="0"/>
                <a:cs typeface="Times New Roman" panose="02020603050405020304" pitchFamily="18" charset="0"/>
              </a:rPr>
              <a:t>non-local dependencies by </a:t>
            </a:r>
            <a:r>
              <a:rPr lang="en-US" sz="2000" b="1" i="0" u="none" strike="noStrike" baseline="0" dirty="0">
                <a:latin typeface="Times New Roman" panose="02020603050405020304" pitchFamily="18" charset="0"/>
                <a:cs typeface="Times New Roman" panose="02020603050405020304" pitchFamily="18" charset="0"/>
              </a:rPr>
              <a:t>distributional information</a:t>
            </a:r>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3FEDE02-EB6D-4D3F-9413-4C4D467B28A6}"/>
              </a:ext>
            </a:extLst>
          </p:cNvPr>
          <p:cNvSpPr txBox="1"/>
          <p:nvPr/>
        </p:nvSpPr>
        <p:spPr>
          <a:xfrm>
            <a:off x="674703" y="3764132"/>
            <a:ext cx="11017188" cy="646331"/>
          </a:xfrm>
          <a:prstGeom prst="rect">
            <a:avLst/>
          </a:prstGeom>
          <a:noFill/>
        </p:spPr>
        <p:txBody>
          <a:bodyPr wrap="square" rtlCol="0">
            <a:spAutoFit/>
          </a:bodyPr>
          <a:lstStyle/>
          <a:p>
            <a:pPr algn="l"/>
            <a:r>
              <a:rPr lang="en-US" sz="1800" b="0" i="1" u="sng" strike="noStrike" baseline="0" dirty="0">
                <a:latin typeface="Times New Roman" panose="02020603050405020304" pitchFamily="18" charset="0"/>
                <a:cs typeface="Times New Roman" panose="02020603050405020304" pitchFamily="18" charset="0"/>
              </a:rPr>
              <a:t>Computational task</a:t>
            </a:r>
            <a:r>
              <a:rPr lang="en-US" sz="1800" b="0" i="0" u="none" strike="noStrike" baseline="0" dirty="0">
                <a:latin typeface="Times New Roman" panose="02020603050405020304" pitchFamily="18" charset="0"/>
                <a:cs typeface="Times New Roman" panose="02020603050405020304" pitchFamily="18" charset="0"/>
              </a:rPr>
              <a:t>: maximum likelihood parameter estimation in a Probabilistic Finite-State Tree grammar. </a:t>
            </a:r>
          </a:p>
          <a:p>
            <a:pPr algn="l"/>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481A010-EBC6-4A09-9174-8D7E08C60691}"/>
              </a:ext>
            </a:extLst>
          </p:cNvPr>
          <p:cNvSpPr>
            <a:spLocks noGrp="1"/>
          </p:cNvSpPr>
          <p:nvPr>
            <p:ph type="sldNum" sz="quarter" idx="12"/>
          </p:nvPr>
        </p:nvSpPr>
        <p:spPr/>
        <p:txBody>
          <a:bodyPr/>
          <a:lstStyle/>
          <a:p>
            <a:fld id="{25960930-9902-4F44-AFF7-DF1E3245B9A5}" type="slidenum">
              <a:rPr lang="en-US" smtClean="0"/>
              <a:t>6</a:t>
            </a:fld>
            <a:endParaRPr lang="en-US"/>
          </a:p>
        </p:txBody>
      </p:sp>
      <p:sp>
        <p:nvSpPr>
          <p:cNvPr id="3" name="TextBox 2">
            <a:extLst>
              <a:ext uri="{FF2B5EF4-FFF2-40B4-BE49-F238E27FC236}">
                <a16:creationId xmlns:a16="http://schemas.microsoft.com/office/drawing/2014/main" id="{4E8946F5-2954-4F5E-9508-B332248F109A}"/>
              </a:ext>
            </a:extLst>
          </p:cNvPr>
          <p:cNvSpPr txBox="1"/>
          <p:nvPr/>
        </p:nvSpPr>
        <p:spPr>
          <a:xfrm>
            <a:off x="348448" y="4768370"/>
            <a:ext cx="11669697" cy="1477328"/>
          </a:xfrm>
          <a:prstGeom prst="rect">
            <a:avLst/>
          </a:prstGeom>
          <a:noFill/>
        </p:spPr>
        <p:txBody>
          <a:bodyPr wrap="square" rtlCol="0">
            <a:spAutoFit/>
          </a:bodyPr>
          <a:lstStyle/>
          <a:p>
            <a:pPr algn="l"/>
            <a:r>
              <a:rPr lang="en-US" sz="1800" dirty="0">
                <a:latin typeface="Times New Roman" panose="02020603050405020304" pitchFamily="18" charset="0"/>
                <a:cs typeface="Times New Roman" panose="02020603050405020304" pitchFamily="18" charset="0"/>
              </a:rPr>
              <a:t>If we give the learner enriched hierarchical inputs, which cover predicate-argument structure and non-local </a:t>
            </a:r>
            <a:r>
              <a:rPr lang="en-US" sz="1800" dirty="0" err="1">
                <a:latin typeface="Times New Roman" panose="02020603050405020304" pitchFamily="18" charset="0"/>
                <a:cs typeface="Times New Roman" panose="02020603050405020304" pitchFamily="18" charset="0"/>
              </a:rPr>
              <a:t>wh</a:t>
            </a:r>
            <a:r>
              <a:rPr lang="en-US" sz="1800" dirty="0">
                <a:latin typeface="Times New Roman" panose="02020603050405020304" pitchFamily="18" charset="0"/>
                <a:cs typeface="Times New Roman" panose="02020603050405020304" pitchFamily="18" charset="0"/>
              </a:rPr>
              <a:t> words, </a:t>
            </a:r>
          </a:p>
          <a:p>
            <a:pPr algn="l"/>
            <a:endParaRPr lang="en-US" sz="180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 Whether the distributional information is robust enough to learn the grammar that captures expected structural restrictions.</a:t>
            </a:r>
          </a:p>
          <a:p>
            <a:pPr algn="l"/>
            <a:r>
              <a:rPr lang="en-US" sz="1800" dirty="0">
                <a:latin typeface="Times New Roman" panose="02020603050405020304" pitchFamily="18" charset="0"/>
                <a:cs typeface="Times New Roman" panose="02020603050405020304" pitchFamily="18" charset="0"/>
              </a:rPr>
              <a:t>- Whether it’s only learning the expected grammars?	</a:t>
            </a:r>
          </a:p>
          <a:p>
            <a:endParaRPr lang="en-US" dirty="0"/>
          </a:p>
        </p:txBody>
      </p:sp>
    </p:spTree>
    <p:extLst>
      <p:ext uri="{BB962C8B-B14F-4D97-AF65-F5344CB8AC3E}">
        <p14:creationId xmlns:p14="http://schemas.microsoft.com/office/powerpoint/2010/main" val="21923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97F9-8795-4115-9CF0-341E6BE4825D}"/>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The model: Probabilistic Finite-State Tree Automaton </a:t>
            </a:r>
          </a:p>
        </p:txBody>
      </p:sp>
      <p:sp>
        <p:nvSpPr>
          <p:cNvPr id="4" name="TextBox 3">
            <a:extLst>
              <a:ext uri="{FF2B5EF4-FFF2-40B4-BE49-F238E27FC236}">
                <a16:creationId xmlns:a16="http://schemas.microsoft.com/office/drawing/2014/main" id="{28B964C0-0B0B-45D3-A907-739D51DE9859}"/>
              </a:ext>
            </a:extLst>
          </p:cNvPr>
          <p:cNvSpPr txBox="1"/>
          <p:nvPr/>
        </p:nvSpPr>
        <p:spPr>
          <a:xfrm>
            <a:off x="562992" y="1435001"/>
            <a:ext cx="894869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Finite-state tree automata are extensions to finite-state machines that work on trees!</a:t>
            </a:r>
          </a:p>
        </p:txBody>
      </p:sp>
      <p:pic>
        <p:nvPicPr>
          <p:cNvPr id="6" name="Picture 5" descr="Diagram&#10;&#10;Description automatically generated">
            <a:extLst>
              <a:ext uri="{FF2B5EF4-FFF2-40B4-BE49-F238E27FC236}">
                <a16:creationId xmlns:a16="http://schemas.microsoft.com/office/drawing/2014/main" id="{E8A06BCE-5C9C-4EE8-BBC6-ADDF7C26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19" y="2162504"/>
            <a:ext cx="5345319" cy="2681618"/>
          </a:xfrm>
          <a:prstGeom prst="rect">
            <a:avLst/>
          </a:prstGeom>
        </p:spPr>
      </p:pic>
      <p:sp>
        <p:nvSpPr>
          <p:cNvPr id="7" name="TextBox 6">
            <a:extLst>
              <a:ext uri="{FF2B5EF4-FFF2-40B4-BE49-F238E27FC236}">
                <a16:creationId xmlns:a16="http://schemas.microsoft.com/office/drawing/2014/main" id="{A5D5732B-5E92-4840-9F83-8758E43E90B6}"/>
              </a:ext>
            </a:extLst>
          </p:cNvPr>
          <p:cNvSpPr txBox="1"/>
          <p:nvPr/>
        </p:nvSpPr>
        <p:spPr>
          <a:xfrm>
            <a:off x="6498454" y="2643781"/>
            <a:ext cx="4740676" cy="369332"/>
          </a:xfrm>
          <a:prstGeom prst="rect">
            <a:avLst/>
          </a:prstGeom>
          <a:noFill/>
        </p:spPr>
        <p:txBody>
          <a:bodyPr wrap="square" rtlCol="0">
            <a:spAutoFit/>
          </a:bodyPr>
          <a:lstStyle/>
          <a:p>
            <a:r>
              <a:rPr lang="en-US" dirty="0"/>
              <a:t>	C	A	C	B</a:t>
            </a:r>
          </a:p>
        </p:txBody>
      </p:sp>
      <p:sp>
        <p:nvSpPr>
          <p:cNvPr id="8" name="TextBox 7">
            <a:extLst>
              <a:ext uri="{FF2B5EF4-FFF2-40B4-BE49-F238E27FC236}">
                <a16:creationId xmlns:a16="http://schemas.microsoft.com/office/drawing/2014/main" id="{9BA74FC5-266E-4B95-BFAB-D88BA4B74338}"/>
              </a:ext>
            </a:extLst>
          </p:cNvPr>
          <p:cNvSpPr txBox="1"/>
          <p:nvPr/>
        </p:nvSpPr>
        <p:spPr>
          <a:xfrm>
            <a:off x="7217545" y="2826670"/>
            <a:ext cx="292963" cy="276999"/>
          </a:xfrm>
          <a:prstGeom prst="rect">
            <a:avLst/>
          </a:prstGeom>
          <a:noFill/>
        </p:spPr>
        <p:txBody>
          <a:bodyPr wrap="square" rtlCol="0">
            <a:spAutoFit/>
          </a:bodyPr>
          <a:lstStyle/>
          <a:p>
            <a:r>
              <a:rPr lang="en-US" sz="1200" dirty="0">
                <a:highlight>
                  <a:srgbClr val="FFFF00"/>
                </a:highlight>
              </a:rPr>
              <a:t>1</a:t>
            </a:r>
          </a:p>
        </p:txBody>
      </p:sp>
      <p:sp>
        <p:nvSpPr>
          <p:cNvPr id="9" name="TextBox 8">
            <a:extLst>
              <a:ext uri="{FF2B5EF4-FFF2-40B4-BE49-F238E27FC236}">
                <a16:creationId xmlns:a16="http://schemas.microsoft.com/office/drawing/2014/main" id="{C79A6045-4AE5-4427-A7E7-D7138F071FB2}"/>
              </a:ext>
            </a:extLst>
          </p:cNvPr>
          <p:cNvSpPr txBox="1"/>
          <p:nvPr/>
        </p:nvSpPr>
        <p:spPr>
          <a:xfrm>
            <a:off x="7982503" y="2828144"/>
            <a:ext cx="292963" cy="276999"/>
          </a:xfrm>
          <a:prstGeom prst="rect">
            <a:avLst/>
          </a:prstGeom>
          <a:noFill/>
        </p:spPr>
        <p:txBody>
          <a:bodyPr wrap="square" rtlCol="0">
            <a:spAutoFit/>
          </a:bodyPr>
          <a:lstStyle/>
          <a:p>
            <a:r>
              <a:rPr lang="en-US" sz="1200" dirty="0">
                <a:highlight>
                  <a:srgbClr val="FFFF00"/>
                </a:highlight>
              </a:rPr>
              <a:t>1</a:t>
            </a:r>
          </a:p>
        </p:txBody>
      </p:sp>
      <p:sp>
        <p:nvSpPr>
          <p:cNvPr id="10" name="TextBox 9">
            <a:extLst>
              <a:ext uri="{FF2B5EF4-FFF2-40B4-BE49-F238E27FC236}">
                <a16:creationId xmlns:a16="http://schemas.microsoft.com/office/drawing/2014/main" id="{0F7CC36B-55E8-46F1-8A84-B5BE8BE680E8}"/>
              </a:ext>
            </a:extLst>
          </p:cNvPr>
          <p:cNvSpPr txBox="1"/>
          <p:nvPr/>
        </p:nvSpPr>
        <p:spPr>
          <a:xfrm>
            <a:off x="8845858" y="2828143"/>
            <a:ext cx="292963" cy="276999"/>
          </a:xfrm>
          <a:prstGeom prst="rect">
            <a:avLst/>
          </a:prstGeom>
          <a:noFill/>
        </p:spPr>
        <p:txBody>
          <a:bodyPr wrap="square" rtlCol="0">
            <a:spAutoFit/>
          </a:bodyPr>
          <a:lstStyle/>
          <a:p>
            <a:r>
              <a:rPr lang="en-US" sz="1200" dirty="0">
                <a:highlight>
                  <a:srgbClr val="FFFF00"/>
                </a:highlight>
              </a:rPr>
              <a:t>0</a:t>
            </a:r>
          </a:p>
        </p:txBody>
      </p:sp>
      <p:sp>
        <p:nvSpPr>
          <p:cNvPr id="12" name="TextBox 11">
            <a:extLst>
              <a:ext uri="{FF2B5EF4-FFF2-40B4-BE49-F238E27FC236}">
                <a16:creationId xmlns:a16="http://schemas.microsoft.com/office/drawing/2014/main" id="{FD01DE97-3334-4774-A395-8B58504F8CD0}"/>
              </a:ext>
            </a:extLst>
          </p:cNvPr>
          <p:cNvSpPr txBox="1"/>
          <p:nvPr/>
        </p:nvSpPr>
        <p:spPr>
          <a:xfrm>
            <a:off x="9821660" y="2829618"/>
            <a:ext cx="292963" cy="276999"/>
          </a:xfrm>
          <a:prstGeom prst="rect">
            <a:avLst/>
          </a:prstGeom>
          <a:noFill/>
        </p:spPr>
        <p:txBody>
          <a:bodyPr wrap="square" rtlCol="0">
            <a:spAutoFit/>
          </a:bodyPr>
          <a:lstStyle/>
          <a:p>
            <a:r>
              <a:rPr lang="en-US" sz="1200" dirty="0">
                <a:highlight>
                  <a:srgbClr val="FFFF00"/>
                </a:highlight>
              </a:rPr>
              <a:t>2</a:t>
            </a:r>
          </a:p>
        </p:txBody>
      </p:sp>
      <p:sp>
        <p:nvSpPr>
          <p:cNvPr id="13" name="TextBox 12">
            <a:extLst>
              <a:ext uri="{FF2B5EF4-FFF2-40B4-BE49-F238E27FC236}">
                <a16:creationId xmlns:a16="http://schemas.microsoft.com/office/drawing/2014/main" id="{A39C398D-6D49-4380-A051-C2FB0261A56A}"/>
              </a:ext>
            </a:extLst>
          </p:cNvPr>
          <p:cNvSpPr txBox="1"/>
          <p:nvPr/>
        </p:nvSpPr>
        <p:spPr>
          <a:xfrm>
            <a:off x="10542231" y="2831094"/>
            <a:ext cx="292963" cy="276999"/>
          </a:xfrm>
          <a:prstGeom prst="rect">
            <a:avLst/>
          </a:prstGeom>
          <a:noFill/>
        </p:spPr>
        <p:txBody>
          <a:bodyPr wrap="square" rtlCol="0">
            <a:spAutoFit/>
          </a:bodyPr>
          <a:lstStyle/>
          <a:p>
            <a:r>
              <a:rPr lang="en-US" sz="1200" dirty="0">
                <a:highlight>
                  <a:srgbClr val="FFFF00"/>
                </a:highlight>
              </a:rPr>
              <a:t>2</a:t>
            </a:r>
          </a:p>
        </p:txBody>
      </p:sp>
      <p:sp>
        <p:nvSpPr>
          <p:cNvPr id="14" name="TextBox 13">
            <a:extLst>
              <a:ext uri="{FF2B5EF4-FFF2-40B4-BE49-F238E27FC236}">
                <a16:creationId xmlns:a16="http://schemas.microsoft.com/office/drawing/2014/main" id="{6E0314F0-1D13-4A50-A0D0-046C19F37A8C}"/>
              </a:ext>
            </a:extLst>
          </p:cNvPr>
          <p:cNvSpPr txBox="1"/>
          <p:nvPr/>
        </p:nvSpPr>
        <p:spPr>
          <a:xfrm>
            <a:off x="6805696" y="3426742"/>
            <a:ext cx="46385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a surface string, the unobserved hidden structure is the state information.  </a:t>
            </a:r>
          </a:p>
        </p:txBody>
      </p:sp>
      <p:sp>
        <p:nvSpPr>
          <p:cNvPr id="15" name="TextBox 14">
            <a:extLst>
              <a:ext uri="{FF2B5EF4-FFF2-40B4-BE49-F238E27FC236}">
                <a16:creationId xmlns:a16="http://schemas.microsoft.com/office/drawing/2014/main" id="{214B0B3B-34C2-4B1D-8139-35188C12D0A2}"/>
              </a:ext>
            </a:extLst>
          </p:cNvPr>
          <p:cNvSpPr txBox="1"/>
          <p:nvPr/>
        </p:nvSpPr>
        <p:spPr>
          <a:xfrm>
            <a:off x="834501" y="5166804"/>
            <a:ext cx="519343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transition: state </a:t>
            </a:r>
            <a:r>
              <a:rPr lang="en-US" b="0" i="0" dirty="0">
                <a:solidFill>
                  <a:srgbClr val="404040"/>
                </a:solidFill>
                <a:effectLst/>
                <a:latin typeface="-apple-system"/>
              </a:rPr>
              <a:t>× </a:t>
            </a:r>
            <a:r>
              <a:rPr lang="en-US" dirty="0">
                <a:latin typeface="Times New Roman" panose="02020603050405020304" pitchFamily="18" charset="0"/>
                <a:cs typeface="Times New Roman" panose="02020603050405020304" pitchFamily="18" charset="0"/>
              </a:rPr>
              <a:t>symbol </a:t>
            </a:r>
            <a:r>
              <a:rPr lang="en-US" b="0" i="0" dirty="0">
                <a:solidFill>
                  <a:srgbClr val="404040"/>
                </a:solidFill>
                <a:effectLst/>
                <a:latin typeface="-apple-system"/>
              </a:rPr>
              <a:t>×</a:t>
            </a:r>
            <a:r>
              <a:rPr lang="en-US" dirty="0">
                <a:latin typeface="Times New Roman" panose="02020603050405020304" pitchFamily="18" charset="0"/>
                <a:cs typeface="Times New Roman" panose="02020603050405020304" pitchFamily="18" charset="0"/>
              </a:rPr>
              <a:t> state </a:t>
            </a:r>
          </a:p>
          <a:p>
            <a:r>
              <a:rPr lang="en-US" dirty="0">
                <a:latin typeface="Times New Roman" panose="02020603050405020304" pitchFamily="18" charset="0"/>
                <a:cs typeface="Times New Roman" panose="02020603050405020304" pitchFamily="18" charset="0"/>
              </a:rPr>
              <a:t>(1, “A”, 0)</a:t>
            </a:r>
          </a:p>
        </p:txBody>
      </p:sp>
      <p:sp>
        <p:nvSpPr>
          <p:cNvPr id="16" name="TextBox 15">
            <a:extLst>
              <a:ext uri="{FF2B5EF4-FFF2-40B4-BE49-F238E27FC236}">
                <a16:creationId xmlns:a16="http://schemas.microsoft.com/office/drawing/2014/main" id="{E38540E5-260B-419E-B82A-95522BDC8616}"/>
              </a:ext>
            </a:extLst>
          </p:cNvPr>
          <p:cNvSpPr txBox="1"/>
          <p:nvPr/>
        </p:nvSpPr>
        <p:spPr>
          <a:xfrm>
            <a:off x="5229441" y="5191127"/>
            <a:ext cx="675477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transition in Finite-state tree automaton: state </a:t>
            </a:r>
            <a:r>
              <a:rPr lang="en-US" b="0" i="0" dirty="0">
                <a:solidFill>
                  <a:srgbClr val="404040"/>
                </a:solidFill>
                <a:effectLst/>
                <a:latin typeface="-apple-system"/>
              </a:rPr>
              <a:t>× </a:t>
            </a:r>
            <a:r>
              <a:rPr lang="en-US" dirty="0">
                <a:latin typeface="Times New Roman" panose="02020603050405020304" pitchFamily="18" charset="0"/>
                <a:cs typeface="Times New Roman" panose="02020603050405020304" pitchFamily="18" charset="0"/>
              </a:rPr>
              <a:t>symbol </a:t>
            </a:r>
            <a:r>
              <a:rPr lang="en-US" b="0" i="0" dirty="0">
                <a:solidFill>
                  <a:srgbClr val="404040"/>
                </a:solidFill>
                <a:effectLst/>
                <a:latin typeface="-apple-system"/>
              </a:rPr>
              <a:t>×</a:t>
            </a:r>
            <a:r>
              <a:rPr lang="en-US" dirty="0">
                <a:latin typeface="Times New Roman" panose="02020603050405020304" pitchFamily="18" charset="0"/>
                <a:cs typeface="Times New Roman" panose="02020603050405020304" pitchFamily="18" charset="0"/>
              </a:rPr>
              <a:t> [state]</a:t>
            </a:r>
          </a:p>
          <a:p>
            <a:r>
              <a:rPr lang="en-US" dirty="0">
                <a:latin typeface="Times New Roman" panose="02020603050405020304" pitchFamily="18" charset="0"/>
                <a:cs typeface="Times New Roman" panose="02020603050405020304" pitchFamily="18" charset="0"/>
              </a:rPr>
              <a:t>(1, “A”, [0, 1]) </a:t>
            </a:r>
          </a:p>
          <a:p>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7F5F0D-BC70-497D-8B39-922CED854922}"/>
              </a:ext>
            </a:extLst>
          </p:cNvPr>
          <p:cNvSpPr>
            <a:spLocks noGrp="1"/>
          </p:cNvSpPr>
          <p:nvPr>
            <p:ph type="sldNum" sz="quarter" idx="12"/>
          </p:nvPr>
        </p:nvSpPr>
        <p:spPr/>
        <p:txBody>
          <a:bodyPr/>
          <a:lstStyle/>
          <a:p>
            <a:fld id="{25960930-9902-4F44-AFF7-DF1E3245B9A5}" type="slidenum">
              <a:rPr lang="en-US" smtClean="0"/>
              <a:t>7</a:t>
            </a:fld>
            <a:endParaRPr lang="en-US"/>
          </a:p>
        </p:txBody>
      </p:sp>
    </p:spTree>
    <p:extLst>
      <p:ext uri="{BB962C8B-B14F-4D97-AF65-F5344CB8AC3E}">
        <p14:creationId xmlns:p14="http://schemas.microsoft.com/office/powerpoint/2010/main" val="301115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A64138-4ABC-4C06-BD9B-B56DF312D7E8}"/>
              </a:ext>
            </a:extLst>
          </p:cNvPr>
          <p:cNvSpPr>
            <a:spLocks noGrp="1"/>
          </p:cNvSpPr>
          <p:nvPr>
            <p:ph type="title"/>
          </p:nvPr>
        </p:nvSpPr>
        <p:spPr>
          <a:xfrm>
            <a:off x="580747" y="214205"/>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The model: Probabilistic Finite-State Tree Automaton </a:t>
            </a:r>
          </a:p>
        </p:txBody>
      </p:sp>
      <p:sp>
        <p:nvSpPr>
          <p:cNvPr id="5" name="TextBox 4">
            <a:extLst>
              <a:ext uri="{FF2B5EF4-FFF2-40B4-BE49-F238E27FC236}">
                <a16:creationId xmlns:a16="http://schemas.microsoft.com/office/drawing/2014/main" id="{B929C0AD-BFA5-4444-B03A-B932167936AB}"/>
              </a:ext>
            </a:extLst>
          </p:cNvPr>
          <p:cNvSpPr txBox="1"/>
          <p:nvPr/>
        </p:nvSpPr>
        <p:spPr>
          <a:xfrm>
            <a:off x="580747" y="1266325"/>
            <a:ext cx="894869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Finite-state tree automata are extensions to finite-state machines that work on trees!</a:t>
            </a:r>
          </a:p>
        </p:txBody>
      </p:sp>
      <p:sp>
        <p:nvSpPr>
          <p:cNvPr id="12" name="TextBox 11">
            <a:extLst>
              <a:ext uri="{FF2B5EF4-FFF2-40B4-BE49-F238E27FC236}">
                <a16:creationId xmlns:a16="http://schemas.microsoft.com/office/drawing/2014/main" id="{BC01E9EC-0EF5-47D9-A23B-1D1E8EF61403}"/>
              </a:ext>
            </a:extLst>
          </p:cNvPr>
          <p:cNvSpPr txBox="1"/>
          <p:nvPr/>
        </p:nvSpPr>
        <p:spPr>
          <a:xfrm>
            <a:off x="794107" y="1814412"/>
            <a:ext cx="7995920" cy="1200329"/>
          </a:xfrm>
          <a:prstGeom prst="rect">
            <a:avLst/>
          </a:prstGeom>
          <a:noFill/>
        </p:spPr>
        <p:txBody>
          <a:bodyPr wrap="square" rtlCol="0">
            <a:spAutoFit/>
          </a:bodyPr>
          <a:lstStyle/>
          <a:p>
            <a:r>
              <a:rPr lang="en-US" sz="1800" b="0" i="0" u="none" strike="noStrike" baseline="0" dirty="0">
                <a:latin typeface="Times New Roman" panose="02020603050405020304" pitchFamily="18" charset="0"/>
                <a:cs typeface="Times New Roman" panose="02020603050405020304" pitchFamily="18" charset="0"/>
              </a:rPr>
              <a:t>An example: three possible states</a:t>
            </a:r>
          </a:p>
          <a:p>
            <a:pPr marL="285750" indent="-285750">
              <a:buFont typeface="Arial" panose="020B0604020202020204" pitchFamily="34" charset="0"/>
              <a:buChar char="•"/>
            </a:pPr>
            <a:r>
              <a:rPr lang="en-US" sz="1800" b="0" i="0" u="sng" strike="noStrike" baseline="0" dirty="0" err="1">
                <a:latin typeface="Times New Roman" panose="02020603050405020304" pitchFamily="18" charset="0"/>
                <a:cs typeface="Times New Roman" panose="02020603050405020304" pitchFamily="18" charset="0"/>
              </a:rPr>
              <a:t>Wh</a:t>
            </a:r>
            <a:r>
              <a:rPr lang="en-US" sz="1800" b="0" i="0" u="none" strike="noStrike" baseline="0" dirty="0">
                <a:latin typeface="Times New Roman" panose="02020603050405020304" pitchFamily="18" charset="0"/>
                <a:cs typeface="Times New Roman" panose="02020603050405020304" pitchFamily="18" charset="0"/>
              </a:rPr>
              <a:t>: “I am a </a:t>
            </a:r>
            <a:r>
              <a:rPr lang="en-US" sz="1800" b="0" i="0" u="none" strike="noStrike" baseline="0" dirty="0" err="1">
                <a:latin typeface="Times New Roman" panose="02020603050405020304" pitchFamily="18" charset="0"/>
                <a:cs typeface="Times New Roman" panose="02020603050405020304" pitchFamily="18" charset="0"/>
              </a:rPr>
              <a:t>wh</a:t>
            </a:r>
            <a:r>
              <a:rPr lang="en-US" sz="1800" b="0" i="0" u="none" strike="noStrike" baseline="0" dirty="0">
                <a:latin typeface="Times New Roman" panose="02020603050405020304" pitchFamily="18" charset="0"/>
                <a:cs typeface="Times New Roman" panose="02020603050405020304" pitchFamily="18" charset="0"/>
              </a:rPr>
              <a:t> word”</a:t>
            </a:r>
          </a:p>
          <a:p>
            <a:pPr marL="285750" indent="-285750">
              <a:buFont typeface="Arial" panose="020B0604020202020204" pitchFamily="34" charset="0"/>
              <a:buChar char="•"/>
            </a:pPr>
            <a:r>
              <a:rPr lang="en-US" sz="1800" b="0" i="0" u="sng" strike="noStrike" baseline="0" dirty="0">
                <a:latin typeface="Times New Roman" panose="02020603050405020304" pitchFamily="18" charset="0"/>
                <a:cs typeface="Times New Roman" panose="02020603050405020304" pitchFamily="18" charset="0"/>
              </a:rPr>
              <a:t>Obj</a:t>
            </a:r>
            <a:r>
              <a:rPr lang="en-US" sz="1800" b="0" i="0" u="none" strike="noStrike" baseline="0" dirty="0">
                <a:latin typeface="Times New Roman" panose="02020603050405020304" pitchFamily="18" charset="0"/>
                <a:cs typeface="Times New Roman" panose="02020603050405020304" pitchFamily="18" charset="0"/>
              </a:rPr>
              <a:t>: “ I need some objects”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sng" strike="noStrike" baseline="0" dirty="0">
                <a:latin typeface="Times New Roman" panose="02020603050405020304" pitchFamily="18" charset="0"/>
                <a:cs typeface="Times New Roman" panose="02020603050405020304" pitchFamily="18" charset="0"/>
              </a:rPr>
              <a:t>Neutral</a:t>
            </a:r>
            <a:endParaRPr lang="en-US"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6C22F2-0C54-4336-B34F-B6A01AFD9189}"/>
              </a:ext>
            </a:extLst>
          </p:cNvPr>
          <p:cNvSpPr txBox="1"/>
          <p:nvPr/>
        </p:nvSpPr>
        <p:spPr>
          <a:xfrm>
            <a:off x="4521200" y="1814412"/>
            <a:ext cx="7670800" cy="923330"/>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The root of a tree can only be in Neutral state encoding</a:t>
            </a:r>
            <a:r>
              <a:rPr lang="en-US" sz="1800" b="0" i="0" u="none" strike="noStrike" dirty="0">
                <a:latin typeface="Times New Roman" panose="02020603050405020304" pitchFamily="18" charset="0"/>
                <a:cs typeface="Times New Roman" panose="02020603050405020304" pitchFamily="18" charset="0"/>
              </a:rPr>
              <a:t> resolved </a:t>
            </a:r>
            <a:r>
              <a:rPr lang="en-US" sz="1800" b="0" i="0" u="none" strike="noStrike" baseline="0" dirty="0">
                <a:latin typeface="Times New Roman" panose="02020603050405020304" pitchFamily="18" charset="0"/>
                <a:cs typeface="Times New Roman" panose="02020603050405020304" pitchFamily="18" charset="0"/>
              </a:rPr>
              <a:t>dependencies.</a:t>
            </a:r>
          </a:p>
          <a:p>
            <a:pPr algn="l"/>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I(</a:t>
            </a:r>
            <a:r>
              <a:rPr lang="en-US" sz="1800" b="0" i="0" u="sng" strike="noStrike" baseline="0" dirty="0">
                <a:latin typeface="Times New Roman" panose="02020603050405020304" pitchFamily="18" charset="0"/>
                <a:cs typeface="Times New Roman" panose="02020603050405020304" pitchFamily="18" charset="0"/>
              </a:rPr>
              <a:t>Neutral</a:t>
            </a:r>
            <a:r>
              <a:rPr lang="en-US" sz="1800" b="0" i="0" u="none" strike="noStrike" baseline="0" dirty="0">
                <a:latin typeface="Times New Roman" panose="02020603050405020304" pitchFamily="18" charset="0"/>
                <a:cs typeface="Times New Roman" panose="02020603050405020304" pitchFamily="18" charset="0"/>
              </a:rPr>
              <a:t>) = 1.0, I(</a:t>
            </a:r>
            <a:r>
              <a:rPr lang="en-US" sz="1800" b="0" i="0" u="sng" strike="noStrike" baseline="0" dirty="0">
                <a:latin typeface="Times New Roman" panose="02020603050405020304" pitchFamily="18" charset="0"/>
                <a:cs typeface="Times New Roman" panose="02020603050405020304" pitchFamily="18" charset="0"/>
              </a:rPr>
              <a:t>Obj</a:t>
            </a:r>
            <a:r>
              <a:rPr lang="en-US" sz="1800" b="0" i="0" u="none" strike="noStrike" baseline="0" dirty="0">
                <a:latin typeface="Times New Roman" panose="02020603050405020304" pitchFamily="18" charset="0"/>
                <a:cs typeface="Times New Roman" panose="02020603050405020304" pitchFamily="18" charset="0"/>
              </a:rPr>
              <a:t>) = 0.0, I(</a:t>
            </a:r>
            <a:r>
              <a:rPr lang="en-US" sz="1800" b="0" i="0" u="sng" strike="noStrike" baseline="0" dirty="0" err="1">
                <a:latin typeface="Times New Roman" panose="02020603050405020304" pitchFamily="18" charset="0"/>
                <a:cs typeface="Times New Roman" panose="02020603050405020304" pitchFamily="18" charset="0"/>
              </a:rPr>
              <a:t>Wh</a:t>
            </a:r>
            <a:r>
              <a:rPr lang="en-US" sz="1800" b="0" i="0" u="none" strike="noStrike" baseline="0" dirty="0">
                <a:latin typeface="Times New Roman" panose="02020603050405020304" pitchFamily="18" charset="0"/>
                <a:cs typeface="Times New Roman" panose="02020603050405020304" pitchFamily="18" charset="0"/>
              </a:rPr>
              <a:t>) = 0.0</a:t>
            </a:r>
            <a:endParaRPr lang="en-US"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DF5E1D44-0909-409A-8D20-3E72A8B4CD14}"/>
              </a:ext>
            </a:extLst>
          </p:cNvPr>
          <p:cNvPicPr>
            <a:picLocks noChangeAspect="1"/>
          </p:cNvPicPr>
          <p:nvPr/>
        </p:nvPicPr>
        <p:blipFill>
          <a:blip r:embed="rId3"/>
          <a:stretch>
            <a:fillRect/>
          </a:stretch>
        </p:blipFill>
        <p:spPr>
          <a:xfrm>
            <a:off x="6098338" y="702773"/>
            <a:ext cx="5874197" cy="5651867"/>
          </a:xfrm>
          <a:prstGeom prst="rect">
            <a:avLst/>
          </a:prstGeom>
        </p:spPr>
      </p:pic>
      <p:sp>
        <p:nvSpPr>
          <p:cNvPr id="19" name="TextBox 18">
            <a:extLst>
              <a:ext uri="{FF2B5EF4-FFF2-40B4-BE49-F238E27FC236}">
                <a16:creationId xmlns:a16="http://schemas.microsoft.com/office/drawing/2014/main" id="{82338FDD-346C-4B72-B414-905E6406DDC7}"/>
              </a:ext>
            </a:extLst>
          </p:cNvPr>
          <p:cNvSpPr txBox="1"/>
          <p:nvPr/>
        </p:nvSpPr>
        <p:spPr>
          <a:xfrm>
            <a:off x="473612" y="3069718"/>
            <a:ext cx="5291733"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Possible transitions: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(Neutral, 	“*”, 	[</a:t>
            </a:r>
            <a:r>
              <a:rPr lang="en-US" dirty="0" err="1">
                <a:latin typeface="Times New Roman" panose="02020603050405020304" pitchFamily="18" charset="0"/>
                <a:cs typeface="Times New Roman" panose="02020603050405020304" pitchFamily="18" charset="0"/>
              </a:rPr>
              <a:t>Wh</a:t>
            </a:r>
            <a:r>
              <a:rPr lang="en-US" dirty="0">
                <a:latin typeface="Times New Roman" panose="02020603050405020304" pitchFamily="18" charset="0"/>
                <a:cs typeface="Times New Roman" panose="02020603050405020304" pitchFamily="18" charset="0"/>
              </a:rPr>
              <a:t>, Obj])</a:t>
            </a:r>
          </a:p>
          <a:p>
            <a:r>
              <a:rPr lang="en-US" dirty="0">
                <a:latin typeface="Times New Roman" panose="02020603050405020304" pitchFamily="18" charset="0"/>
                <a:cs typeface="Times New Roman" panose="02020603050405020304" pitchFamily="18" charset="0"/>
              </a:rPr>
              <a:t>(Obj, 	“*”, 	[Neutral, Obj])</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Wh</a:t>
            </a:r>
            <a:r>
              <a:rPr lang="en-US" dirty="0">
                <a:latin typeface="Times New Roman" panose="02020603050405020304" pitchFamily="18" charset="0"/>
                <a:cs typeface="Times New Roman" panose="02020603050405020304" pitchFamily="18" charset="0"/>
              </a:rPr>
              <a:t>, 	“what”, 	[])</a:t>
            </a:r>
          </a:p>
        </p:txBody>
      </p:sp>
      <p:sp>
        <p:nvSpPr>
          <p:cNvPr id="21" name="TextBox 20">
            <a:extLst>
              <a:ext uri="{FF2B5EF4-FFF2-40B4-BE49-F238E27FC236}">
                <a16:creationId xmlns:a16="http://schemas.microsoft.com/office/drawing/2014/main" id="{D92636DF-D5C8-4A98-9E48-0B90E2241E1B}"/>
              </a:ext>
            </a:extLst>
          </p:cNvPr>
          <p:cNvSpPr txBox="1"/>
          <p:nvPr/>
        </p:nvSpPr>
        <p:spPr>
          <a:xfrm>
            <a:off x="580747" y="5194582"/>
            <a:ext cx="463858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a surface tree, the unobserved hidden structure is still the state information.  </a:t>
            </a:r>
          </a:p>
        </p:txBody>
      </p:sp>
      <p:sp>
        <p:nvSpPr>
          <p:cNvPr id="2" name="TextBox 1">
            <a:extLst>
              <a:ext uri="{FF2B5EF4-FFF2-40B4-BE49-F238E27FC236}">
                <a16:creationId xmlns:a16="http://schemas.microsoft.com/office/drawing/2014/main" id="{0E0AD2CF-FAEF-4AF4-954F-06EDC325DC9B}"/>
              </a:ext>
            </a:extLst>
          </p:cNvPr>
          <p:cNvSpPr txBox="1"/>
          <p:nvPr/>
        </p:nvSpPr>
        <p:spPr>
          <a:xfrm>
            <a:off x="5144118" y="3289385"/>
            <a:ext cx="829963" cy="1477328"/>
          </a:xfrm>
          <a:prstGeom prst="rect">
            <a:avLst/>
          </a:prstGeom>
          <a:noFill/>
        </p:spPr>
        <p:txBody>
          <a:bodyPr wrap="square" rtlCol="0">
            <a:spAutoFit/>
          </a:bodyPr>
          <a:lstStyle/>
          <a:p>
            <a:r>
              <a:rPr lang="en-US" dirty="0"/>
              <a:t>C</a:t>
            </a:r>
          </a:p>
          <a:p>
            <a:r>
              <a:rPr lang="en-US" dirty="0"/>
              <a:t>A</a:t>
            </a:r>
          </a:p>
          <a:p>
            <a:r>
              <a:rPr lang="en-US" dirty="0"/>
              <a:t>C</a:t>
            </a:r>
          </a:p>
          <a:p>
            <a:r>
              <a:rPr lang="en-US" dirty="0"/>
              <a:t>B</a:t>
            </a:r>
          </a:p>
          <a:p>
            <a:endParaRPr lang="en-US" dirty="0"/>
          </a:p>
        </p:txBody>
      </p:sp>
      <p:sp>
        <p:nvSpPr>
          <p:cNvPr id="3" name="Slide Number Placeholder 2">
            <a:extLst>
              <a:ext uri="{FF2B5EF4-FFF2-40B4-BE49-F238E27FC236}">
                <a16:creationId xmlns:a16="http://schemas.microsoft.com/office/drawing/2014/main" id="{84819E2A-5CBD-4406-840A-75D28CBAE111}"/>
              </a:ext>
            </a:extLst>
          </p:cNvPr>
          <p:cNvSpPr>
            <a:spLocks noGrp="1"/>
          </p:cNvSpPr>
          <p:nvPr>
            <p:ph type="sldNum" sz="quarter" idx="12"/>
          </p:nvPr>
        </p:nvSpPr>
        <p:spPr/>
        <p:txBody>
          <a:bodyPr/>
          <a:lstStyle/>
          <a:p>
            <a:fld id="{25960930-9902-4F44-AFF7-DF1E3245B9A5}" type="slidenum">
              <a:rPr lang="en-US" smtClean="0"/>
              <a:t>8</a:t>
            </a:fld>
            <a:endParaRPr lang="en-US"/>
          </a:p>
        </p:txBody>
      </p:sp>
    </p:spTree>
    <p:extLst>
      <p:ext uri="{BB962C8B-B14F-4D97-AF65-F5344CB8AC3E}">
        <p14:creationId xmlns:p14="http://schemas.microsoft.com/office/powerpoint/2010/main" val="138554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P spid="21"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2F5210-337F-4C59-B265-96F24778E8F5}"/>
              </a:ext>
            </a:extLst>
          </p:cNvPr>
          <p:cNvSpPr>
            <a:spLocks noGrp="1"/>
          </p:cNvSpPr>
          <p:nvPr>
            <p:ph type="title"/>
          </p:nvPr>
        </p:nvSpPr>
        <p:spPr>
          <a:xfrm>
            <a:off x="562992" y="240838"/>
            <a:ext cx="10515600" cy="1325563"/>
          </a:xfrm>
        </p:spPr>
        <p:txBody>
          <a:bodyPr>
            <a:normAutofit/>
          </a:bodyPr>
          <a:lstStyle/>
          <a:p>
            <a:r>
              <a:rPr lang="en-US" sz="2500" dirty="0">
                <a:solidFill>
                  <a:srgbClr val="0070C0"/>
                </a:solidFill>
                <a:latin typeface="Times New Roman" panose="02020603050405020304" pitchFamily="18" charset="0"/>
                <a:cs typeface="Times New Roman" panose="02020603050405020304" pitchFamily="18" charset="0"/>
              </a:rPr>
              <a:t>The learning algorithm: Expectation-Maximization</a:t>
            </a:r>
          </a:p>
        </p:txBody>
      </p:sp>
      <p:sp>
        <p:nvSpPr>
          <p:cNvPr id="5" name="TextBox 4">
            <a:extLst>
              <a:ext uri="{FF2B5EF4-FFF2-40B4-BE49-F238E27FC236}">
                <a16:creationId xmlns:a16="http://schemas.microsoft.com/office/drawing/2014/main" id="{FEE401E3-77E6-43D5-814E-030D801E6E6D}"/>
              </a:ext>
            </a:extLst>
          </p:cNvPr>
          <p:cNvSpPr txBox="1"/>
          <p:nvPr/>
        </p:nvSpPr>
        <p:spPr>
          <a:xfrm>
            <a:off x="562992" y="1264015"/>
            <a:ext cx="11852528"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Expectation-Maximization (Dempster et al 1977) is THE algorithm used to learn hidden structures. </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Probabilistic context-free grammars (</a:t>
            </a:r>
            <a:r>
              <a:rPr lang="en-US" dirty="0" err="1">
                <a:latin typeface="Times New Roman" panose="02020603050405020304" pitchFamily="18" charset="0"/>
                <a:cs typeface="Times New Roman" panose="02020603050405020304" pitchFamily="18" charset="0"/>
              </a:rPr>
              <a:t>Charniak</a:t>
            </a:r>
            <a:r>
              <a:rPr lang="en-US" dirty="0">
                <a:latin typeface="Times New Roman" panose="02020603050405020304" pitchFamily="18" charset="0"/>
                <a:cs typeface="Times New Roman" panose="02020603050405020304" pitchFamily="18" charset="0"/>
              </a:rPr>
              <a:t> 1993; Goldwater &amp; Johnson 2005…)  </a:t>
            </a:r>
            <a:r>
              <a:rPr lang="en-US" dirty="0">
                <a:latin typeface="Times New Roman" panose="02020603050405020304" pitchFamily="18" charset="0"/>
                <a:cs typeface="Times New Roman" panose="02020603050405020304" pitchFamily="18" charset="0"/>
                <a:sym typeface="Wingdings" panose="05000000000000000000" pitchFamily="2" charset="2"/>
              </a:rPr>
              <a:t> Inside-Outside Algorithm  </a:t>
            </a:r>
            <a:r>
              <a:rPr lang="en-US" dirty="0">
                <a:latin typeface="Times New Roman" panose="02020603050405020304" pitchFamily="18" charset="0"/>
                <a:cs typeface="Times New Roman" panose="02020603050405020304" pitchFamily="18" charset="0"/>
              </a:rPr>
              <a:t> </a:t>
            </a:r>
          </a:p>
          <a:p>
            <a:pPr marL="285750" indent="-285750">
              <a:buFontTx/>
              <a:buChar char="-"/>
            </a:pPr>
            <a:r>
              <a:rPr lang="en-US" dirty="0">
                <a:latin typeface="Times New Roman" panose="02020603050405020304" pitchFamily="18" charset="0"/>
                <a:cs typeface="Times New Roman" panose="02020603050405020304" pitchFamily="18" charset="0"/>
              </a:rPr>
              <a:t>Probabilistic finite-state machines (Elsner et al 2013; </a:t>
            </a:r>
            <a:r>
              <a:rPr lang="en-US" dirty="0" err="1">
                <a:latin typeface="Times New Roman" panose="02020603050405020304" pitchFamily="18" charset="0"/>
                <a:cs typeface="Times New Roman" panose="02020603050405020304" pitchFamily="18" charset="0"/>
              </a:rPr>
              <a:t>Cotterell</a:t>
            </a:r>
            <a:r>
              <a:rPr lang="en-US" dirty="0">
                <a:latin typeface="Times New Roman" panose="02020603050405020304" pitchFamily="18" charset="0"/>
                <a:cs typeface="Times New Roman" panose="02020603050405020304" pitchFamily="18" charset="0"/>
              </a:rPr>
              <a:t> et al 2015…)	              </a:t>
            </a:r>
            <a:r>
              <a:rPr lang="en-US" dirty="0">
                <a:latin typeface="Times New Roman" panose="02020603050405020304" pitchFamily="18" charset="0"/>
                <a:cs typeface="Times New Roman" panose="02020603050405020304" pitchFamily="18" charset="0"/>
                <a:sym typeface="Wingdings" panose="05000000000000000000" pitchFamily="2" charset="2"/>
              </a:rPr>
              <a:t> Forward-Backward Algorithm</a:t>
            </a:r>
            <a:r>
              <a:rPr lang="en-US" dirty="0">
                <a:latin typeface="Times New Roman" panose="02020603050405020304" pitchFamily="18" charset="0"/>
                <a:cs typeface="Times New Roman" panose="02020603050405020304" pitchFamily="18" charset="0"/>
              </a:rPr>
              <a:t>	</a:t>
            </a:r>
          </a:p>
          <a:p>
            <a:pPr marL="285750" indent="-285750">
              <a:buFontTx/>
              <a:buChar char="-"/>
            </a:pPr>
            <a:r>
              <a:rPr lang="en-US" dirty="0">
                <a:latin typeface="Times New Roman" panose="02020603050405020304" pitchFamily="18" charset="0"/>
                <a:cs typeface="Times New Roman" panose="02020603050405020304" pitchFamily="18" charset="0"/>
              </a:rPr>
              <a:t>Variations of OTs to learn underlying forms, metrical structures…. (Jarosz 2006, 2015; Pater et al 2012; Nelson 2019…) </a:t>
            </a:r>
          </a:p>
          <a:p>
            <a:pPr marL="285750" indent="-285750">
              <a:buFontTx/>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23EB4AC-53D3-4E6D-BBBA-FF70AA911358}"/>
              </a:ext>
            </a:extLst>
          </p:cNvPr>
          <p:cNvSpPr txBox="1"/>
          <p:nvPr/>
        </p:nvSpPr>
        <p:spPr>
          <a:xfrm>
            <a:off x="562992" y="3281681"/>
            <a:ext cx="5380608" cy="2031325"/>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Why EM? :</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Divided a relatively difficult optimization problem into a series of easier subproblems.</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Guarantee to improve the likelihood each iteration.</a:t>
            </a:r>
          </a:p>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BUT!</a:t>
            </a:r>
            <a:r>
              <a:rPr lang="en-US" dirty="0">
                <a:latin typeface="Times New Roman" panose="02020603050405020304" pitchFamily="18" charset="0"/>
                <a:cs typeface="Times New Roman" panose="02020603050405020304" pitchFamily="18" charset="0"/>
              </a:rPr>
              <a:t> It might get stuck in local optima.  </a:t>
            </a:r>
          </a:p>
        </p:txBody>
      </p:sp>
      <p:pic>
        <p:nvPicPr>
          <p:cNvPr id="9" name="Graphic 8">
            <a:extLst>
              <a:ext uri="{FF2B5EF4-FFF2-40B4-BE49-F238E27FC236}">
                <a16:creationId xmlns:a16="http://schemas.microsoft.com/office/drawing/2014/main" id="{60DD83C4-F64B-406D-A8D3-0CF9FA9FBF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2730" y="3429000"/>
            <a:ext cx="3924300" cy="1971675"/>
          </a:xfrm>
          <a:prstGeom prst="rect">
            <a:avLst/>
          </a:prstGeom>
        </p:spPr>
      </p:pic>
      <p:sp>
        <p:nvSpPr>
          <p:cNvPr id="10" name="TextBox 9">
            <a:extLst>
              <a:ext uri="{FF2B5EF4-FFF2-40B4-BE49-F238E27FC236}">
                <a16:creationId xmlns:a16="http://schemas.microsoft.com/office/drawing/2014/main" id="{6815D7F0-8A7A-455D-BCF3-61BF69A72AFA}"/>
              </a:ext>
            </a:extLst>
          </p:cNvPr>
          <p:cNvSpPr txBox="1"/>
          <p:nvPr/>
        </p:nvSpPr>
        <p:spPr>
          <a:xfrm>
            <a:off x="934720" y="5679440"/>
            <a:ext cx="1072896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initialization of the parameters </a:t>
            </a:r>
            <a:r>
              <a:rPr lang="en-US" dirty="0">
                <a:latin typeface="Times New Roman" panose="02020603050405020304" pitchFamily="18" charset="0"/>
                <a:cs typeface="Times New Roman" panose="02020603050405020304" pitchFamily="18" charset="0"/>
              </a:rPr>
              <a:t>is an important factor in determining how good the final grammar is</a:t>
            </a:r>
            <a:r>
              <a:rPr lang="en-US" b="1"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Lari</a:t>
            </a:r>
            <a:r>
              <a:rPr lang="en-US" sz="1400" dirty="0">
                <a:latin typeface="Times New Roman" panose="02020603050405020304" pitchFamily="18" charset="0"/>
                <a:cs typeface="Times New Roman" panose="02020603050405020304" pitchFamily="18" charset="0"/>
              </a:rPr>
              <a:t> &amp; Young 1990; quotes from in Jarosz 2006)  </a:t>
            </a:r>
            <a:r>
              <a:rPr lang="en-US" sz="1400"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sym typeface="Wingdings" panose="05000000000000000000" pitchFamily="2" charset="2"/>
              </a:rPr>
              <a:t>Random-start hill climbing</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16A4831-6D1E-496B-9088-A61F8CEC52AA}"/>
              </a:ext>
            </a:extLst>
          </p:cNvPr>
          <p:cNvSpPr>
            <a:spLocks noGrp="1"/>
          </p:cNvSpPr>
          <p:nvPr>
            <p:ph type="sldNum" sz="quarter" idx="12"/>
          </p:nvPr>
        </p:nvSpPr>
        <p:spPr/>
        <p:txBody>
          <a:bodyPr/>
          <a:lstStyle/>
          <a:p>
            <a:fld id="{25960930-9902-4F44-AFF7-DF1E3245B9A5}" type="slidenum">
              <a:rPr lang="en-US" smtClean="0"/>
              <a:t>9</a:t>
            </a:fld>
            <a:endParaRPr lang="en-US"/>
          </a:p>
        </p:txBody>
      </p:sp>
    </p:spTree>
    <p:extLst>
      <p:ext uri="{BB962C8B-B14F-4D97-AF65-F5344CB8AC3E}">
        <p14:creationId xmlns:p14="http://schemas.microsoft.com/office/powerpoint/2010/main" val="281282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4956</TotalTime>
  <Words>3062</Words>
  <Application>Microsoft Office PowerPoint</Application>
  <PresentationFormat>Widescreen</PresentationFormat>
  <Paragraphs>462</Paragraphs>
  <Slides>30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LinLibertineT</vt:lpstr>
      <vt:lpstr>Arial</vt:lpstr>
      <vt:lpstr>Calibri</vt:lpstr>
      <vt:lpstr>Calibri Light</vt:lpstr>
      <vt:lpstr>Cambria Math</vt:lpstr>
      <vt:lpstr>Times New Roman</vt:lpstr>
      <vt:lpstr>Wingdings</vt:lpstr>
      <vt:lpstr>Office Theme</vt:lpstr>
      <vt:lpstr>Learning long-distance dependencies via hierarchical distributional information:  Expectation Maximization and Finite-state Tree automata</vt:lpstr>
      <vt:lpstr>Roadmap</vt:lpstr>
      <vt:lpstr>Motivations </vt:lpstr>
      <vt:lpstr>Motivations </vt:lpstr>
      <vt:lpstr>Motivations </vt:lpstr>
      <vt:lpstr>Main question </vt:lpstr>
      <vt:lpstr>The model: Probabilistic Finite-State Tree Automaton </vt:lpstr>
      <vt:lpstr>The model: Probabilistic Finite-State Tree Automaton </vt:lpstr>
      <vt:lpstr>The learning algorithm: Expectation-Maximization</vt:lpstr>
      <vt:lpstr>Expectation-Maximization: The general mechanism</vt:lpstr>
      <vt:lpstr>Expectation-Maximization</vt:lpstr>
      <vt:lpstr>Expectation-Maximization</vt:lpstr>
      <vt:lpstr>Expectation-Maximization</vt:lpstr>
      <vt:lpstr>Toy datasets + Simulation Results</vt:lpstr>
      <vt:lpstr>Simulation 1: Unrestricted hypothesis space</vt:lpstr>
      <vt:lpstr>Simulation 1: Unrestricted hypothesis space</vt:lpstr>
      <vt:lpstr>Simulation 2: Automatic lexical-state assignment; no need to track ordering</vt:lpstr>
      <vt:lpstr>Simulation 2: Automatic lexical-state assignment; no need to track ordering</vt:lpstr>
      <vt:lpstr>Simulation 3: Simulation 2 + Trees always has resolved dependency. </vt:lpstr>
      <vt:lpstr>Simulation 3: Simulation 2 + Trees always has resolved dependency. </vt:lpstr>
      <vt:lpstr>Summary over simulations</vt:lpstr>
      <vt:lpstr>Conclusions &amp; Discussions </vt:lpstr>
      <vt:lpstr>Conclusions &amp; Discussions </vt:lpstr>
      <vt:lpstr>Thank you! </vt:lpstr>
      <vt:lpstr>Appendix: treesets 1</vt:lpstr>
      <vt:lpstr>Appendix: definitions</vt:lpstr>
      <vt:lpstr>Appendix: definitions</vt:lpstr>
      <vt:lpstr>Appendix: definitions</vt:lpstr>
      <vt:lpstr>Appendix: definitions</vt:lpstr>
      <vt:lpstr>Appendix: definitions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long-distance dependencies via hierarchical distributional information:  Expectation Maximization and Finite-state Tree automata</dc:title>
  <dc:creator>Yang Wang</dc:creator>
  <cp:lastModifiedBy>Yang Wang</cp:lastModifiedBy>
  <cp:revision>63</cp:revision>
  <dcterms:created xsi:type="dcterms:W3CDTF">2021-11-30T00:08:51Z</dcterms:created>
  <dcterms:modified xsi:type="dcterms:W3CDTF">2022-01-19T19:13:25Z</dcterms:modified>
</cp:coreProperties>
</file>