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y="5143500" cx="9144000"/>
  <p:notesSz cx="6858000" cy="9144000"/>
  <p:embeddedFontLst>
    <p:embeddedFont>
      <p:font typeface="Raleway"/>
      <p:regular r:id="rId52"/>
      <p:bold r:id="rId53"/>
      <p:italic r:id="rId54"/>
      <p:boldItalic r:id="rId55"/>
    </p:embeddedFont>
    <p:embeddedFont>
      <p:font typeface="Roboto"/>
      <p:regular r:id="rId56"/>
      <p:bold r:id="rId57"/>
      <p:italic r:id="rId58"/>
      <p:boldItalic r:id="rId59"/>
    </p:embeddedFont>
    <p:embeddedFont>
      <p:font typeface="Lat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Tim Hunt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C638F2-5F67-4B65-AC38-3A3D1C8E898B}">
  <a:tblStyle styleId="{29C638F2-5F67-4B65-AC38-3A3D1C8E89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Lato-italic.fntdata"/><Relationship Id="rId61" Type="http://schemas.openxmlformats.org/officeDocument/2006/relationships/font" Target="fonts/Lato-bold.fntdata"/><Relationship Id="rId20" Type="http://schemas.openxmlformats.org/officeDocument/2006/relationships/slide" Target="slides/slide13.xml"/><Relationship Id="rId63" Type="http://schemas.openxmlformats.org/officeDocument/2006/relationships/font" Target="fonts/La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Lato-regular.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font" Target="fonts/Raleway-bold.fntdata"/><Relationship Id="rId52" Type="http://schemas.openxmlformats.org/officeDocument/2006/relationships/font" Target="fonts/Raleway-regular.fntdata"/><Relationship Id="rId11" Type="http://schemas.openxmlformats.org/officeDocument/2006/relationships/slide" Target="slides/slide4.xml"/><Relationship Id="rId55" Type="http://schemas.openxmlformats.org/officeDocument/2006/relationships/font" Target="fonts/Raleway-boldItalic.fntdata"/><Relationship Id="rId10" Type="http://schemas.openxmlformats.org/officeDocument/2006/relationships/slide" Target="slides/slide3.xml"/><Relationship Id="rId54" Type="http://schemas.openxmlformats.org/officeDocument/2006/relationships/font" Target="fonts/Raleway-italic.fntdata"/><Relationship Id="rId13" Type="http://schemas.openxmlformats.org/officeDocument/2006/relationships/slide" Target="slides/slide6.xml"/><Relationship Id="rId57" Type="http://schemas.openxmlformats.org/officeDocument/2006/relationships/font" Target="fonts/Roboto-bold.fntdata"/><Relationship Id="rId12" Type="http://schemas.openxmlformats.org/officeDocument/2006/relationships/slide" Target="slides/slide5.xml"/><Relationship Id="rId56" Type="http://schemas.openxmlformats.org/officeDocument/2006/relationships/font" Target="fonts/Roboto-regular.fntdata"/><Relationship Id="rId15" Type="http://schemas.openxmlformats.org/officeDocument/2006/relationships/slide" Target="slides/slide8.xml"/><Relationship Id="rId59" Type="http://schemas.openxmlformats.org/officeDocument/2006/relationships/font" Target="fonts/Roboto-boldItalic.fntdata"/><Relationship Id="rId14" Type="http://schemas.openxmlformats.org/officeDocument/2006/relationships/slide" Target="slides/slide7.xml"/><Relationship Id="rId58" Type="http://schemas.openxmlformats.org/officeDocument/2006/relationships/font" Target="fonts/Roboto-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4-26T01:15:22.670">
    <p:pos x="122" y="838"/>
    <p:text>Just to bear in mind:
There's a distinction between (i) the range of PFSTAs that we want to allow the algorithm to search through, and (ii) the fact that initializing in certain ways is the way to implement this restriction on the hypothesis space.
In the bigger-picture it's more important for people to understand (i) than (ii).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9082c85ca_1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9082c85ca_1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9082c85ca_1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9082c85ca_1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39082c85ca_1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39082c85ca_1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39082c85ca_1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39082c85ca_1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39082c85ca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39082c85ca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39082c85ca_1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39082c85ca_1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39082c85ca_1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39082c85ca_1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1ec9b5ef6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1ec9b5ef6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39082c85ca_1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39082c85ca_1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1ec9b5ef6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1ec9b5ef6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9082c85ca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9082c85ca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30ebb9099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30ebb9099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3a569f24f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3a569f24f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30ebb9099c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30ebb9099c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3a681360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3a681360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30ebb9099c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30ebb9099c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3a569f24f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3a569f24f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3a569f24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3a569f24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39082c85ca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39082c85c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3a569f24f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3a569f24f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3a569f24f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3a569f24f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9082c85ca_1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9082c85ca_1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30ebb9099c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30ebb9099c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tree bank stats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39082c85ca_1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39082c85ca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3a569f24f9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3a569f24f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30ebb9099c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30ebb9099c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for statistics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3a569f24f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3a569f24f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preprocessing algorithm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39082c85ca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39082c85ca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a:t>
            </a:r>
            <a:r>
              <a:rPr lang="en"/>
              <a:t> preprocessing algorithm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39082c85ca_1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39082c85ca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30ebb9099c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30ebb9099c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3a569f24f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3a569f24f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30ebb9099c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30ebb9099c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parse and </a:t>
            </a:r>
            <a:r>
              <a:rPr lang="en"/>
              <a:t>conclusion?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0ebb9099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0ebb9099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39082c85ca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39082c85ca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trace is </a:t>
            </a:r>
            <a:r>
              <a:rPr lang="en"/>
              <a:t>only</a:t>
            </a:r>
            <a:r>
              <a:rPr lang="en"/>
              <a:t> parsed for when we are already looking at the sister of a V head, WH does not </a:t>
            </a:r>
            <a:r>
              <a:rPr lang="en"/>
              <a:t>remain</a:t>
            </a:r>
            <a:r>
              <a:rPr lang="en"/>
              <a:t> WH if does not have coindexed trace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30ebb9099c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30ebb9099c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[ROOT [SBARQ [WHNP-1 [WP [what]]] [SQ [VP [COP is] [NP [NN that]] [NP [-NONE-ABAR-WH- *t*-1]]]]]]</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3a6ef1134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3a6ef1134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30ebb9099c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30ebb9099c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39082c85ca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39082c85ca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0ebb9099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0ebb9099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0ebb9099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0ebb9099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9082c85c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9082c85c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0ebb9099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30ebb9099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your time here! Imagine you’re talking to a friend who took Ling185A a couple of years ago and hasn’t thought about it since.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states are UL, R, V, etc.</a:t>
            </a:r>
            <a:br>
              <a:rPr lang="en"/>
            </a:br>
            <a:r>
              <a:rPr lang="en"/>
              <a:t>In this notation for the transitions/rules, the symbols that actually appear in the tree are shown on the arrows.</a:t>
            </a:r>
            <a:endParaRPr/>
          </a:p>
          <a:p>
            <a:pPr indent="0" lvl="0" marL="0" rtl="0" algn="l">
              <a:spcBef>
                <a:spcPts val="0"/>
              </a:spcBef>
              <a:spcAft>
                <a:spcPts val="0"/>
              </a:spcAft>
              <a:buNone/>
            </a:pPr>
            <a:r>
              <a:rPr lang="en"/>
              <a:t>Two kinds of rules: those with the empty list on the right, for leaf nodes (no daughters); and those with a list of two states on the right, for binary non-leaf nodes …</a:t>
            </a:r>
            <a:endParaRPr/>
          </a:p>
          <a:p>
            <a:pPr indent="0" lvl="0" marL="0" rtl="0" algn="l">
              <a:spcBef>
                <a:spcPts val="0"/>
              </a:spcBef>
              <a:spcAft>
                <a:spcPts val="0"/>
              </a:spcAft>
              <a:buNone/>
            </a:pPr>
            <a:r>
              <a:rPr lang="en"/>
              <a:t>This rule here tells us that the automaton will be in state such-and-such after processing this subtree bottom-up …</a:t>
            </a:r>
            <a:br>
              <a:rPr lang="en"/>
            </a:br>
            <a:r>
              <a:rPr lang="en"/>
              <a:t>This rule here tells us that it will transition to state such-and-such after processing this subtree …</a:t>
            </a:r>
            <a:endParaRPr/>
          </a:p>
          <a:p>
            <a:pPr indent="0" lvl="0" marL="0" rtl="0" algn="l">
              <a:spcBef>
                <a:spcPts val="0"/>
              </a:spcBef>
              <a:spcAft>
                <a:spcPts val="0"/>
              </a:spcAft>
              <a:buNone/>
            </a:pPr>
            <a:r>
              <a:rPr lang="en"/>
              <a:t>etc. etc.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9082c85ca_1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9082c85ca_1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comments" Target="../comments/commen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19.png"/><Relationship Id="rId5"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drive.google.com/file/d/1xf4F68MDwjgp5btsgay5RXGyQnabO911/view" TargetMode="External"/><Relationship Id="rId4" Type="http://schemas.openxmlformats.org/officeDocument/2006/relationships/image" Target="../media/image5.png"/><Relationship Id="rId5" Type="http://schemas.openxmlformats.org/officeDocument/2006/relationships/image" Target="../media/image18.png"/><Relationship Id="rId6"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1.png"/><Relationship Id="rId4" Type="http://schemas.openxmlformats.org/officeDocument/2006/relationships/image" Target="../media/image10.png"/><Relationship Id="rId5"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5.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0.png"/><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7.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700"/>
              <a:t>Learning long-distance dependencies via probabilistic finite-state tree automata</a:t>
            </a:r>
            <a:endParaRPr sz="7500"/>
          </a:p>
        </p:txBody>
      </p:sp>
      <p:sp>
        <p:nvSpPr>
          <p:cNvPr id="87" name="Google Shape;87;p13"/>
          <p:cNvSpPr txBox="1"/>
          <p:nvPr>
            <p:ph idx="1" type="subTitle"/>
          </p:nvPr>
        </p:nvSpPr>
        <p:spPr>
          <a:xfrm>
            <a:off x="729452" y="3711050"/>
            <a:ext cx="76881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Roxane Martin &amp; Yang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p:nvPr/>
        </p:nvSpPr>
        <p:spPr>
          <a:xfrm>
            <a:off x="5950700" y="1156075"/>
            <a:ext cx="3156600" cy="30105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2519475" y="1156075"/>
            <a:ext cx="3360600" cy="30105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Finite State Tree Automata </a:t>
            </a:r>
            <a:endParaRPr b="0"/>
          </a:p>
        </p:txBody>
      </p:sp>
      <p:sp>
        <p:nvSpPr>
          <p:cNvPr id="188" name="Google Shape;188;p22"/>
          <p:cNvSpPr txBox="1"/>
          <p:nvPr/>
        </p:nvSpPr>
        <p:spPr>
          <a:xfrm>
            <a:off x="3434400" y="4166500"/>
            <a:ext cx="76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Allow</a:t>
            </a:r>
            <a:endParaRPr>
              <a:latin typeface="Lato"/>
              <a:ea typeface="Lato"/>
              <a:cs typeface="Lato"/>
              <a:sym typeface="Lato"/>
            </a:endParaRPr>
          </a:p>
        </p:txBody>
      </p:sp>
      <p:sp>
        <p:nvSpPr>
          <p:cNvPr id="189" name="Google Shape;189;p22"/>
          <p:cNvSpPr txBox="1"/>
          <p:nvPr/>
        </p:nvSpPr>
        <p:spPr>
          <a:xfrm>
            <a:off x="7112925" y="4159900"/>
            <a:ext cx="162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Disallow</a:t>
            </a:r>
            <a:endParaRPr>
              <a:latin typeface="Lato"/>
              <a:ea typeface="Lato"/>
              <a:cs typeface="Lato"/>
              <a:sym typeface="Lato"/>
            </a:endParaRPr>
          </a:p>
        </p:txBody>
      </p:sp>
      <p:pic>
        <p:nvPicPr>
          <p:cNvPr id="190" name="Google Shape;190;p22"/>
          <p:cNvPicPr preferRelativeResize="0"/>
          <p:nvPr/>
        </p:nvPicPr>
        <p:blipFill rotWithShape="1">
          <a:blip r:embed="rId3">
            <a:alphaModFix/>
          </a:blip>
          <a:srcRect b="0" l="5758" r="0" t="0"/>
          <a:stretch/>
        </p:blipFill>
        <p:spPr>
          <a:xfrm>
            <a:off x="6032275" y="1391575"/>
            <a:ext cx="1731925" cy="2687924"/>
          </a:xfrm>
          <a:prstGeom prst="rect">
            <a:avLst/>
          </a:prstGeom>
          <a:noFill/>
          <a:ln>
            <a:noFill/>
          </a:ln>
        </p:spPr>
      </p:pic>
      <p:pic>
        <p:nvPicPr>
          <p:cNvPr id="191" name="Google Shape;191;p22"/>
          <p:cNvPicPr preferRelativeResize="0"/>
          <p:nvPr/>
        </p:nvPicPr>
        <p:blipFill rotWithShape="1">
          <a:blip r:embed="rId4">
            <a:alphaModFix/>
          </a:blip>
          <a:srcRect b="0" l="5589" r="6242" t="0"/>
          <a:stretch/>
        </p:blipFill>
        <p:spPr>
          <a:xfrm>
            <a:off x="7671375" y="1345450"/>
            <a:ext cx="1231625" cy="2774925"/>
          </a:xfrm>
          <a:prstGeom prst="rect">
            <a:avLst/>
          </a:prstGeom>
          <a:noFill/>
          <a:ln>
            <a:noFill/>
          </a:ln>
        </p:spPr>
      </p:pic>
      <p:pic>
        <p:nvPicPr>
          <p:cNvPr id="192" name="Google Shape;192;p22"/>
          <p:cNvPicPr preferRelativeResize="0"/>
          <p:nvPr/>
        </p:nvPicPr>
        <p:blipFill>
          <a:blip r:embed="rId5">
            <a:alphaModFix/>
          </a:blip>
          <a:stretch>
            <a:fillRect/>
          </a:stretch>
        </p:blipFill>
        <p:spPr>
          <a:xfrm>
            <a:off x="4236383" y="1384975"/>
            <a:ext cx="1557367" cy="2774925"/>
          </a:xfrm>
          <a:prstGeom prst="rect">
            <a:avLst/>
          </a:prstGeom>
          <a:noFill/>
          <a:ln>
            <a:noFill/>
          </a:ln>
        </p:spPr>
      </p:pic>
      <p:pic>
        <p:nvPicPr>
          <p:cNvPr id="193" name="Google Shape;193;p22"/>
          <p:cNvPicPr preferRelativeResize="0"/>
          <p:nvPr/>
        </p:nvPicPr>
        <p:blipFill>
          <a:blip r:embed="rId6">
            <a:alphaModFix/>
          </a:blip>
          <a:stretch>
            <a:fillRect/>
          </a:stretch>
        </p:blipFill>
        <p:spPr>
          <a:xfrm>
            <a:off x="2575800" y="1345454"/>
            <a:ext cx="1731933" cy="2774924"/>
          </a:xfrm>
          <a:prstGeom prst="rect">
            <a:avLst/>
          </a:prstGeom>
          <a:noFill/>
          <a:ln>
            <a:noFill/>
          </a:ln>
        </p:spPr>
      </p:pic>
      <p:sp>
        <p:nvSpPr>
          <p:cNvPr id="194" name="Google Shape;194;p22"/>
          <p:cNvSpPr txBox="1"/>
          <p:nvPr/>
        </p:nvSpPr>
        <p:spPr>
          <a:xfrm>
            <a:off x="14150" y="1424688"/>
            <a:ext cx="3247500" cy="28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Initial state:  R</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UL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[R, UL]</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UL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[V]</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[L, UL]</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[R, R]</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[V, NP]</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i="1" lang="en" sz="1550">
                <a:latin typeface="Times New Roman"/>
                <a:ea typeface="Times New Roman"/>
                <a:cs typeface="Times New Roman"/>
                <a:sym typeface="Times New Roman"/>
              </a:rPr>
              <a:t>X</a:t>
            </a:r>
            <a:r>
              <a:rPr lang="en"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L –</a:t>
            </a:r>
            <a:r>
              <a:rPr baseline="30000" i="1" lang="en" sz="1550">
                <a:latin typeface="Times New Roman"/>
                <a:ea typeface="Times New Roman"/>
                <a:cs typeface="Times New Roman"/>
                <a:sym typeface="Times New Roman"/>
              </a:rPr>
              <a:t>WH</a:t>
            </a:r>
            <a:r>
              <a:rPr lang="en"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V –</a:t>
            </a:r>
            <a:r>
              <a:rPr baseline="30000" i="1" lang="en" sz="1550">
                <a:latin typeface="Times New Roman"/>
                <a:ea typeface="Times New Roman"/>
                <a:cs typeface="Times New Roman"/>
                <a:sym typeface="Times New Roman"/>
              </a:rPr>
              <a:t>V</a:t>
            </a:r>
            <a:r>
              <a:rPr lang="en" sz="1550">
                <a:latin typeface="Times New Roman"/>
                <a:ea typeface="Times New Roman"/>
                <a:cs typeface="Times New Roman"/>
                <a:sym typeface="Times New Roman"/>
              </a:rPr>
              <a:t>→ []</a:t>
            </a:r>
            <a:endParaRPr i="1"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NP –</a:t>
            </a:r>
            <a:r>
              <a:rPr baseline="30000" i="1" lang="en" sz="1550">
                <a:latin typeface="Times New Roman"/>
                <a:ea typeface="Times New Roman"/>
                <a:cs typeface="Times New Roman"/>
                <a:sym typeface="Times New Roman"/>
              </a:rPr>
              <a:t>NP</a:t>
            </a:r>
            <a:r>
              <a:rPr lang="en"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p:txBody>
      </p:sp>
      <p:sp>
        <p:nvSpPr>
          <p:cNvPr id="195" name="Google Shape;195;p22"/>
          <p:cNvSpPr txBox="1"/>
          <p:nvPr/>
        </p:nvSpPr>
        <p:spPr>
          <a:xfrm>
            <a:off x="2868679" y="1185919"/>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196" name="Google Shape;196;p22"/>
          <p:cNvSpPr txBox="1"/>
          <p:nvPr/>
        </p:nvSpPr>
        <p:spPr>
          <a:xfrm>
            <a:off x="2647404" y="1492194"/>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197" name="Google Shape;197;p22"/>
          <p:cNvSpPr txBox="1"/>
          <p:nvPr/>
        </p:nvSpPr>
        <p:spPr>
          <a:xfrm>
            <a:off x="3151504" y="1509919"/>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198" name="Google Shape;198;p22"/>
          <p:cNvSpPr txBox="1"/>
          <p:nvPr/>
        </p:nvSpPr>
        <p:spPr>
          <a:xfrm>
            <a:off x="2868676" y="19810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199" name="Google Shape;199;p22"/>
          <p:cNvSpPr txBox="1"/>
          <p:nvPr/>
        </p:nvSpPr>
        <p:spPr>
          <a:xfrm>
            <a:off x="3325876" y="19810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00" name="Google Shape;200;p22"/>
          <p:cNvSpPr txBox="1"/>
          <p:nvPr/>
        </p:nvSpPr>
        <p:spPr>
          <a:xfrm>
            <a:off x="3554476" y="25144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01" name="Google Shape;201;p22"/>
          <p:cNvSpPr txBox="1"/>
          <p:nvPr/>
        </p:nvSpPr>
        <p:spPr>
          <a:xfrm>
            <a:off x="3097276" y="25144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02" name="Google Shape;202;p22"/>
          <p:cNvSpPr txBox="1"/>
          <p:nvPr/>
        </p:nvSpPr>
        <p:spPr>
          <a:xfrm>
            <a:off x="3772086" y="29716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03" name="Google Shape;203;p22"/>
          <p:cNvSpPr txBox="1"/>
          <p:nvPr/>
        </p:nvSpPr>
        <p:spPr>
          <a:xfrm>
            <a:off x="3314886" y="29716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04" name="Google Shape;204;p22"/>
          <p:cNvSpPr txBox="1"/>
          <p:nvPr/>
        </p:nvSpPr>
        <p:spPr>
          <a:xfrm>
            <a:off x="4555334" y="124103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6AA84F"/>
              </a:solidFill>
              <a:latin typeface="Lato"/>
              <a:ea typeface="Lato"/>
              <a:cs typeface="Lato"/>
              <a:sym typeface="Lato"/>
            </a:endParaRPr>
          </a:p>
        </p:txBody>
      </p:sp>
      <p:sp>
        <p:nvSpPr>
          <p:cNvPr id="205" name="Google Shape;205;p22"/>
          <p:cNvSpPr txBox="1"/>
          <p:nvPr/>
        </p:nvSpPr>
        <p:spPr>
          <a:xfrm>
            <a:off x="3552888" y="3475013"/>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V</a:t>
            </a:r>
            <a:endParaRPr b="1">
              <a:solidFill>
                <a:srgbClr val="FF00FF"/>
              </a:solidFill>
              <a:latin typeface="Lato"/>
              <a:ea typeface="Lato"/>
              <a:cs typeface="Lato"/>
              <a:sym typeface="Lato"/>
            </a:endParaRPr>
          </a:p>
        </p:txBody>
      </p:sp>
      <p:sp>
        <p:nvSpPr>
          <p:cNvPr id="206" name="Google Shape;206;p22"/>
          <p:cNvSpPr txBox="1"/>
          <p:nvPr/>
        </p:nvSpPr>
        <p:spPr>
          <a:xfrm>
            <a:off x="3955723" y="3470150"/>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NP</a:t>
            </a:r>
            <a:endParaRPr b="1">
              <a:solidFill>
                <a:srgbClr val="FF00FF"/>
              </a:solidFill>
              <a:latin typeface="Lato"/>
              <a:ea typeface="Lato"/>
              <a:cs typeface="Lato"/>
              <a:sym typeface="Lato"/>
            </a:endParaRPr>
          </a:p>
        </p:txBody>
      </p:sp>
      <p:sp>
        <p:nvSpPr>
          <p:cNvPr id="207" name="Google Shape;207;p22"/>
          <p:cNvSpPr txBox="1"/>
          <p:nvPr/>
        </p:nvSpPr>
        <p:spPr>
          <a:xfrm>
            <a:off x="8089603" y="251446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6AA84F"/>
              </a:solidFill>
              <a:latin typeface="Lato"/>
              <a:ea typeface="Lato"/>
              <a:cs typeface="Lato"/>
              <a:sym typeface="Lato"/>
            </a:endParaRPr>
          </a:p>
        </p:txBody>
      </p:sp>
      <p:sp>
        <p:nvSpPr>
          <p:cNvPr id="208" name="Google Shape;208;p22"/>
          <p:cNvSpPr txBox="1"/>
          <p:nvPr/>
        </p:nvSpPr>
        <p:spPr>
          <a:xfrm>
            <a:off x="8301528" y="2961386"/>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6AA84F"/>
              </a:solidFill>
              <a:latin typeface="Lato"/>
              <a:ea typeface="Lato"/>
              <a:cs typeface="Lato"/>
              <a:sym typeface="Lato"/>
            </a:endParaRPr>
          </a:p>
        </p:txBody>
      </p:sp>
      <p:sp>
        <p:nvSpPr>
          <p:cNvPr id="209" name="Google Shape;209;p22"/>
          <p:cNvSpPr txBox="1"/>
          <p:nvPr/>
        </p:nvSpPr>
        <p:spPr>
          <a:xfrm>
            <a:off x="8536537" y="2522654"/>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9900"/>
              </a:solidFill>
              <a:latin typeface="Lato"/>
              <a:ea typeface="Lato"/>
              <a:cs typeface="Lato"/>
              <a:sym typeface="Lato"/>
            </a:endParaRPr>
          </a:p>
        </p:txBody>
      </p:sp>
      <p:sp>
        <p:nvSpPr>
          <p:cNvPr id="210" name="Google Shape;210;p22"/>
          <p:cNvSpPr txBox="1"/>
          <p:nvPr/>
        </p:nvSpPr>
        <p:spPr>
          <a:xfrm>
            <a:off x="3552888" y="3475013"/>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V</a:t>
            </a:r>
            <a:endParaRPr b="1">
              <a:solidFill>
                <a:srgbClr val="FF00FF"/>
              </a:solidFill>
              <a:latin typeface="Lato"/>
              <a:ea typeface="Lato"/>
              <a:cs typeface="Lato"/>
              <a:sym typeface="Lato"/>
            </a:endParaRPr>
          </a:p>
        </p:txBody>
      </p:sp>
      <p:sp>
        <p:nvSpPr>
          <p:cNvPr id="211" name="Google Shape;211;p22"/>
          <p:cNvSpPr txBox="1"/>
          <p:nvPr/>
        </p:nvSpPr>
        <p:spPr>
          <a:xfrm>
            <a:off x="304800" y="4598925"/>
            <a:ext cx="8808000" cy="3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50">
                <a:latin typeface="Times New Roman"/>
                <a:ea typeface="Times New Roman"/>
                <a:cs typeface="Times New Roman"/>
                <a:sym typeface="Times New Roman"/>
              </a:rPr>
              <a:t>L is the licensing state, R is the resolved state, V is the verb state, NP is the noun phrase state, and UL is the unlicensed state.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p:nvPr/>
        </p:nvSpPr>
        <p:spPr>
          <a:xfrm>
            <a:off x="5950700" y="1156075"/>
            <a:ext cx="3156600" cy="30105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a:off x="2519475" y="1156075"/>
            <a:ext cx="3360600" cy="30105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Finite State Tree Automata </a:t>
            </a:r>
            <a:endParaRPr b="0"/>
          </a:p>
        </p:txBody>
      </p:sp>
      <p:sp>
        <p:nvSpPr>
          <p:cNvPr id="219" name="Google Shape;219;p23"/>
          <p:cNvSpPr txBox="1"/>
          <p:nvPr/>
        </p:nvSpPr>
        <p:spPr>
          <a:xfrm>
            <a:off x="3434400" y="4166500"/>
            <a:ext cx="76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Allow</a:t>
            </a:r>
            <a:endParaRPr>
              <a:latin typeface="Lato"/>
              <a:ea typeface="Lato"/>
              <a:cs typeface="Lato"/>
              <a:sym typeface="Lato"/>
            </a:endParaRPr>
          </a:p>
        </p:txBody>
      </p:sp>
      <p:sp>
        <p:nvSpPr>
          <p:cNvPr id="220" name="Google Shape;220;p23"/>
          <p:cNvSpPr txBox="1"/>
          <p:nvPr/>
        </p:nvSpPr>
        <p:spPr>
          <a:xfrm>
            <a:off x="7112925" y="4159900"/>
            <a:ext cx="162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Disallow</a:t>
            </a:r>
            <a:endParaRPr>
              <a:latin typeface="Lato"/>
              <a:ea typeface="Lato"/>
              <a:cs typeface="Lato"/>
              <a:sym typeface="Lato"/>
            </a:endParaRPr>
          </a:p>
        </p:txBody>
      </p:sp>
      <p:pic>
        <p:nvPicPr>
          <p:cNvPr id="221" name="Google Shape;221;p23"/>
          <p:cNvPicPr preferRelativeResize="0"/>
          <p:nvPr/>
        </p:nvPicPr>
        <p:blipFill rotWithShape="1">
          <a:blip r:embed="rId3">
            <a:alphaModFix/>
          </a:blip>
          <a:srcRect b="0" l="5758" r="0" t="0"/>
          <a:stretch/>
        </p:blipFill>
        <p:spPr>
          <a:xfrm>
            <a:off x="6032275" y="1391575"/>
            <a:ext cx="1731925" cy="2687924"/>
          </a:xfrm>
          <a:prstGeom prst="rect">
            <a:avLst/>
          </a:prstGeom>
          <a:noFill/>
          <a:ln>
            <a:noFill/>
          </a:ln>
        </p:spPr>
      </p:pic>
      <p:pic>
        <p:nvPicPr>
          <p:cNvPr id="222" name="Google Shape;222;p23"/>
          <p:cNvPicPr preferRelativeResize="0"/>
          <p:nvPr/>
        </p:nvPicPr>
        <p:blipFill rotWithShape="1">
          <a:blip r:embed="rId4">
            <a:alphaModFix/>
          </a:blip>
          <a:srcRect b="0" l="5589" r="6242" t="0"/>
          <a:stretch/>
        </p:blipFill>
        <p:spPr>
          <a:xfrm>
            <a:off x="7671375" y="1345450"/>
            <a:ext cx="1231625" cy="2774925"/>
          </a:xfrm>
          <a:prstGeom prst="rect">
            <a:avLst/>
          </a:prstGeom>
          <a:noFill/>
          <a:ln>
            <a:noFill/>
          </a:ln>
        </p:spPr>
      </p:pic>
      <p:pic>
        <p:nvPicPr>
          <p:cNvPr id="223" name="Google Shape;223;p23"/>
          <p:cNvPicPr preferRelativeResize="0"/>
          <p:nvPr/>
        </p:nvPicPr>
        <p:blipFill>
          <a:blip r:embed="rId5">
            <a:alphaModFix/>
          </a:blip>
          <a:stretch>
            <a:fillRect/>
          </a:stretch>
        </p:blipFill>
        <p:spPr>
          <a:xfrm>
            <a:off x="4236383" y="1384975"/>
            <a:ext cx="1557367" cy="2774925"/>
          </a:xfrm>
          <a:prstGeom prst="rect">
            <a:avLst/>
          </a:prstGeom>
          <a:noFill/>
          <a:ln>
            <a:noFill/>
          </a:ln>
        </p:spPr>
      </p:pic>
      <p:pic>
        <p:nvPicPr>
          <p:cNvPr id="224" name="Google Shape;224;p23"/>
          <p:cNvPicPr preferRelativeResize="0"/>
          <p:nvPr/>
        </p:nvPicPr>
        <p:blipFill>
          <a:blip r:embed="rId6">
            <a:alphaModFix/>
          </a:blip>
          <a:stretch>
            <a:fillRect/>
          </a:stretch>
        </p:blipFill>
        <p:spPr>
          <a:xfrm>
            <a:off x="2575800" y="1345454"/>
            <a:ext cx="1731933" cy="2774924"/>
          </a:xfrm>
          <a:prstGeom prst="rect">
            <a:avLst/>
          </a:prstGeom>
          <a:noFill/>
          <a:ln>
            <a:noFill/>
          </a:ln>
        </p:spPr>
      </p:pic>
      <p:sp>
        <p:nvSpPr>
          <p:cNvPr id="225" name="Google Shape;225;p23"/>
          <p:cNvSpPr txBox="1"/>
          <p:nvPr/>
        </p:nvSpPr>
        <p:spPr>
          <a:xfrm>
            <a:off x="14150" y="1424688"/>
            <a:ext cx="3247500" cy="28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Initial state:  R</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UL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[R, UL]</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UL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[V]</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[L, UL]</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[R, R]</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[V, NP]</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i="1" lang="en" sz="1550">
                <a:latin typeface="Times New Roman"/>
                <a:ea typeface="Times New Roman"/>
                <a:cs typeface="Times New Roman"/>
                <a:sym typeface="Times New Roman"/>
              </a:rPr>
              <a:t>X</a:t>
            </a:r>
            <a:r>
              <a:rPr lang="en"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L –</a:t>
            </a:r>
            <a:r>
              <a:rPr baseline="30000" i="1" lang="en" sz="1550">
                <a:latin typeface="Times New Roman"/>
                <a:ea typeface="Times New Roman"/>
                <a:cs typeface="Times New Roman"/>
                <a:sym typeface="Times New Roman"/>
              </a:rPr>
              <a:t>WH</a:t>
            </a:r>
            <a:r>
              <a:rPr lang="en"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V –</a:t>
            </a:r>
            <a:r>
              <a:rPr baseline="30000" i="1" lang="en" sz="1550">
                <a:latin typeface="Times New Roman"/>
                <a:ea typeface="Times New Roman"/>
                <a:cs typeface="Times New Roman"/>
                <a:sym typeface="Times New Roman"/>
              </a:rPr>
              <a:t>V</a:t>
            </a:r>
            <a:r>
              <a:rPr lang="en" sz="1550">
                <a:latin typeface="Times New Roman"/>
                <a:ea typeface="Times New Roman"/>
                <a:cs typeface="Times New Roman"/>
                <a:sym typeface="Times New Roman"/>
              </a:rPr>
              <a:t>→ []</a:t>
            </a:r>
            <a:endParaRPr i="1"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NP –</a:t>
            </a:r>
            <a:r>
              <a:rPr baseline="30000" i="1" lang="en" sz="1550">
                <a:latin typeface="Times New Roman"/>
                <a:ea typeface="Times New Roman"/>
                <a:cs typeface="Times New Roman"/>
                <a:sym typeface="Times New Roman"/>
              </a:rPr>
              <a:t>NP</a:t>
            </a:r>
            <a:r>
              <a:rPr lang="en"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p:txBody>
      </p:sp>
      <p:sp>
        <p:nvSpPr>
          <p:cNvPr id="226" name="Google Shape;226;p23"/>
          <p:cNvSpPr txBox="1"/>
          <p:nvPr/>
        </p:nvSpPr>
        <p:spPr>
          <a:xfrm>
            <a:off x="2868679" y="1185919"/>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27" name="Google Shape;227;p23"/>
          <p:cNvSpPr txBox="1"/>
          <p:nvPr/>
        </p:nvSpPr>
        <p:spPr>
          <a:xfrm>
            <a:off x="2647404" y="1492194"/>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28" name="Google Shape;228;p23"/>
          <p:cNvSpPr txBox="1"/>
          <p:nvPr/>
        </p:nvSpPr>
        <p:spPr>
          <a:xfrm>
            <a:off x="3151504" y="1509919"/>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29" name="Google Shape;229;p23"/>
          <p:cNvSpPr txBox="1"/>
          <p:nvPr/>
        </p:nvSpPr>
        <p:spPr>
          <a:xfrm>
            <a:off x="2868676" y="19810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30" name="Google Shape;230;p23"/>
          <p:cNvSpPr txBox="1"/>
          <p:nvPr/>
        </p:nvSpPr>
        <p:spPr>
          <a:xfrm>
            <a:off x="3325876" y="19810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31" name="Google Shape;231;p23"/>
          <p:cNvSpPr txBox="1"/>
          <p:nvPr/>
        </p:nvSpPr>
        <p:spPr>
          <a:xfrm>
            <a:off x="3554476" y="25144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32" name="Google Shape;232;p23"/>
          <p:cNvSpPr txBox="1"/>
          <p:nvPr/>
        </p:nvSpPr>
        <p:spPr>
          <a:xfrm>
            <a:off x="3097276" y="25144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33" name="Google Shape;233;p23"/>
          <p:cNvSpPr txBox="1"/>
          <p:nvPr/>
        </p:nvSpPr>
        <p:spPr>
          <a:xfrm>
            <a:off x="3772086" y="29716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34" name="Google Shape;234;p23"/>
          <p:cNvSpPr txBox="1"/>
          <p:nvPr/>
        </p:nvSpPr>
        <p:spPr>
          <a:xfrm>
            <a:off x="3314886" y="29716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35" name="Google Shape;235;p23"/>
          <p:cNvSpPr txBox="1"/>
          <p:nvPr/>
        </p:nvSpPr>
        <p:spPr>
          <a:xfrm>
            <a:off x="4326734" y="154583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6AA84F"/>
              </a:solidFill>
              <a:latin typeface="Lato"/>
              <a:ea typeface="Lato"/>
              <a:cs typeface="Lato"/>
              <a:sym typeface="Lato"/>
            </a:endParaRPr>
          </a:p>
        </p:txBody>
      </p:sp>
      <p:sp>
        <p:nvSpPr>
          <p:cNvPr id="236" name="Google Shape;236;p23"/>
          <p:cNvSpPr txBox="1"/>
          <p:nvPr/>
        </p:nvSpPr>
        <p:spPr>
          <a:xfrm>
            <a:off x="5317334" y="252544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6AA84F"/>
              </a:solidFill>
              <a:latin typeface="Lato"/>
              <a:ea typeface="Lato"/>
              <a:cs typeface="Lato"/>
              <a:sym typeface="Lato"/>
            </a:endParaRPr>
          </a:p>
        </p:txBody>
      </p:sp>
      <p:sp>
        <p:nvSpPr>
          <p:cNvPr id="237" name="Google Shape;237;p23"/>
          <p:cNvSpPr txBox="1"/>
          <p:nvPr/>
        </p:nvSpPr>
        <p:spPr>
          <a:xfrm>
            <a:off x="4838153" y="252544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L</a:t>
            </a:r>
            <a:endParaRPr b="1">
              <a:solidFill>
                <a:srgbClr val="FF00FF"/>
              </a:solidFill>
              <a:latin typeface="Lato"/>
              <a:ea typeface="Lato"/>
              <a:cs typeface="Lato"/>
              <a:sym typeface="Lato"/>
            </a:endParaRPr>
          </a:p>
        </p:txBody>
      </p:sp>
      <p:sp>
        <p:nvSpPr>
          <p:cNvPr id="238" name="Google Shape;238;p23"/>
          <p:cNvSpPr txBox="1"/>
          <p:nvPr/>
        </p:nvSpPr>
        <p:spPr>
          <a:xfrm>
            <a:off x="5142953" y="299363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39" name="Google Shape;239;p23"/>
          <p:cNvSpPr txBox="1"/>
          <p:nvPr/>
        </p:nvSpPr>
        <p:spPr>
          <a:xfrm>
            <a:off x="5546820" y="3527025"/>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V</a:t>
            </a:r>
            <a:endParaRPr b="1">
              <a:solidFill>
                <a:srgbClr val="FF00FF"/>
              </a:solidFill>
              <a:latin typeface="Lato"/>
              <a:ea typeface="Lato"/>
              <a:cs typeface="Lato"/>
              <a:sym typeface="Lato"/>
            </a:endParaRPr>
          </a:p>
        </p:txBody>
      </p:sp>
      <p:sp>
        <p:nvSpPr>
          <p:cNvPr id="240" name="Google Shape;240;p23"/>
          <p:cNvSpPr txBox="1"/>
          <p:nvPr/>
        </p:nvSpPr>
        <p:spPr>
          <a:xfrm>
            <a:off x="3552888" y="3475013"/>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V</a:t>
            </a:r>
            <a:endParaRPr b="1">
              <a:solidFill>
                <a:srgbClr val="FF00FF"/>
              </a:solidFill>
              <a:latin typeface="Lato"/>
              <a:ea typeface="Lato"/>
              <a:cs typeface="Lato"/>
              <a:sym typeface="Lato"/>
            </a:endParaRPr>
          </a:p>
        </p:txBody>
      </p:sp>
      <p:sp>
        <p:nvSpPr>
          <p:cNvPr id="241" name="Google Shape;241;p23"/>
          <p:cNvSpPr txBox="1"/>
          <p:nvPr/>
        </p:nvSpPr>
        <p:spPr>
          <a:xfrm>
            <a:off x="3955723" y="3470150"/>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NP</a:t>
            </a:r>
            <a:endParaRPr b="1">
              <a:solidFill>
                <a:srgbClr val="FF00FF"/>
              </a:solidFill>
              <a:latin typeface="Lato"/>
              <a:ea typeface="Lato"/>
              <a:cs typeface="Lato"/>
              <a:sym typeface="Lato"/>
            </a:endParaRPr>
          </a:p>
        </p:txBody>
      </p:sp>
      <p:sp>
        <p:nvSpPr>
          <p:cNvPr id="242" name="Google Shape;242;p23"/>
          <p:cNvSpPr txBox="1"/>
          <p:nvPr/>
        </p:nvSpPr>
        <p:spPr>
          <a:xfrm>
            <a:off x="7506238" y="3453044"/>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00FF"/>
              </a:solidFill>
              <a:latin typeface="Lato"/>
              <a:ea typeface="Lato"/>
              <a:cs typeface="Lato"/>
              <a:sym typeface="Lato"/>
            </a:endParaRPr>
          </a:p>
        </p:txBody>
      </p:sp>
      <p:sp>
        <p:nvSpPr>
          <p:cNvPr id="243" name="Google Shape;243;p23"/>
          <p:cNvSpPr txBox="1"/>
          <p:nvPr/>
        </p:nvSpPr>
        <p:spPr>
          <a:xfrm>
            <a:off x="8536537" y="2522654"/>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9900"/>
              </a:solidFill>
              <a:latin typeface="Lato"/>
              <a:ea typeface="Lato"/>
              <a:cs typeface="Lato"/>
              <a:sym typeface="Lato"/>
            </a:endParaRPr>
          </a:p>
        </p:txBody>
      </p:sp>
      <p:sp>
        <p:nvSpPr>
          <p:cNvPr id="244" name="Google Shape;244;p23"/>
          <p:cNvSpPr txBox="1"/>
          <p:nvPr/>
        </p:nvSpPr>
        <p:spPr>
          <a:xfrm>
            <a:off x="3552888" y="3475013"/>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V</a:t>
            </a:r>
            <a:endParaRPr b="1">
              <a:solidFill>
                <a:srgbClr val="FF00FF"/>
              </a:solidFill>
              <a:latin typeface="Lato"/>
              <a:ea typeface="Lato"/>
              <a:cs typeface="Lato"/>
              <a:sym typeface="Lato"/>
            </a:endParaRPr>
          </a:p>
        </p:txBody>
      </p:sp>
      <p:sp>
        <p:nvSpPr>
          <p:cNvPr id="245" name="Google Shape;245;p23"/>
          <p:cNvSpPr txBox="1"/>
          <p:nvPr/>
        </p:nvSpPr>
        <p:spPr>
          <a:xfrm>
            <a:off x="304800" y="4598925"/>
            <a:ext cx="8808000" cy="3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50">
                <a:latin typeface="Times New Roman"/>
                <a:ea typeface="Times New Roman"/>
                <a:cs typeface="Times New Roman"/>
                <a:sym typeface="Times New Roman"/>
              </a:rPr>
              <a:t>L is the licensing state, R is the resolved state, V is the verb state, NP is the noun phrase state, and UL is the unlicensed state.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4"/>
          <p:cNvSpPr/>
          <p:nvPr/>
        </p:nvSpPr>
        <p:spPr>
          <a:xfrm>
            <a:off x="5950700" y="1156075"/>
            <a:ext cx="3156600" cy="30105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a:off x="2519475" y="1156075"/>
            <a:ext cx="3360600" cy="30105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Finite State Tree Automata </a:t>
            </a:r>
            <a:endParaRPr b="0"/>
          </a:p>
        </p:txBody>
      </p:sp>
      <p:sp>
        <p:nvSpPr>
          <p:cNvPr id="253" name="Google Shape;253;p24"/>
          <p:cNvSpPr txBox="1"/>
          <p:nvPr/>
        </p:nvSpPr>
        <p:spPr>
          <a:xfrm>
            <a:off x="3434400" y="4166500"/>
            <a:ext cx="76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Allow</a:t>
            </a:r>
            <a:endParaRPr>
              <a:latin typeface="Lato"/>
              <a:ea typeface="Lato"/>
              <a:cs typeface="Lato"/>
              <a:sym typeface="Lato"/>
            </a:endParaRPr>
          </a:p>
        </p:txBody>
      </p:sp>
      <p:sp>
        <p:nvSpPr>
          <p:cNvPr id="254" name="Google Shape;254;p24"/>
          <p:cNvSpPr txBox="1"/>
          <p:nvPr/>
        </p:nvSpPr>
        <p:spPr>
          <a:xfrm>
            <a:off x="7112925" y="4159900"/>
            <a:ext cx="162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Disallow</a:t>
            </a:r>
            <a:endParaRPr>
              <a:latin typeface="Lato"/>
              <a:ea typeface="Lato"/>
              <a:cs typeface="Lato"/>
              <a:sym typeface="Lato"/>
            </a:endParaRPr>
          </a:p>
        </p:txBody>
      </p:sp>
      <p:pic>
        <p:nvPicPr>
          <p:cNvPr id="255" name="Google Shape;255;p24"/>
          <p:cNvPicPr preferRelativeResize="0"/>
          <p:nvPr/>
        </p:nvPicPr>
        <p:blipFill rotWithShape="1">
          <a:blip r:embed="rId3">
            <a:alphaModFix/>
          </a:blip>
          <a:srcRect b="0" l="5589" r="6242" t="0"/>
          <a:stretch/>
        </p:blipFill>
        <p:spPr>
          <a:xfrm>
            <a:off x="7671375" y="1345450"/>
            <a:ext cx="1231625" cy="2774925"/>
          </a:xfrm>
          <a:prstGeom prst="rect">
            <a:avLst/>
          </a:prstGeom>
          <a:noFill/>
          <a:ln>
            <a:noFill/>
          </a:ln>
        </p:spPr>
      </p:pic>
      <p:pic>
        <p:nvPicPr>
          <p:cNvPr id="256" name="Google Shape;256;p24"/>
          <p:cNvPicPr preferRelativeResize="0"/>
          <p:nvPr/>
        </p:nvPicPr>
        <p:blipFill rotWithShape="1">
          <a:blip r:embed="rId4">
            <a:alphaModFix/>
          </a:blip>
          <a:srcRect b="0" l="0" r="5749" t="0"/>
          <a:stretch/>
        </p:blipFill>
        <p:spPr>
          <a:xfrm>
            <a:off x="6002725" y="1391575"/>
            <a:ext cx="1731925" cy="2687924"/>
          </a:xfrm>
          <a:prstGeom prst="rect">
            <a:avLst/>
          </a:prstGeom>
          <a:noFill/>
          <a:ln>
            <a:noFill/>
          </a:ln>
        </p:spPr>
      </p:pic>
      <p:pic>
        <p:nvPicPr>
          <p:cNvPr id="257" name="Google Shape;257;p24"/>
          <p:cNvPicPr preferRelativeResize="0"/>
          <p:nvPr/>
        </p:nvPicPr>
        <p:blipFill>
          <a:blip r:embed="rId5">
            <a:alphaModFix/>
          </a:blip>
          <a:stretch>
            <a:fillRect/>
          </a:stretch>
        </p:blipFill>
        <p:spPr>
          <a:xfrm>
            <a:off x="4236383" y="1384975"/>
            <a:ext cx="1557367" cy="2774925"/>
          </a:xfrm>
          <a:prstGeom prst="rect">
            <a:avLst/>
          </a:prstGeom>
          <a:noFill/>
          <a:ln>
            <a:noFill/>
          </a:ln>
        </p:spPr>
      </p:pic>
      <p:pic>
        <p:nvPicPr>
          <p:cNvPr id="258" name="Google Shape;258;p24"/>
          <p:cNvPicPr preferRelativeResize="0"/>
          <p:nvPr/>
        </p:nvPicPr>
        <p:blipFill>
          <a:blip r:embed="rId6">
            <a:alphaModFix/>
          </a:blip>
          <a:stretch>
            <a:fillRect/>
          </a:stretch>
        </p:blipFill>
        <p:spPr>
          <a:xfrm>
            <a:off x="2575800" y="1345454"/>
            <a:ext cx="1731933" cy="2774924"/>
          </a:xfrm>
          <a:prstGeom prst="rect">
            <a:avLst/>
          </a:prstGeom>
          <a:noFill/>
          <a:ln>
            <a:noFill/>
          </a:ln>
        </p:spPr>
      </p:pic>
      <p:sp>
        <p:nvSpPr>
          <p:cNvPr id="259" name="Google Shape;259;p24"/>
          <p:cNvSpPr txBox="1"/>
          <p:nvPr/>
        </p:nvSpPr>
        <p:spPr>
          <a:xfrm>
            <a:off x="2868679" y="1185919"/>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60" name="Google Shape;260;p24"/>
          <p:cNvSpPr txBox="1"/>
          <p:nvPr/>
        </p:nvSpPr>
        <p:spPr>
          <a:xfrm>
            <a:off x="2647404" y="1492194"/>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61" name="Google Shape;261;p24"/>
          <p:cNvSpPr txBox="1"/>
          <p:nvPr/>
        </p:nvSpPr>
        <p:spPr>
          <a:xfrm>
            <a:off x="3151504" y="1509919"/>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62" name="Google Shape;262;p24"/>
          <p:cNvSpPr txBox="1"/>
          <p:nvPr/>
        </p:nvSpPr>
        <p:spPr>
          <a:xfrm>
            <a:off x="2868676" y="19810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63" name="Google Shape;263;p24"/>
          <p:cNvSpPr txBox="1"/>
          <p:nvPr/>
        </p:nvSpPr>
        <p:spPr>
          <a:xfrm>
            <a:off x="3325876" y="19810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64" name="Google Shape;264;p24"/>
          <p:cNvSpPr txBox="1"/>
          <p:nvPr/>
        </p:nvSpPr>
        <p:spPr>
          <a:xfrm>
            <a:off x="3554476" y="25144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65" name="Google Shape;265;p24"/>
          <p:cNvSpPr txBox="1"/>
          <p:nvPr/>
        </p:nvSpPr>
        <p:spPr>
          <a:xfrm>
            <a:off x="3097276" y="25144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66" name="Google Shape;266;p24"/>
          <p:cNvSpPr txBox="1"/>
          <p:nvPr/>
        </p:nvSpPr>
        <p:spPr>
          <a:xfrm>
            <a:off x="3772086" y="29716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67" name="Google Shape;267;p24"/>
          <p:cNvSpPr txBox="1"/>
          <p:nvPr/>
        </p:nvSpPr>
        <p:spPr>
          <a:xfrm>
            <a:off x="3314886" y="29716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68" name="Google Shape;268;p24"/>
          <p:cNvSpPr txBox="1"/>
          <p:nvPr/>
        </p:nvSpPr>
        <p:spPr>
          <a:xfrm>
            <a:off x="4555334" y="124103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69" name="Google Shape;269;p24"/>
          <p:cNvSpPr txBox="1"/>
          <p:nvPr/>
        </p:nvSpPr>
        <p:spPr>
          <a:xfrm>
            <a:off x="4783934" y="154583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70" name="Google Shape;270;p24"/>
          <p:cNvSpPr txBox="1"/>
          <p:nvPr/>
        </p:nvSpPr>
        <p:spPr>
          <a:xfrm>
            <a:off x="4326734" y="154583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71" name="Google Shape;271;p24"/>
          <p:cNvSpPr txBox="1"/>
          <p:nvPr/>
        </p:nvSpPr>
        <p:spPr>
          <a:xfrm>
            <a:off x="4555334" y="200303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72" name="Google Shape;272;p24"/>
          <p:cNvSpPr txBox="1"/>
          <p:nvPr/>
        </p:nvSpPr>
        <p:spPr>
          <a:xfrm>
            <a:off x="5012534" y="200303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73" name="Google Shape;273;p24"/>
          <p:cNvSpPr txBox="1"/>
          <p:nvPr/>
        </p:nvSpPr>
        <p:spPr>
          <a:xfrm>
            <a:off x="5142953" y="299363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74" name="Google Shape;274;p24"/>
          <p:cNvSpPr txBox="1"/>
          <p:nvPr/>
        </p:nvSpPr>
        <p:spPr>
          <a:xfrm>
            <a:off x="5470620" y="2993625"/>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Lato"/>
                <a:ea typeface="Lato"/>
                <a:cs typeface="Lato"/>
                <a:sym typeface="Lato"/>
              </a:rPr>
              <a:t>UL</a:t>
            </a:r>
            <a:endParaRPr b="1">
              <a:solidFill>
                <a:srgbClr val="FF9900"/>
              </a:solidFill>
              <a:latin typeface="Lato"/>
              <a:ea typeface="Lato"/>
              <a:cs typeface="Lato"/>
              <a:sym typeface="Lato"/>
            </a:endParaRPr>
          </a:p>
        </p:txBody>
      </p:sp>
      <p:sp>
        <p:nvSpPr>
          <p:cNvPr id="275" name="Google Shape;275;p24"/>
          <p:cNvSpPr txBox="1"/>
          <p:nvPr/>
        </p:nvSpPr>
        <p:spPr>
          <a:xfrm>
            <a:off x="5546820" y="3527025"/>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V</a:t>
            </a:r>
            <a:endParaRPr b="1">
              <a:solidFill>
                <a:srgbClr val="FF00FF"/>
              </a:solidFill>
              <a:latin typeface="Lato"/>
              <a:ea typeface="Lato"/>
              <a:cs typeface="Lato"/>
              <a:sym typeface="Lato"/>
            </a:endParaRPr>
          </a:p>
        </p:txBody>
      </p:sp>
      <p:sp>
        <p:nvSpPr>
          <p:cNvPr id="276" name="Google Shape;276;p24"/>
          <p:cNvSpPr txBox="1"/>
          <p:nvPr/>
        </p:nvSpPr>
        <p:spPr>
          <a:xfrm>
            <a:off x="3552888" y="3475013"/>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V</a:t>
            </a:r>
            <a:endParaRPr b="1">
              <a:solidFill>
                <a:srgbClr val="FF00FF"/>
              </a:solidFill>
              <a:latin typeface="Lato"/>
              <a:ea typeface="Lato"/>
              <a:cs typeface="Lato"/>
              <a:sym typeface="Lato"/>
            </a:endParaRPr>
          </a:p>
        </p:txBody>
      </p:sp>
      <p:sp>
        <p:nvSpPr>
          <p:cNvPr id="277" name="Google Shape;277;p24"/>
          <p:cNvSpPr txBox="1"/>
          <p:nvPr/>
        </p:nvSpPr>
        <p:spPr>
          <a:xfrm>
            <a:off x="3955723" y="3470150"/>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NP</a:t>
            </a:r>
            <a:endParaRPr b="1">
              <a:solidFill>
                <a:srgbClr val="FF00FF"/>
              </a:solidFill>
              <a:latin typeface="Lato"/>
              <a:ea typeface="Lato"/>
              <a:cs typeface="Lato"/>
              <a:sym typeface="Lato"/>
            </a:endParaRPr>
          </a:p>
        </p:txBody>
      </p:sp>
      <p:sp>
        <p:nvSpPr>
          <p:cNvPr id="278" name="Google Shape;278;p24"/>
          <p:cNvSpPr txBox="1"/>
          <p:nvPr/>
        </p:nvSpPr>
        <p:spPr>
          <a:xfrm>
            <a:off x="7506238" y="3453044"/>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NP</a:t>
            </a:r>
            <a:endParaRPr b="1">
              <a:solidFill>
                <a:srgbClr val="FF00FF"/>
              </a:solidFill>
              <a:latin typeface="Lato"/>
              <a:ea typeface="Lato"/>
              <a:cs typeface="Lato"/>
              <a:sym typeface="Lato"/>
            </a:endParaRPr>
          </a:p>
        </p:txBody>
      </p:sp>
      <p:sp>
        <p:nvSpPr>
          <p:cNvPr id="279" name="Google Shape;279;p24"/>
          <p:cNvSpPr txBox="1"/>
          <p:nvPr/>
        </p:nvSpPr>
        <p:spPr>
          <a:xfrm>
            <a:off x="7086413" y="3450825"/>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V</a:t>
            </a:r>
            <a:endParaRPr b="1">
              <a:solidFill>
                <a:srgbClr val="FF00FF"/>
              </a:solidFill>
              <a:latin typeface="Lato"/>
              <a:ea typeface="Lato"/>
              <a:cs typeface="Lato"/>
              <a:sym typeface="Lato"/>
            </a:endParaRPr>
          </a:p>
        </p:txBody>
      </p:sp>
      <p:sp>
        <p:nvSpPr>
          <p:cNvPr id="280" name="Google Shape;280;p24"/>
          <p:cNvSpPr txBox="1"/>
          <p:nvPr/>
        </p:nvSpPr>
        <p:spPr>
          <a:xfrm>
            <a:off x="6412259" y="2482512"/>
            <a:ext cx="70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WH</a:t>
            </a:r>
            <a:endParaRPr b="1">
              <a:solidFill>
                <a:srgbClr val="FF00FF"/>
              </a:solidFill>
              <a:latin typeface="Lato"/>
              <a:ea typeface="Lato"/>
              <a:cs typeface="Lato"/>
              <a:sym typeface="Lato"/>
            </a:endParaRPr>
          </a:p>
        </p:txBody>
      </p:sp>
      <p:sp>
        <p:nvSpPr>
          <p:cNvPr id="281" name="Google Shape;281;p24"/>
          <p:cNvSpPr txBox="1"/>
          <p:nvPr/>
        </p:nvSpPr>
        <p:spPr>
          <a:xfrm>
            <a:off x="6907613" y="2961383"/>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282" name="Google Shape;282;p24"/>
          <p:cNvSpPr txBox="1"/>
          <p:nvPr/>
        </p:nvSpPr>
        <p:spPr>
          <a:xfrm>
            <a:off x="8688937" y="3001835"/>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9900"/>
              </a:solidFill>
              <a:latin typeface="Lato"/>
              <a:ea typeface="Lato"/>
              <a:cs typeface="Lato"/>
              <a:sym typeface="Lato"/>
            </a:endParaRPr>
          </a:p>
        </p:txBody>
      </p:sp>
      <p:sp>
        <p:nvSpPr>
          <p:cNvPr id="283" name="Google Shape;283;p24"/>
          <p:cNvSpPr txBox="1"/>
          <p:nvPr/>
        </p:nvSpPr>
        <p:spPr>
          <a:xfrm>
            <a:off x="3552888" y="3475013"/>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V</a:t>
            </a:r>
            <a:endParaRPr b="1">
              <a:solidFill>
                <a:srgbClr val="FF00FF"/>
              </a:solidFill>
              <a:latin typeface="Lato"/>
              <a:ea typeface="Lato"/>
              <a:cs typeface="Lato"/>
              <a:sym typeface="Lato"/>
            </a:endParaRPr>
          </a:p>
        </p:txBody>
      </p:sp>
      <p:sp>
        <p:nvSpPr>
          <p:cNvPr id="284" name="Google Shape;284;p24"/>
          <p:cNvSpPr txBox="1"/>
          <p:nvPr/>
        </p:nvSpPr>
        <p:spPr>
          <a:xfrm>
            <a:off x="4838153" y="252544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L</a:t>
            </a:r>
            <a:endParaRPr b="1">
              <a:solidFill>
                <a:srgbClr val="FF00FF"/>
              </a:solidFill>
              <a:latin typeface="Lato"/>
              <a:ea typeface="Lato"/>
              <a:cs typeface="Lato"/>
              <a:sym typeface="Lato"/>
            </a:endParaRPr>
          </a:p>
        </p:txBody>
      </p:sp>
      <p:sp>
        <p:nvSpPr>
          <p:cNvPr id="285" name="Google Shape;285;p24"/>
          <p:cNvSpPr txBox="1"/>
          <p:nvPr/>
        </p:nvSpPr>
        <p:spPr>
          <a:xfrm>
            <a:off x="5366473" y="2512298"/>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Lato"/>
                <a:ea typeface="Lato"/>
                <a:cs typeface="Lato"/>
                <a:sym typeface="Lato"/>
              </a:rPr>
              <a:t>UL</a:t>
            </a:r>
            <a:endParaRPr b="1">
              <a:solidFill>
                <a:srgbClr val="FF9900"/>
              </a:solidFill>
              <a:latin typeface="Lato"/>
              <a:ea typeface="Lato"/>
              <a:cs typeface="Lato"/>
              <a:sym typeface="Lato"/>
            </a:endParaRPr>
          </a:p>
        </p:txBody>
      </p:sp>
      <p:sp>
        <p:nvSpPr>
          <p:cNvPr id="286" name="Google Shape;286;p24"/>
          <p:cNvSpPr txBox="1"/>
          <p:nvPr/>
        </p:nvSpPr>
        <p:spPr>
          <a:xfrm>
            <a:off x="14150" y="1424688"/>
            <a:ext cx="3247500" cy="28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Initial state:  R</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UL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[R, UL]</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UL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[V]</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[L, UL]</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[R, R]</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[V, NP]</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i="1" lang="en" sz="1550">
                <a:latin typeface="Times New Roman"/>
                <a:ea typeface="Times New Roman"/>
                <a:cs typeface="Times New Roman"/>
                <a:sym typeface="Times New Roman"/>
              </a:rPr>
              <a:t>X</a:t>
            </a:r>
            <a:r>
              <a:rPr lang="en"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L –</a:t>
            </a:r>
            <a:r>
              <a:rPr baseline="30000" i="1" lang="en" sz="1550">
                <a:latin typeface="Times New Roman"/>
                <a:ea typeface="Times New Roman"/>
                <a:cs typeface="Times New Roman"/>
                <a:sym typeface="Times New Roman"/>
              </a:rPr>
              <a:t>WH</a:t>
            </a:r>
            <a:r>
              <a:rPr lang="en"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V –</a:t>
            </a:r>
            <a:r>
              <a:rPr baseline="30000" i="1" lang="en" sz="1550">
                <a:latin typeface="Times New Roman"/>
                <a:ea typeface="Times New Roman"/>
                <a:cs typeface="Times New Roman"/>
                <a:sym typeface="Times New Roman"/>
              </a:rPr>
              <a:t>V</a:t>
            </a:r>
            <a:r>
              <a:rPr lang="en" sz="1550">
                <a:latin typeface="Times New Roman"/>
                <a:ea typeface="Times New Roman"/>
                <a:cs typeface="Times New Roman"/>
                <a:sym typeface="Times New Roman"/>
              </a:rPr>
              <a:t>→ []</a:t>
            </a:r>
            <a:endParaRPr i="1"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NP –</a:t>
            </a:r>
            <a:r>
              <a:rPr baseline="30000" i="1" lang="en" sz="1550">
                <a:latin typeface="Times New Roman"/>
                <a:ea typeface="Times New Roman"/>
                <a:cs typeface="Times New Roman"/>
                <a:sym typeface="Times New Roman"/>
              </a:rPr>
              <a:t>NP</a:t>
            </a:r>
            <a:r>
              <a:rPr lang="en"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p:txBody>
      </p:sp>
      <p:sp>
        <p:nvSpPr>
          <p:cNvPr id="287" name="Google Shape;287;p24"/>
          <p:cNvSpPr txBox="1"/>
          <p:nvPr/>
        </p:nvSpPr>
        <p:spPr>
          <a:xfrm>
            <a:off x="304800" y="4598925"/>
            <a:ext cx="8808000" cy="3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50">
                <a:latin typeface="Times New Roman"/>
                <a:ea typeface="Times New Roman"/>
                <a:cs typeface="Times New Roman"/>
                <a:sym typeface="Times New Roman"/>
              </a:rPr>
              <a:t>L is the licensing state, R is the resolved state, V is the verb state, NP is the noun phrase state, and UL is the unlicensed state.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25"/>
          <p:cNvPicPr preferRelativeResize="0"/>
          <p:nvPr/>
        </p:nvPicPr>
        <p:blipFill rotWithShape="1">
          <a:blip r:embed="rId3">
            <a:alphaModFix/>
          </a:blip>
          <a:srcRect b="0" l="5589" r="6242" t="0"/>
          <a:stretch/>
        </p:blipFill>
        <p:spPr>
          <a:xfrm>
            <a:off x="7671375" y="1345450"/>
            <a:ext cx="1231625" cy="2774925"/>
          </a:xfrm>
          <a:prstGeom prst="rect">
            <a:avLst/>
          </a:prstGeom>
          <a:noFill/>
          <a:ln>
            <a:noFill/>
          </a:ln>
        </p:spPr>
      </p:pic>
      <p:sp>
        <p:nvSpPr>
          <p:cNvPr id="293" name="Google Shape;293;p25"/>
          <p:cNvSpPr/>
          <p:nvPr/>
        </p:nvSpPr>
        <p:spPr>
          <a:xfrm>
            <a:off x="5950700" y="1156075"/>
            <a:ext cx="3156600" cy="30105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p:nvPr/>
        </p:nvSpPr>
        <p:spPr>
          <a:xfrm>
            <a:off x="2519475" y="1156075"/>
            <a:ext cx="3360600" cy="30105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Finite State Tree Automata </a:t>
            </a:r>
            <a:endParaRPr b="0"/>
          </a:p>
        </p:txBody>
      </p:sp>
      <p:sp>
        <p:nvSpPr>
          <p:cNvPr id="296" name="Google Shape;296;p25"/>
          <p:cNvSpPr txBox="1"/>
          <p:nvPr/>
        </p:nvSpPr>
        <p:spPr>
          <a:xfrm>
            <a:off x="3434400" y="4166500"/>
            <a:ext cx="76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Allow</a:t>
            </a:r>
            <a:endParaRPr>
              <a:latin typeface="Lato"/>
              <a:ea typeface="Lato"/>
              <a:cs typeface="Lato"/>
              <a:sym typeface="Lato"/>
            </a:endParaRPr>
          </a:p>
        </p:txBody>
      </p:sp>
      <p:sp>
        <p:nvSpPr>
          <p:cNvPr id="297" name="Google Shape;297;p25"/>
          <p:cNvSpPr txBox="1"/>
          <p:nvPr/>
        </p:nvSpPr>
        <p:spPr>
          <a:xfrm>
            <a:off x="7112925" y="4159900"/>
            <a:ext cx="162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Disallow</a:t>
            </a:r>
            <a:endParaRPr>
              <a:latin typeface="Lato"/>
              <a:ea typeface="Lato"/>
              <a:cs typeface="Lato"/>
              <a:sym typeface="Lato"/>
            </a:endParaRPr>
          </a:p>
        </p:txBody>
      </p:sp>
      <p:pic>
        <p:nvPicPr>
          <p:cNvPr id="298" name="Google Shape;298;p25"/>
          <p:cNvPicPr preferRelativeResize="0"/>
          <p:nvPr/>
        </p:nvPicPr>
        <p:blipFill rotWithShape="1">
          <a:blip r:embed="rId4">
            <a:alphaModFix/>
          </a:blip>
          <a:srcRect b="0" l="0" r="5758" t="0"/>
          <a:stretch/>
        </p:blipFill>
        <p:spPr>
          <a:xfrm>
            <a:off x="6002725" y="1391575"/>
            <a:ext cx="1731925" cy="2687924"/>
          </a:xfrm>
          <a:prstGeom prst="rect">
            <a:avLst/>
          </a:prstGeom>
          <a:noFill/>
          <a:ln>
            <a:noFill/>
          </a:ln>
        </p:spPr>
      </p:pic>
      <p:pic>
        <p:nvPicPr>
          <p:cNvPr id="299" name="Google Shape;299;p25"/>
          <p:cNvPicPr preferRelativeResize="0"/>
          <p:nvPr/>
        </p:nvPicPr>
        <p:blipFill>
          <a:blip r:embed="rId5">
            <a:alphaModFix/>
          </a:blip>
          <a:stretch>
            <a:fillRect/>
          </a:stretch>
        </p:blipFill>
        <p:spPr>
          <a:xfrm>
            <a:off x="4236383" y="1384975"/>
            <a:ext cx="1557367" cy="2774925"/>
          </a:xfrm>
          <a:prstGeom prst="rect">
            <a:avLst/>
          </a:prstGeom>
          <a:noFill/>
          <a:ln>
            <a:noFill/>
          </a:ln>
        </p:spPr>
      </p:pic>
      <p:pic>
        <p:nvPicPr>
          <p:cNvPr id="300" name="Google Shape;300;p25"/>
          <p:cNvPicPr preferRelativeResize="0"/>
          <p:nvPr/>
        </p:nvPicPr>
        <p:blipFill>
          <a:blip r:embed="rId6">
            <a:alphaModFix/>
          </a:blip>
          <a:stretch>
            <a:fillRect/>
          </a:stretch>
        </p:blipFill>
        <p:spPr>
          <a:xfrm>
            <a:off x="2575800" y="1345454"/>
            <a:ext cx="1731933" cy="2774924"/>
          </a:xfrm>
          <a:prstGeom prst="rect">
            <a:avLst/>
          </a:prstGeom>
          <a:noFill/>
          <a:ln>
            <a:noFill/>
          </a:ln>
        </p:spPr>
      </p:pic>
      <p:sp>
        <p:nvSpPr>
          <p:cNvPr id="301" name="Google Shape;301;p25"/>
          <p:cNvSpPr txBox="1"/>
          <p:nvPr/>
        </p:nvSpPr>
        <p:spPr>
          <a:xfrm>
            <a:off x="2868679" y="1185919"/>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02" name="Google Shape;302;p25"/>
          <p:cNvSpPr txBox="1"/>
          <p:nvPr/>
        </p:nvSpPr>
        <p:spPr>
          <a:xfrm>
            <a:off x="2647404" y="1492194"/>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03" name="Google Shape;303;p25"/>
          <p:cNvSpPr txBox="1"/>
          <p:nvPr/>
        </p:nvSpPr>
        <p:spPr>
          <a:xfrm>
            <a:off x="3151504" y="1509919"/>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04" name="Google Shape;304;p25"/>
          <p:cNvSpPr txBox="1"/>
          <p:nvPr/>
        </p:nvSpPr>
        <p:spPr>
          <a:xfrm>
            <a:off x="2868676" y="19810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05" name="Google Shape;305;p25"/>
          <p:cNvSpPr txBox="1"/>
          <p:nvPr/>
        </p:nvSpPr>
        <p:spPr>
          <a:xfrm>
            <a:off x="3325876" y="19810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06" name="Google Shape;306;p25"/>
          <p:cNvSpPr txBox="1"/>
          <p:nvPr/>
        </p:nvSpPr>
        <p:spPr>
          <a:xfrm>
            <a:off x="3554476" y="25144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07" name="Google Shape;307;p25"/>
          <p:cNvSpPr txBox="1"/>
          <p:nvPr/>
        </p:nvSpPr>
        <p:spPr>
          <a:xfrm>
            <a:off x="3097276" y="25144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08" name="Google Shape;308;p25"/>
          <p:cNvSpPr txBox="1"/>
          <p:nvPr/>
        </p:nvSpPr>
        <p:spPr>
          <a:xfrm>
            <a:off x="3772086" y="29716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09" name="Google Shape;309;p25"/>
          <p:cNvSpPr txBox="1"/>
          <p:nvPr/>
        </p:nvSpPr>
        <p:spPr>
          <a:xfrm>
            <a:off x="3314886" y="29716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10" name="Google Shape;310;p25"/>
          <p:cNvSpPr txBox="1"/>
          <p:nvPr/>
        </p:nvSpPr>
        <p:spPr>
          <a:xfrm>
            <a:off x="4555334" y="124103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11" name="Google Shape;311;p25"/>
          <p:cNvSpPr txBox="1"/>
          <p:nvPr/>
        </p:nvSpPr>
        <p:spPr>
          <a:xfrm>
            <a:off x="4783934" y="154583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12" name="Google Shape;312;p25"/>
          <p:cNvSpPr txBox="1"/>
          <p:nvPr/>
        </p:nvSpPr>
        <p:spPr>
          <a:xfrm>
            <a:off x="4326734" y="154583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13" name="Google Shape;313;p25"/>
          <p:cNvSpPr txBox="1"/>
          <p:nvPr/>
        </p:nvSpPr>
        <p:spPr>
          <a:xfrm>
            <a:off x="4555334" y="200303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14" name="Google Shape;314;p25"/>
          <p:cNvSpPr txBox="1"/>
          <p:nvPr/>
        </p:nvSpPr>
        <p:spPr>
          <a:xfrm>
            <a:off x="5012534" y="200303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15" name="Google Shape;315;p25"/>
          <p:cNvSpPr txBox="1"/>
          <p:nvPr/>
        </p:nvSpPr>
        <p:spPr>
          <a:xfrm>
            <a:off x="5142953" y="299363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16" name="Google Shape;316;p25"/>
          <p:cNvSpPr txBox="1"/>
          <p:nvPr/>
        </p:nvSpPr>
        <p:spPr>
          <a:xfrm>
            <a:off x="5470620" y="2993625"/>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Lato"/>
                <a:ea typeface="Lato"/>
                <a:cs typeface="Lato"/>
                <a:sym typeface="Lato"/>
              </a:rPr>
              <a:t>UL</a:t>
            </a:r>
            <a:endParaRPr b="1">
              <a:solidFill>
                <a:srgbClr val="FF9900"/>
              </a:solidFill>
              <a:latin typeface="Lato"/>
              <a:ea typeface="Lato"/>
              <a:cs typeface="Lato"/>
              <a:sym typeface="Lato"/>
            </a:endParaRPr>
          </a:p>
        </p:txBody>
      </p:sp>
      <p:sp>
        <p:nvSpPr>
          <p:cNvPr id="317" name="Google Shape;317;p25"/>
          <p:cNvSpPr txBox="1"/>
          <p:nvPr/>
        </p:nvSpPr>
        <p:spPr>
          <a:xfrm>
            <a:off x="5546820" y="3527025"/>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V</a:t>
            </a:r>
            <a:endParaRPr b="1">
              <a:solidFill>
                <a:srgbClr val="FF00FF"/>
              </a:solidFill>
              <a:latin typeface="Lato"/>
              <a:ea typeface="Lato"/>
              <a:cs typeface="Lato"/>
              <a:sym typeface="Lato"/>
            </a:endParaRPr>
          </a:p>
        </p:txBody>
      </p:sp>
      <p:sp>
        <p:nvSpPr>
          <p:cNvPr id="318" name="Google Shape;318;p25"/>
          <p:cNvSpPr txBox="1"/>
          <p:nvPr/>
        </p:nvSpPr>
        <p:spPr>
          <a:xfrm>
            <a:off x="3552888" y="3475013"/>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V</a:t>
            </a:r>
            <a:endParaRPr b="1">
              <a:solidFill>
                <a:srgbClr val="FF00FF"/>
              </a:solidFill>
              <a:latin typeface="Lato"/>
              <a:ea typeface="Lato"/>
              <a:cs typeface="Lato"/>
              <a:sym typeface="Lato"/>
            </a:endParaRPr>
          </a:p>
        </p:txBody>
      </p:sp>
      <p:sp>
        <p:nvSpPr>
          <p:cNvPr id="319" name="Google Shape;319;p25"/>
          <p:cNvSpPr txBox="1"/>
          <p:nvPr/>
        </p:nvSpPr>
        <p:spPr>
          <a:xfrm>
            <a:off x="3955723" y="3470150"/>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NP</a:t>
            </a:r>
            <a:endParaRPr b="1">
              <a:solidFill>
                <a:srgbClr val="FF00FF"/>
              </a:solidFill>
              <a:latin typeface="Lato"/>
              <a:ea typeface="Lato"/>
              <a:cs typeface="Lato"/>
              <a:sym typeface="Lato"/>
            </a:endParaRPr>
          </a:p>
        </p:txBody>
      </p:sp>
      <p:sp>
        <p:nvSpPr>
          <p:cNvPr id="320" name="Google Shape;320;p25"/>
          <p:cNvSpPr txBox="1"/>
          <p:nvPr/>
        </p:nvSpPr>
        <p:spPr>
          <a:xfrm>
            <a:off x="7506238" y="3453044"/>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NP</a:t>
            </a:r>
            <a:endParaRPr b="1">
              <a:solidFill>
                <a:srgbClr val="FF00FF"/>
              </a:solidFill>
              <a:latin typeface="Lato"/>
              <a:ea typeface="Lato"/>
              <a:cs typeface="Lato"/>
              <a:sym typeface="Lato"/>
            </a:endParaRPr>
          </a:p>
        </p:txBody>
      </p:sp>
      <p:sp>
        <p:nvSpPr>
          <p:cNvPr id="321" name="Google Shape;321;p25"/>
          <p:cNvSpPr txBox="1"/>
          <p:nvPr/>
        </p:nvSpPr>
        <p:spPr>
          <a:xfrm>
            <a:off x="7086413" y="3450825"/>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V</a:t>
            </a:r>
            <a:endParaRPr b="1">
              <a:solidFill>
                <a:srgbClr val="FF00FF"/>
              </a:solidFill>
              <a:latin typeface="Lato"/>
              <a:ea typeface="Lato"/>
              <a:cs typeface="Lato"/>
              <a:sym typeface="Lato"/>
            </a:endParaRPr>
          </a:p>
        </p:txBody>
      </p:sp>
      <p:sp>
        <p:nvSpPr>
          <p:cNvPr id="322" name="Google Shape;322;p25"/>
          <p:cNvSpPr txBox="1"/>
          <p:nvPr/>
        </p:nvSpPr>
        <p:spPr>
          <a:xfrm>
            <a:off x="6412259" y="2482512"/>
            <a:ext cx="70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WH</a:t>
            </a:r>
            <a:endParaRPr b="1">
              <a:solidFill>
                <a:srgbClr val="FF00FF"/>
              </a:solidFill>
              <a:latin typeface="Lato"/>
              <a:ea typeface="Lato"/>
              <a:cs typeface="Lato"/>
              <a:sym typeface="Lato"/>
            </a:endParaRPr>
          </a:p>
        </p:txBody>
      </p:sp>
      <p:sp>
        <p:nvSpPr>
          <p:cNvPr id="323" name="Google Shape;323;p25"/>
          <p:cNvSpPr txBox="1"/>
          <p:nvPr/>
        </p:nvSpPr>
        <p:spPr>
          <a:xfrm>
            <a:off x="6907613" y="2961383"/>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24" name="Google Shape;324;p25"/>
          <p:cNvSpPr txBox="1"/>
          <p:nvPr/>
        </p:nvSpPr>
        <p:spPr>
          <a:xfrm>
            <a:off x="8688937" y="3001835"/>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9900"/>
              </a:solidFill>
              <a:latin typeface="Lato"/>
              <a:ea typeface="Lato"/>
              <a:cs typeface="Lato"/>
              <a:sym typeface="Lato"/>
            </a:endParaRPr>
          </a:p>
        </p:txBody>
      </p:sp>
      <p:sp>
        <p:nvSpPr>
          <p:cNvPr id="325" name="Google Shape;325;p25"/>
          <p:cNvSpPr txBox="1"/>
          <p:nvPr/>
        </p:nvSpPr>
        <p:spPr>
          <a:xfrm>
            <a:off x="3552888" y="3475013"/>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V</a:t>
            </a:r>
            <a:endParaRPr b="1">
              <a:solidFill>
                <a:srgbClr val="FF00FF"/>
              </a:solidFill>
              <a:latin typeface="Lato"/>
              <a:ea typeface="Lato"/>
              <a:cs typeface="Lato"/>
              <a:sym typeface="Lato"/>
            </a:endParaRPr>
          </a:p>
        </p:txBody>
      </p:sp>
      <p:sp>
        <p:nvSpPr>
          <p:cNvPr id="326" name="Google Shape;326;p25"/>
          <p:cNvSpPr txBox="1"/>
          <p:nvPr/>
        </p:nvSpPr>
        <p:spPr>
          <a:xfrm>
            <a:off x="4838153" y="252544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L</a:t>
            </a:r>
            <a:endParaRPr b="1">
              <a:solidFill>
                <a:srgbClr val="FF00FF"/>
              </a:solidFill>
              <a:latin typeface="Lato"/>
              <a:ea typeface="Lato"/>
              <a:cs typeface="Lato"/>
              <a:sym typeface="Lato"/>
            </a:endParaRPr>
          </a:p>
        </p:txBody>
      </p:sp>
      <p:sp>
        <p:nvSpPr>
          <p:cNvPr id="327" name="Google Shape;327;p25"/>
          <p:cNvSpPr txBox="1"/>
          <p:nvPr/>
        </p:nvSpPr>
        <p:spPr>
          <a:xfrm>
            <a:off x="5366473" y="2512298"/>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Lato"/>
                <a:ea typeface="Lato"/>
                <a:cs typeface="Lato"/>
                <a:sym typeface="Lato"/>
              </a:rPr>
              <a:t>UL</a:t>
            </a:r>
            <a:endParaRPr b="1">
              <a:solidFill>
                <a:srgbClr val="FF9900"/>
              </a:solidFill>
              <a:latin typeface="Lato"/>
              <a:ea typeface="Lato"/>
              <a:cs typeface="Lato"/>
              <a:sym typeface="Lato"/>
            </a:endParaRPr>
          </a:p>
        </p:txBody>
      </p:sp>
      <p:sp>
        <p:nvSpPr>
          <p:cNvPr id="328" name="Google Shape;328;p25"/>
          <p:cNvSpPr txBox="1"/>
          <p:nvPr/>
        </p:nvSpPr>
        <p:spPr>
          <a:xfrm>
            <a:off x="7321584" y="2961383"/>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29" name="Google Shape;329;p25"/>
          <p:cNvSpPr txBox="1"/>
          <p:nvPr/>
        </p:nvSpPr>
        <p:spPr>
          <a:xfrm>
            <a:off x="7071003" y="247121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30" name="Google Shape;330;p25"/>
          <p:cNvSpPr/>
          <p:nvPr/>
        </p:nvSpPr>
        <p:spPr>
          <a:xfrm>
            <a:off x="6855872" y="2047024"/>
            <a:ext cx="215100" cy="209400"/>
          </a:xfrm>
          <a:prstGeom prst="flowChartSummingJunction">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txBox="1"/>
          <p:nvPr/>
        </p:nvSpPr>
        <p:spPr>
          <a:xfrm>
            <a:off x="14150" y="1424688"/>
            <a:ext cx="3247500" cy="28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Initial state:  R</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UL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[R, UL]</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UL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[V]</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[L, UL]</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[R, R]</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[V, NP]</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i="1" lang="en" sz="1550">
                <a:latin typeface="Times New Roman"/>
                <a:ea typeface="Times New Roman"/>
                <a:cs typeface="Times New Roman"/>
                <a:sym typeface="Times New Roman"/>
              </a:rPr>
              <a:t>X</a:t>
            </a:r>
            <a:r>
              <a:rPr lang="en"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L –</a:t>
            </a:r>
            <a:r>
              <a:rPr baseline="30000" i="1" lang="en" sz="1550">
                <a:latin typeface="Times New Roman"/>
                <a:ea typeface="Times New Roman"/>
                <a:cs typeface="Times New Roman"/>
                <a:sym typeface="Times New Roman"/>
              </a:rPr>
              <a:t>WH</a:t>
            </a:r>
            <a:r>
              <a:rPr lang="en"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V –</a:t>
            </a:r>
            <a:r>
              <a:rPr baseline="30000" i="1" lang="en" sz="1550">
                <a:latin typeface="Times New Roman"/>
                <a:ea typeface="Times New Roman"/>
                <a:cs typeface="Times New Roman"/>
                <a:sym typeface="Times New Roman"/>
              </a:rPr>
              <a:t>V</a:t>
            </a:r>
            <a:r>
              <a:rPr lang="en" sz="1550">
                <a:latin typeface="Times New Roman"/>
                <a:ea typeface="Times New Roman"/>
                <a:cs typeface="Times New Roman"/>
                <a:sym typeface="Times New Roman"/>
              </a:rPr>
              <a:t>→ []</a:t>
            </a:r>
            <a:endParaRPr i="1"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NP –</a:t>
            </a:r>
            <a:r>
              <a:rPr baseline="30000" i="1" lang="en" sz="1550">
                <a:latin typeface="Times New Roman"/>
                <a:ea typeface="Times New Roman"/>
                <a:cs typeface="Times New Roman"/>
                <a:sym typeface="Times New Roman"/>
              </a:rPr>
              <a:t>NP</a:t>
            </a:r>
            <a:r>
              <a:rPr lang="en"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p:txBody>
      </p:sp>
      <p:sp>
        <p:nvSpPr>
          <p:cNvPr id="332" name="Google Shape;332;p25"/>
          <p:cNvSpPr txBox="1"/>
          <p:nvPr/>
        </p:nvSpPr>
        <p:spPr>
          <a:xfrm>
            <a:off x="304800" y="4598925"/>
            <a:ext cx="8808000" cy="3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50">
                <a:latin typeface="Times New Roman"/>
                <a:ea typeface="Times New Roman"/>
                <a:cs typeface="Times New Roman"/>
                <a:sym typeface="Times New Roman"/>
              </a:rPr>
              <a:t>L is the licensing state, R is the resolved state, V is the verb state, NP is the noun phrase state, and UL is the unlicensed state.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6"/>
          <p:cNvSpPr/>
          <p:nvPr/>
        </p:nvSpPr>
        <p:spPr>
          <a:xfrm>
            <a:off x="5950700" y="1156075"/>
            <a:ext cx="3156600" cy="30105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6"/>
          <p:cNvSpPr/>
          <p:nvPr/>
        </p:nvSpPr>
        <p:spPr>
          <a:xfrm>
            <a:off x="2519475" y="1156075"/>
            <a:ext cx="3360600" cy="30105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6"/>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Finite State Tree Automata </a:t>
            </a:r>
            <a:endParaRPr b="0"/>
          </a:p>
        </p:txBody>
      </p:sp>
      <p:sp>
        <p:nvSpPr>
          <p:cNvPr id="340" name="Google Shape;340;p26"/>
          <p:cNvSpPr txBox="1"/>
          <p:nvPr/>
        </p:nvSpPr>
        <p:spPr>
          <a:xfrm>
            <a:off x="3434400" y="4166500"/>
            <a:ext cx="76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Allow</a:t>
            </a:r>
            <a:endParaRPr>
              <a:latin typeface="Lato"/>
              <a:ea typeface="Lato"/>
              <a:cs typeface="Lato"/>
              <a:sym typeface="Lato"/>
            </a:endParaRPr>
          </a:p>
        </p:txBody>
      </p:sp>
      <p:sp>
        <p:nvSpPr>
          <p:cNvPr id="341" name="Google Shape;341;p26"/>
          <p:cNvSpPr txBox="1"/>
          <p:nvPr/>
        </p:nvSpPr>
        <p:spPr>
          <a:xfrm>
            <a:off x="7112925" y="4159900"/>
            <a:ext cx="162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Disallow</a:t>
            </a:r>
            <a:endParaRPr>
              <a:latin typeface="Lato"/>
              <a:ea typeface="Lato"/>
              <a:cs typeface="Lato"/>
              <a:sym typeface="Lato"/>
            </a:endParaRPr>
          </a:p>
        </p:txBody>
      </p:sp>
      <p:pic>
        <p:nvPicPr>
          <p:cNvPr id="342" name="Google Shape;342;p26"/>
          <p:cNvPicPr preferRelativeResize="0"/>
          <p:nvPr/>
        </p:nvPicPr>
        <p:blipFill rotWithShape="1">
          <a:blip r:embed="rId3">
            <a:alphaModFix/>
          </a:blip>
          <a:srcRect b="0" l="5589" r="6242" t="0"/>
          <a:stretch/>
        </p:blipFill>
        <p:spPr>
          <a:xfrm>
            <a:off x="7671375" y="1345450"/>
            <a:ext cx="1231625" cy="2774925"/>
          </a:xfrm>
          <a:prstGeom prst="rect">
            <a:avLst/>
          </a:prstGeom>
          <a:noFill/>
          <a:ln>
            <a:noFill/>
          </a:ln>
        </p:spPr>
      </p:pic>
      <p:pic>
        <p:nvPicPr>
          <p:cNvPr id="343" name="Google Shape;343;p26"/>
          <p:cNvPicPr preferRelativeResize="0"/>
          <p:nvPr/>
        </p:nvPicPr>
        <p:blipFill rotWithShape="1">
          <a:blip r:embed="rId4">
            <a:alphaModFix/>
          </a:blip>
          <a:srcRect b="0" l="0" r="5758" t="0"/>
          <a:stretch/>
        </p:blipFill>
        <p:spPr>
          <a:xfrm>
            <a:off x="6002725" y="1391575"/>
            <a:ext cx="1731925" cy="2687924"/>
          </a:xfrm>
          <a:prstGeom prst="rect">
            <a:avLst/>
          </a:prstGeom>
          <a:noFill/>
          <a:ln>
            <a:noFill/>
          </a:ln>
        </p:spPr>
      </p:pic>
      <p:pic>
        <p:nvPicPr>
          <p:cNvPr id="344" name="Google Shape;344;p26"/>
          <p:cNvPicPr preferRelativeResize="0"/>
          <p:nvPr/>
        </p:nvPicPr>
        <p:blipFill>
          <a:blip r:embed="rId5">
            <a:alphaModFix/>
          </a:blip>
          <a:stretch>
            <a:fillRect/>
          </a:stretch>
        </p:blipFill>
        <p:spPr>
          <a:xfrm>
            <a:off x="4236383" y="1384975"/>
            <a:ext cx="1557367" cy="2774925"/>
          </a:xfrm>
          <a:prstGeom prst="rect">
            <a:avLst/>
          </a:prstGeom>
          <a:noFill/>
          <a:ln>
            <a:noFill/>
          </a:ln>
        </p:spPr>
      </p:pic>
      <p:pic>
        <p:nvPicPr>
          <p:cNvPr id="345" name="Google Shape;345;p26"/>
          <p:cNvPicPr preferRelativeResize="0"/>
          <p:nvPr/>
        </p:nvPicPr>
        <p:blipFill>
          <a:blip r:embed="rId6">
            <a:alphaModFix/>
          </a:blip>
          <a:stretch>
            <a:fillRect/>
          </a:stretch>
        </p:blipFill>
        <p:spPr>
          <a:xfrm>
            <a:off x="2575800" y="1345454"/>
            <a:ext cx="1731933" cy="2774924"/>
          </a:xfrm>
          <a:prstGeom prst="rect">
            <a:avLst/>
          </a:prstGeom>
          <a:noFill/>
          <a:ln>
            <a:noFill/>
          </a:ln>
        </p:spPr>
      </p:pic>
      <p:sp>
        <p:nvSpPr>
          <p:cNvPr id="346" name="Google Shape;346;p26"/>
          <p:cNvSpPr txBox="1"/>
          <p:nvPr/>
        </p:nvSpPr>
        <p:spPr>
          <a:xfrm>
            <a:off x="304800" y="4598925"/>
            <a:ext cx="8808000" cy="3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50">
                <a:latin typeface="Times New Roman"/>
                <a:ea typeface="Times New Roman"/>
                <a:cs typeface="Times New Roman"/>
                <a:sym typeface="Times New Roman"/>
              </a:rPr>
              <a:t>L is the licensing state, R is the resolved state, V is the verb state, NP is the noun phrase state, and UL is the unlicensed state. </a:t>
            </a:r>
            <a:endParaRPr sz="1600"/>
          </a:p>
        </p:txBody>
      </p:sp>
      <p:sp>
        <p:nvSpPr>
          <p:cNvPr id="347" name="Google Shape;347;p26"/>
          <p:cNvSpPr txBox="1"/>
          <p:nvPr/>
        </p:nvSpPr>
        <p:spPr>
          <a:xfrm>
            <a:off x="2868679" y="1185919"/>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48" name="Google Shape;348;p26"/>
          <p:cNvSpPr txBox="1"/>
          <p:nvPr/>
        </p:nvSpPr>
        <p:spPr>
          <a:xfrm>
            <a:off x="2647404" y="1492194"/>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49" name="Google Shape;349;p26"/>
          <p:cNvSpPr txBox="1"/>
          <p:nvPr/>
        </p:nvSpPr>
        <p:spPr>
          <a:xfrm>
            <a:off x="3151504" y="1509919"/>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50" name="Google Shape;350;p26"/>
          <p:cNvSpPr txBox="1"/>
          <p:nvPr/>
        </p:nvSpPr>
        <p:spPr>
          <a:xfrm>
            <a:off x="2868676" y="19810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51" name="Google Shape;351;p26"/>
          <p:cNvSpPr txBox="1"/>
          <p:nvPr/>
        </p:nvSpPr>
        <p:spPr>
          <a:xfrm>
            <a:off x="3325876" y="19810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52" name="Google Shape;352;p26"/>
          <p:cNvSpPr txBox="1"/>
          <p:nvPr/>
        </p:nvSpPr>
        <p:spPr>
          <a:xfrm>
            <a:off x="3554476" y="25144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53" name="Google Shape;353;p26"/>
          <p:cNvSpPr txBox="1"/>
          <p:nvPr/>
        </p:nvSpPr>
        <p:spPr>
          <a:xfrm>
            <a:off x="3097276" y="25144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54" name="Google Shape;354;p26"/>
          <p:cNvSpPr txBox="1"/>
          <p:nvPr/>
        </p:nvSpPr>
        <p:spPr>
          <a:xfrm>
            <a:off x="3772086" y="29716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55" name="Google Shape;355;p26"/>
          <p:cNvSpPr txBox="1"/>
          <p:nvPr/>
        </p:nvSpPr>
        <p:spPr>
          <a:xfrm>
            <a:off x="3314886" y="29716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56" name="Google Shape;356;p26"/>
          <p:cNvSpPr txBox="1"/>
          <p:nvPr/>
        </p:nvSpPr>
        <p:spPr>
          <a:xfrm>
            <a:off x="4555334" y="124103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57" name="Google Shape;357;p26"/>
          <p:cNvSpPr txBox="1"/>
          <p:nvPr/>
        </p:nvSpPr>
        <p:spPr>
          <a:xfrm>
            <a:off x="4783934" y="154583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58" name="Google Shape;358;p26"/>
          <p:cNvSpPr txBox="1"/>
          <p:nvPr/>
        </p:nvSpPr>
        <p:spPr>
          <a:xfrm>
            <a:off x="4326734" y="154583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59" name="Google Shape;359;p26"/>
          <p:cNvSpPr txBox="1"/>
          <p:nvPr/>
        </p:nvSpPr>
        <p:spPr>
          <a:xfrm>
            <a:off x="4555334" y="200303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60" name="Google Shape;360;p26"/>
          <p:cNvSpPr txBox="1"/>
          <p:nvPr/>
        </p:nvSpPr>
        <p:spPr>
          <a:xfrm>
            <a:off x="5012534" y="200303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61" name="Google Shape;361;p26"/>
          <p:cNvSpPr txBox="1"/>
          <p:nvPr/>
        </p:nvSpPr>
        <p:spPr>
          <a:xfrm>
            <a:off x="5142953" y="299363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62" name="Google Shape;362;p26"/>
          <p:cNvSpPr txBox="1"/>
          <p:nvPr/>
        </p:nvSpPr>
        <p:spPr>
          <a:xfrm>
            <a:off x="5470620" y="2993625"/>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Lato"/>
                <a:ea typeface="Lato"/>
                <a:cs typeface="Lato"/>
                <a:sym typeface="Lato"/>
              </a:rPr>
              <a:t>UL</a:t>
            </a:r>
            <a:endParaRPr b="1">
              <a:solidFill>
                <a:srgbClr val="FF9900"/>
              </a:solidFill>
              <a:latin typeface="Lato"/>
              <a:ea typeface="Lato"/>
              <a:cs typeface="Lato"/>
              <a:sym typeface="Lato"/>
            </a:endParaRPr>
          </a:p>
        </p:txBody>
      </p:sp>
      <p:sp>
        <p:nvSpPr>
          <p:cNvPr id="363" name="Google Shape;363;p26"/>
          <p:cNvSpPr txBox="1"/>
          <p:nvPr/>
        </p:nvSpPr>
        <p:spPr>
          <a:xfrm>
            <a:off x="5546820" y="3527025"/>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V</a:t>
            </a:r>
            <a:endParaRPr b="1">
              <a:solidFill>
                <a:srgbClr val="FF00FF"/>
              </a:solidFill>
              <a:latin typeface="Lato"/>
              <a:ea typeface="Lato"/>
              <a:cs typeface="Lato"/>
              <a:sym typeface="Lato"/>
            </a:endParaRPr>
          </a:p>
        </p:txBody>
      </p:sp>
      <p:sp>
        <p:nvSpPr>
          <p:cNvPr id="364" name="Google Shape;364;p26"/>
          <p:cNvSpPr txBox="1"/>
          <p:nvPr/>
        </p:nvSpPr>
        <p:spPr>
          <a:xfrm>
            <a:off x="3552888" y="3475013"/>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V</a:t>
            </a:r>
            <a:endParaRPr b="1">
              <a:solidFill>
                <a:srgbClr val="FF00FF"/>
              </a:solidFill>
              <a:latin typeface="Lato"/>
              <a:ea typeface="Lato"/>
              <a:cs typeface="Lato"/>
              <a:sym typeface="Lato"/>
            </a:endParaRPr>
          </a:p>
        </p:txBody>
      </p:sp>
      <p:sp>
        <p:nvSpPr>
          <p:cNvPr id="365" name="Google Shape;365;p26"/>
          <p:cNvSpPr txBox="1"/>
          <p:nvPr/>
        </p:nvSpPr>
        <p:spPr>
          <a:xfrm>
            <a:off x="3955723" y="3470150"/>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NP</a:t>
            </a:r>
            <a:endParaRPr b="1">
              <a:solidFill>
                <a:srgbClr val="FF00FF"/>
              </a:solidFill>
              <a:latin typeface="Lato"/>
              <a:ea typeface="Lato"/>
              <a:cs typeface="Lato"/>
              <a:sym typeface="Lato"/>
            </a:endParaRPr>
          </a:p>
        </p:txBody>
      </p:sp>
      <p:sp>
        <p:nvSpPr>
          <p:cNvPr id="366" name="Google Shape;366;p26"/>
          <p:cNvSpPr txBox="1"/>
          <p:nvPr/>
        </p:nvSpPr>
        <p:spPr>
          <a:xfrm>
            <a:off x="7506238" y="3453044"/>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NP</a:t>
            </a:r>
            <a:endParaRPr b="1">
              <a:solidFill>
                <a:srgbClr val="FF00FF"/>
              </a:solidFill>
              <a:latin typeface="Lato"/>
              <a:ea typeface="Lato"/>
              <a:cs typeface="Lato"/>
              <a:sym typeface="Lato"/>
            </a:endParaRPr>
          </a:p>
        </p:txBody>
      </p:sp>
      <p:sp>
        <p:nvSpPr>
          <p:cNvPr id="367" name="Google Shape;367;p26"/>
          <p:cNvSpPr txBox="1"/>
          <p:nvPr/>
        </p:nvSpPr>
        <p:spPr>
          <a:xfrm>
            <a:off x="7086413" y="3450825"/>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V</a:t>
            </a:r>
            <a:endParaRPr b="1">
              <a:solidFill>
                <a:srgbClr val="FF00FF"/>
              </a:solidFill>
              <a:latin typeface="Lato"/>
              <a:ea typeface="Lato"/>
              <a:cs typeface="Lato"/>
              <a:sym typeface="Lato"/>
            </a:endParaRPr>
          </a:p>
        </p:txBody>
      </p:sp>
      <p:sp>
        <p:nvSpPr>
          <p:cNvPr id="368" name="Google Shape;368;p26"/>
          <p:cNvSpPr txBox="1"/>
          <p:nvPr/>
        </p:nvSpPr>
        <p:spPr>
          <a:xfrm>
            <a:off x="6412259" y="2482512"/>
            <a:ext cx="70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WH</a:t>
            </a:r>
            <a:endParaRPr b="1">
              <a:solidFill>
                <a:srgbClr val="FF00FF"/>
              </a:solidFill>
              <a:latin typeface="Lato"/>
              <a:ea typeface="Lato"/>
              <a:cs typeface="Lato"/>
              <a:sym typeface="Lato"/>
            </a:endParaRPr>
          </a:p>
        </p:txBody>
      </p:sp>
      <p:sp>
        <p:nvSpPr>
          <p:cNvPr id="369" name="Google Shape;369;p26"/>
          <p:cNvSpPr txBox="1"/>
          <p:nvPr/>
        </p:nvSpPr>
        <p:spPr>
          <a:xfrm>
            <a:off x="7321584" y="2961383"/>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70" name="Google Shape;370;p26"/>
          <p:cNvSpPr txBox="1"/>
          <p:nvPr/>
        </p:nvSpPr>
        <p:spPr>
          <a:xfrm>
            <a:off x="6907613" y="2961383"/>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71" name="Google Shape;371;p26"/>
          <p:cNvSpPr txBox="1"/>
          <p:nvPr/>
        </p:nvSpPr>
        <p:spPr>
          <a:xfrm>
            <a:off x="7071003" y="247121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72" name="Google Shape;372;p26"/>
          <p:cNvSpPr txBox="1"/>
          <p:nvPr/>
        </p:nvSpPr>
        <p:spPr>
          <a:xfrm>
            <a:off x="7626653" y="1545836"/>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73" name="Google Shape;373;p26"/>
          <p:cNvSpPr txBox="1"/>
          <p:nvPr/>
        </p:nvSpPr>
        <p:spPr>
          <a:xfrm>
            <a:off x="7896978" y="2003036"/>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74" name="Google Shape;374;p26"/>
          <p:cNvSpPr txBox="1"/>
          <p:nvPr/>
        </p:nvSpPr>
        <p:spPr>
          <a:xfrm>
            <a:off x="8089603" y="2514461"/>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75" name="Google Shape;375;p26"/>
          <p:cNvSpPr txBox="1"/>
          <p:nvPr/>
        </p:nvSpPr>
        <p:spPr>
          <a:xfrm>
            <a:off x="8301528" y="2961386"/>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376" name="Google Shape;376;p26"/>
          <p:cNvSpPr txBox="1"/>
          <p:nvPr/>
        </p:nvSpPr>
        <p:spPr>
          <a:xfrm>
            <a:off x="7810645" y="1156075"/>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Lato"/>
                <a:ea typeface="Lato"/>
                <a:cs typeface="Lato"/>
                <a:sym typeface="Lato"/>
              </a:rPr>
              <a:t>UL</a:t>
            </a:r>
            <a:endParaRPr b="1">
              <a:solidFill>
                <a:srgbClr val="FF9900"/>
              </a:solidFill>
              <a:latin typeface="Lato"/>
              <a:ea typeface="Lato"/>
              <a:cs typeface="Lato"/>
              <a:sym typeface="Lato"/>
            </a:endParaRPr>
          </a:p>
        </p:txBody>
      </p:sp>
      <p:sp>
        <p:nvSpPr>
          <p:cNvPr id="377" name="Google Shape;377;p26"/>
          <p:cNvSpPr txBox="1"/>
          <p:nvPr/>
        </p:nvSpPr>
        <p:spPr>
          <a:xfrm>
            <a:off x="8111576" y="1565025"/>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Lato"/>
                <a:ea typeface="Lato"/>
                <a:cs typeface="Lato"/>
                <a:sym typeface="Lato"/>
              </a:rPr>
              <a:t>UL</a:t>
            </a:r>
            <a:endParaRPr b="1">
              <a:solidFill>
                <a:srgbClr val="FF9900"/>
              </a:solidFill>
              <a:latin typeface="Lato"/>
              <a:ea typeface="Lato"/>
              <a:cs typeface="Lato"/>
              <a:sym typeface="Lato"/>
            </a:endParaRPr>
          </a:p>
        </p:txBody>
      </p:sp>
      <p:sp>
        <p:nvSpPr>
          <p:cNvPr id="378" name="Google Shape;378;p26"/>
          <p:cNvSpPr txBox="1"/>
          <p:nvPr/>
        </p:nvSpPr>
        <p:spPr>
          <a:xfrm>
            <a:off x="8340176" y="2022225"/>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Lato"/>
                <a:ea typeface="Lato"/>
                <a:cs typeface="Lato"/>
                <a:sym typeface="Lato"/>
              </a:rPr>
              <a:t>UL</a:t>
            </a:r>
            <a:endParaRPr b="1">
              <a:solidFill>
                <a:srgbClr val="FF9900"/>
              </a:solidFill>
              <a:latin typeface="Lato"/>
              <a:ea typeface="Lato"/>
              <a:cs typeface="Lato"/>
              <a:sym typeface="Lato"/>
            </a:endParaRPr>
          </a:p>
        </p:txBody>
      </p:sp>
      <p:sp>
        <p:nvSpPr>
          <p:cNvPr id="379" name="Google Shape;379;p26"/>
          <p:cNvSpPr txBox="1"/>
          <p:nvPr/>
        </p:nvSpPr>
        <p:spPr>
          <a:xfrm>
            <a:off x="8536537" y="2522654"/>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Lato"/>
                <a:ea typeface="Lato"/>
                <a:cs typeface="Lato"/>
                <a:sym typeface="Lato"/>
              </a:rPr>
              <a:t>UL</a:t>
            </a:r>
            <a:endParaRPr b="1">
              <a:solidFill>
                <a:srgbClr val="FF9900"/>
              </a:solidFill>
              <a:latin typeface="Lato"/>
              <a:ea typeface="Lato"/>
              <a:cs typeface="Lato"/>
              <a:sym typeface="Lato"/>
            </a:endParaRPr>
          </a:p>
        </p:txBody>
      </p:sp>
      <p:sp>
        <p:nvSpPr>
          <p:cNvPr id="380" name="Google Shape;380;p26"/>
          <p:cNvSpPr txBox="1"/>
          <p:nvPr/>
        </p:nvSpPr>
        <p:spPr>
          <a:xfrm>
            <a:off x="8688937" y="3001835"/>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Lato"/>
                <a:ea typeface="Lato"/>
                <a:cs typeface="Lato"/>
                <a:sym typeface="Lato"/>
              </a:rPr>
              <a:t>UL</a:t>
            </a:r>
            <a:endParaRPr b="1">
              <a:solidFill>
                <a:srgbClr val="FF9900"/>
              </a:solidFill>
              <a:latin typeface="Lato"/>
              <a:ea typeface="Lato"/>
              <a:cs typeface="Lato"/>
              <a:sym typeface="Lato"/>
            </a:endParaRPr>
          </a:p>
        </p:txBody>
      </p:sp>
      <p:sp>
        <p:nvSpPr>
          <p:cNvPr id="381" name="Google Shape;381;p26"/>
          <p:cNvSpPr txBox="1"/>
          <p:nvPr/>
        </p:nvSpPr>
        <p:spPr>
          <a:xfrm>
            <a:off x="3552888" y="3475013"/>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V</a:t>
            </a:r>
            <a:endParaRPr b="1">
              <a:solidFill>
                <a:srgbClr val="FF00FF"/>
              </a:solidFill>
              <a:latin typeface="Lato"/>
              <a:ea typeface="Lato"/>
              <a:cs typeface="Lato"/>
              <a:sym typeface="Lato"/>
            </a:endParaRPr>
          </a:p>
        </p:txBody>
      </p:sp>
      <p:sp>
        <p:nvSpPr>
          <p:cNvPr id="382" name="Google Shape;382;p26"/>
          <p:cNvSpPr txBox="1"/>
          <p:nvPr/>
        </p:nvSpPr>
        <p:spPr>
          <a:xfrm>
            <a:off x="8721163" y="3526888"/>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V</a:t>
            </a:r>
            <a:endParaRPr b="1">
              <a:solidFill>
                <a:srgbClr val="FF00FF"/>
              </a:solidFill>
              <a:latin typeface="Lato"/>
              <a:ea typeface="Lato"/>
              <a:cs typeface="Lato"/>
              <a:sym typeface="Lato"/>
            </a:endParaRPr>
          </a:p>
        </p:txBody>
      </p:sp>
      <p:sp>
        <p:nvSpPr>
          <p:cNvPr id="383" name="Google Shape;383;p26"/>
          <p:cNvSpPr/>
          <p:nvPr/>
        </p:nvSpPr>
        <p:spPr>
          <a:xfrm>
            <a:off x="6855872" y="2047024"/>
            <a:ext cx="215100" cy="209400"/>
          </a:xfrm>
          <a:prstGeom prst="flowChartSummingJunction">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6"/>
          <p:cNvSpPr/>
          <p:nvPr/>
        </p:nvSpPr>
        <p:spPr>
          <a:xfrm>
            <a:off x="7861736" y="1203225"/>
            <a:ext cx="283800" cy="288900"/>
          </a:xfrm>
          <a:prstGeom prst="flowChartSummingJunction">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6"/>
          <p:cNvSpPr txBox="1"/>
          <p:nvPr/>
        </p:nvSpPr>
        <p:spPr>
          <a:xfrm>
            <a:off x="4838153" y="252544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L</a:t>
            </a:r>
            <a:endParaRPr b="1">
              <a:solidFill>
                <a:srgbClr val="FF00FF"/>
              </a:solidFill>
              <a:latin typeface="Lato"/>
              <a:ea typeface="Lato"/>
              <a:cs typeface="Lato"/>
              <a:sym typeface="Lato"/>
            </a:endParaRPr>
          </a:p>
        </p:txBody>
      </p:sp>
      <p:sp>
        <p:nvSpPr>
          <p:cNvPr id="386" name="Google Shape;386;p26"/>
          <p:cNvSpPr txBox="1"/>
          <p:nvPr/>
        </p:nvSpPr>
        <p:spPr>
          <a:xfrm>
            <a:off x="5366473" y="2512298"/>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Lato"/>
                <a:ea typeface="Lato"/>
                <a:cs typeface="Lato"/>
                <a:sym typeface="Lato"/>
              </a:rPr>
              <a:t>UL</a:t>
            </a:r>
            <a:endParaRPr b="1">
              <a:solidFill>
                <a:srgbClr val="FF9900"/>
              </a:solidFill>
              <a:latin typeface="Lato"/>
              <a:ea typeface="Lato"/>
              <a:cs typeface="Lato"/>
              <a:sym typeface="Lato"/>
            </a:endParaRPr>
          </a:p>
        </p:txBody>
      </p:sp>
      <p:sp>
        <p:nvSpPr>
          <p:cNvPr id="387" name="Google Shape;387;p26"/>
          <p:cNvSpPr txBox="1"/>
          <p:nvPr/>
        </p:nvSpPr>
        <p:spPr>
          <a:xfrm>
            <a:off x="14150" y="1424688"/>
            <a:ext cx="3247500" cy="28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Initial state:  R</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UL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[R, UL]</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UL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[V]</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[L, UL]</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[R, R]</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[V, NP]</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i="1" lang="en" sz="1550">
                <a:latin typeface="Times New Roman"/>
                <a:ea typeface="Times New Roman"/>
                <a:cs typeface="Times New Roman"/>
                <a:sym typeface="Times New Roman"/>
              </a:rPr>
              <a:t>X</a:t>
            </a:r>
            <a:r>
              <a:rPr lang="en"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L –</a:t>
            </a:r>
            <a:r>
              <a:rPr baseline="30000" i="1" lang="en" sz="1550">
                <a:latin typeface="Times New Roman"/>
                <a:ea typeface="Times New Roman"/>
                <a:cs typeface="Times New Roman"/>
                <a:sym typeface="Times New Roman"/>
              </a:rPr>
              <a:t>WH</a:t>
            </a:r>
            <a:r>
              <a:rPr lang="en"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V –</a:t>
            </a:r>
            <a:r>
              <a:rPr baseline="30000" i="1" lang="en" sz="1550">
                <a:latin typeface="Times New Roman"/>
                <a:ea typeface="Times New Roman"/>
                <a:cs typeface="Times New Roman"/>
                <a:sym typeface="Times New Roman"/>
              </a:rPr>
              <a:t>V</a:t>
            </a:r>
            <a:r>
              <a:rPr lang="en" sz="1550">
                <a:latin typeface="Times New Roman"/>
                <a:ea typeface="Times New Roman"/>
                <a:cs typeface="Times New Roman"/>
                <a:sym typeface="Times New Roman"/>
              </a:rPr>
              <a:t>→ []</a:t>
            </a:r>
            <a:endParaRPr i="1"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NP –</a:t>
            </a:r>
            <a:r>
              <a:rPr baseline="30000" i="1" lang="en" sz="1550">
                <a:latin typeface="Times New Roman"/>
                <a:ea typeface="Times New Roman"/>
                <a:cs typeface="Times New Roman"/>
                <a:sym typeface="Times New Roman"/>
              </a:rPr>
              <a:t>NP</a:t>
            </a:r>
            <a:r>
              <a:rPr lang="en"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7"/>
          <p:cNvSpPr txBox="1"/>
          <p:nvPr>
            <p:ph idx="1" type="body"/>
          </p:nvPr>
        </p:nvSpPr>
        <p:spPr>
          <a:xfrm>
            <a:off x="256875" y="1375500"/>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“Either-Or” Dependencies &amp; FSTAs </a:t>
            </a:r>
            <a:endParaRPr sz="1700"/>
          </a:p>
          <a:p>
            <a:pPr indent="-336550" lvl="0" marL="457200" rtl="0" algn="l">
              <a:spcBef>
                <a:spcPts val="0"/>
              </a:spcBef>
              <a:spcAft>
                <a:spcPts val="0"/>
              </a:spcAft>
              <a:buSzPts val="1700"/>
              <a:buChar char="●"/>
            </a:pPr>
            <a:r>
              <a:rPr b="1" lang="en" sz="1700"/>
              <a:t>Expectation Maximization</a:t>
            </a:r>
            <a:endParaRPr b="1" sz="1700"/>
          </a:p>
          <a:p>
            <a:pPr indent="-336550" lvl="0" marL="457200" rtl="0" algn="l">
              <a:spcBef>
                <a:spcPts val="0"/>
              </a:spcBef>
              <a:spcAft>
                <a:spcPts val="0"/>
              </a:spcAft>
              <a:buSzPts val="1700"/>
              <a:buChar char="●"/>
            </a:pPr>
            <a:r>
              <a:rPr lang="en" sz="1700"/>
              <a:t>Model Testing </a:t>
            </a:r>
            <a:endParaRPr sz="1700"/>
          </a:p>
        </p:txBody>
      </p:sp>
      <p:sp>
        <p:nvSpPr>
          <p:cNvPr id="393" name="Google Shape;393;p27"/>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8"/>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 Learner</a:t>
            </a:r>
            <a:endParaRPr/>
          </a:p>
        </p:txBody>
      </p:sp>
      <p:sp>
        <p:nvSpPr>
          <p:cNvPr id="399" name="Google Shape;399;p28"/>
          <p:cNvSpPr/>
          <p:nvPr/>
        </p:nvSpPr>
        <p:spPr>
          <a:xfrm>
            <a:off x="7334750" y="2518073"/>
            <a:ext cx="1464900" cy="70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Lato"/>
                <a:ea typeface="Lato"/>
                <a:cs typeface="Lato"/>
                <a:sym typeface="Lato"/>
              </a:rPr>
              <a:t>Learned PFSTA</a:t>
            </a:r>
            <a:endParaRPr sz="1600">
              <a:latin typeface="Lato"/>
              <a:ea typeface="Lato"/>
              <a:cs typeface="Lato"/>
              <a:sym typeface="Lato"/>
            </a:endParaRPr>
          </a:p>
        </p:txBody>
      </p:sp>
      <p:sp>
        <p:nvSpPr>
          <p:cNvPr id="400" name="Google Shape;400;p28"/>
          <p:cNvSpPr/>
          <p:nvPr/>
        </p:nvSpPr>
        <p:spPr>
          <a:xfrm>
            <a:off x="883500" y="3402550"/>
            <a:ext cx="1640600" cy="1326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Lato"/>
                <a:ea typeface="Lato"/>
                <a:cs typeface="Lato"/>
                <a:sym typeface="Lato"/>
              </a:rPr>
              <a:t>Treebank</a:t>
            </a:r>
            <a:endParaRPr sz="2200">
              <a:latin typeface="Lato"/>
              <a:ea typeface="Lato"/>
              <a:cs typeface="Lato"/>
              <a:sym typeface="Lato"/>
            </a:endParaRPr>
          </a:p>
        </p:txBody>
      </p:sp>
      <p:sp>
        <p:nvSpPr>
          <p:cNvPr id="401" name="Google Shape;401;p28"/>
          <p:cNvSpPr/>
          <p:nvPr/>
        </p:nvSpPr>
        <p:spPr>
          <a:xfrm rot="-5400000">
            <a:off x="4111225" y="1257450"/>
            <a:ext cx="1737100" cy="3257100"/>
          </a:xfrm>
          <a:prstGeom prst="flowChartOffpage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919100" y="1674250"/>
            <a:ext cx="1640574" cy="1326996"/>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Hypothesis space of candidate PFSTAs</a:t>
            </a:r>
            <a:endParaRPr sz="1600">
              <a:latin typeface="Lato"/>
              <a:ea typeface="Lato"/>
              <a:cs typeface="Lato"/>
              <a:sym typeface="Lato"/>
            </a:endParaRPr>
          </a:p>
        </p:txBody>
      </p:sp>
      <p:sp>
        <p:nvSpPr>
          <p:cNvPr id="403" name="Google Shape;403;p28"/>
          <p:cNvSpPr txBox="1"/>
          <p:nvPr/>
        </p:nvSpPr>
        <p:spPr>
          <a:xfrm>
            <a:off x="3693675" y="2537750"/>
            <a:ext cx="22110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Lato"/>
                <a:ea typeface="Lato"/>
                <a:cs typeface="Lato"/>
                <a:sym typeface="Lato"/>
              </a:rPr>
              <a:t>Expectation Maximization</a:t>
            </a:r>
            <a:endParaRPr sz="1700">
              <a:latin typeface="Lato"/>
              <a:ea typeface="Lato"/>
              <a:cs typeface="Lato"/>
              <a:sym typeface="Lato"/>
            </a:endParaRPr>
          </a:p>
        </p:txBody>
      </p:sp>
      <p:cxnSp>
        <p:nvCxnSpPr>
          <p:cNvPr id="404" name="Google Shape;404;p28"/>
          <p:cNvCxnSpPr>
            <a:stCxn id="402" idx="3"/>
            <a:endCxn id="401" idx="0"/>
          </p:cNvCxnSpPr>
          <p:nvPr/>
        </p:nvCxnSpPr>
        <p:spPr>
          <a:xfrm>
            <a:off x="2559674" y="2337748"/>
            <a:ext cx="791700" cy="548400"/>
          </a:xfrm>
          <a:prstGeom prst="straightConnector1">
            <a:avLst/>
          </a:prstGeom>
          <a:noFill/>
          <a:ln cap="flat" cmpd="sng" w="28575">
            <a:solidFill>
              <a:schemeClr val="dk2"/>
            </a:solidFill>
            <a:prstDash val="solid"/>
            <a:round/>
            <a:headEnd len="med" w="med" type="none"/>
            <a:tailEnd len="med" w="med" type="triangle"/>
          </a:ln>
        </p:spPr>
      </p:cxnSp>
      <p:cxnSp>
        <p:nvCxnSpPr>
          <p:cNvPr id="405" name="Google Shape;405;p28"/>
          <p:cNvCxnSpPr>
            <a:stCxn id="400" idx="4"/>
            <a:endCxn id="401" idx="0"/>
          </p:cNvCxnSpPr>
          <p:nvPr/>
        </p:nvCxnSpPr>
        <p:spPr>
          <a:xfrm flipH="1" rot="10800000">
            <a:off x="2524100" y="2886138"/>
            <a:ext cx="827100" cy="1179900"/>
          </a:xfrm>
          <a:prstGeom prst="straightConnector1">
            <a:avLst/>
          </a:prstGeom>
          <a:noFill/>
          <a:ln cap="flat" cmpd="sng" w="28575">
            <a:solidFill>
              <a:schemeClr val="dk2"/>
            </a:solidFill>
            <a:prstDash val="solid"/>
            <a:round/>
            <a:headEnd len="med" w="med" type="none"/>
            <a:tailEnd len="med" w="med" type="triangle"/>
          </a:ln>
        </p:spPr>
      </p:cxnSp>
      <p:cxnSp>
        <p:nvCxnSpPr>
          <p:cNvPr id="406" name="Google Shape;406;p28"/>
          <p:cNvCxnSpPr>
            <a:stCxn id="401" idx="2"/>
            <a:endCxn id="399" idx="1"/>
          </p:cNvCxnSpPr>
          <p:nvPr/>
        </p:nvCxnSpPr>
        <p:spPr>
          <a:xfrm flipH="1" rot="10800000">
            <a:off x="6608325" y="2872200"/>
            <a:ext cx="726300" cy="138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9"/>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 Learner</a:t>
            </a:r>
            <a:endParaRPr/>
          </a:p>
        </p:txBody>
      </p:sp>
      <p:sp>
        <p:nvSpPr>
          <p:cNvPr id="412" name="Google Shape;412;p29"/>
          <p:cNvSpPr/>
          <p:nvPr/>
        </p:nvSpPr>
        <p:spPr>
          <a:xfrm>
            <a:off x="7334750" y="2518073"/>
            <a:ext cx="1464900" cy="70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Lato"/>
                <a:ea typeface="Lato"/>
                <a:cs typeface="Lato"/>
                <a:sym typeface="Lato"/>
              </a:rPr>
              <a:t>Learned PFSTA</a:t>
            </a:r>
            <a:endParaRPr sz="1600">
              <a:latin typeface="Lato"/>
              <a:ea typeface="Lato"/>
              <a:cs typeface="Lato"/>
              <a:sym typeface="Lato"/>
            </a:endParaRPr>
          </a:p>
        </p:txBody>
      </p:sp>
      <p:sp>
        <p:nvSpPr>
          <p:cNvPr id="413" name="Google Shape;413;p29"/>
          <p:cNvSpPr/>
          <p:nvPr/>
        </p:nvSpPr>
        <p:spPr>
          <a:xfrm>
            <a:off x="883500" y="3402550"/>
            <a:ext cx="1640600" cy="1326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Lato"/>
                <a:ea typeface="Lato"/>
                <a:cs typeface="Lato"/>
                <a:sym typeface="Lato"/>
              </a:rPr>
              <a:t>Treebank</a:t>
            </a:r>
            <a:endParaRPr sz="2200">
              <a:latin typeface="Lato"/>
              <a:ea typeface="Lato"/>
              <a:cs typeface="Lato"/>
              <a:sym typeface="Lato"/>
            </a:endParaRPr>
          </a:p>
        </p:txBody>
      </p:sp>
      <p:sp>
        <p:nvSpPr>
          <p:cNvPr id="414" name="Google Shape;414;p29"/>
          <p:cNvSpPr/>
          <p:nvPr/>
        </p:nvSpPr>
        <p:spPr>
          <a:xfrm rot="-5400000">
            <a:off x="4111225" y="1257450"/>
            <a:ext cx="1737100" cy="3257100"/>
          </a:xfrm>
          <a:prstGeom prst="flowChartOffpage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919100" y="1674250"/>
            <a:ext cx="1640574" cy="1326996"/>
          </a:xfrm>
          <a:prstGeom prst="flowChartMultidocumen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Hypothesis space of candidate PFSTAs</a:t>
            </a:r>
            <a:endParaRPr sz="1600">
              <a:latin typeface="Lato"/>
              <a:ea typeface="Lato"/>
              <a:cs typeface="Lato"/>
              <a:sym typeface="Lato"/>
            </a:endParaRPr>
          </a:p>
        </p:txBody>
      </p:sp>
      <p:sp>
        <p:nvSpPr>
          <p:cNvPr id="416" name="Google Shape;416;p29"/>
          <p:cNvSpPr txBox="1"/>
          <p:nvPr/>
        </p:nvSpPr>
        <p:spPr>
          <a:xfrm>
            <a:off x="3693675" y="2537750"/>
            <a:ext cx="22110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Lato"/>
                <a:ea typeface="Lato"/>
                <a:cs typeface="Lato"/>
                <a:sym typeface="Lato"/>
              </a:rPr>
              <a:t>Expectation Maximization</a:t>
            </a:r>
            <a:endParaRPr sz="1700">
              <a:latin typeface="Lato"/>
              <a:ea typeface="Lato"/>
              <a:cs typeface="Lato"/>
              <a:sym typeface="Lato"/>
            </a:endParaRPr>
          </a:p>
        </p:txBody>
      </p:sp>
      <p:cxnSp>
        <p:nvCxnSpPr>
          <p:cNvPr id="417" name="Google Shape;417;p29"/>
          <p:cNvCxnSpPr>
            <a:stCxn id="415" idx="3"/>
            <a:endCxn id="414" idx="0"/>
          </p:cNvCxnSpPr>
          <p:nvPr/>
        </p:nvCxnSpPr>
        <p:spPr>
          <a:xfrm>
            <a:off x="2559674" y="2337748"/>
            <a:ext cx="791700" cy="548400"/>
          </a:xfrm>
          <a:prstGeom prst="straightConnector1">
            <a:avLst/>
          </a:prstGeom>
          <a:noFill/>
          <a:ln cap="flat" cmpd="sng" w="28575">
            <a:solidFill>
              <a:schemeClr val="dk2"/>
            </a:solidFill>
            <a:prstDash val="solid"/>
            <a:round/>
            <a:headEnd len="med" w="med" type="none"/>
            <a:tailEnd len="med" w="med" type="triangle"/>
          </a:ln>
        </p:spPr>
      </p:cxnSp>
      <p:cxnSp>
        <p:nvCxnSpPr>
          <p:cNvPr id="418" name="Google Shape;418;p29"/>
          <p:cNvCxnSpPr>
            <a:stCxn id="413" idx="4"/>
            <a:endCxn id="414" idx="0"/>
          </p:cNvCxnSpPr>
          <p:nvPr/>
        </p:nvCxnSpPr>
        <p:spPr>
          <a:xfrm flipH="1" rot="10800000">
            <a:off x="2524100" y="2886138"/>
            <a:ext cx="827100" cy="1179900"/>
          </a:xfrm>
          <a:prstGeom prst="straightConnector1">
            <a:avLst/>
          </a:prstGeom>
          <a:noFill/>
          <a:ln cap="flat" cmpd="sng" w="28575">
            <a:solidFill>
              <a:schemeClr val="dk2"/>
            </a:solidFill>
            <a:prstDash val="solid"/>
            <a:round/>
            <a:headEnd len="med" w="med" type="none"/>
            <a:tailEnd len="med" w="med" type="triangle"/>
          </a:ln>
        </p:spPr>
      </p:cxnSp>
      <p:cxnSp>
        <p:nvCxnSpPr>
          <p:cNvPr id="419" name="Google Shape;419;p29"/>
          <p:cNvCxnSpPr>
            <a:stCxn id="414" idx="2"/>
            <a:endCxn id="412" idx="1"/>
          </p:cNvCxnSpPr>
          <p:nvPr/>
        </p:nvCxnSpPr>
        <p:spPr>
          <a:xfrm flipH="1" rot="10800000">
            <a:off x="6608325" y="2872200"/>
            <a:ext cx="726300" cy="138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0"/>
          <p:cNvSpPr txBox="1"/>
          <p:nvPr>
            <p:ph idx="1" type="body"/>
          </p:nvPr>
        </p:nvSpPr>
        <p:spPr>
          <a:xfrm>
            <a:off x="256875" y="13755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FSTAs can be extended to Probabilistic Finite Tree Automata, by assigning probabilities to the initial states and individual transitions</a:t>
            </a:r>
            <a:endParaRPr sz="1700"/>
          </a:p>
        </p:txBody>
      </p:sp>
      <p:sp>
        <p:nvSpPr>
          <p:cNvPr id="425" name="Google Shape;425;p30"/>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Probabilistic</a:t>
            </a:r>
            <a:r>
              <a:rPr lang="en"/>
              <a:t> </a:t>
            </a:r>
            <a:r>
              <a:rPr lang="en"/>
              <a:t>Finite State Tree Automata </a:t>
            </a:r>
            <a:endParaRPr b="0"/>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1"/>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 Learner</a:t>
            </a:r>
            <a:endParaRPr/>
          </a:p>
        </p:txBody>
      </p:sp>
      <p:sp>
        <p:nvSpPr>
          <p:cNvPr id="431" name="Google Shape;431;p31"/>
          <p:cNvSpPr/>
          <p:nvPr/>
        </p:nvSpPr>
        <p:spPr>
          <a:xfrm>
            <a:off x="7334750" y="2518073"/>
            <a:ext cx="1464900" cy="70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Lato"/>
                <a:ea typeface="Lato"/>
                <a:cs typeface="Lato"/>
                <a:sym typeface="Lato"/>
              </a:rPr>
              <a:t>Learned PFSTA</a:t>
            </a:r>
            <a:endParaRPr sz="1600">
              <a:latin typeface="Lato"/>
              <a:ea typeface="Lato"/>
              <a:cs typeface="Lato"/>
              <a:sym typeface="Lato"/>
            </a:endParaRPr>
          </a:p>
        </p:txBody>
      </p:sp>
      <p:sp>
        <p:nvSpPr>
          <p:cNvPr id="432" name="Google Shape;432;p31"/>
          <p:cNvSpPr/>
          <p:nvPr/>
        </p:nvSpPr>
        <p:spPr>
          <a:xfrm>
            <a:off x="883500" y="3402550"/>
            <a:ext cx="1640600" cy="1326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Lato"/>
                <a:ea typeface="Lato"/>
                <a:cs typeface="Lato"/>
                <a:sym typeface="Lato"/>
              </a:rPr>
              <a:t>Treebank</a:t>
            </a:r>
            <a:endParaRPr sz="2200">
              <a:latin typeface="Lato"/>
              <a:ea typeface="Lato"/>
              <a:cs typeface="Lato"/>
              <a:sym typeface="Lato"/>
            </a:endParaRPr>
          </a:p>
        </p:txBody>
      </p:sp>
      <p:sp>
        <p:nvSpPr>
          <p:cNvPr id="433" name="Google Shape;433;p31"/>
          <p:cNvSpPr/>
          <p:nvPr/>
        </p:nvSpPr>
        <p:spPr>
          <a:xfrm rot="-5400000">
            <a:off x="4111225" y="1257450"/>
            <a:ext cx="1737100" cy="3257100"/>
          </a:xfrm>
          <a:prstGeom prst="flowChartOffpageConnector">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p:nvPr/>
        </p:nvSpPr>
        <p:spPr>
          <a:xfrm>
            <a:off x="919100" y="1674250"/>
            <a:ext cx="1640574" cy="1326996"/>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Hypothesis space of candidate PFSTAs</a:t>
            </a:r>
            <a:endParaRPr sz="1600">
              <a:latin typeface="Lato"/>
              <a:ea typeface="Lato"/>
              <a:cs typeface="Lato"/>
              <a:sym typeface="Lato"/>
            </a:endParaRPr>
          </a:p>
        </p:txBody>
      </p:sp>
      <p:sp>
        <p:nvSpPr>
          <p:cNvPr id="435" name="Google Shape;435;p31"/>
          <p:cNvSpPr txBox="1"/>
          <p:nvPr/>
        </p:nvSpPr>
        <p:spPr>
          <a:xfrm>
            <a:off x="3693675" y="2537750"/>
            <a:ext cx="22110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Lato"/>
                <a:ea typeface="Lato"/>
                <a:cs typeface="Lato"/>
                <a:sym typeface="Lato"/>
              </a:rPr>
              <a:t>Expectation Maximization</a:t>
            </a:r>
            <a:endParaRPr sz="1700">
              <a:latin typeface="Lato"/>
              <a:ea typeface="Lato"/>
              <a:cs typeface="Lato"/>
              <a:sym typeface="Lato"/>
            </a:endParaRPr>
          </a:p>
        </p:txBody>
      </p:sp>
      <p:cxnSp>
        <p:nvCxnSpPr>
          <p:cNvPr id="436" name="Google Shape;436;p31"/>
          <p:cNvCxnSpPr>
            <a:stCxn id="434" idx="3"/>
            <a:endCxn id="433" idx="0"/>
          </p:cNvCxnSpPr>
          <p:nvPr/>
        </p:nvCxnSpPr>
        <p:spPr>
          <a:xfrm>
            <a:off x="2559674" y="2337748"/>
            <a:ext cx="791700" cy="548400"/>
          </a:xfrm>
          <a:prstGeom prst="straightConnector1">
            <a:avLst/>
          </a:prstGeom>
          <a:noFill/>
          <a:ln cap="flat" cmpd="sng" w="28575">
            <a:solidFill>
              <a:schemeClr val="dk2"/>
            </a:solidFill>
            <a:prstDash val="solid"/>
            <a:round/>
            <a:headEnd len="med" w="med" type="none"/>
            <a:tailEnd len="med" w="med" type="triangle"/>
          </a:ln>
        </p:spPr>
      </p:cxnSp>
      <p:cxnSp>
        <p:nvCxnSpPr>
          <p:cNvPr id="437" name="Google Shape;437;p31"/>
          <p:cNvCxnSpPr>
            <a:stCxn id="432" idx="4"/>
            <a:endCxn id="433" idx="0"/>
          </p:cNvCxnSpPr>
          <p:nvPr/>
        </p:nvCxnSpPr>
        <p:spPr>
          <a:xfrm flipH="1" rot="10800000">
            <a:off x="2524100" y="2886138"/>
            <a:ext cx="827100" cy="1179900"/>
          </a:xfrm>
          <a:prstGeom prst="straightConnector1">
            <a:avLst/>
          </a:prstGeom>
          <a:noFill/>
          <a:ln cap="flat" cmpd="sng" w="28575">
            <a:solidFill>
              <a:schemeClr val="dk2"/>
            </a:solidFill>
            <a:prstDash val="solid"/>
            <a:round/>
            <a:headEnd len="med" w="med" type="none"/>
            <a:tailEnd len="med" w="med" type="triangle"/>
          </a:ln>
        </p:spPr>
      </p:cxnSp>
      <p:cxnSp>
        <p:nvCxnSpPr>
          <p:cNvPr id="438" name="Google Shape;438;p31"/>
          <p:cNvCxnSpPr>
            <a:stCxn id="433" idx="2"/>
            <a:endCxn id="431" idx="1"/>
          </p:cNvCxnSpPr>
          <p:nvPr/>
        </p:nvCxnSpPr>
        <p:spPr>
          <a:xfrm flipH="1" rot="10800000">
            <a:off x="6608325" y="2872200"/>
            <a:ext cx="726300" cy="138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256875" y="1375500"/>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“Either-Or” D</a:t>
            </a:r>
            <a:r>
              <a:rPr lang="en" sz="1700"/>
              <a:t>ependencies </a:t>
            </a:r>
            <a:r>
              <a:rPr lang="en" sz="1700"/>
              <a:t>&amp; FSTAs </a:t>
            </a:r>
            <a:endParaRPr sz="1700"/>
          </a:p>
          <a:p>
            <a:pPr indent="-336550" lvl="0" marL="457200" rtl="0" algn="l">
              <a:spcBef>
                <a:spcPts val="0"/>
              </a:spcBef>
              <a:spcAft>
                <a:spcPts val="0"/>
              </a:spcAft>
              <a:buSzPts val="1700"/>
              <a:buChar char="●"/>
            </a:pPr>
            <a:r>
              <a:rPr lang="en" sz="1700"/>
              <a:t>Expectation Maximization</a:t>
            </a:r>
            <a:endParaRPr sz="1700"/>
          </a:p>
          <a:p>
            <a:pPr indent="-336550" lvl="0" marL="457200" rtl="0" algn="l">
              <a:spcBef>
                <a:spcPts val="0"/>
              </a:spcBef>
              <a:spcAft>
                <a:spcPts val="0"/>
              </a:spcAft>
              <a:buSzPts val="1700"/>
              <a:buChar char="●"/>
            </a:pPr>
            <a:r>
              <a:rPr lang="en" sz="1700"/>
              <a:t>Model Testing</a:t>
            </a:r>
            <a:endParaRPr sz="1700"/>
          </a:p>
        </p:txBody>
      </p:sp>
      <p:sp>
        <p:nvSpPr>
          <p:cNvPr id="93" name="Google Shape;93;p14"/>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2"/>
          <p:cNvSpPr txBox="1"/>
          <p:nvPr>
            <p:ph idx="1" type="body"/>
          </p:nvPr>
        </p:nvSpPr>
        <p:spPr>
          <a:xfrm>
            <a:off x="270450" y="1364775"/>
            <a:ext cx="8424900" cy="1503600"/>
          </a:xfrm>
          <a:prstGeom prst="rect">
            <a:avLst/>
          </a:prstGeom>
        </p:spPr>
        <p:txBody>
          <a:bodyPr anchorCtr="0" anchor="t" bIns="91425" lIns="91425" spcFirstLastPara="1" rIns="91425" wrap="square" tIns="91425">
            <a:noAutofit/>
          </a:bodyPr>
          <a:lstStyle/>
          <a:p>
            <a:pPr indent="-330358" lvl="0" marL="457200" rtl="0" algn="l">
              <a:lnSpc>
                <a:spcPct val="95000"/>
              </a:lnSpc>
              <a:spcBef>
                <a:spcPts val="0"/>
              </a:spcBef>
              <a:spcAft>
                <a:spcPts val="0"/>
              </a:spcAft>
              <a:buSzPts val="1603"/>
              <a:buChar char="●"/>
            </a:pPr>
            <a:r>
              <a:rPr lang="en" sz="1602"/>
              <a:t>Statistical</a:t>
            </a:r>
            <a:r>
              <a:rPr lang="en" sz="1602"/>
              <a:t> learning alg</a:t>
            </a:r>
            <a:r>
              <a:rPr lang="en" sz="1602"/>
              <a:t>orithm</a:t>
            </a:r>
            <a:r>
              <a:rPr lang="en" sz="1602"/>
              <a:t> for trying to find the PFSTA that maximizes the likelihood of a treeset</a:t>
            </a:r>
            <a:endParaRPr sz="1050">
              <a:solidFill>
                <a:srgbClr val="444746"/>
              </a:solidFill>
              <a:highlight>
                <a:srgbClr val="FFFFFF"/>
              </a:highlight>
              <a:latin typeface="Roboto"/>
              <a:ea typeface="Roboto"/>
              <a:cs typeface="Roboto"/>
              <a:sym typeface="Roboto"/>
            </a:endParaRPr>
          </a:p>
          <a:p>
            <a:pPr indent="-330358" lvl="0" marL="457200" rtl="0" algn="l">
              <a:lnSpc>
                <a:spcPct val="95000"/>
              </a:lnSpc>
              <a:spcBef>
                <a:spcPts val="0"/>
              </a:spcBef>
              <a:spcAft>
                <a:spcPts val="0"/>
              </a:spcAft>
              <a:buSzPts val="1603"/>
              <a:buChar char="●"/>
            </a:pPr>
            <a:r>
              <a:rPr lang="en" sz="1602"/>
              <a:t>Works by iterative updates from a random starting point </a:t>
            </a:r>
            <a:endParaRPr sz="1602"/>
          </a:p>
          <a:p>
            <a:pPr indent="-330358" lvl="0" marL="457200" rtl="0" algn="l">
              <a:lnSpc>
                <a:spcPct val="95000"/>
              </a:lnSpc>
              <a:spcBef>
                <a:spcPts val="0"/>
              </a:spcBef>
              <a:spcAft>
                <a:spcPts val="0"/>
              </a:spcAft>
              <a:buSzPts val="1603"/>
              <a:buChar char="●"/>
            </a:pPr>
            <a:r>
              <a:rPr lang="en" sz="1602"/>
              <a:t>Since PFSTAs are a </a:t>
            </a:r>
            <a:r>
              <a:rPr lang="en" sz="1602"/>
              <a:t>candidate structure, </a:t>
            </a:r>
            <a:r>
              <a:rPr lang="en" sz="1602"/>
              <a:t>PFSTA </a:t>
            </a:r>
            <a:r>
              <a:rPr i="1" lang="en" sz="1602"/>
              <a:t>learner</a:t>
            </a:r>
            <a:r>
              <a:rPr lang="en" sz="1602"/>
              <a:t> is a candidate model for children internalizing transitive verb requirements.</a:t>
            </a:r>
            <a:endParaRPr sz="1602"/>
          </a:p>
          <a:p>
            <a:pPr indent="-330358" lvl="0" marL="457200" rtl="0" algn="l">
              <a:lnSpc>
                <a:spcPct val="95000"/>
              </a:lnSpc>
              <a:spcBef>
                <a:spcPts val="0"/>
              </a:spcBef>
              <a:spcAft>
                <a:spcPts val="0"/>
              </a:spcAft>
              <a:buSzPts val="1603"/>
              <a:buChar char="●"/>
            </a:pPr>
            <a:r>
              <a:rPr lang="en" sz="1602"/>
              <a:t>Employing over-under calculations i.e. the </a:t>
            </a:r>
            <a:r>
              <a:rPr lang="en" sz="1602"/>
              <a:t>probability</a:t>
            </a:r>
            <a:r>
              <a:rPr lang="en" sz="1602"/>
              <a:t> of certain tree context and a </a:t>
            </a:r>
            <a:r>
              <a:rPr lang="en" sz="1602"/>
              <a:t>certain subtree at a given node</a:t>
            </a:r>
            <a:endParaRPr sz="1602"/>
          </a:p>
        </p:txBody>
      </p:sp>
      <p:sp>
        <p:nvSpPr>
          <p:cNvPr id="444" name="Google Shape;444;p32"/>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Expectation-Maximization: </a:t>
            </a:r>
            <a:r>
              <a:rPr b="0" lang="en"/>
              <a:t>Algorithm</a:t>
            </a:r>
            <a:endParaRPr b="0"/>
          </a:p>
        </p:txBody>
      </p:sp>
      <p:sp>
        <p:nvSpPr>
          <p:cNvPr id="445" name="Google Shape;445;p32"/>
          <p:cNvSpPr/>
          <p:nvPr/>
        </p:nvSpPr>
        <p:spPr>
          <a:xfrm rot="2399141">
            <a:off x="1376775" y="3741114"/>
            <a:ext cx="2480407" cy="2033223"/>
          </a:xfrm>
          <a:prstGeom prst="halfFrame">
            <a:avLst>
              <a:gd fmla="val 27710" name="adj1"/>
              <a:gd fmla="val 2914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Over</a:t>
            </a:r>
            <a:endParaRPr>
              <a:solidFill>
                <a:schemeClr val="lt1"/>
              </a:solidFill>
            </a:endParaRPr>
          </a:p>
        </p:txBody>
      </p:sp>
      <p:sp>
        <p:nvSpPr>
          <p:cNvPr id="446" name="Google Shape;446;p32"/>
          <p:cNvSpPr/>
          <p:nvPr/>
        </p:nvSpPr>
        <p:spPr>
          <a:xfrm>
            <a:off x="1789450" y="4009100"/>
            <a:ext cx="1528800" cy="728400"/>
          </a:xfrm>
          <a:prstGeom prst="triangle">
            <a:avLst>
              <a:gd fmla="val 40584"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Under</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3"/>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 Learner</a:t>
            </a:r>
            <a:endParaRPr/>
          </a:p>
        </p:txBody>
      </p:sp>
      <p:sp>
        <p:nvSpPr>
          <p:cNvPr id="452" name="Google Shape;452;p33"/>
          <p:cNvSpPr/>
          <p:nvPr/>
        </p:nvSpPr>
        <p:spPr>
          <a:xfrm>
            <a:off x="7334750" y="2518073"/>
            <a:ext cx="1464900" cy="70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Lato"/>
                <a:ea typeface="Lato"/>
                <a:cs typeface="Lato"/>
                <a:sym typeface="Lato"/>
              </a:rPr>
              <a:t>Learned PFSTA</a:t>
            </a:r>
            <a:endParaRPr sz="1600">
              <a:latin typeface="Lato"/>
              <a:ea typeface="Lato"/>
              <a:cs typeface="Lato"/>
              <a:sym typeface="Lato"/>
            </a:endParaRPr>
          </a:p>
        </p:txBody>
      </p:sp>
      <p:sp>
        <p:nvSpPr>
          <p:cNvPr id="453" name="Google Shape;453;p33"/>
          <p:cNvSpPr/>
          <p:nvPr/>
        </p:nvSpPr>
        <p:spPr>
          <a:xfrm>
            <a:off x="883500" y="3402550"/>
            <a:ext cx="1640600" cy="1326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Lato"/>
                <a:ea typeface="Lato"/>
                <a:cs typeface="Lato"/>
                <a:sym typeface="Lato"/>
              </a:rPr>
              <a:t>Treebank</a:t>
            </a:r>
            <a:endParaRPr sz="2200">
              <a:latin typeface="Lato"/>
              <a:ea typeface="Lato"/>
              <a:cs typeface="Lato"/>
              <a:sym typeface="Lato"/>
            </a:endParaRPr>
          </a:p>
        </p:txBody>
      </p:sp>
      <p:sp>
        <p:nvSpPr>
          <p:cNvPr id="454" name="Google Shape;454;p33"/>
          <p:cNvSpPr/>
          <p:nvPr/>
        </p:nvSpPr>
        <p:spPr>
          <a:xfrm rot="-5400000">
            <a:off x="4111225" y="1257450"/>
            <a:ext cx="1737100" cy="3257100"/>
          </a:xfrm>
          <a:prstGeom prst="flowChartOffpage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919100" y="1674250"/>
            <a:ext cx="1640574" cy="1326996"/>
          </a:xfrm>
          <a:prstGeom prst="flowChartMultidocumen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Hypothesis space of candidate PFSTAs</a:t>
            </a:r>
            <a:endParaRPr sz="1600">
              <a:latin typeface="Lato"/>
              <a:ea typeface="Lato"/>
              <a:cs typeface="Lato"/>
              <a:sym typeface="Lato"/>
            </a:endParaRPr>
          </a:p>
        </p:txBody>
      </p:sp>
      <p:sp>
        <p:nvSpPr>
          <p:cNvPr id="456" name="Google Shape;456;p33"/>
          <p:cNvSpPr txBox="1"/>
          <p:nvPr/>
        </p:nvSpPr>
        <p:spPr>
          <a:xfrm>
            <a:off x="3693675" y="2537750"/>
            <a:ext cx="22110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Lato"/>
                <a:ea typeface="Lato"/>
                <a:cs typeface="Lato"/>
                <a:sym typeface="Lato"/>
              </a:rPr>
              <a:t>Expectation Maximization</a:t>
            </a:r>
            <a:endParaRPr sz="1700">
              <a:latin typeface="Lato"/>
              <a:ea typeface="Lato"/>
              <a:cs typeface="Lato"/>
              <a:sym typeface="Lato"/>
            </a:endParaRPr>
          </a:p>
        </p:txBody>
      </p:sp>
      <p:cxnSp>
        <p:nvCxnSpPr>
          <p:cNvPr id="457" name="Google Shape;457;p33"/>
          <p:cNvCxnSpPr>
            <a:stCxn id="455" idx="3"/>
            <a:endCxn id="454" idx="0"/>
          </p:cNvCxnSpPr>
          <p:nvPr/>
        </p:nvCxnSpPr>
        <p:spPr>
          <a:xfrm>
            <a:off x="2559674" y="2337748"/>
            <a:ext cx="791700" cy="548400"/>
          </a:xfrm>
          <a:prstGeom prst="straightConnector1">
            <a:avLst/>
          </a:prstGeom>
          <a:noFill/>
          <a:ln cap="flat" cmpd="sng" w="28575">
            <a:solidFill>
              <a:schemeClr val="dk2"/>
            </a:solidFill>
            <a:prstDash val="solid"/>
            <a:round/>
            <a:headEnd len="med" w="med" type="none"/>
            <a:tailEnd len="med" w="med" type="triangle"/>
          </a:ln>
        </p:spPr>
      </p:cxnSp>
      <p:cxnSp>
        <p:nvCxnSpPr>
          <p:cNvPr id="458" name="Google Shape;458;p33"/>
          <p:cNvCxnSpPr>
            <a:stCxn id="453" idx="4"/>
            <a:endCxn id="454" idx="0"/>
          </p:cNvCxnSpPr>
          <p:nvPr/>
        </p:nvCxnSpPr>
        <p:spPr>
          <a:xfrm flipH="1" rot="10800000">
            <a:off x="2524100" y="2886138"/>
            <a:ext cx="827100" cy="1179900"/>
          </a:xfrm>
          <a:prstGeom prst="straightConnector1">
            <a:avLst/>
          </a:prstGeom>
          <a:noFill/>
          <a:ln cap="flat" cmpd="sng" w="28575">
            <a:solidFill>
              <a:schemeClr val="dk2"/>
            </a:solidFill>
            <a:prstDash val="solid"/>
            <a:round/>
            <a:headEnd len="med" w="med" type="none"/>
            <a:tailEnd len="med" w="med" type="triangle"/>
          </a:ln>
        </p:spPr>
      </p:cxnSp>
      <p:cxnSp>
        <p:nvCxnSpPr>
          <p:cNvPr id="459" name="Google Shape;459;p33"/>
          <p:cNvCxnSpPr>
            <a:stCxn id="454" idx="2"/>
            <a:endCxn id="452" idx="1"/>
          </p:cNvCxnSpPr>
          <p:nvPr/>
        </p:nvCxnSpPr>
        <p:spPr>
          <a:xfrm flipH="1" rot="10800000">
            <a:off x="6608325" y="2872200"/>
            <a:ext cx="726300" cy="138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4"/>
          <p:cNvSpPr txBox="1"/>
          <p:nvPr>
            <p:ph idx="1" type="body"/>
          </p:nvPr>
        </p:nvSpPr>
        <p:spPr>
          <a:xfrm>
            <a:off x="194250" y="1330925"/>
            <a:ext cx="8004000" cy="3576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700"/>
              <a:t>We restrict our hypothesis space to only include PFSTAs that</a:t>
            </a:r>
            <a:endParaRPr sz="1700"/>
          </a:p>
          <a:p>
            <a:pPr indent="-336550" lvl="1" marL="914400" rtl="0" algn="l">
              <a:spcBef>
                <a:spcPts val="0"/>
              </a:spcBef>
              <a:spcAft>
                <a:spcPts val="0"/>
              </a:spcAft>
              <a:buSzPts val="1700"/>
              <a:buChar char="○"/>
            </a:pPr>
            <a:r>
              <a:rPr lang="en" sz="1700"/>
              <a:t>have five states (call them 0, 1, 2, 3, 4)</a:t>
            </a:r>
            <a:endParaRPr sz="1700"/>
          </a:p>
          <a:p>
            <a:pPr indent="-336550" lvl="1" marL="914400" rtl="0" algn="l">
              <a:spcBef>
                <a:spcPts val="0"/>
              </a:spcBef>
              <a:spcAft>
                <a:spcPts val="0"/>
              </a:spcAft>
              <a:buSzPts val="1700"/>
              <a:buChar char="○"/>
            </a:pPr>
            <a:r>
              <a:rPr lang="en" sz="1700"/>
              <a:t>put the symbols NP, V, X, WH at terminal nodes</a:t>
            </a:r>
            <a:endParaRPr sz="1700"/>
          </a:p>
          <a:p>
            <a:pPr indent="-336550" lvl="1" marL="914400" rtl="0" algn="l">
              <a:spcBef>
                <a:spcPts val="0"/>
              </a:spcBef>
              <a:spcAft>
                <a:spcPts val="0"/>
              </a:spcAft>
              <a:buSzPts val="1700"/>
              <a:buChar char="○"/>
            </a:pPr>
            <a:r>
              <a:rPr lang="en" sz="1700"/>
              <a:t>puts the generic symbol * at internal nodes</a:t>
            </a:r>
            <a:endParaRPr sz="1700"/>
          </a:p>
          <a:p>
            <a:pPr indent="-336550" lvl="0" marL="457200" rtl="0" algn="l">
              <a:spcBef>
                <a:spcPts val="0"/>
              </a:spcBef>
              <a:spcAft>
                <a:spcPts val="0"/>
              </a:spcAft>
              <a:buSzPts val="1700"/>
              <a:buChar char="●"/>
            </a:pPr>
            <a:r>
              <a:rPr lang="en" sz="1700"/>
              <a:t>In other words, rules like </a:t>
            </a:r>
            <a:r>
              <a:rPr lang="en" sz="1550">
                <a:solidFill>
                  <a:srgbClr val="000000"/>
                </a:solidFill>
                <a:latin typeface="Times New Roman"/>
                <a:ea typeface="Times New Roman"/>
                <a:cs typeface="Times New Roman"/>
                <a:sym typeface="Times New Roman"/>
              </a:rPr>
              <a:t>2 –</a:t>
            </a:r>
            <a:r>
              <a:rPr baseline="30000" lang="en" sz="1550">
                <a:solidFill>
                  <a:srgbClr val="000000"/>
                </a:solidFill>
                <a:latin typeface="Times New Roman"/>
                <a:ea typeface="Times New Roman"/>
                <a:cs typeface="Times New Roman"/>
                <a:sym typeface="Times New Roman"/>
              </a:rPr>
              <a:t>R</a:t>
            </a:r>
            <a:r>
              <a:rPr lang="en" sz="1550">
                <a:solidFill>
                  <a:srgbClr val="000000"/>
                </a:solidFill>
                <a:latin typeface="Times New Roman"/>
                <a:ea typeface="Times New Roman"/>
                <a:cs typeface="Times New Roman"/>
                <a:sym typeface="Times New Roman"/>
              </a:rPr>
              <a:t>→ [3, 4] and 4 –</a:t>
            </a:r>
            <a:r>
              <a:rPr baseline="30000" lang="en" sz="1550">
                <a:solidFill>
                  <a:srgbClr val="000000"/>
                </a:solidFill>
                <a:latin typeface="Times New Roman"/>
                <a:ea typeface="Times New Roman"/>
                <a:cs typeface="Times New Roman"/>
                <a:sym typeface="Times New Roman"/>
              </a:rPr>
              <a:t>*</a:t>
            </a:r>
            <a:r>
              <a:rPr lang="en" sz="1550">
                <a:solidFill>
                  <a:srgbClr val="000000"/>
                </a:solidFill>
                <a:latin typeface="Times New Roman"/>
                <a:ea typeface="Times New Roman"/>
                <a:cs typeface="Times New Roman"/>
                <a:sym typeface="Times New Roman"/>
              </a:rPr>
              <a:t>→ [] </a:t>
            </a:r>
            <a:r>
              <a:rPr lang="en" sz="1700"/>
              <a:t>have probability zero for all PFSTAs in the hypothesis space</a:t>
            </a:r>
            <a:endParaRPr sz="1700"/>
          </a:p>
          <a:p>
            <a:pPr indent="0" lvl="0" marL="457200" rtl="0" algn="l">
              <a:spcBef>
                <a:spcPts val="1200"/>
              </a:spcBef>
              <a:spcAft>
                <a:spcPts val="0"/>
              </a:spcAft>
              <a:buNone/>
            </a:pPr>
            <a:r>
              <a:t/>
            </a:r>
            <a:endParaRPr sz="1700"/>
          </a:p>
          <a:p>
            <a:pPr indent="-349250" lvl="0" marL="457200" rtl="0" algn="l">
              <a:spcBef>
                <a:spcPts val="1200"/>
              </a:spcBef>
              <a:spcAft>
                <a:spcPts val="0"/>
              </a:spcAft>
              <a:buSzPts val="1900"/>
              <a:buChar char="●"/>
            </a:pPr>
            <a:r>
              <a:rPr lang="en" sz="1700"/>
              <a:t>Since EM never updates a zero probability to a non-zero probability, initializing these “non-sensible” rules to have zero probability ensures that EM only searches within this range</a:t>
            </a:r>
            <a:endParaRPr sz="1500"/>
          </a:p>
        </p:txBody>
      </p:sp>
      <p:sp>
        <p:nvSpPr>
          <p:cNvPr id="465" name="Google Shape;465;p34"/>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Constraining Hypothesis Space </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5"/>
          <p:cNvSpPr txBox="1"/>
          <p:nvPr>
            <p:ph idx="1" type="body"/>
          </p:nvPr>
        </p:nvSpPr>
        <p:spPr>
          <a:xfrm>
            <a:off x="166550" y="1387825"/>
            <a:ext cx="8477700" cy="3381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700"/>
              <a:t>We also constrain the hypothesis space in some other, more “interesting” ways:</a:t>
            </a:r>
            <a:endParaRPr sz="1700"/>
          </a:p>
          <a:p>
            <a:pPr indent="-328453" lvl="0" marL="457200" rtl="0" algn="l">
              <a:spcBef>
                <a:spcPts val="1200"/>
              </a:spcBef>
              <a:spcAft>
                <a:spcPts val="0"/>
              </a:spcAft>
              <a:buSzPct val="100000"/>
              <a:buChar char="●"/>
            </a:pPr>
            <a:r>
              <a:rPr lang="en" sz="1700"/>
              <a:t>Assigned terminal states </a:t>
            </a:r>
            <a:endParaRPr sz="1700"/>
          </a:p>
          <a:p>
            <a:pPr indent="-328453" lvl="1" marL="914400" rtl="0" algn="l">
              <a:spcBef>
                <a:spcPts val="0"/>
              </a:spcBef>
              <a:spcAft>
                <a:spcPts val="0"/>
              </a:spcAft>
              <a:buSzPct val="100000"/>
              <a:buChar char="○"/>
            </a:pPr>
            <a:r>
              <a:rPr lang="en" sz="1700"/>
              <a:t>e.g. the only non-zero terminal-introducing rules are</a:t>
            </a:r>
            <a:endParaRPr sz="1700"/>
          </a:p>
          <a:p>
            <a:pPr indent="-328453" lvl="2" marL="1371600" rtl="0" algn="l">
              <a:spcBef>
                <a:spcPts val="0"/>
              </a:spcBef>
              <a:spcAft>
                <a:spcPts val="0"/>
              </a:spcAft>
              <a:buSzPct val="109677"/>
              <a:buChar char="■"/>
            </a:pPr>
            <a:r>
              <a:rPr lang="en" sz="1550">
                <a:solidFill>
                  <a:srgbClr val="000000"/>
                </a:solidFill>
                <a:latin typeface="Times New Roman"/>
                <a:ea typeface="Times New Roman"/>
                <a:cs typeface="Times New Roman"/>
                <a:sym typeface="Times New Roman"/>
              </a:rPr>
              <a:t>0 –</a:t>
            </a:r>
            <a:r>
              <a:rPr baseline="30000" lang="en" sz="1550">
                <a:solidFill>
                  <a:srgbClr val="000000"/>
                </a:solidFill>
                <a:latin typeface="Times New Roman"/>
                <a:ea typeface="Times New Roman"/>
                <a:cs typeface="Times New Roman"/>
                <a:sym typeface="Times New Roman"/>
              </a:rPr>
              <a:t>WH</a:t>
            </a:r>
            <a:r>
              <a:rPr lang="en" sz="1550">
                <a:solidFill>
                  <a:srgbClr val="000000"/>
                </a:solidFill>
                <a:latin typeface="Times New Roman"/>
                <a:ea typeface="Times New Roman"/>
                <a:cs typeface="Times New Roman"/>
                <a:sym typeface="Times New Roman"/>
              </a:rPr>
              <a:t>→[]</a:t>
            </a:r>
            <a:r>
              <a:rPr lang="en" sz="1700"/>
              <a:t> </a:t>
            </a:r>
            <a:endParaRPr sz="1700"/>
          </a:p>
          <a:p>
            <a:pPr indent="-328453" lvl="2" marL="1371600" rtl="0" algn="l">
              <a:spcBef>
                <a:spcPts val="0"/>
              </a:spcBef>
              <a:spcAft>
                <a:spcPts val="0"/>
              </a:spcAft>
              <a:buSzPct val="109677"/>
              <a:buChar char="■"/>
            </a:pPr>
            <a:r>
              <a:rPr lang="en" sz="1550">
                <a:solidFill>
                  <a:srgbClr val="000000"/>
                </a:solidFill>
                <a:latin typeface="Times New Roman"/>
                <a:ea typeface="Times New Roman"/>
                <a:cs typeface="Times New Roman"/>
                <a:sym typeface="Times New Roman"/>
              </a:rPr>
              <a:t>1 –</a:t>
            </a:r>
            <a:r>
              <a:rPr baseline="30000" lang="en" sz="1550">
                <a:solidFill>
                  <a:srgbClr val="000000"/>
                </a:solidFill>
                <a:latin typeface="Times New Roman"/>
                <a:ea typeface="Times New Roman"/>
                <a:cs typeface="Times New Roman"/>
                <a:sym typeface="Times New Roman"/>
              </a:rPr>
              <a:t>X</a:t>
            </a:r>
            <a:r>
              <a:rPr lang="en" sz="1550">
                <a:solidFill>
                  <a:srgbClr val="000000"/>
                </a:solidFill>
                <a:latin typeface="Times New Roman"/>
                <a:ea typeface="Times New Roman"/>
                <a:cs typeface="Times New Roman"/>
                <a:sym typeface="Times New Roman"/>
              </a:rPr>
              <a:t>→[]</a:t>
            </a:r>
            <a:r>
              <a:rPr lang="en" sz="1700"/>
              <a:t> </a:t>
            </a:r>
            <a:endParaRPr sz="1700"/>
          </a:p>
          <a:p>
            <a:pPr indent="-328453" lvl="2" marL="1371600" rtl="0" algn="l">
              <a:spcBef>
                <a:spcPts val="0"/>
              </a:spcBef>
              <a:spcAft>
                <a:spcPts val="0"/>
              </a:spcAft>
              <a:buSzPct val="109677"/>
              <a:buChar char="■"/>
            </a:pPr>
            <a:r>
              <a:rPr lang="en" sz="1550">
                <a:solidFill>
                  <a:srgbClr val="000000"/>
                </a:solidFill>
                <a:latin typeface="Times New Roman"/>
                <a:ea typeface="Times New Roman"/>
                <a:cs typeface="Times New Roman"/>
                <a:sym typeface="Times New Roman"/>
              </a:rPr>
              <a:t>2–</a:t>
            </a:r>
            <a:r>
              <a:rPr baseline="30000" lang="en" sz="1550">
                <a:solidFill>
                  <a:srgbClr val="000000"/>
                </a:solidFill>
                <a:latin typeface="Times New Roman"/>
                <a:ea typeface="Times New Roman"/>
                <a:cs typeface="Times New Roman"/>
                <a:sym typeface="Times New Roman"/>
              </a:rPr>
              <a:t>V</a:t>
            </a:r>
            <a:r>
              <a:rPr lang="en" sz="1550">
                <a:solidFill>
                  <a:srgbClr val="000000"/>
                </a:solidFill>
                <a:latin typeface="Times New Roman"/>
                <a:ea typeface="Times New Roman"/>
                <a:cs typeface="Times New Roman"/>
                <a:sym typeface="Times New Roman"/>
              </a:rPr>
              <a:t>→[]</a:t>
            </a:r>
            <a:r>
              <a:rPr lang="en" sz="1700"/>
              <a:t> </a:t>
            </a:r>
            <a:endParaRPr sz="1700"/>
          </a:p>
          <a:p>
            <a:pPr indent="-328453" lvl="2" marL="1371600" rtl="0" algn="l">
              <a:spcBef>
                <a:spcPts val="0"/>
              </a:spcBef>
              <a:spcAft>
                <a:spcPts val="0"/>
              </a:spcAft>
              <a:buSzPct val="109677"/>
              <a:buChar char="■"/>
            </a:pPr>
            <a:r>
              <a:rPr lang="en" sz="1550">
                <a:solidFill>
                  <a:srgbClr val="000000"/>
                </a:solidFill>
                <a:latin typeface="Times New Roman"/>
                <a:ea typeface="Times New Roman"/>
                <a:cs typeface="Times New Roman"/>
                <a:sym typeface="Times New Roman"/>
              </a:rPr>
              <a:t>3 –</a:t>
            </a:r>
            <a:r>
              <a:rPr baseline="30000" lang="en" sz="1550">
                <a:solidFill>
                  <a:srgbClr val="000000"/>
                </a:solidFill>
                <a:latin typeface="Times New Roman"/>
                <a:ea typeface="Times New Roman"/>
                <a:cs typeface="Times New Roman"/>
                <a:sym typeface="Times New Roman"/>
              </a:rPr>
              <a:t>NP</a:t>
            </a:r>
            <a:r>
              <a:rPr lang="en" sz="1550">
                <a:solidFill>
                  <a:srgbClr val="000000"/>
                </a:solidFill>
                <a:latin typeface="Times New Roman"/>
                <a:ea typeface="Times New Roman"/>
                <a:cs typeface="Times New Roman"/>
                <a:sym typeface="Times New Roman"/>
              </a:rPr>
              <a:t>→[]</a:t>
            </a:r>
            <a:r>
              <a:rPr lang="en" sz="1700"/>
              <a:t> </a:t>
            </a:r>
            <a:endParaRPr sz="1700"/>
          </a:p>
          <a:p>
            <a:pPr indent="-316706" lvl="1" marL="914400" rtl="0" algn="l">
              <a:spcBef>
                <a:spcPts val="0"/>
              </a:spcBef>
              <a:spcAft>
                <a:spcPts val="0"/>
              </a:spcAft>
              <a:buSzPct val="100000"/>
              <a:buChar char="○"/>
            </a:pPr>
            <a:r>
              <a:rPr i="1" lang="en" sz="1500"/>
              <a:t>Assuming children have learned to differentiate which  lexical items belong to which parts of speech</a:t>
            </a:r>
            <a:endParaRPr i="1" sz="1500"/>
          </a:p>
          <a:p>
            <a:pPr indent="-328453" lvl="0" marL="457200" rtl="0" algn="l">
              <a:spcBef>
                <a:spcPts val="0"/>
              </a:spcBef>
              <a:spcAft>
                <a:spcPts val="0"/>
              </a:spcAft>
              <a:buSzPct val="100000"/>
              <a:buChar char="●"/>
            </a:pPr>
            <a:r>
              <a:rPr lang="en" sz="1700"/>
              <a:t>Assigned root state</a:t>
            </a:r>
            <a:endParaRPr sz="1700"/>
          </a:p>
          <a:p>
            <a:pPr indent="-328453" lvl="1" marL="914400" rtl="0" algn="l">
              <a:spcBef>
                <a:spcPts val="0"/>
              </a:spcBef>
              <a:spcAft>
                <a:spcPts val="0"/>
              </a:spcAft>
              <a:buSzPct val="100000"/>
              <a:buChar char="○"/>
            </a:pPr>
            <a:r>
              <a:rPr lang="en" sz="1700"/>
              <a:t>The only allowed root state is the same as the state that can introduce the terminal X.</a:t>
            </a:r>
            <a:endParaRPr sz="1700"/>
          </a:p>
          <a:p>
            <a:pPr indent="-316706" lvl="1" marL="914400" rtl="0" algn="l">
              <a:spcBef>
                <a:spcPts val="0"/>
              </a:spcBef>
              <a:spcAft>
                <a:spcPts val="0"/>
              </a:spcAft>
              <a:buSzPct val="100000"/>
              <a:buChar char="○"/>
            </a:pPr>
            <a:r>
              <a:rPr i="1" lang="en" sz="1500"/>
              <a:t>Assuming children have learned that X is the kind of thing that can be a complete well-formed tree on its own, and that none of the other terminals can</a:t>
            </a:r>
            <a:endParaRPr sz="1500"/>
          </a:p>
        </p:txBody>
      </p:sp>
      <p:sp>
        <p:nvSpPr>
          <p:cNvPr id="471" name="Google Shape;471;p35"/>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Constraining Hypothesis Space </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6"/>
          <p:cNvSpPr txBox="1"/>
          <p:nvPr>
            <p:ph idx="1" type="body"/>
          </p:nvPr>
        </p:nvSpPr>
        <p:spPr>
          <a:xfrm>
            <a:off x="267300" y="1326700"/>
            <a:ext cx="1366200" cy="36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000000"/>
                </a:solidFill>
                <a:latin typeface="Times New Roman"/>
                <a:ea typeface="Times New Roman"/>
                <a:cs typeface="Times New Roman"/>
                <a:sym typeface="Times New Roman"/>
              </a:rPr>
              <a:t>Q: [0, 1, 2, 3, 4]</a:t>
            </a:r>
            <a:endParaRPr sz="85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850">
                <a:solidFill>
                  <a:srgbClr val="000000"/>
                </a:solidFill>
                <a:latin typeface="Times New Roman"/>
                <a:ea typeface="Times New Roman"/>
                <a:cs typeface="Times New Roman"/>
                <a:sym typeface="Times New Roman"/>
              </a:rPr>
              <a:t>I: {0: 0, 1: 1, 2: 0, 3: 0, 4: 0}</a:t>
            </a:r>
            <a:endParaRPr sz="85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2">
              <a:latin typeface="Times New Roman"/>
              <a:ea typeface="Times New Roman"/>
              <a:cs typeface="Times New Roman"/>
              <a:sym typeface="Times New Roman"/>
            </a:endParaRPr>
          </a:p>
        </p:txBody>
      </p:sp>
      <p:sp>
        <p:nvSpPr>
          <p:cNvPr id="477" name="Google Shape;477;p36"/>
          <p:cNvSpPr txBox="1"/>
          <p:nvPr/>
        </p:nvSpPr>
        <p:spPr>
          <a:xfrm>
            <a:off x="3446475" y="1393425"/>
            <a:ext cx="1126200" cy="395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(0, 1)): 0.0517</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(2, 4)): 0.0246</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(1, 2)): 0.0628</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(0, 4)): 0.1034</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(3, 4)): 0.0086</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(2,)): 0.0123</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(0, 2)): 0.085</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(2, 2)): 0.016</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(0,)): 0.0579</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(1, 3)): 0.0924</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(3,)): 0.0099</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(4, 4)): 0.08</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(0, 0)): 0.0345</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(1, 1)): 0.0062</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(0, 3)): 0.0148</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(1, 4)): 0.069</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(4,)): 0.0665</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(2, 3)): 0.0111</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(1,)): 0.0382</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(3, 3)): 0.0874</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(1, 'WH', ()): 0.0</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'X’, ()): 0.0677</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(1, 'V', ()): 0.0</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(1, 'NP', ()): 0.0</a:t>
            </a:r>
            <a:endParaRPr b="1" sz="850">
              <a:latin typeface="Times New Roman"/>
              <a:ea typeface="Times New Roman"/>
              <a:cs typeface="Times New Roman"/>
              <a:sym typeface="Times New Roman"/>
            </a:endParaRPr>
          </a:p>
          <a:p>
            <a:pPr indent="0" lvl="0" marL="457200" rtl="0" algn="l">
              <a:lnSpc>
                <a:spcPct val="95000"/>
              </a:lnSpc>
              <a:spcBef>
                <a:spcPts val="0"/>
              </a:spcBef>
              <a:spcAft>
                <a:spcPts val="1200"/>
              </a:spcAft>
              <a:buNone/>
            </a:pPr>
            <a:r>
              <a:t/>
            </a:r>
            <a:endParaRPr sz="1102">
              <a:solidFill>
                <a:schemeClr val="accent1"/>
              </a:solidFill>
              <a:latin typeface="Times New Roman"/>
              <a:ea typeface="Times New Roman"/>
              <a:cs typeface="Times New Roman"/>
              <a:sym typeface="Times New Roman"/>
            </a:endParaRPr>
          </a:p>
        </p:txBody>
      </p:sp>
      <p:sp>
        <p:nvSpPr>
          <p:cNvPr id="478" name="Google Shape;478;p36"/>
          <p:cNvSpPr txBox="1"/>
          <p:nvPr/>
        </p:nvSpPr>
        <p:spPr>
          <a:xfrm>
            <a:off x="4572525" y="1389650"/>
            <a:ext cx="1627500" cy="395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(0, 1)): 0.0703</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(2, 4)): 0.0623</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(1, 2)): 0.0096</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(0, 4)): 0.0639</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(3, 4)): 0.0687</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(2,)): 0.0767</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(0, 2)): 0.0655</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(2, 2)): 0.0527</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(0,)): 0.004</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(1, 3)): 0.0647</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(3,)): 0.0383</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(4, 4)): 0.0455</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(0, 0)): 0.0543</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(1, 1)): 0.0112</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(0, 3)): 0.0471</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(1, 4)): 0.0615</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(4,)): 0.0296</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(2, 3)): 0.0391</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(1,)): 0.0759</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(3, 3)): 0.0439</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(2, 'WH', ()): 0.0</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(2, 'X', ()): 0.0</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'V', ()): 0.0152</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(2, 'NP', ()): 0.0</a:t>
            </a:r>
            <a:endParaRPr b="1" sz="850">
              <a:latin typeface="Times New Roman"/>
              <a:ea typeface="Times New Roman"/>
              <a:cs typeface="Times New Roman"/>
              <a:sym typeface="Times New Roman"/>
            </a:endParaRPr>
          </a:p>
          <a:p>
            <a:pPr indent="0" lvl="0" marL="457200" rtl="0" algn="l">
              <a:lnSpc>
                <a:spcPct val="95000"/>
              </a:lnSpc>
              <a:spcBef>
                <a:spcPts val="0"/>
              </a:spcBef>
              <a:spcAft>
                <a:spcPts val="1200"/>
              </a:spcAft>
              <a:buNone/>
            </a:pPr>
            <a:r>
              <a:t/>
            </a:r>
            <a:endParaRPr sz="1102">
              <a:solidFill>
                <a:schemeClr val="accent1"/>
              </a:solidFill>
              <a:latin typeface="Times New Roman"/>
              <a:ea typeface="Times New Roman"/>
              <a:cs typeface="Times New Roman"/>
              <a:sym typeface="Times New Roman"/>
            </a:endParaRPr>
          </a:p>
        </p:txBody>
      </p:sp>
      <p:sp>
        <p:nvSpPr>
          <p:cNvPr id="479" name="Google Shape;479;p36"/>
          <p:cNvSpPr txBox="1"/>
          <p:nvPr/>
        </p:nvSpPr>
        <p:spPr>
          <a:xfrm>
            <a:off x="5679175" y="1393425"/>
            <a:ext cx="1366200" cy="395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(0, 1)): 0.0181</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(2, 4)): 0.0905</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(1, 2)): 0.0238</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(0, 4)): 0.0667</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(3, 4)): 0.0133</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(2,)): 0.0343</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(0, 2)): 0.0924</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(2, 2)): 0.041</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(0,)): 0.079</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(1, 3)): 0.0867</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(3,)): 0.04</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(4, 4)): 0.0152</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(0, 0)): 0.0448</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(1, 1)): 0.0019</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(0, 3)): 0.0476</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(1, 4)): 0.0114</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(4,)): 0.061</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(2, 3)): 0.0629</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(1,)): 0.0752</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(3, 3)): 0.0857</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(3, 'WH', ()): 0.0</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(3, 'X', ()): 0.0</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(3, 'V', ()): 0.0</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'NP', ()): 0.0086</a:t>
            </a:r>
            <a:endParaRPr sz="850">
              <a:latin typeface="Times New Roman"/>
              <a:ea typeface="Times New Roman"/>
              <a:cs typeface="Times New Roman"/>
              <a:sym typeface="Times New Roman"/>
            </a:endParaRPr>
          </a:p>
          <a:p>
            <a:pPr indent="0" lvl="0" marL="457200" rtl="0" algn="l">
              <a:lnSpc>
                <a:spcPct val="95000"/>
              </a:lnSpc>
              <a:spcBef>
                <a:spcPts val="0"/>
              </a:spcBef>
              <a:spcAft>
                <a:spcPts val="1200"/>
              </a:spcAft>
              <a:buNone/>
            </a:pPr>
            <a:r>
              <a:t/>
            </a:r>
            <a:endParaRPr sz="1102">
              <a:solidFill>
                <a:schemeClr val="accent1"/>
              </a:solidFill>
              <a:latin typeface="Times New Roman"/>
              <a:ea typeface="Times New Roman"/>
              <a:cs typeface="Times New Roman"/>
              <a:sym typeface="Times New Roman"/>
            </a:endParaRPr>
          </a:p>
        </p:txBody>
      </p:sp>
      <p:sp>
        <p:nvSpPr>
          <p:cNvPr id="480" name="Google Shape;480;p36"/>
          <p:cNvSpPr txBox="1"/>
          <p:nvPr/>
        </p:nvSpPr>
        <p:spPr>
          <a:xfrm>
            <a:off x="6738550" y="1372725"/>
            <a:ext cx="3000000" cy="425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(0, 1)): 0.0482</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(2, 4)): 0.0973</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(1, 2)): 0.002</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(0, 4)): 0.0275</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(3, 4)): 0.0393</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(2,)): 0.0806</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(0, 2)): 0.06</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(2, 2)): 0.0059</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(0,)): 0.0954</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(1, 3)): 0.0324</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(3,)): 0.0049</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(4, 4)): 0.0718</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(0, 0)): 0.0541</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(1, 1)): 0.0128</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(0, 3)): 0.0747</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(1, 4)): 0.0157</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(4,)): 0.0728</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(2, 3)): 0.0865</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(1,)): 0.0924</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(3, 3)): 0.0256</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(4, 'WH', ()): 0.0</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(4, 'X', ()): 0.0</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(4, 'V', ()): 0.0</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(4, 'NP', ()): 0.0</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850">
              <a:latin typeface="Times New Roman"/>
              <a:ea typeface="Times New Roman"/>
              <a:cs typeface="Times New Roman"/>
              <a:sym typeface="Times New Roman"/>
            </a:endParaRPr>
          </a:p>
          <a:p>
            <a:pPr indent="0" lvl="0" marL="457200" rtl="0" algn="l">
              <a:lnSpc>
                <a:spcPct val="95000"/>
              </a:lnSpc>
              <a:spcBef>
                <a:spcPts val="0"/>
              </a:spcBef>
              <a:spcAft>
                <a:spcPts val="1200"/>
              </a:spcAft>
              <a:buNone/>
            </a:pPr>
            <a:r>
              <a:t/>
            </a:r>
            <a:endParaRPr sz="1102">
              <a:solidFill>
                <a:schemeClr val="accent1"/>
              </a:solidFill>
              <a:latin typeface="Times New Roman"/>
              <a:ea typeface="Times New Roman"/>
              <a:cs typeface="Times New Roman"/>
              <a:sym typeface="Times New Roman"/>
            </a:endParaRPr>
          </a:p>
        </p:txBody>
      </p:sp>
      <p:sp>
        <p:nvSpPr>
          <p:cNvPr id="481" name="Google Shape;481;p36"/>
          <p:cNvSpPr txBox="1"/>
          <p:nvPr/>
        </p:nvSpPr>
        <p:spPr>
          <a:xfrm>
            <a:off x="2243100" y="1319450"/>
            <a:ext cx="1203300" cy="411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Delta:</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(0, 1)): 0.0917</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(2, 4)): 0.0868</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(1, 2)): 0.0976</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(0, 4)): 0.0197</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(3, 4)): 0.0335</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(2,)): 0.0858</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(0, 2)): 0.0809</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(2, 2)): 0.0128</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(0,)): 0.0414</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(1, 3)): 0.073</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(3,)): 0.0217</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(4, 4)): 0.0039</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(0, 0)): 0.0523</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(1, 1)): 0.0099</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(0, 3)): 0.0138</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(1, 4)): 0.0168</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(4,)): 0.0404</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(2, 3)): 0.0602</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(1,)): 0.074</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(3, 3)): 0.0572</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'WH', ()): 0.0266</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(0, 'X', ()): 0.0</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(0, 'V', ()): 0.0</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(0, 'NP', ()): 0.0</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2">
              <a:solidFill>
                <a:schemeClr val="accent1"/>
              </a:solidFill>
              <a:latin typeface="Times New Roman"/>
              <a:ea typeface="Times New Roman"/>
              <a:cs typeface="Times New Roman"/>
              <a:sym typeface="Times New Roman"/>
            </a:endParaRPr>
          </a:p>
        </p:txBody>
      </p:sp>
      <p:sp>
        <p:nvSpPr>
          <p:cNvPr id="482" name="Google Shape;482;p36"/>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Constraining Hypothesis Space </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7"/>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 Learner</a:t>
            </a:r>
            <a:endParaRPr/>
          </a:p>
        </p:txBody>
      </p:sp>
      <p:sp>
        <p:nvSpPr>
          <p:cNvPr id="488" name="Google Shape;488;p37"/>
          <p:cNvSpPr/>
          <p:nvPr/>
        </p:nvSpPr>
        <p:spPr>
          <a:xfrm>
            <a:off x="7334750" y="2518073"/>
            <a:ext cx="1464900" cy="7080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Lato"/>
                <a:ea typeface="Lato"/>
                <a:cs typeface="Lato"/>
                <a:sym typeface="Lato"/>
              </a:rPr>
              <a:t>Learned PFSTA</a:t>
            </a:r>
            <a:endParaRPr sz="1600">
              <a:latin typeface="Lato"/>
              <a:ea typeface="Lato"/>
              <a:cs typeface="Lato"/>
              <a:sym typeface="Lato"/>
            </a:endParaRPr>
          </a:p>
        </p:txBody>
      </p:sp>
      <p:sp>
        <p:nvSpPr>
          <p:cNvPr id="489" name="Google Shape;489;p37"/>
          <p:cNvSpPr/>
          <p:nvPr/>
        </p:nvSpPr>
        <p:spPr>
          <a:xfrm>
            <a:off x="883500" y="3402550"/>
            <a:ext cx="1640600" cy="1326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Lato"/>
                <a:ea typeface="Lato"/>
                <a:cs typeface="Lato"/>
                <a:sym typeface="Lato"/>
              </a:rPr>
              <a:t>Treebank</a:t>
            </a:r>
            <a:endParaRPr sz="2200">
              <a:latin typeface="Lato"/>
              <a:ea typeface="Lato"/>
              <a:cs typeface="Lato"/>
              <a:sym typeface="Lato"/>
            </a:endParaRPr>
          </a:p>
        </p:txBody>
      </p:sp>
      <p:sp>
        <p:nvSpPr>
          <p:cNvPr id="490" name="Google Shape;490;p37"/>
          <p:cNvSpPr/>
          <p:nvPr/>
        </p:nvSpPr>
        <p:spPr>
          <a:xfrm rot="-5400000">
            <a:off x="4111225" y="1257450"/>
            <a:ext cx="1737100" cy="3257100"/>
          </a:xfrm>
          <a:prstGeom prst="flowChartOffpage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
          <p:cNvSpPr/>
          <p:nvPr/>
        </p:nvSpPr>
        <p:spPr>
          <a:xfrm>
            <a:off x="919100" y="1674250"/>
            <a:ext cx="1640574" cy="1326996"/>
          </a:xfrm>
          <a:prstGeom prst="flowChartMultidocumen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Hypothesis space of candidate PFSTAs</a:t>
            </a:r>
            <a:endParaRPr sz="1600">
              <a:latin typeface="Lato"/>
              <a:ea typeface="Lato"/>
              <a:cs typeface="Lato"/>
              <a:sym typeface="Lato"/>
            </a:endParaRPr>
          </a:p>
        </p:txBody>
      </p:sp>
      <p:sp>
        <p:nvSpPr>
          <p:cNvPr id="492" name="Google Shape;492;p37"/>
          <p:cNvSpPr txBox="1"/>
          <p:nvPr/>
        </p:nvSpPr>
        <p:spPr>
          <a:xfrm>
            <a:off x="3693675" y="2537750"/>
            <a:ext cx="22110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Lato"/>
                <a:ea typeface="Lato"/>
                <a:cs typeface="Lato"/>
                <a:sym typeface="Lato"/>
              </a:rPr>
              <a:t>Expectation Maximization</a:t>
            </a:r>
            <a:endParaRPr sz="1700">
              <a:latin typeface="Lato"/>
              <a:ea typeface="Lato"/>
              <a:cs typeface="Lato"/>
              <a:sym typeface="Lato"/>
            </a:endParaRPr>
          </a:p>
        </p:txBody>
      </p:sp>
      <p:cxnSp>
        <p:nvCxnSpPr>
          <p:cNvPr id="493" name="Google Shape;493;p37"/>
          <p:cNvCxnSpPr>
            <a:stCxn id="491" idx="3"/>
            <a:endCxn id="490" idx="0"/>
          </p:cNvCxnSpPr>
          <p:nvPr/>
        </p:nvCxnSpPr>
        <p:spPr>
          <a:xfrm>
            <a:off x="2559674" y="2337748"/>
            <a:ext cx="791700" cy="548400"/>
          </a:xfrm>
          <a:prstGeom prst="straightConnector1">
            <a:avLst/>
          </a:prstGeom>
          <a:noFill/>
          <a:ln cap="flat" cmpd="sng" w="28575">
            <a:solidFill>
              <a:schemeClr val="dk2"/>
            </a:solidFill>
            <a:prstDash val="solid"/>
            <a:round/>
            <a:headEnd len="med" w="med" type="none"/>
            <a:tailEnd len="med" w="med" type="triangle"/>
          </a:ln>
        </p:spPr>
      </p:cxnSp>
      <p:cxnSp>
        <p:nvCxnSpPr>
          <p:cNvPr id="494" name="Google Shape;494;p37"/>
          <p:cNvCxnSpPr>
            <a:stCxn id="489" idx="4"/>
            <a:endCxn id="490" idx="0"/>
          </p:cNvCxnSpPr>
          <p:nvPr/>
        </p:nvCxnSpPr>
        <p:spPr>
          <a:xfrm flipH="1" rot="10800000">
            <a:off x="2524100" y="2886138"/>
            <a:ext cx="827100" cy="1179900"/>
          </a:xfrm>
          <a:prstGeom prst="straightConnector1">
            <a:avLst/>
          </a:prstGeom>
          <a:noFill/>
          <a:ln cap="flat" cmpd="sng" w="28575">
            <a:solidFill>
              <a:schemeClr val="dk2"/>
            </a:solidFill>
            <a:prstDash val="solid"/>
            <a:round/>
            <a:headEnd len="med" w="med" type="none"/>
            <a:tailEnd len="med" w="med" type="triangle"/>
          </a:ln>
        </p:spPr>
      </p:cxnSp>
      <p:cxnSp>
        <p:nvCxnSpPr>
          <p:cNvPr id="495" name="Google Shape;495;p37"/>
          <p:cNvCxnSpPr>
            <a:stCxn id="490" idx="2"/>
            <a:endCxn id="488" idx="1"/>
          </p:cNvCxnSpPr>
          <p:nvPr/>
        </p:nvCxnSpPr>
        <p:spPr>
          <a:xfrm flipH="1" rot="10800000">
            <a:off x="6608325" y="2872200"/>
            <a:ext cx="726300" cy="138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8"/>
          <p:cNvSpPr txBox="1"/>
          <p:nvPr>
            <p:ph idx="1" type="body"/>
          </p:nvPr>
        </p:nvSpPr>
        <p:spPr>
          <a:xfrm>
            <a:off x="267300" y="1326700"/>
            <a:ext cx="1366200" cy="36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000000"/>
                </a:solidFill>
                <a:latin typeface="Times New Roman"/>
                <a:ea typeface="Times New Roman"/>
                <a:cs typeface="Times New Roman"/>
                <a:sym typeface="Times New Roman"/>
              </a:rPr>
              <a:t>Q: [0, 1, 2, 3, 4]</a:t>
            </a:r>
            <a:endParaRPr sz="85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850">
                <a:solidFill>
                  <a:srgbClr val="000000"/>
                </a:solidFill>
                <a:latin typeface="Times New Roman"/>
                <a:ea typeface="Times New Roman"/>
                <a:cs typeface="Times New Roman"/>
                <a:sym typeface="Times New Roman"/>
              </a:rPr>
              <a:t>I: {0: 0, 1: 1, 2: 0, 3: 0, 4: 0}</a:t>
            </a:r>
            <a:endParaRPr sz="85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2">
              <a:latin typeface="Times New Roman"/>
              <a:ea typeface="Times New Roman"/>
              <a:cs typeface="Times New Roman"/>
              <a:sym typeface="Times New Roman"/>
            </a:endParaRPr>
          </a:p>
        </p:txBody>
      </p:sp>
      <p:sp>
        <p:nvSpPr>
          <p:cNvPr id="501" name="Google Shape;501;p38"/>
          <p:cNvSpPr txBox="1"/>
          <p:nvPr/>
        </p:nvSpPr>
        <p:spPr>
          <a:xfrm>
            <a:off x="3369375" y="1393425"/>
            <a:ext cx="1203300" cy="395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(0, 1)):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(2,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(1, 2)):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 (1, '*', (0, 4)): 0.3069</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(3,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(2,)):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(0, 2)):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(2, 2)):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(0,)):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(1,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(4,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(0, 0)):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 (1, '*', (1, 1)): 0.1693</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(0,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(1,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a:t>
            </a:r>
            <a:r>
              <a:rPr lang="en" sz="850">
                <a:latin typeface="Times New Roman"/>
                <a:ea typeface="Times New Roman"/>
                <a:cs typeface="Times New Roman"/>
                <a:sym typeface="Times New Roman"/>
              </a:rPr>
              <a:t>1, '*',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 (1, '*', (2, 3)): 0.3968</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(1,)):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 (3,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'WH', ()):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(1, 'X’, ()): 0.127</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'V', ()):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(1, 'NP', ()): 0.0</a:t>
            </a:r>
            <a:endParaRPr sz="850">
              <a:latin typeface="Times New Roman"/>
              <a:ea typeface="Times New Roman"/>
              <a:cs typeface="Times New Roman"/>
              <a:sym typeface="Times New Roman"/>
            </a:endParaRPr>
          </a:p>
          <a:p>
            <a:pPr indent="0" lvl="0" marL="457200" rtl="0" algn="l">
              <a:lnSpc>
                <a:spcPct val="95000"/>
              </a:lnSpc>
              <a:spcBef>
                <a:spcPts val="0"/>
              </a:spcBef>
              <a:spcAft>
                <a:spcPts val="1200"/>
              </a:spcAft>
              <a:buNone/>
            </a:pPr>
            <a:r>
              <a:t/>
            </a:r>
            <a:endParaRPr sz="1102">
              <a:solidFill>
                <a:schemeClr val="accent1"/>
              </a:solidFill>
              <a:latin typeface="Times New Roman"/>
              <a:ea typeface="Times New Roman"/>
              <a:cs typeface="Times New Roman"/>
              <a:sym typeface="Times New Roman"/>
            </a:endParaRPr>
          </a:p>
        </p:txBody>
      </p:sp>
      <p:sp>
        <p:nvSpPr>
          <p:cNvPr id="502" name="Google Shape;502;p38"/>
          <p:cNvSpPr txBox="1"/>
          <p:nvPr/>
        </p:nvSpPr>
        <p:spPr>
          <a:xfrm>
            <a:off x="4572525" y="1389650"/>
            <a:ext cx="1627500" cy="395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(0, 1)):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(2,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(1, 2)):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(0,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(3,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(2,)):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(0, 2)):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(2, 2)):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(0,)):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(1,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(4,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(0, 0)):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(1, 1)):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(0,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(1,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(2,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(1,)):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 (3,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'WH', ()):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'X', ()):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(2, 'V', ()): 1.0</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(2, 'NP', ()): 0.0</a:t>
            </a:r>
            <a:endParaRPr sz="850">
              <a:latin typeface="Times New Roman"/>
              <a:ea typeface="Times New Roman"/>
              <a:cs typeface="Times New Roman"/>
              <a:sym typeface="Times New Roman"/>
            </a:endParaRPr>
          </a:p>
          <a:p>
            <a:pPr indent="0" lvl="0" marL="457200" rtl="0" algn="l">
              <a:lnSpc>
                <a:spcPct val="95000"/>
              </a:lnSpc>
              <a:spcBef>
                <a:spcPts val="0"/>
              </a:spcBef>
              <a:spcAft>
                <a:spcPts val="1200"/>
              </a:spcAft>
              <a:buNone/>
            </a:pPr>
            <a:r>
              <a:t/>
            </a:r>
            <a:endParaRPr sz="1102">
              <a:solidFill>
                <a:schemeClr val="accent1"/>
              </a:solidFill>
              <a:latin typeface="Times New Roman"/>
              <a:ea typeface="Times New Roman"/>
              <a:cs typeface="Times New Roman"/>
              <a:sym typeface="Times New Roman"/>
            </a:endParaRPr>
          </a:p>
        </p:txBody>
      </p:sp>
      <p:sp>
        <p:nvSpPr>
          <p:cNvPr id="503" name="Google Shape;503;p38"/>
          <p:cNvSpPr txBox="1"/>
          <p:nvPr/>
        </p:nvSpPr>
        <p:spPr>
          <a:xfrm>
            <a:off x="5679175" y="1393425"/>
            <a:ext cx="1366200" cy="395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(0, 1)):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(2,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(1, 2)):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(0,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(3,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(2,)):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(0, 2)):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(2, 2)):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(0,)):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(1,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(4,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(0, 0)):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(1, 1)):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(0,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(1,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(2,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(1,)):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 (3,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'WH', ()):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'X', ()):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(3, 'V', ()):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(3, 'NP', ()): 1.0</a:t>
            </a:r>
            <a:endParaRPr b="1" sz="850">
              <a:latin typeface="Times New Roman"/>
              <a:ea typeface="Times New Roman"/>
              <a:cs typeface="Times New Roman"/>
              <a:sym typeface="Times New Roman"/>
            </a:endParaRPr>
          </a:p>
          <a:p>
            <a:pPr indent="0" lvl="0" marL="457200" rtl="0" algn="l">
              <a:lnSpc>
                <a:spcPct val="95000"/>
              </a:lnSpc>
              <a:spcBef>
                <a:spcPts val="0"/>
              </a:spcBef>
              <a:spcAft>
                <a:spcPts val="1200"/>
              </a:spcAft>
              <a:buNone/>
            </a:pPr>
            <a:r>
              <a:t/>
            </a:r>
            <a:endParaRPr sz="1102">
              <a:solidFill>
                <a:schemeClr val="accent1"/>
              </a:solidFill>
              <a:latin typeface="Times New Roman"/>
              <a:ea typeface="Times New Roman"/>
              <a:cs typeface="Times New Roman"/>
              <a:sym typeface="Times New Roman"/>
            </a:endParaRPr>
          </a:p>
        </p:txBody>
      </p:sp>
      <p:sp>
        <p:nvSpPr>
          <p:cNvPr id="504" name="Google Shape;504;p38"/>
          <p:cNvSpPr txBox="1"/>
          <p:nvPr/>
        </p:nvSpPr>
        <p:spPr>
          <a:xfrm>
            <a:off x="6738550" y="1372725"/>
            <a:ext cx="3000000" cy="425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(0, 1)):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(2,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(1, 2)):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(0,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(3,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(4, '*', (2,)): 0.6988</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(0, 2)):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(2, 2)):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(0,)):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(1,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(4,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(0, 0)):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(1, 1)):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(0,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850">
                <a:latin typeface="Times New Roman"/>
                <a:ea typeface="Times New Roman"/>
                <a:cs typeface="Times New Roman"/>
                <a:sym typeface="Times New Roman"/>
              </a:rPr>
              <a:t>(4, '*', (1, 4)): 0.3012</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(2,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(1,)):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 (3,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'WH', ()):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'X', ()):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'V', ()):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(4, 'NP', ()):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850">
              <a:latin typeface="Times New Roman"/>
              <a:ea typeface="Times New Roman"/>
              <a:cs typeface="Times New Roman"/>
              <a:sym typeface="Times New Roman"/>
            </a:endParaRPr>
          </a:p>
          <a:p>
            <a:pPr indent="0" lvl="0" marL="457200" rtl="0" algn="l">
              <a:lnSpc>
                <a:spcPct val="95000"/>
              </a:lnSpc>
              <a:spcBef>
                <a:spcPts val="0"/>
              </a:spcBef>
              <a:spcAft>
                <a:spcPts val="1200"/>
              </a:spcAft>
              <a:buNone/>
            </a:pPr>
            <a:r>
              <a:t/>
            </a:r>
            <a:endParaRPr sz="1102">
              <a:solidFill>
                <a:schemeClr val="accent1"/>
              </a:solidFill>
              <a:latin typeface="Times New Roman"/>
              <a:ea typeface="Times New Roman"/>
              <a:cs typeface="Times New Roman"/>
              <a:sym typeface="Times New Roman"/>
            </a:endParaRPr>
          </a:p>
        </p:txBody>
      </p:sp>
      <p:sp>
        <p:nvSpPr>
          <p:cNvPr id="505" name="Google Shape;505;p38"/>
          <p:cNvSpPr txBox="1"/>
          <p:nvPr/>
        </p:nvSpPr>
        <p:spPr>
          <a:xfrm>
            <a:off x="2243100" y="1319450"/>
            <a:ext cx="1203300" cy="411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Delta:</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(0, 1)):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(2,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(1, 2)):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(0,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(3,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(2,)):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(0, 2)):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(2, 2)):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(0,)):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(1,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(4,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(0, 0)):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(1, 1)):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(0,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(1,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(4,)):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(2,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(1,)):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 (3, 3)):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 </a:t>
            </a:r>
            <a:r>
              <a:rPr b="1" lang="en" sz="850">
                <a:latin typeface="Times New Roman"/>
                <a:ea typeface="Times New Roman"/>
                <a:cs typeface="Times New Roman"/>
                <a:sym typeface="Times New Roman"/>
              </a:rPr>
              <a:t>(0, 'WH', ()): 1.0</a:t>
            </a:r>
            <a:endParaRPr b="1"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'X', ()):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'V', ()):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50">
                <a:latin typeface="Times New Roman"/>
                <a:ea typeface="Times New Roman"/>
                <a:cs typeface="Times New Roman"/>
                <a:sym typeface="Times New Roman"/>
              </a:rPr>
              <a:t>(0, 'NP', ()): 0.0</a:t>
            </a:r>
            <a:endParaRPr sz="85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2">
              <a:solidFill>
                <a:schemeClr val="accent1"/>
              </a:solidFill>
              <a:latin typeface="Times New Roman"/>
              <a:ea typeface="Times New Roman"/>
              <a:cs typeface="Times New Roman"/>
              <a:sym typeface="Times New Roman"/>
            </a:endParaRPr>
          </a:p>
        </p:txBody>
      </p:sp>
      <p:sp>
        <p:nvSpPr>
          <p:cNvPr id="506" name="Google Shape;506;p38"/>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Expectation Maximization - </a:t>
            </a:r>
            <a:r>
              <a:rPr b="0" lang="en"/>
              <a:t>Pruning</a:t>
            </a:r>
            <a:endParaRPr b="0"/>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9"/>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Expectation Maximization - </a:t>
            </a:r>
            <a:r>
              <a:rPr b="0" lang="en"/>
              <a:t>Pruning</a:t>
            </a:r>
            <a:endParaRPr b="0"/>
          </a:p>
          <a:p>
            <a:pPr indent="0" lvl="0" marL="0" rtl="0" algn="l">
              <a:spcBef>
                <a:spcPts val="0"/>
              </a:spcBef>
              <a:spcAft>
                <a:spcPts val="0"/>
              </a:spcAft>
              <a:buNone/>
            </a:pPr>
            <a:r>
              <a:t/>
            </a:r>
            <a:endParaRPr/>
          </a:p>
        </p:txBody>
      </p:sp>
      <p:sp>
        <p:nvSpPr>
          <p:cNvPr id="512" name="Google Shape;512;p39"/>
          <p:cNvSpPr txBox="1"/>
          <p:nvPr/>
        </p:nvSpPr>
        <p:spPr>
          <a:xfrm>
            <a:off x="2861875" y="1483325"/>
            <a:ext cx="3000000" cy="3547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Q: [0, 1, 2, 3, 4]</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I: {1: 1.0}</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Delta:</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  </a:t>
            </a:r>
            <a:r>
              <a:rPr lang="en" sz="1550">
                <a:latin typeface="Times New Roman"/>
                <a:ea typeface="Times New Roman"/>
                <a:cs typeface="Times New Roman"/>
                <a:sym typeface="Times New Roman"/>
              </a:rPr>
              <a:t>0 –</a:t>
            </a:r>
            <a:r>
              <a:rPr baseline="30000" lang="en" sz="1550">
                <a:latin typeface="Times New Roman"/>
                <a:ea typeface="Times New Roman"/>
                <a:cs typeface="Times New Roman"/>
                <a:sym typeface="Times New Roman"/>
              </a:rPr>
              <a:t>WH</a:t>
            </a:r>
            <a:r>
              <a:rPr lang="en" sz="1550">
                <a:latin typeface="Times New Roman"/>
                <a:ea typeface="Times New Roman"/>
                <a:cs typeface="Times New Roman"/>
                <a:sym typeface="Times New Roman"/>
              </a:rPr>
              <a:t>→[]</a:t>
            </a:r>
            <a:r>
              <a:rPr lang="en" sz="1700">
                <a:solidFill>
                  <a:schemeClr val="accent1"/>
                </a:solidFill>
                <a:latin typeface="Lato"/>
                <a:ea typeface="Lato"/>
                <a:cs typeface="Lato"/>
                <a:sym typeface="Lato"/>
              </a:rPr>
              <a:t>: </a:t>
            </a:r>
            <a:r>
              <a:rPr lang="en" sz="1550">
                <a:latin typeface="Times New Roman"/>
                <a:ea typeface="Times New Roman"/>
                <a:cs typeface="Times New Roman"/>
                <a:sym typeface="Times New Roman"/>
              </a:rPr>
              <a:t>1.0</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  </a:t>
            </a:r>
            <a:r>
              <a:rPr lang="en" sz="1550">
                <a:latin typeface="Times New Roman"/>
                <a:ea typeface="Times New Roman"/>
                <a:cs typeface="Times New Roman"/>
                <a:sym typeface="Times New Roman"/>
              </a:rPr>
              <a:t>1–</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→[0,4]</a:t>
            </a:r>
            <a:r>
              <a:rPr lang="en" sz="1550">
                <a:latin typeface="Times New Roman"/>
                <a:ea typeface="Times New Roman"/>
                <a:cs typeface="Times New Roman"/>
                <a:sym typeface="Times New Roman"/>
              </a:rPr>
              <a:t>: 0.3069</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  </a:t>
            </a:r>
            <a:r>
              <a:rPr lang="en" sz="1550">
                <a:latin typeface="Times New Roman"/>
                <a:ea typeface="Times New Roman"/>
                <a:cs typeface="Times New Roman"/>
                <a:sym typeface="Times New Roman"/>
              </a:rPr>
              <a:t>1–</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→[1,1]</a:t>
            </a:r>
            <a:r>
              <a:rPr lang="en" sz="1550">
                <a:latin typeface="Times New Roman"/>
                <a:ea typeface="Times New Roman"/>
                <a:cs typeface="Times New Roman"/>
                <a:sym typeface="Times New Roman"/>
              </a:rPr>
              <a:t>: 0.1693</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  </a:t>
            </a:r>
            <a:r>
              <a:rPr lang="en" sz="1550">
                <a:latin typeface="Times New Roman"/>
                <a:ea typeface="Times New Roman"/>
                <a:cs typeface="Times New Roman"/>
                <a:sym typeface="Times New Roman"/>
              </a:rPr>
              <a:t>1–</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→[2,3]</a:t>
            </a:r>
            <a:r>
              <a:rPr lang="en" sz="1550">
                <a:latin typeface="Times New Roman"/>
                <a:ea typeface="Times New Roman"/>
                <a:cs typeface="Times New Roman"/>
                <a:sym typeface="Times New Roman"/>
              </a:rPr>
              <a:t>: 0.3968</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  1</a:t>
            </a:r>
            <a:r>
              <a:rPr lang="en" sz="1550">
                <a:latin typeface="Times New Roman"/>
                <a:ea typeface="Times New Roman"/>
                <a:cs typeface="Times New Roman"/>
                <a:sym typeface="Times New Roman"/>
              </a:rPr>
              <a:t>–</a:t>
            </a:r>
            <a:r>
              <a:rPr baseline="30000" lang="en" sz="1550">
                <a:latin typeface="Times New Roman"/>
                <a:ea typeface="Times New Roman"/>
                <a:cs typeface="Times New Roman"/>
                <a:sym typeface="Times New Roman"/>
              </a:rPr>
              <a:t>X</a:t>
            </a:r>
            <a:r>
              <a:rPr lang="en" sz="1550">
                <a:latin typeface="Times New Roman"/>
                <a:ea typeface="Times New Roman"/>
                <a:cs typeface="Times New Roman"/>
                <a:sym typeface="Times New Roman"/>
              </a:rPr>
              <a:t>→[]</a:t>
            </a:r>
            <a:r>
              <a:rPr lang="en" sz="1700">
                <a:solidFill>
                  <a:schemeClr val="accent1"/>
                </a:solidFill>
                <a:latin typeface="Lato"/>
                <a:ea typeface="Lato"/>
                <a:cs typeface="Lato"/>
                <a:sym typeface="Lato"/>
              </a:rPr>
              <a:t> </a:t>
            </a:r>
            <a:r>
              <a:rPr lang="en" sz="1550">
                <a:latin typeface="Times New Roman"/>
                <a:ea typeface="Times New Roman"/>
                <a:cs typeface="Times New Roman"/>
                <a:sym typeface="Times New Roman"/>
              </a:rPr>
              <a:t>: 0.127</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  2</a:t>
            </a:r>
            <a:r>
              <a:rPr lang="en" sz="1550">
                <a:latin typeface="Times New Roman"/>
                <a:ea typeface="Times New Roman"/>
                <a:cs typeface="Times New Roman"/>
                <a:sym typeface="Times New Roman"/>
              </a:rPr>
              <a:t>–</a:t>
            </a:r>
            <a:r>
              <a:rPr baseline="30000" lang="en" sz="1550">
                <a:latin typeface="Times New Roman"/>
                <a:ea typeface="Times New Roman"/>
                <a:cs typeface="Times New Roman"/>
                <a:sym typeface="Times New Roman"/>
              </a:rPr>
              <a:t>V</a:t>
            </a:r>
            <a:r>
              <a:rPr lang="en" sz="1550">
                <a:latin typeface="Times New Roman"/>
                <a:ea typeface="Times New Roman"/>
                <a:cs typeface="Times New Roman"/>
                <a:sym typeface="Times New Roman"/>
              </a:rPr>
              <a:t>→[]</a:t>
            </a:r>
            <a:r>
              <a:rPr lang="en" sz="1700">
                <a:solidFill>
                  <a:schemeClr val="accent1"/>
                </a:solidFill>
                <a:latin typeface="Lato"/>
                <a:ea typeface="Lato"/>
                <a:cs typeface="Lato"/>
                <a:sym typeface="Lato"/>
              </a:rPr>
              <a:t> </a:t>
            </a:r>
            <a:r>
              <a:rPr lang="en" sz="1550">
                <a:latin typeface="Times New Roman"/>
                <a:ea typeface="Times New Roman"/>
                <a:cs typeface="Times New Roman"/>
                <a:sym typeface="Times New Roman"/>
              </a:rPr>
              <a:t>: 1.0</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  3</a:t>
            </a:r>
            <a:r>
              <a:rPr lang="en" sz="1550">
                <a:latin typeface="Times New Roman"/>
                <a:ea typeface="Times New Roman"/>
                <a:cs typeface="Times New Roman"/>
                <a:sym typeface="Times New Roman"/>
              </a:rPr>
              <a:t>–</a:t>
            </a:r>
            <a:r>
              <a:rPr baseline="30000" lang="en" sz="1550">
                <a:latin typeface="Times New Roman"/>
                <a:ea typeface="Times New Roman"/>
                <a:cs typeface="Times New Roman"/>
                <a:sym typeface="Times New Roman"/>
              </a:rPr>
              <a:t>NP</a:t>
            </a:r>
            <a:r>
              <a:rPr lang="en" sz="1550">
                <a:latin typeface="Times New Roman"/>
                <a:ea typeface="Times New Roman"/>
                <a:cs typeface="Times New Roman"/>
                <a:sym typeface="Times New Roman"/>
              </a:rPr>
              <a:t>→[]</a:t>
            </a:r>
            <a:r>
              <a:rPr lang="en" sz="1700">
                <a:solidFill>
                  <a:schemeClr val="accent1"/>
                </a:solidFill>
                <a:latin typeface="Lato"/>
                <a:ea typeface="Lato"/>
                <a:cs typeface="Lato"/>
                <a:sym typeface="Lato"/>
              </a:rPr>
              <a:t> </a:t>
            </a:r>
            <a:r>
              <a:rPr lang="en" sz="1550">
                <a:latin typeface="Times New Roman"/>
                <a:ea typeface="Times New Roman"/>
                <a:cs typeface="Times New Roman"/>
                <a:sym typeface="Times New Roman"/>
              </a:rPr>
              <a:t>: 1.0</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  4</a:t>
            </a:r>
            <a:r>
              <a:rPr lang="en" sz="1550">
                <a:latin typeface="Times New Roman"/>
                <a:ea typeface="Times New Roman"/>
                <a:cs typeface="Times New Roman"/>
                <a:sym typeface="Times New Roman"/>
              </a:rPr>
              <a:t>–</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→[1,4]</a:t>
            </a:r>
            <a:r>
              <a:rPr lang="en" sz="1550">
                <a:latin typeface="Times New Roman"/>
                <a:ea typeface="Times New Roman"/>
                <a:cs typeface="Times New Roman"/>
                <a:sym typeface="Times New Roman"/>
              </a:rPr>
              <a:t>: 0.3012</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  4</a:t>
            </a:r>
            <a:r>
              <a:rPr lang="en" sz="1550">
                <a:latin typeface="Times New Roman"/>
                <a:ea typeface="Times New Roman"/>
                <a:cs typeface="Times New Roman"/>
                <a:sym typeface="Times New Roman"/>
              </a:rPr>
              <a:t>–</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→[2]</a:t>
            </a:r>
            <a:r>
              <a:rPr lang="en" sz="1550">
                <a:latin typeface="Times New Roman"/>
                <a:ea typeface="Times New Roman"/>
                <a:cs typeface="Times New Roman"/>
                <a:sym typeface="Times New Roman"/>
              </a:rPr>
              <a:t>: 0.6988</a:t>
            </a:r>
            <a:endParaRPr sz="1900"/>
          </a:p>
        </p:txBody>
      </p:sp>
      <p:sp>
        <p:nvSpPr>
          <p:cNvPr id="513" name="Google Shape;513;p39"/>
          <p:cNvSpPr txBox="1"/>
          <p:nvPr>
            <p:ph idx="1" type="body"/>
          </p:nvPr>
        </p:nvSpPr>
        <p:spPr>
          <a:xfrm>
            <a:off x="346650" y="1407125"/>
            <a:ext cx="2532300" cy="693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935"/>
              <a:buNone/>
            </a:pPr>
            <a:r>
              <a:rPr lang="en" sz="1645"/>
              <a:t>Resulting PFSTA from </a:t>
            </a:r>
            <a:r>
              <a:rPr lang="en" sz="1645"/>
              <a:t>successfully learned run:</a:t>
            </a:r>
            <a:endParaRPr sz="1475"/>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40"/>
          <p:cNvSpPr txBox="1"/>
          <p:nvPr>
            <p:ph idx="1" type="body"/>
          </p:nvPr>
        </p:nvSpPr>
        <p:spPr>
          <a:xfrm>
            <a:off x="256875" y="1375500"/>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“Either-Or” Dependencies &amp; FSTAs </a:t>
            </a:r>
            <a:endParaRPr sz="1700"/>
          </a:p>
          <a:p>
            <a:pPr indent="-336550" lvl="0" marL="457200" rtl="0" algn="l">
              <a:spcBef>
                <a:spcPts val="0"/>
              </a:spcBef>
              <a:spcAft>
                <a:spcPts val="0"/>
              </a:spcAft>
              <a:buSzPts val="1700"/>
              <a:buChar char="●"/>
            </a:pPr>
            <a:r>
              <a:rPr lang="en" sz="1700"/>
              <a:t>Expectation Maximization</a:t>
            </a:r>
            <a:endParaRPr sz="1700"/>
          </a:p>
          <a:p>
            <a:pPr indent="-336550" lvl="0" marL="457200" rtl="0" algn="l">
              <a:spcBef>
                <a:spcPts val="0"/>
              </a:spcBef>
              <a:spcAft>
                <a:spcPts val="0"/>
              </a:spcAft>
              <a:buSzPts val="1700"/>
              <a:buChar char="●"/>
            </a:pPr>
            <a:r>
              <a:rPr b="1" lang="en" sz="1700"/>
              <a:t>Model Testing</a:t>
            </a:r>
            <a:endParaRPr b="1" sz="1700"/>
          </a:p>
          <a:p>
            <a:pPr indent="-336550" lvl="1" marL="914400" rtl="0" algn="l">
              <a:lnSpc>
                <a:spcPct val="100000"/>
              </a:lnSpc>
              <a:spcBef>
                <a:spcPts val="0"/>
              </a:spcBef>
              <a:spcAft>
                <a:spcPts val="0"/>
              </a:spcAft>
              <a:buSzPts val="1700"/>
              <a:buChar char="○"/>
            </a:pPr>
            <a:r>
              <a:rPr b="1" lang="en" sz="1700"/>
              <a:t>Artificially Generated Treebank</a:t>
            </a:r>
            <a:endParaRPr b="1" sz="1700"/>
          </a:p>
          <a:p>
            <a:pPr indent="-336550" lvl="1" marL="914400" rtl="0" algn="l">
              <a:spcBef>
                <a:spcPts val="0"/>
              </a:spcBef>
              <a:spcAft>
                <a:spcPts val="0"/>
              </a:spcAft>
              <a:buSzPts val="1700"/>
              <a:buChar char="○"/>
            </a:pPr>
            <a:r>
              <a:rPr lang="en" sz="1700"/>
              <a:t>CHILDES Treebank</a:t>
            </a:r>
            <a:endParaRPr sz="1700"/>
          </a:p>
        </p:txBody>
      </p:sp>
      <p:sp>
        <p:nvSpPr>
          <p:cNvPr id="519" name="Google Shape;519;p40"/>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1"/>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 Learner</a:t>
            </a:r>
            <a:endParaRPr/>
          </a:p>
        </p:txBody>
      </p:sp>
      <p:sp>
        <p:nvSpPr>
          <p:cNvPr id="525" name="Google Shape;525;p41"/>
          <p:cNvSpPr/>
          <p:nvPr/>
        </p:nvSpPr>
        <p:spPr>
          <a:xfrm>
            <a:off x="7334750" y="2518073"/>
            <a:ext cx="1464900" cy="70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Lato"/>
                <a:ea typeface="Lato"/>
                <a:cs typeface="Lato"/>
                <a:sym typeface="Lato"/>
              </a:rPr>
              <a:t>Learned PFSTA</a:t>
            </a:r>
            <a:endParaRPr sz="1600">
              <a:latin typeface="Lato"/>
              <a:ea typeface="Lato"/>
              <a:cs typeface="Lato"/>
              <a:sym typeface="Lato"/>
            </a:endParaRPr>
          </a:p>
        </p:txBody>
      </p:sp>
      <p:sp>
        <p:nvSpPr>
          <p:cNvPr id="526" name="Google Shape;526;p41"/>
          <p:cNvSpPr/>
          <p:nvPr/>
        </p:nvSpPr>
        <p:spPr>
          <a:xfrm>
            <a:off x="883500" y="3402550"/>
            <a:ext cx="1640600" cy="1326975"/>
          </a:xfrm>
          <a:prstGeom prst="flowChartMagneticDisk">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Lato"/>
                <a:ea typeface="Lato"/>
                <a:cs typeface="Lato"/>
                <a:sym typeface="Lato"/>
              </a:rPr>
              <a:t>Treebank</a:t>
            </a:r>
            <a:endParaRPr sz="2200">
              <a:latin typeface="Lato"/>
              <a:ea typeface="Lato"/>
              <a:cs typeface="Lato"/>
              <a:sym typeface="Lato"/>
            </a:endParaRPr>
          </a:p>
        </p:txBody>
      </p:sp>
      <p:sp>
        <p:nvSpPr>
          <p:cNvPr id="527" name="Google Shape;527;p41"/>
          <p:cNvSpPr/>
          <p:nvPr/>
        </p:nvSpPr>
        <p:spPr>
          <a:xfrm rot="-5400000">
            <a:off x="4111225" y="1257450"/>
            <a:ext cx="1737100" cy="3257100"/>
          </a:xfrm>
          <a:prstGeom prst="flowChartOffpage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1"/>
          <p:cNvSpPr/>
          <p:nvPr/>
        </p:nvSpPr>
        <p:spPr>
          <a:xfrm>
            <a:off x="919100" y="1674250"/>
            <a:ext cx="1640574" cy="1326996"/>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Hypothesis space of candidate PFSTAs</a:t>
            </a:r>
            <a:endParaRPr sz="1600">
              <a:latin typeface="Lato"/>
              <a:ea typeface="Lato"/>
              <a:cs typeface="Lato"/>
              <a:sym typeface="Lato"/>
            </a:endParaRPr>
          </a:p>
        </p:txBody>
      </p:sp>
      <p:sp>
        <p:nvSpPr>
          <p:cNvPr id="529" name="Google Shape;529;p41"/>
          <p:cNvSpPr txBox="1"/>
          <p:nvPr/>
        </p:nvSpPr>
        <p:spPr>
          <a:xfrm>
            <a:off x="3693675" y="2537750"/>
            <a:ext cx="22110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Lato"/>
                <a:ea typeface="Lato"/>
                <a:cs typeface="Lato"/>
                <a:sym typeface="Lato"/>
              </a:rPr>
              <a:t>Expectation Maximization</a:t>
            </a:r>
            <a:endParaRPr sz="1700">
              <a:latin typeface="Lato"/>
              <a:ea typeface="Lato"/>
              <a:cs typeface="Lato"/>
              <a:sym typeface="Lato"/>
            </a:endParaRPr>
          </a:p>
        </p:txBody>
      </p:sp>
      <p:cxnSp>
        <p:nvCxnSpPr>
          <p:cNvPr id="530" name="Google Shape;530;p41"/>
          <p:cNvCxnSpPr>
            <a:stCxn id="528" idx="3"/>
            <a:endCxn id="527" idx="0"/>
          </p:cNvCxnSpPr>
          <p:nvPr/>
        </p:nvCxnSpPr>
        <p:spPr>
          <a:xfrm>
            <a:off x="2559674" y="2337748"/>
            <a:ext cx="791700" cy="548400"/>
          </a:xfrm>
          <a:prstGeom prst="straightConnector1">
            <a:avLst/>
          </a:prstGeom>
          <a:noFill/>
          <a:ln cap="flat" cmpd="sng" w="28575">
            <a:solidFill>
              <a:schemeClr val="dk2"/>
            </a:solidFill>
            <a:prstDash val="solid"/>
            <a:round/>
            <a:headEnd len="med" w="med" type="none"/>
            <a:tailEnd len="med" w="med" type="triangle"/>
          </a:ln>
        </p:spPr>
      </p:cxnSp>
      <p:cxnSp>
        <p:nvCxnSpPr>
          <p:cNvPr id="531" name="Google Shape;531;p41"/>
          <p:cNvCxnSpPr>
            <a:stCxn id="526" idx="4"/>
            <a:endCxn id="527" idx="0"/>
          </p:cNvCxnSpPr>
          <p:nvPr/>
        </p:nvCxnSpPr>
        <p:spPr>
          <a:xfrm flipH="1" rot="10800000">
            <a:off x="2524100" y="2886138"/>
            <a:ext cx="827100" cy="1179900"/>
          </a:xfrm>
          <a:prstGeom prst="straightConnector1">
            <a:avLst/>
          </a:prstGeom>
          <a:noFill/>
          <a:ln cap="flat" cmpd="sng" w="28575">
            <a:solidFill>
              <a:schemeClr val="dk2"/>
            </a:solidFill>
            <a:prstDash val="solid"/>
            <a:round/>
            <a:headEnd len="med" w="med" type="none"/>
            <a:tailEnd len="med" w="med" type="triangle"/>
          </a:ln>
        </p:spPr>
      </p:cxnSp>
      <p:cxnSp>
        <p:nvCxnSpPr>
          <p:cNvPr id="532" name="Google Shape;532;p41"/>
          <p:cNvCxnSpPr>
            <a:stCxn id="527" idx="2"/>
            <a:endCxn id="525" idx="1"/>
          </p:cNvCxnSpPr>
          <p:nvPr/>
        </p:nvCxnSpPr>
        <p:spPr>
          <a:xfrm flipH="1" rot="10800000">
            <a:off x="6608325" y="2872200"/>
            <a:ext cx="726300" cy="138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256875" y="1375500"/>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“Either-Or” Dependencies &amp; FSTAs </a:t>
            </a:r>
            <a:endParaRPr b="1" sz="1700"/>
          </a:p>
          <a:p>
            <a:pPr indent="-336550" lvl="0" marL="457200" rtl="0" algn="l">
              <a:spcBef>
                <a:spcPts val="0"/>
              </a:spcBef>
              <a:spcAft>
                <a:spcPts val="0"/>
              </a:spcAft>
              <a:buSzPts val="1700"/>
              <a:buChar char="●"/>
            </a:pPr>
            <a:r>
              <a:rPr lang="en" sz="1700"/>
              <a:t>Expectation Maximization</a:t>
            </a:r>
            <a:endParaRPr sz="1700"/>
          </a:p>
          <a:p>
            <a:pPr indent="-336550" lvl="0" marL="457200" rtl="0" algn="l">
              <a:spcBef>
                <a:spcPts val="0"/>
              </a:spcBef>
              <a:spcAft>
                <a:spcPts val="0"/>
              </a:spcAft>
              <a:buSzPts val="1700"/>
              <a:buChar char="●"/>
            </a:pPr>
            <a:r>
              <a:rPr lang="en" sz="1700"/>
              <a:t>Model Testing </a:t>
            </a:r>
            <a:endParaRPr sz="1700"/>
          </a:p>
        </p:txBody>
      </p:sp>
      <p:sp>
        <p:nvSpPr>
          <p:cNvPr id="99" name="Google Shape;99;p15"/>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2"/>
          <p:cNvSpPr txBox="1"/>
          <p:nvPr>
            <p:ph idx="1" type="body"/>
          </p:nvPr>
        </p:nvSpPr>
        <p:spPr>
          <a:xfrm>
            <a:off x="194250" y="1330925"/>
            <a:ext cx="8829900" cy="14283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402"/>
              <a:t>Random</a:t>
            </a:r>
            <a:r>
              <a:rPr lang="en" sz="1402"/>
              <a:t> recursive generation of trees with the desired terminals; only retaining trees that meet licensing rules</a:t>
            </a:r>
            <a:endParaRPr sz="1402"/>
          </a:p>
          <a:p>
            <a:pPr indent="-330200" lvl="1" marL="914400" rtl="0" algn="l">
              <a:spcBef>
                <a:spcPts val="0"/>
              </a:spcBef>
              <a:spcAft>
                <a:spcPts val="0"/>
              </a:spcAft>
              <a:buSzPts val="1600"/>
              <a:buChar char="○"/>
            </a:pPr>
            <a:r>
              <a:rPr lang="en" sz="1402"/>
              <a:t>i.e. enforcing that V terminals occur only either with a NP terminal as a right sister or c-commanded by a WH terminal</a:t>
            </a:r>
            <a:endParaRPr sz="1402"/>
          </a:p>
          <a:p>
            <a:pPr indent="-330200" lvl="0" marL="457200" rtl="0" algn="l">
              <a:spcBef>
                <a:spcPts val="0"/>
              </a:spcBef>
              <a:spcAft>
                <a:spcPts val="0"/>
              </a:spcAft>
              <a:buSzPts val="1600"/>
              <a:buChar char="●"/>
            </a:pPr>
            <a:r>
              <a:rPr lang="en" sz="1402"/>
              <a:t>Generation of trees from a variation of the learned (has correct licensing rules) PFSTA</a:t>
            </a:r>
            <a:endParaRPr sz="1402"/>
          </a:p>
        </p:txBody>
      </p:sp>
      <p:sp>
        <p:nvSpPr>
          <p:cNvPr id="538" name="Google Shape;538;p42"/>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Artificially Generated Treebank</a:t>
            </a:r>
            <a:endParaRPr/>
          </a:p>
          <a:p>
            <a:pPr indent="0" lvl="0" marL="0" rtl="0" algn="l">
              <a:spcBef>
                <a:spcPts val="0"/>
              </a:spcBef>
              <a:spcAft>
                <a:spcPts val="0"/>
              </a:spcAft>
              <a:buNone/>
            </a:pPr>
            <a:r>
              <a:t/>
            </a:r>
            <a:endParaRPr/>
          </a:p>
        </p:txBody>
      </p:sp>
      <p:graphicFrame>
        <p:nvGraphicFramePr>
          <p:cNvPr id="539" name="Google Shape;539;p42"/>
          <p:cNvGraphicFramePr/>
          <p:nvPr/>
        </p:nvGraphicFramePr>
        <p:xfrm>
          <a:off x="1321625" y="2782350"/>
          <a:ext cx="3000000" cy="3000000"/>
        </p:xfrm>
        <a:graphic>
          <a:graphicData uri="http://schemas.openxmlformats.org/drawingml/2006/table">
            <a:tbl>
              <a:tblPr>
                <a:noFill/>
                <a:tableStyleId>{29C638F2-5F67-4B65-AC38-3A3D1C8E898B}</a:tableStyleId>
              </a:tblPr>
              <a:tblGrid>
                <a:gridCol w="1857250"/>
                <a:gridCol w="593900"/>
              </a:tblGrid>
              <a:tr h="100000">
                <a:tc>
                  <a:txBody>
                    <a:bodyPr/>
                    <a:lstStyle/>
                    <a:p>
                      <a:pPr indent="0" lvl="0" marL="0" rtl="0" algn="l">
                        <a:spcBef>
                          <a:spcPts val="0"/>
                        </a:spcBef>
                        <a:spcAft>
                          <a:spcPts val="0"/>
                        </a:spcAft>
                        <a:buNone/>
                      </a:pPr>
                      <a:r>
                        <a:rPr lang="en" sz="1100">
                          <a:latin typeface="Lato"/>
                          <a:ea typeface="Lato"/>
                          <a:cs typeface="Lato"/>
                          <a:sym typeface="Lato"/>
                        </a:rPr>
                        <a:t>Max Depth</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6</a:t>
                      </a:r>
                      <a:endParaRPr sz="1100">
                        <a:latin typeface="Lato"/>
                        <a:ea typeface="Lato"/>
                        <a:cs typeface="Lato"/>
                        <a:sym typeface="Lato"/>
                      </a:endParaRPr>
                    </a:p>
                  </a:txBody>
                  <a:tcPr marT="91425" marB="91425" marR="91425" marL="91425"/>
                </a:tc>
              </a:tr>
              <a:tr h="261225">
                <a:tc>
                  <a:txBody>
                    <a:bodyPr/>
                    <a:lstStyle/>
                    <a:p>
                      <a:pPr indent="0" lvl="0" marL="0" rtl="0" algn="l">
                        <a:spcBef>
                          <a:spcPts val="0"/>
                        </a:spcBef>
                        <a:spcAft>
                          <a:spcPts val="0"/>
                        </a:spcAft>
                        <a:buNone/>
                      </a:pPr>
                      <a:r>
                        <a:rPr lang="en" sz="1100">
                          <a:latin typeface="Lato"/>
                          <a:ea typeface="Lato"/>
                          <a:cs typeface="Lato"/>
                          <a:sym typeface="Lato"/>
                        </a:rPr>
                        <a:t>Avg Depth</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2.83</a:t>
                      </a:r>
                      <a:endParaRPr sz="1100">
                        <a:latin typeface="Lato"/>
                        <a:ea typeface="Lato"/>
                        <a:cs typeface="Lato"/>
                        <a:sym typeface="Lato"/>
                      </a:endParaRPr>
                    </a:p>
                  </a:txBody>
                  <a:tcPr marT="91425" marB="91425" marR="91425" marL="91425"/>
                </a:tc>
              </a:tr>
              <a:tr h="342600">
                <a:tc>
                  <a:txBody>
                    <a:bodyPr/>
                    <a:lstStyle/>
                    <a:p>
                      <a:pPr indent="0" lvl="0" marL="0" rtl="0" algn="l">
                        <a:spcBef>
                          <a:spcPts val="0"/>
                        </a:spcBef>
                        <a:spcAft>
                          <a:spcPts val="0"/>
                        </a:spcAft>
                        <a:buNone/>
                      </a:pPr>
                      <a:r>
                        <a:rPr lang="en" sz="1100">
                          <a:latin typeface="Lato"/>
                          <a:ea typeface="Lato"/>
                          <a:cs typeface="Lato"/>
                          <a:sym typeface="Lato"/>
                        </a:rPr>
                        <a:t>Avg Depth (containing WH)</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4.34</a:t>
                      </a:r>
                      <a:endParaRPr sz="1100">
                        <a:latin typeface="Lato"/>
                        <a:ea typeface="Lato"/>
                        <a:cs typeface="Lato"/>
                        <a:sym typeface="Lato"/>
                      </a:endParaRPr>
                    </a:p>
                  </a:txBody>
                  <a:tcPr marT="91425" marB="91425" marR="91425" marL="91425"/>
                </a:tc>
              </a:tr>
              <a:tr h="280125">
                <a:tc>
                  <a:txBody>
                    <a:bodyPr/>
                    <a:lstStyle/>
                    <a:p>
                      <a:pPr indent="0" lvl="0" marL="0" rtl="0" algn="l">
                        <a:spcBef>
                          <a:spcPts val="0"/>
                        </a:spcBef>
                        <a:spcAft>
                          <a:spcPts val="0"/>
                        </a:spcAft>
                        <a:buNone/>
                      </a:pPr>
                      <a:r>
                        <a:rPr lang="en" sz="1100">
                          <a:latin typeface="Lato"/>
                          <a:ea typeface="Lato"/>
                          <a:cs typeface="Lato"/>
                          <a:sym typeface="Lato"/>
                        </a:rPr>
                        <a:t>% WH trees</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33%</a:t>
                      </a:r>
                      <a:endParaRPr sz="1100">
                        <a:latin typeface="Lato"/>
                        <a:ea typeface="Lato"/>
                        <a:cs typeface="Lato"/>
                        <a:sym typeface="Lato"/>
                      </a:endParaRPr>
                    </a:p>
                  </a:txBody>
                  <a:tcPr marT="91425" marB="91425" marR="91425" marL="91425"/>
                </a:tc>
              </a:tr>
              <a:tr h="100000">
                <a:tc>
                  <a:txBody>
                    <a:bodyPr/>
                    <a:lstStyle/>
                    <a:p>
                      <a:pPr indent="0" lvl="0" marL="0" rtl="0" algn="l">
                        <a:spcBef>
                          <a:spcPts val="0"/>
                        </a:spcBef>
                        <a:spcAft>
                          <a:spcPts val="0"/>
                        </a:spcAft>
                        <a:buNone/>
                      </a:pPr>
                      <a:r>
                        <a:rPr lang="en" sz="1100">
                          <a:latin typeface="Lato"/>
                          <a:ea typeface="Lato"/>
                          <a:cs typeface="Lato"/>
                          <a:sym typeface="Lato"/>
                        </a:rPr>
                        <a:t>% NP trees</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14%</a:t>
                      </a:r>
                      <a:endParaRPr sz="1100">
                        <a:latin typeface="Lato"/>
                        <a:ea typeface="Lato"/>
                        <a:cs typeface="Lato"/>
                        <a:sym typeface="Lato"/>
                      </a:endParaRPr>
                    </a:p>
                  </a:txBody>
                  <a:tcPr marT="91425" marB="91425" marR="91425" marL="91425"/>
                </a:tc>
              </a:tr>
              <a:tr h="296925">
                <a:tc>
                  <a:txBody>
                    <a:bodyPr/>
                    <a:lstStyle/>
                    <a:p>
                      <a:pPr indent="0" lvl="0" marL="0" rtl="0" algn="l">
                        <a:spcBef>
                          <a:spcPts val="0"/>
                        </a:spcBef>
                        <a:spcAft>
                          <a:spcPts val="0"/>
                        </a:spcAft>
                        <a:buNone/>
                      </a:pPr>
                      <a:r>
                        <a:rPr lang="en" sz="1100">
                          <a:latin typeface="Lato"/>
                          <a:ea typeface="Lato"/>
                          <a:cs typeface="Lato"/>
                          <a:sym typeface="Lato"/>
                        </a:rPr>
                        <a:t>% X only trees</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100">
                          <a:latin typeface="Lato"/>
                          <a:ea typeface="Lato"/>
                          <a:cs typeface="Lato"/>
                          <a:sym typeface="Lato"/>
                        </a:rPr>
                        <a:t>59%</a:t>
                      </a:r>
                      <a:endParaRPr sz="1100">
                        <a:latin typeface="Lato"/>
                        <a:ea typeface="Lato"/>
                        <a:cs typeface="Lato"/>
                        <a:sym typeface="Lato"/>
                      </a:endParaRPr>
                    </a:p>
                  </a:txBody>
                  <a:tcPr marT="91425" marB="91425" marR="91425" marL="91425"/>
                </a:tc>
              </a:tr>
            </a:tbl>
          </a:graphicData>
        </a:graphic>
      </p:graphicFrame>
      <p:pic>
        <p:nvPicPr>
          <p:cNvPr id="540" name="Google Shape;540;p42"/>
          <p:cNvPicPr preferRelativeResize="0"/>
          <p:nvPr/>
        </p:nvPicPr>
        <p:blipFill>
          <a:blip r:embed="rId3">
            <a:alphaModFix/>
          </a:blip>
          <a:stretch>
            <a:fillRect/>
          </a:stretch>
        </p:blipFill>
        <p:spPr>
          <a:xfrm>
            <a:off x="4905275" y="3194100"/>
            <a:ext cx="835675" cy="1249100"/>
          </a:xfrm>
          <a:prstGeom prst="rect">
            <a:avLst/>
          </a:prstGeom>
          <a:noFill/>
          <a:ln>
            <a:noFill/>
          </a:ln>
        </p:spPr>
      </p:pic>
      <p:pic>
        <p:nvPicPr>
          <p:cNvPr id="541" name="Google Shape;541;p42"/>
          <p:cNvPicPr preferRelativeResize="0"/>
          <p:nvPr/>
        </p:nvPicPr>
        <p:blipFill>
          <a:blip r:embed="rId4">
            <a:alphaModFix/>
          </a:blip>
          <a:stretch>
            <a:fillRect/>
          </a:stretch>
        </p:blipFill>
        <p:spPr>
          <a:xfrm>
            <a:off x="6092525" y="3423975"/>
            <a:ext cx="719825" cy="729825"/>
          </a:xfrm>
          <a:prstGeom prst="rect">
            <a:avLst/>
          </a:prstGeom>
          <a:noFill/>
          <a:ln>
            <a:noFill/>
          </a:ln>
        </p:spPr>
      </p:pic>
      <p:pic>
        <p:nvPicPr>
          <p:cNvPr id="542" name="Google Shape;542;p42"/>
          <p:cNvPicPr preferRelativeResize="0"/>
          <p:nvPr/>
        </p:nvPicPr>
        <p:blipFill rotWithShape="1">
          <a:blip r:embed="rId5">
            <a:alphaModFix/>
          </a:blip>
          <a:srcRect b="0" l="0" r="9649" t="0"/>
          <a:stretch/>
        </p:blipFill>
        <p:spPr>
          <a:xfrm>
            <a:off x="6905811" y="3070600"/>
            <a:ext cx="1023514" cy="1428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3"/>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b="0"/>
          </a:p>
          <a:p>
            <a:pPr indent="0" lvl="0" marL="0" rtl="0" algn="l">
              <a:spcBef>
                <a:spcPts val="0"/>
              </a:spcBef>
              <a:spcAft>
                <a:spcPts val="0"/>
              </a:spcAft>
              <a:buNone/>
            </a:pPr>
            <a:r>
              <a:t/>
            </a:r>
            <a:endParaRPr/>
          </a:p>
        </p:txBody>
      </p:sp>
      <p:sp>
        <p:nvSpPr>
          <p:cNvPr id="548" name="Google Shape;548;p43"/>
          <p:cNvSpPr txBox="1"/>
          <p:nvPr/>
        </p:nvSpPr>
        <p:spPr>
          <a:xfrm>
            <a:off x="296100" y="1466550"/>
            <a:ext cx="5317500" cy="261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434343"/>
                </a:solidFill>
                <a:latin typeface="Lato"/>
                <a:ea typeface="Lato"/>
                <a:cs typeface="Lato"/>
                <a:sym typeface="Lato"/>
              </a:rPr>
              <a:t>Generated Treebanks</a:t>
            </a:r>
            <a:endParaRPr sz="1500">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Our learner was consistently able to converge to the goal PFSTA using a generated treebank, </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Successful runs typically consisted of the best likelihood from 10 random initializations, which were trained on treebanks of 100 to 200 generated trees. </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Typically converged in 10 to 15 iterations of the EM algorithm. </a:t>
            </a:r>
            <a:endParaRPr>
              <a:solidFill>
                <a:srgbClr val="434343"/>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a:latin typeface="Lato"/>
              <a:ea typeface="Lato"/>
              <a:cs typeface="Lato"/>
              <a:sym typeface="Lato"/>
            </a:endParaRPr>
          </a:p>
        </p:txBody>
      </p:sp>
      <p:sp>
        <p:nvSpPr>
          <p:cNvPr id="549" name="Google Shape;549;p43"/>
          <p:cNvSpPr txBox="1"/>
          <p:nvPr/>
        </p:nvSpPr>
        <p:spPr>
          <a:xfrm>
            <a:off x="5629400" y="1709150"/>
            <a:ext cx="3866100" cy="3337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450">
                <a:latin typeface="Times New Roman"/>
                <a:ea typeface="Times New Roman"/>
                <a:cs typeface="Times New Roman"/>
                <a:sym typeface="Times New Roman"/>
              </a:rPr>
              <a:t>Q: [0, 1, 2, 3, 4]</a:t>
            </a:r>
            <a:endParaRPr sz="14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450">
                <a:latin typeface="Times New Roman"/>
                <a:ea typeface="Times New Roman"/>
                <a:cs typeface="Times New Roman"/>
                <a:sym typeface="Times New Roman"/>
              </a:rPr>
              <a:t>I: {1: 1.0}</a:t>
            </a:r>
            <a:endParaRPr sz="14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450">
                <a:latin typeface="Times New Roman"/>
                <a:ea typeface="Times New Roman"/>
                <a:cs typeface="Times New Roman"/>
                <a:sym typeface="Times New Roman"/>
              </a:rPr>
              <a:t>Delta:</a:t>
            </a:r>
            <a:endParaRPr sz="14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450">
                <a:latin typeface="Times New Roman"/>
                <a:ea typeface="Times New Roman"/>
                <a:cs typeface="Times New Roman"/>
                <a:sym typeface="Times New Roman"/>
              </a:rPr>
              <a:t>  0 –</a:t>
            </a:r>
            <a:r>
              <a:rPr baseline="30000" lang="en" sz="1450">
                <a:latin typeface="Times New Roman"/>
                <a:ea typeface="Times New Roman"/>
                <a:cs typeface="Times New Roman"/>
                <a:sym typeface="Times New Roman"/>
              </a:rPr>
              <a:t>WH</a:t>
            </a:r>
            <a:r>
              <a:rPr lang="en" sz="1450">
                <a:latin typeface="Times New Roman"/>
                <a:ea typeface="Times New Roman"/>
                <a:cs typeface="Times New Roman"/>
                <a:sym typeface="Times New Roman"/>
              </a:rPr>
              <a:t>→[]</a:t>
            </a:r>
            <a:r>
              <a:rPr lang="en" sz="1600">
                <a:solidFill>
                  <a:schemeClr val="accent1"/>
                </a:solidFill>
                <a:latin typeface="Lato"/>
                <a:ea typeface="Lato"/>
                <a:cs typeface="Lato"/>
                <a:sym typeface="Lato"/>
              </a:rPr>
              <a:t>: </a:t>
            </a:r>
            <a:r>
              <a:rPr lang="en" sz="1450">
                <a:latin typeface="Times New Roman"/>
                <a:ea typeface="Times New Roman"/>
                <a:cs typeface="Times New Roman"/>
                <a:sym typeface="Times New Roman"/>
              </a:rPr>
              <a:t>1.0</a:t>
            </a:r>
            <a:endParaRPr sz="14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450">
                <a:latin typeface="Times New Roman"/>
                <a:ea typeface="Times New Roman"/>
                <a:cs typeface="Times New Roman"/>
                <a:sym typeface="Times New Roman"/>
              </a:rPr>
              <a:t>  1–</a:t>
            </a:r>
            <a:r>
              <a:rPr baseline="30000" lang="en" sz="1450">
                <a:latin typeface="Times New Roman"/>
                <a:ea typeface="Times New Roman"/>
                <a:cs typeface="Times New Roman"/>
                <a:sym typeface="Times New Roman"/>
              </a:rPr>
              <a:t>*</a:t>
            </a:r>
            <a:r>
              <a:rPr lang="en" sz="1450">
                <a:latin typeface="Times New Roman"/>
                <a:ea typeface="Times New Roman"/>
                <a:cs typeface="Times New Roman"/>
                <a:sym typeface="Times New Roman"/>
              </a:rPr>
              <a:t>→[0,4]</a:t>
            </a:r>
            <a:r>
              <a:rPr lang="en" sz="1450">
                <a:latin typeface="Times New Roman"/>
                <a:ea typeface="Times New Roman"/>
                <a:cs typeface="Times New Roman"/>
                <a:sym typeface="Times New Roman"/>
              </a:rPr>
              <a:t>: 0.3069</a:t>
            </a:r>
            <a:endParaRPr sz="14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450">
                <a:latin typeface="Times New Roman"/>
                <a:ea typeface="Times New Roman"/>
                <a:cs typeface="Times New Roman"/>
                <a:sym typeface="Times New Roman"/>
              </a:rPr>
              <a:t>  1–</a:t>
            </a:r>
            <a:r>
              <a:rPr baseline="30000" lang="en" sz="1450">
                <a:latin typeface="Times New Roman"/>
                <a:ea typeface="Times New Roman"/>
                <a:cs typeface="Times New Roman"/>
                <a:sym typeface="Times New Roman"/>
              </a:rPr>
              <a:t>*</a:t>
            </a:r>
            <a:r>
              <a:rPr lang="en" sz="1450">
                <a:latin typeface="Times New Roman"/>
                <a:ea typeface="Times New Roman"/>
                <a:cs typeface="Times New Roman"/>
                <a:sym typeface="Times New Roman"/>
              </a:rPr>
              <a:t>→[1,1]</a:t>
            </a:r>
            <a:r>
              <a:rPr lang="en" sz="1450">
                <a:latin typeface="Times New Roman"/>
                <a:ea typeface="Times New Roman"/>
                <a:cs typeface="Times New Roman"/>
                <a:sym typeface="Times New Roman"/>
              </a:rPr>
              <a:t>: 0.1693</a:t>
            </a:r>
            <a:endParaRPr sz="14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450">
                <a:latin typeface="Times New Roman"/>
                <a:ea typeface="Times New Roman"/>
                <a:cs typeface="Times New Roman"/>
                <a:sym typeface="Times New Roman"/>
              </a:rPr>
              <a:t>  1–</a:t>
            </a:r>
            <a:r>
              <a:rPr baseline="30000" lang="en" sz="1450">
                <a:latin typeface="Times New Roman"/>
                <a:ea typeface="Times New Roman"/>
                <a:cs typeface="Times New Roman"/>
                <a:sym typeface="Times New Roman"/>
              </a:rPr>
              <a:t>*</a:t>
            </a:r>
            <a:r>
              <a:rPr lang="en" sz="1450">
                <a:latin typeface="Times New Roman"/>
                <a:ea typeface="Times New Roman"/>
                <a:cs typeface="Times New Roman"/>
                <a:sym typeface="Times New Roman"/>
              </a:rPr>
              <a:t>→[2,3]</a:t>
            </a:r>
            <a:r>
              <a:rPr lang="en" sz="1450">
                <a:latin typeface="Times New Roman"/>
                <a:ea typeface="Times New Roman"/>
                <a:cs typeface="Times New Roman"/>
                <a:sym typeface="Times New Roman"/>
              </a:rPr>
              <a:t>: 0.3968</a:t>
            </a:r>
            <a:endParaRPr sz="14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450">
                <a:latin typeface="Times New Roman"/>
                <a:ea typeface="Times New Roman"/>
                <a:cs typeface="Times New Roman"/>
                <a:sym typeface="Times New Roman"/>
              </a:rPr>
              <a:t>  1–</a:t>
            </a:r>
            <a:r>
              <a:rPr baseline="30000" lang="en" sz="1450">
                <a:latin typeface="Times New Roman"/>
                <a:ea typeface="Times New Roman"/>
                <a:cs typeface="Times New Roman"/>
                <a:sym typeface="Times New Roman"/>
              </a:rPr>
              <a:t>X</a:t>
            </a:r>
            <a:r>
              <a:rPr lang="en" sz="1450">
                <a:latin typeface="Times New Roman"/>
                <a:ea typeface="Times New Roman"/>
                <a:cs typeface="Times New Roman"/>
                <a:sym typeface="Times New Roman"/>
              </a:rPr>
              <a:t>→[]</a:t>
            </a:r>
            <a:r>
              <a:rPr lang="en" sz="1600">
                <a:solidFill>
                  <a:schemeClr val="accent1"/>
                </a:solidFill>
                <a:latin typeface="Lato"/>
                <a:ea typeface="Lato"/>
                <a:cs typeface="Lato"/>
                <a:sym typeface="Lato"/>
              </a:rPr>
              <a:t> </a:t>
            </a:r>
            <a:r>
              <a:rPr lang="en" sz="1450">
                <a:latin typeface="Times New Roman"/>
                <a:ea typeface="Times New Roman"/>
                <a:cs typeface="Times New Roman"/>
                <a:sym typeface="Times New Roman"/>
              </a:rPr>
              <a:t>: 0.127</a:t>
            </a:r>
            <a:endParaRPr sz="14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450">
                <a:latin typeface="Times New Roman"/>
                <a:ea typeface="Times New Roman"/>
                <a:cs typeface="Times New Roman"/>
                <a:sym typeface="Times New Roman"/>
              </a:rPr>
              <a:t>  2–</a:t>
            </a:r>
            <a:r>
              <a:rPr baseline="30000" lang="en" sz="1450">
                <a:latin typeface="Times New Roman"/>
                <a:ea typeface="Times New Roman"/>
                <a:cs typeface="Times New Roman"/>
                <a:sym typeface="Times New Roman"/>
              </a:rPr>
              <a:t>V</a:t>
            </a:r>
            <a:r>
              <a:rPr lang="en" sz="1450">
                <a:latin typeface="Times New Roman"/>
                <a:ea typeface="Times New Roman"/>
                <a:cs typeface="Times New Roman"/>
                <a:sym typeface="Times New Roman"/>
              </a:rPr>
              <a:t>→[]</a:t>
            </a:r>
            <a:r>
              <a:rPr lang="en" sz="1600">
                <a:solidFill>
                  <a:schemeClr val="accent1"/>
                </a:solidFill>
                <a:latin typeface="Lato"/>
                <a:ea typeface="Lato"/>
                <a:cs typeface="Lato"/>
                <a:sym typeface="Lato"/>
              </a:rPr>
              <a:t> </a:t>
            </a:r>
            <a:r>
              <a:rPr lang="en" sz="1450">
                <a:latin typeface="Times New Roman"/>
                <a:ea typeface="Times New Roman"/>
                <a:cs typeface="Times New Roman"/>
                <a:sym typeface="Times New Roman"/>
              </a:rPr>
              <a:t>: 1.0</a:t>
            </a:r>
            <a:endParaRPr sz="14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450">
                <a:latin typeface="Times New Roman"/>
                <a:ea typeface="Times New Roman"/>
                <a:cs typeface="Times New Roman"/>
                <a:sym typeface="Times New Roman"/>
              </a:rPr>
              <a:t>  3–</a:t>
            </a:r>
            <a:r>
              <a:rPr baseline="30000" lang="en" sz="1450">
                <a:latin typeface="Times New Roman"/>
                <a:ea typeface="Times New Roman"/>
                <a:cs typeface="Times New Roman"/>
                <a:sym typeface="Times New Roman"/>
              </a:rPr>
              <a:t>NP</a:t>
            </a:r>
            <a:r>
              <a:rPr lang="en" sz="1450">
                <a:latin typeface="Times New Roman"/>
                <a:ea typeface="Times New Roman"/>
                <a:cs typeface="Times New Roman"/>
                <a:sym typeface="Times New Roman"/>
              </a:rPr>
              <a:t>→[]</a:t>
            </a:r>
            <a:r>
              <a:rPr lang="en" sz="1600">
                <a:solidFill>
                  <a:schemeClr val="accent1"/>
                </a:solidFill>
                <a:latin typeface="Lato"/>
                <a:ea typeface="Lato"/>
                <a:cs typeface="Lato"/>
                <a:sym typeface="Lato"/>
              </a:rPr>
              <a:t> </a:t>
            </a:r>
            <a:r>
              <a:rPr lang="en" sz="1450">
                <a:latin typeface="Times New Roman"/>
                <a:ea typeface="Times New Roman"/>
                <a:cs typeface="Times New Roman"/>
                <a:sym typeface="Times New Roman"/>
              </a:rPr>
              <a:t>: 1.0</a:t>
            </a:r>
            <a:endParaRPr sz="14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450">
                <a:latin typeface="Times New Roman"/>
                <a:ea typeface="Times New Roman"/>
                <a:cs typeface="Times New Roman"/>
                <a:sym typeface="Times New Roman"/>
              </a:rPr>
              <a:t>  4–</a:t>
            </a:r>
            <a:r>
              <a:rPr baseline="30000" lang="en" sz="1450">
                <a:latin typeface="Times New Roman"/>
                <a:ea typeface="Times New Roman"/>
                <a:cs typeface="Times New Roman"/>
                <a:sym typeface="Times New Roman"/>
              </a:rPr>
              <a:t>*</a:t>
            </a:r>
            <a:r>
              <a:rPr lang="en" sz="1450">
                <a:latin typeface="Times New Roman"/>
                <a:ea typeface="Times New Roman"/>
                <a:cs typeface="Times New Roman"/>
                <a:sym typeface="Times New Roman"/>
              </a:rPr>
              <a:t>→[1,4]</a:t>
            </a:r>
            <a:r>
              <a:rPr lang="en" sz="1450">
                <a:latin typeface="Times New Roman"/>
                <a:ea typeface="Times New Roman"/>
                <a:cs typeface="Times New Roman"/>
                <a:sym typeface="Times New Roman"/>
              </a:rPr>
              <a:t>: 0.3012</a:t>
            </a:r>
            <a:endParaRPr sz="14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450">
                <a:latin typeface="Times New Roman"/>
                <a:ea typeface="Times New Roman"/>
                <a:cs typeface="Times New Roman"/>
                <a:sym typeface="Times New Roman"/>
              </a:rPr>
              <a:t>  4–</a:t>
            </a:r>
            <a:r>
              <a:rPr baseline="30000" lang="en" sz="1450">
                <a:latin typeface="Times New Roman"/>
                <a:ea typeface="Times New Roman"/>
                <a:cs typeface="Times New Roman"/>
                <a:sym typeface="Times New Roman"/>
              </a:rPr>
              <a:t>*</a:t>
            </a:r>
            <a:r>
              <a:rPr lang="en" sz="1450">
                <a:latin typeface="Times New Roman"/>
                <a:ea typeface="Times New Roman"/>
                <a:cs typeface="Times New Roman"/>
                <a:sym typeface="Times New Roman"/>
              </a:rPr>
              <a:t>→[2]</a:t>
            </a:r>
            <a:r>
              <a:rPr lang="en" sz="1450">
                <a:latin typeface="Times New Roman"/>
                <a:ea typeface="Times New Roman"/>
                <a:cs typeface="Times New Roman"/>
                <a:sym typeface="Times New Roman"/>
              </a:rPr>
              <a:t>: 0.6988</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4"/>
          <p:cNvSpPr txBox="1"/>
          <p:nvPr>
            <p:ph idx="1" type="body"/>
          </p:nvPr>
        </p:nvSpPr>
        <p:spPr>
          <a:xfrm>
            <a:off x="256875" y="1375500"/>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“Either-Or” Dependencies &amp; FSTAs </a:t>
            </a:r>
            <a:endParaRPr sz="1700"/>
          </a:p>
          <a:p>
            <a:pPr indent="-336550" lvl="0" marL="457200" rtl="0" algn="l">
              <a:spcBef>
                <a:spcPts val="0"/>
              </a:spcBef>
              <a:spcAft>
                <a:spcPts val="0"/>
              </a:spcAft>
              <a:buSzPts val="1700"/>
              <a:buChar char="●"/>
            </a:pPr>
            <a:r>
              <a:rPr lang="en" sz="1700"/>
              <a:t>Expectation Maximization</a:t>
            </a:r>
            <a:endParaRPr sz="1700"/>
          </a:p>
          <a:p>
            <a:pPr indent="-336550" lvl="0" marL="457200" rtl="0" algn="l">
              <a:spcBef>
                <a:spcPts val="0"/>
              </a:spcBef>
              <a:spcAft>
                <a:spcPts val="0"/>
              </a:spcAft>
              <a:buSzPts val="1700"/>
              <a:buChar char="●"/>
            </a:pPr>
            <a:r>
              <a:rPr b="1" lang="en" sz="1700"/>
              <a:t>Model Testing</a:t>
            </a:r>
            <a:endParaRPr b="1" sz="1700"/>
          </a:p>
          <a:p>
            <a:pPr indent="-336550" lvl="1" marL="914400" rtl="0" algn="l">
              <a:lnSpc>
                <a:spcPct val="100000"/>
              </a:lnSpc>
              <a:spcBef>
                <a:spcPts val="0"/>
              </a:spcBef>
              <a:spcAft>
                <a:spcPts val="0"/>
              </a:spcAft>
              <a:buSzPts val="1700"/>
              <a:buChar char="○"/>
            </a:pPr>
            <a:r>
              <a:rPr lang="en" sz="1700"/>
              <a:t>Artificially Generated Treebank</a:t>
            </a:r>
            <a:endParaRPr sz="1700"/>
          </a:p>
          <a:p>
            <a:pPr indent="-336550" lvl="1" marL="914400" rtl="0" algn="l">
              <a:spcBef>
                <a:spcPts val="0"/>
              </a:spcBef>
              <a:spcAft>
                <a:spcPts val="0"/>
              </a:spcAft>
              <a:buSzPts val="1700"/>
              <a:buChar char="○"/>
            </a:pPr>
            <a:r>
              <a:rPr b="1" lang="en" sz="1700"/>
              <a:t>CHILDES Treebank</a:t>
            </a:r>
            <a:endParaRPr b="1" sz="1700"/>
          </a:p>
        </p:txBody>
      </p:sp>
      <p:sp>
        <p:nvSpPr>
          <p:cNvPr id="555" name="Google Shape;555;p44"/>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5"/>
          <p:cNvSpPr txBox="1"/>
          <p:nvPr>
            <p:ph idx="1" type="body"/>
          </p:nvPr>
        </p:nvSpPr>
        <p:spPr>
          <a:xfrm>
            <a:off x="318950" y="1316300"/>
            <a:ext cx="8251500" cy="3756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t>CHILDES is a well-known dataset, containing parsed and annotated transcripts of conversations between children and their caregivers</a:t>
            </a:r>
            <a:endParaRPr sz="1400"/>
          </a:p>
          <a:p>
            <a:pPr indent="0" lvl="0" marL="0" rtl="0" algn="l">
              <a:lnSpc>
                <a:spcPct val="105000"/>
              </a:lnSpc>
              <a:spcBef>
                <a:spcPts val="0"/>
              </a:spcBef>
              <a:spcAft>
                <a:spcPts val="0"/>
              </a:spcAft>
              <a:buNone/>
            </a:pPr>
            <a:r>
              <a:t/>
            </a:r>
            <a:endParaRPr sz="1400"/>
          </a:p>
          <a:p>
            <a:pPr indent="0" lvl="0" marL="0" rtl="0" algn="l">
              <a:lnSpc>
                <a:spcPct val="105000"/>
              </a:lnSpc>
              <a:spcBef>
                <a:spcPts val="0"/>
              </a:spcBef>
              <a:spcAft>
                <a:spcPts val="0"/>
              </a:spcAft>
              <a:buNone/>
            </a:pPr>
            <a:r>
              <a:t/>
            </a:r>
            <a:endParaRPr/>
          </a:p>
        </p:txBody>
      </p:sp>
      <p:sp>
        <p:nvSpPr>
          <p:cNvPr id="561" name="Google Shape;561;p45"/>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CHILDES </a:t>
            </a:r>
            <a:r>
              <a:rPr lang="en"/>
              <a:t>Treebank</a:t>
            </a:r>
            <a:endParaRPr/>
          </a:p>
          <a:p>
            <a:pPr indent="0" lvl="0" marL="0" rtl="0" algn="l">
              <a:spcBef>
                <a:spcPts val="0"/>
              </a:spcBef>
              <a:spcAft>
                <a:spcPts val="0"/>
              </a:spcAft>
              <a:buNone/>
            </a:pPr>
            <a:r>
              <a:t/>
            </a:r>
            <a:endParaRPr/>
          </a:p>
        </p:txBody>
      </p:sp>
      <p:graphicFrame>
        <p:nvGraphicFramePr>
          <p:cNvPr id="562" name="Google Shape;562;p45"/>
          <p:cNvGraphicFramePr/>
          <p:nvPr/>
        </p:nvGraphicFramePr>
        <p:xfrm>
          <a:off x="1321625" y="2152050"/>
          <a:ext cx="3000000" cy="3000000"/>
        </p:xfrm>
        <a:graphic>
          <a:graphicData uri="http://schemas.openxmlformats.org/drawingml/2006/table">
            <a:tbl>
              <a:tblPr>
                <a:noFill/>
                <a:tableStyleId>{29C638F2-5F67-4B65-AC38-3A3D1C8E898B}</a:tableStyleId>
              </a:tblPr>
              <a:tblGrid>
                <a:gridCol w="1857250"/>
                <a:gridCol w="593900"/>
              </a:tblGrid>
              <a:tr h="455525">
                <a:tc>
                  <a:txBody>
                    <a:bodyPr/>
                    <a:lstStyle/>
                    <a:p>
                      <a:pPr indent="0" lvl="0" marL="0" rtl="0" algn="l">
                        <a:spcBef>
                          <a:spcPts val="0"/>
                        </a:spcBef>
                        <a:spcAft>
                          <a:spcPts val="0"/>
                        </a:spcAft>
                        <a:buNone/>
                      </a:pPr>
                      <a:r>
                        <a:rPr lang="en" sz="1100">
                          <a:latin typeface="Lato"/>
                          <a:ea typeface="Lato"/>
                          <a:cs typeface="Lato"/>
                          <a:sym typeface="Lato"/>
                        </a:rPr>
                        <a:t>Max Depth</a:t>
                      </a:r>
                      <a:endParaRPr sz="1100">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Lato"/>
                          <a:ea typeface="Lato"/>
                          <a:cs typeface="Lato"/>
                          <a:sym typeface="Lato"/>
                        </a:rPr>
                        <a:t>6</a:t>
                      </a:r>
                      <a:endParaRPr sz="1100">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r>
              <a:tr h="455525">
                <a:tc>
                  <a:txBody>
                    <a:bodyPr/>
                    <a:lstStyle/>
                    <a:p>
                      <a:pPr indent="0" lvl="0" marL="0" rtl="0" algn="l">
                        <a:spcBef>
                          <a:spcPts val="0"/>
                        </a:spcBef>
                        <a:spcAft>
                          <a:spcPts val="0"/>
                        </a:spcAft>
                        <a:buNone/>
                      </a:pPr>
                      <a:r>
                        <a:rPr lang="en" sz="1100">
                          <a:latin typeface="Lato"/>
                          <a:ea typeface="Lato"/>
                          <a:cs typeface="Lato"/>
                          <a:sym typeface="Lato"/>
                        </a:rPr>
                        <a:t>Avg Depth</a:t>
                      </a:r>
                      <a:endParaRPr sz="11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Lato"/>
                          <a:ea typeface="Lato"/>
                          <a:cs typeface="Lato"/>
                          <a:sym typeface="Lato"/>
                        </a:rPr>
                        <a:t>3.05</a:t>
                      </a:r>
                      <a:endParaRPr sz="11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5525">
                <a:tc>
                  <a:txBody>
                    <a:bodyPr/>
                    <a:lstStyle/>
                    <a:p>
                      <a:pPr indent="0" lvl="0" marL="0" rtl="0" algn="l">
                        <a:spcBef>
                          <a:spcPts val="0"/>
                        </a:spcBef>
                        <a:spcAft>
                          <a:spcPts val="0"/>
                        </a:spcAft>
                        <a:buNone/>
                      </a:pPr>
                      <a:r>
                        <a:rPr lang="en" sz="1100">
                          <a:latin typeface="Lato"/>
                          <a:ea typeface="Lato"/>
                          <a:cs typeface="Lato"/>
                          <a:sym typeface="Lato"/>
                        </a:rPr>
                        <a:t>Avg Depth (containing WH)</a:t>
                      </a:r>
                      <a:endParaRPr sz="11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Lato"/>
                          <a:ea typeface="Lato"/>
                          <a:cs typeface="Lato"/>
                          <a:sym typeface="Lato"/>
                        </a:rPr>
                        <a:t>5.67</a:t>
                      </a:r>
                      <a:endParaRPr sz="11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5525">
                <a:tc>
                  <a:txBody>
                    <a:bodyPr/>
                    <a:lstStyle/>
                    <a:p>
                      <a:pPr indent="0" lvl="0" marL="0" rtl="0" algn="l">
                        <a:spcBef>
                          <a:spcPts val="0"/>
                        </a:spcBef>
                        <a:spcAft>
                          <a:spcPts val="0"/>
                        </a:spcAft>
                        <a:buNone/>
                      </a:pPr>
                      <a:r>
                        <a:rPr lang="en" sz="1100">
                          <a:latin typeface="Lato"/>
                          <a:ea typeface="Lato"/>
                          <a:cs typeface="Lato"/>
                          <a:sym typeface="Lato"/>
                        </a:rPr>
                        <a:t>% WH trees</a:t>
                      </a:r>
                      <a:endParaRPr sz="11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Lato"/>
                          <a:ea typeface="Lato"/>
                          <a:cs typeface="Lato"/>
                          <a:sym typeface="Lato"/>
                        </a:rPr>
                        <a:t>6%</a:t>
                      </a:r>
                      <a:endParaRPr sz="11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5525">
                <a:tc>
                  <a:txBody>
                    <a:bodyPr/>
                    <a:lstStyle/>
                    <a:p>
                      <a:pPr indent="0" lvl="0" marL="0" rtl="0" algn="l">
                        <a:spcBef>
                          <a:spcPts val="0"/>
                        </a:spcBef>
                        <a:spcAft>
                          <a:spcPts val="0"/>
                        </a:spcAft>
                        <a:buNone/>
                      </a:pPr>
                      <a:r>
                        <a:rPr lang="en" sz="1100">
                          <a:latin typeface="Lato"/>
                          <a:ea typeface="Lato"/>
                          <a:cs typeface="Lato"/>
                          <a:sym typeface="Lato"/>
                        </a:rPr>
                        <a:t>% NP trees</a:t>
                      </a:r>
                      <a:endParaRPr sz="11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Lato"/>
                          <a:ea typeface="Lato"/>
                          <a:cs typeface="Lato"/>
                          <a:sym typeface="Lato"/>
                        </a:rPr>
                        <a:t>33%</a:t>
                      </a:r>
                      <a:endParaRPr sz="11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5525">
                <a:tc>
                  <a:txBody>
                    <a:bodyPr/>
                    <a:lstStyle/>
                    <a:p>
                      <a:pPr indent="0" lvl="0" marL="0" rtl="0" algn="l">
                        <a:spcBef>
                          <a:spcPts val="0"/>
                        </a:spcBef>
                        <a:spcAft>
                          <a:spcPts val="0"/>
                        </a:spcAft>
                        <a:buNone/>
                      </a:pPr>
                      <a:r>
                        <a:rPr lang="en" sz="1100">
                          <a:latin typeface="Lato"/>
                          <a:ea typeface="Lato"/>
                          <a:cs typeface="Lato"/>
                          <a:sym typeface="Lato"/>
                        </a:rPr>
                        <a:t>% X only trees</a:t>
                      </a:r>
                      <a:endParaRPr sz="11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Lato"/>
                          <a:ea typeface="Lato"/>
                          <a:cs typeface="Lato"/>
                          <a:sym typeface="Lato"/>
                        </a:rPr>
                        <a:t>61%</a:t>
                      </a:r>
                      <a:endParaRPr sz="11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6"/>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CHILDES Treebank Preprocessing - </a:t>
            </a:r>
            <a:r>
              <a:rPr b="0" lang="en"/>
              <a:t>Algorithm</a:t>
            </a:r>
            <a:endParaRPr b="0"/>
          </a:p>
          <a:p>
            <a:pPr indent="0" lvl="0" marL="0" rtl="0" algn="l">
              <a:spcBef>
                <a:spcPts val="0"/>
              </a:spcBef>
              <a:spcAft>
                <a:spcPts val="0"/>
              </a:spcAft>
              <a:buNone/>
            </a:pPr>
            <a:r>
              <a:t/>
            </a:r>
            <a:endParaRPr/>
          </a:p>
        </p:txBody>
      </p:sp>
      <p:sp>
        <p:nvSpPr>
          <p:cNvPr id="568" name="Google Shape;568;p46"/>
          <p:cNvSpPr txBox="1"/>
          <p:nvPr/>
        </p:nvSpPr>
        <p:spPr>
          <a:xfrm>
            <a:off x="296100" y="1216650"/>
            <a:ext cx="8695500" cy="4223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Read tree from tuple</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‘Clean’ labels</a:t>
            </a:r>
            <a:endParaRPr>
              <a:solidFill>
                <a:srgbClr val="434343"/>
              </a:solidFill>
              <a:latin typeface="Lato"/>
              <a:ea typeface="Lato"/>
              <a:cs typeface="Lato"/>
              <a:sym typeface="Lato"/>
            </a:endParaRPr>
          </a:p>
          <a:p>
            <a:pPr indent="-311150" lvl="1" marL="914400" rtl="0" algn="l">
              <a:lnSpc>
                <a:spcPct val="115000"/>
              </a:lnSpc>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WHNP → WH</a:t>
            </a:r>
            <a:endParaRPr sz="1300">
              <a:solidFill>
                <a:srgbClr val="434343"/>
              </a:solidFill>
              <a:latin typeface="Lato"/>
              <a:ea typeface="Lato"/>
              <a:cs typeface="Lato"/>
              <a:sym typeface="Lato"/>
            </a:endParaRPr>
          </a:p>
          <a:p>
            <a:pPr indent="-311150" lvl="1" marL="914400" rtl="0" algn="l">
              <a:lnSpc>
                <a:spcPct val="115000"/>
              </a:lnSpc>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Verb heads</a:t>
            </a:r>
            <a:endParaRPr sz="1300">
              <a:solidFill>
                <a:srgbClr val="434343"/>
              </a:solidFill>
              <a:latin typeface="Lato"/>
              <a:ea typeface="Lato"/>
              <a:cs typeface="Lato"/>
              <a:sym typeface="Lato"/>
            </a:endParaRPr>
          </a:p>
          <a:p>
            <a:pPr indent="-311150" lvl="2" marL="1371600" rtl="0" algn="l">
              <a:lnSpc>
                <a:spcPct val="115000"/>
              </a:lnSpc>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If has an direct preceding NP sister → V</a:t>
            </a:r>
            <a:endParaRPr sz="1300">
              <a:solidFill>
                <a:srgbClr val="434343"/>
              </a:solidFill>
              <a:latin typeface="Lato"/>
              <a:ea typeface="Lato"/>
              <a:cs typeface="Lato"/>
              <a:sym typeface="Lato"/>
            </a:endParaRPr>
          </a:p>
          <a:p>
            <a:pPr indent="-311150" lvl="2" marL="1371600" rtl="0" algn="l">
              <a:lnSpc>
                <a:spcPct val="115000"/>
              </a:lnSpc>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Else → </a:t>
            </a:r>
            <a:r>
              <a:rPr lang="en" sz="1300">
                <a:solidFill>
                  <a:srgbClr val="434343"/>
                </a:solidFill>
                <a:latin typeface="Lato"/>
                <a:ea typeface="Lato"/>
                <a:cs typeface="Lato"/>
                <a:sym typeface="Lato"/>
              </a:rPr>
              <a:t>X</a:t>
            </a:r>
            <a:endParaRPr sz="1300">
              <a:solidFill>
                <a:srgbClr val="434343"/>
              </a:solidFill>
              <a:latin typeface="Lato"/>
              <a:ea typeface="Lato"/>
              <a:cs typeface="Lato"/>
              <a:sym typeface="Lato"/>
            </a:endParaRPr>
          </a:p>
          <a:p>
            <a:pPr indent="-311150" lvl="1" marL="914400" rtl="0" algn="l">
              <a:lnSpc>
                <a:spcPct val="115000"/>
              </a:lnSpc>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NP </a:t>
            </a:r>
            <a:endParaRPr sz="1300">
              <a:solidFill>
                <a:srgbClr val="434343"/>
              </a:solidFill>
              <a:latin typeface="Lato"/>
              <a:ea typeface="Lato"/>
              <a:cs typeface="Lato"/>
              <a:sym typeface="Lato"/>
            </a:endParaRPr>
          </a:p>
          <a:p>
            <a:pPr indent="-311150" lvl="2" marL="1371600" rtl="0" algn="l">
              <a:lnSpc>
                <a:spcPct val="115000"/>
              </a:lnSpc>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If does not have a </a:t>
            </a:r>
            <a:r>
              <a:rPr lang="en" sz="1300">
                <a:solidFill>
                  <a:srgbClr val="434343"/>
                </a:solidFill>
                <a:latin typeface="Lato"/>
                <a:ea typeface="Lato"/>
                <a:cs typeface="Lato"/>
                <a:sym typeface="Lato"/>
              </a:rPr>
              <a:t>direct</a:t>
            </a:r>
            <a:r>
              <a:rPr lang="en" sz="1300">
                <a:solidFill>
                  <a:srgbClr val="434343"/>
                </a:solidFill>
                <a:latin typeface="Lato"/>
                <a:ea typeface="Lato"/>
                <a:cs typeface="Lato"/>
                <a:sym typeface="Lato"/>
              </a:rPr>
              <a:t> following V sister → X</a:t>
            </a:r>
            <a:endParaRPr sz="1300">
              <a:solidFill>
                <a:srgbClr val="434343"/>
              </a:solidFill>
              <a:latin typeface="Lato"/>
              <a:ea typeface="Lato"/>
              <a:cs typeface="Lato"/>
              <a:sym typeface="Lato"/>
            </a:endParaRPr>
          </a:p>
          <a:p>
            <a:pPr indent="-311150" lvl="2" marL="1371600" rtl="0" algn="l">
              <a:lnSpc>
                <a:spcPct val="115000"/>
              </a:lnSpc>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If has </a:t>
            </a:r>
            <a:r>
              <a:rPr i="1" lang="en" sz="1300">
                <a:solidFill>
                  <a:srgbClr val="434343"/>
                </a:solidFill>
                <a:latin typeface="Lato"/>
                <a:ea typeface="Lato"/>
                <a:cs typeface="Lato"/>
                <a:sym typeface="Lato"/>
              </a:rPr>
              <a:t>trace</a:t>
            </a:r>
            <a:r>
              <a:rPr lang="en" sz="1300">
                <a:solidFill>
                  <a:srgbClr val="434343"/>
                </a:solidFill>
                <a:latin typeface="Lato"/>
                <a:ea typeface="Lato"/>
                <a:cs typeface="Lato"/>
                <a:sym typeface="Lato"/>
              </a:rPr>
              <a:t> as direct child → </a:t>
            </a:r>
            <a:r>
              <a:rPr i="1" lang="en" sz="1300">
                <a:solidFill>
                  <a:srgbClr val="434343"/>
                </a:solidFill>
                <a:latin typeface="Lato"/>
                <a:ea typeface="Lato"/>
                <a:cs typeface="Lato"/>
                <a:sym typeface="Lato"/>
              </a:rPr>
              <a:t>trace</a:t>
            </a:r>
            <a:endParaRPr i="1" sz="1300">
              <a:solidFill>
                <a:srgbClr val="434343"/>
              </a:solidFill>
              <a:latin typeface="Lato"/>
              <a:ea typeface="Lato"/>
              <a:cs typeface="Lato"/>
              <a:sym typeface="Lato"/>
            </a:endParaRPr>
          </a:p>
          <a:p>
            <a:pPr indent="-311150" lvl="1" marL="914400" rtl="0" algn="l">
              <a:lnSpc>
                <a:spcPct val="115000"/>
              </a:lnSpc>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Else → X</a:t>
            </a:r>
            <a:endParaRPr sz="1300">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Remove lexical items</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Collapse unary</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Star inner nodes</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Check for coindexed WH and trace</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Drop traces</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Binarize</a:t>
            </a:r>
            <a:endParaRPr>
              <a:solidFill>
                <a:srgbClr val="434343"/>
              </a:solidFill>
              <a:latin typeface="Lato"/>
              <a:ea typeface="Lato"/>
              <a:cs typeface="Lato"/>
              <a:sym typeface="Lato"/>
            </a:endParaRPr>
          </a:p>
          <a:p>
            <a:pPr indent="0" lvl="0" marL="0" rtl="0" algn="l">
              <a:lnSpc>
                <a:spcPct val="115000"/>
              </a:lnSpc>
              <a:spcBef>
                <a:spcPts val="0"/>
              </a:spcBef>
              <a:spcAft>
                <a:spcPts val="0"/>
              </a:spcAft>
              <a:buNone/>
            </a:pPr>
            <a:r>
              <a:t/>
            </a:r>
            <a:endParaRPr>
              <a:solidFill>
                <a:srgbClr val="434343"/>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7"/>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CHILDES Treebank Preprocessing</a:t>
            </a:r>
            <a:endParaRPr/>
          </a:p>
          <a:p>
            <a:pPr indent="0" lvl="0" marL="0" rtl="0" algn="l">
              <a:spcBef>
                <a:spcPts val="0"/>
              </a:spcBef>
              <a:spcAft>
                <a:spcPts val="0"/>
              </a:spcAft>
              <a:buNone/>
            </a:pPr>
            <a:r>
              <a:t/>
            </a:r>
            <a:endParaRPr/>
          </a:p>
        </p:txBody>
      </p:sp>
      <p:sp>
        <p:nvSpPr>
          <p:cNvPr id="574" name="Google Shape;574;p47"/>
          <p:cNvSpPr txBox="1"/>
          <p:nvPr/>
        </p:nvSpPr>
        <p:spPr>
          <a:xfrm>
            <a:off x="593475" y="1264925"/>
            <a:ext cx="2155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what did the ball hit t   </a:t>
            </a:r>
            <a:endParaRPr sz="1500"/>
          </a:p>
        </p:txBody>
      </p:sp>
      <p:pic>
        <p:nvPicPr>
          <p:cNvPr id="575" name="Google Shape;575;p47" title="Screen Recording 2023-04-24 at 1.16.28 PM.mov">
            <a:hlinkClick r:id="rId3"/>
          </p:cNvPr>
          <p:cNvPicPr preferRelativeResize="0"/>
          <p:nvPr/>
        </p:nvPicPr>
        <p:blipFill>
          <a:blip r:embed="rId4">
            <a:alphaModFix/>
          </a:blip>
          <a:stretch>
            <a:fillRect/>
          </a:stretch>
        </p:blipFill>
        <p:spPr>
          <a:xfrm>
            <a:off x="3283138" y="1493981"/>
            <a:ext cx="4391850" cy="3293894"/>
          </a:xfrm>
          <a:prstGeom prst="rect">
            <a:avLst/>
          </a:prstGeom>
          <a:noFill/>
          <a:ln>
            <a:noFill/>
          </a:ln>
        </p:spPr>
      </p:pic>
      <p:pic>
        <p:nvPicPr>
          <p:cNvPr id="576" name="Google Shape;576;p47"/>
          <p:cNvPicPr preferRelativeResize="0"/>
          <p:nvPr/>
        </p:nvPicPr>
        <p:blipFill>
          <a:blip r:embed="rId5">
            <a:alphaModFix/>
          </a:blip>
          <a:stretch>
            <a:fillRect/>
          </a:stretch>
        </p:blipFill>
        <p:spPr>
          <a:xfrm>
            <a:off x="0" y="1808527"/>
            <a:ext cx="3102874" cy="2398349"/>
          </a:xfrm>
          <a:prstGeom prst="rect">
            <a:avLst/>
          </a:prstGeom>
          <a:noFill/>
          <a:ln>
            <a:noFill/>
          </a:ln>
        </p:spPr>
      </p:pic>
      <p:pic>
        <p:nvPicPr>
          <p:cNvPr id="577" name="Google Shape;577;p47"/>
          <p:cNvPicPr preferRelativeResize="0"/>
          <p:nvPr/>
        </p:nvPicPr>
        <p:blipFill rotWithShape="1">
          <a:blip r:embed="rId6">
            <a:alphaModFix/>
          </a:blip>
          <a:srcRect b="4989" l="7000" r="7103" t="3460"/>
          <a:stretch/>
        </p:blipFill>
        <p:spPr>
          <a:xfrm>
            <a:off x="7855250" y="2455975"/>
            <a:ext cx="1024350" cy="1674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000"/>
                                        <p:tgtEl>
                                          <p:spTgt spid="5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8"/>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b="0"/>
          </a:p>
          <a:p>
            <a:pPr indent="0" lvl="0" marL="0" rtl="0" algn="l">
              <a:spcBef>
                <a:spcPts val="0"/>
              </a:spcBef>
              <a:spcAft>
                <a:spcPts val="0"/>
              </a:spcAft>
              <a:buNone/>
            </a:pPr>
            <a:r>
              <a:t/>
            </a:r>
            <a:endParaRPr/>
          </a:p>
        </p:txBody>
      </p:sp>
      <p:sp>
        <p:nvSpPr>
          <p:cNvPr id="583" name="Google Shape;583;p48"/>
          <p:cNvSpPr txBox="1"/>
          <p:nvPr/>
        </p:nvSpPr>
        <p:spPr>
          <a:xfrm>
            <a:off x="296100" y="1314150"/>
            <a:ext cx="4973700" cy="240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434343"/>
                </a:solidFill>
                <a:latin typeface="Lato"/>
                <a:ea typeface="Lato"/>
                <a:cs typeface="Lato"/>
                <a:sym typeface="Lato"/>
              </a:rPr>
              <a:t>CHILDES Treebank</a:t>
            </a:r>
            <a:endParaRPr sz="1500">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When our learner was given a random sample of 100 trees from the CHILDES dataset, it did not converge to the desired FSTA. </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These results suggest that not enough trees in the CHILDES dataset are able to teach wh-licensing or perhaps even V-NP pairing, making it difficult for the learner to converge to the desired PFSTA.</a:t>
            </a:r>
            <a:endParaRPr sz="1200">
              <a:solidFill>
                <a:srgbClr val="434343"/>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a:latin typeface="Lato"/>
              <a:ea typeface="Lato"/>
              <a:cs typeface="Lato"/>
              <a:sym typeface="Lato"/>
            </a:endParaRPr>
          </a:p>
        </p:txBody>
      </p:sp>
      <p:sp>
        <p:nvSpPr>
          <p:cNvPr id="584" name="Google Shape;584;p48"/>
          <p:cNvSpPr txBox="1"/>
          <p:nvPr/>
        </p:nvSpPr>
        <p:spPr>
          <a:xfrm>
            <a:off x="615225" y="3841525"/>
            <a:ext cx="412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latin typeface="Lato"/>
                <a:ea typeface="Lato"/>
                <a:cs typeface="Lato"/>
                <a:sym typeface="Lato"/>
              </a:rPr>
              <a:t>So, let’s take a closer look at the trees resulting from our preprocessing algorithm, to check if the input treeset is reasonable…</a:t>
            </a:r>
            <a:endParaRPr>
              <a:latin typeface="Lato"/>
              <a:ea typeface="Lato"/>
              <a:cs typeface="Lato"/>
              <a:sym typeface="Lato"/>
            </a:endParaRPr>
          </a:p>
        </p:txBody>
      </p:sp>
      <p:sp>
        <p:nvSpPr>
          <p:cNvPr id="585" name="Google Shape;585;p48"/>
          <p:cNvSpPr txBox="1"/>
          <p:nvPr/>
        </p:nvSpPr>
        <p:spPr>
          <a:xfrm>
            <a:off x="5530825" y="551750"/>
            <a:ext cx="3035400" cy="4640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50">
                <a:latin typeface="Times New Roman"/>
                <a:ea typeface="Times New Roman"/>
                <a:cs typeface="Times New Roman"/>
                <a:sym typeface="Times New Roman"/>
              </a:rPr>
              <a:t>Q: [0, 1, 2, 3, 4]</a:t>
            </a:r>
            <a:endParaRPr sz="13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350">
                <a:latin typeface="Times New Roman"/>
                <a:ea typeface="Times New Roman"/>
                <a:cs typeface="Times New Roman"/>
                <a:sym typeface="Times New Roman"/>
              </a:rPr>
              <a:t>I: {1: 1.0}</a:t>
            </a:r>
            <a:endParaRPr sz="13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350">
                <a:latin typeface="Times New Roman"/>
                <a:ea typeface="Times New Roman"/>
                <a:cs typeface="Times New Roman"/>
                <a:sym typeface="Times New Roman"/>
              </a:rPr>
              <a:t>Delta:</a:t>
            </a:r>
            <a:endParaRPr sz="13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350">
                <a:latin typeface="Times New Roman"/>
                <a:ea typeface="Times New Roman"/>
                <a:cs typeface="Times New Roman"/>
                <a:sym typeface="Times New Roman"/>
              </a:rPr>
              <a:t>  0 –</a:t>
            </a:r>
            <a:r>
              <a:rPr baseline="30000" lang="en" sz="1350">
                <a:latin typeface="Times New Roman"/>
                <a:ea typeface="Times New Roman"/>
                <a:cs typeface="Times New Roman"/>
                <a:sym typeface="Times New Roman"/>
              </a:rPr>
              <a:t>*</a:t>
            </a:r>
            <a:r>
              <a:rPr lang="en" sz="1350">
                <a:latin typeface="Times New Roman"/>
                <a:ea typeface="Times New Roman"/>
                <a:cs typeface="Times New Roman"/>
                <a:sym typeface="Times New Roman"/>
              </a:rPr>
              <a:t>→[1,1]</a:t>
            </a:r>
            <a:r>
              <a:rPr lang="en" sz="1500">
                <a:solidFill>
                  <a:schemeClr val="accent1"/>
                </a:solidFill>
                <a:latin typeface="Lato"/>
                <a:ea typeface="Lato"/>
                <a:cs typeface="Lato"/>
                <a:sym typeface="Lato"/>
              </a:rPr>
              <a:t>: </a:t>
            </a:r>
            <a:r>
              <a:rPr lang="en" sz="1350">
                <a:latin typeface="Times New Roman"/>
                <a:ea typeface="Times New Roman"/>
                <a:cs typeface="Times New Roman"/>
                <a:sym typeface="Times New Roman"/>
              </a:rPr>
              <a:t>0.0664</a:t>
            </a:r>
            <a:endParaRPr sz="13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350">
                <a:latin typeface="Times New Roman"/>
                <a:ea typeface="Times New Roman"/>
                <a:cs typeface="Times New Roman"/>
                <a:sym typeface="Times New Roman"/>
              </a:rPr>
              <a:t>  0 –</a:t>
            </a:r>
            <a:r>
              <a:rPr baseline="30000" lang="en" sz="1350">
                <a:latin typeface="Times New Roman"/>
                <a:ea typeface="Times New Roman"/>
                <a:cs typeface="Times New Roman"/>
                <a:sym typeface="Times New Roman"/>
              </a:rPr>
              <a:t>*</a:t>
            </a:r>
            <a:r>
              <a:rPr lang="en" sz="1350">
                <a:latin typeface="Times New Roman"/>
                <a:ea typeface="Times New Roman"/>
                <a:cs typeface="Times New Roman"/>
                <a:sym typeface="Times New Roman"/>
              </a:rPr>
              <a:t>→[1,4]</a:t>
            </a:r>
            <a:r>
              <a:rPr lang="en" sz="1500">
                <a:solidFill>
                  <a:schemeClr val="accent1"/>
                </a:solidFill>
                <a:latin typeface="Lato"/>
                <a:ea typeface="Lato"/>
                <a:cs typeface="Lato"/>
                <a:sym typeface="Lato"/>
              </a:rPr>
              <a:t>: </a:t>
            </a:r>
            <a:r>
              <a:rPr lang="en" sz="1350">
                <a:latin typeface="Times New Roman"/>
                <a:ea typeface="Times New Roman"/>
                <a:cs typeface="Times New Roman"/>
                <a:sym typeface="Times New Roman"/>
              </a:rPr>
              <a:t>0.6064</a:t>
            </a:r>
            <a:endParaRPr sz="13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350">
                <a:latin typeface="Times New Roman"/>
                <a:ea typeface="Times New Roman"/>
                <a:cs typeface="Times New Roman"/>
                <a:sym typeface="Times New Roman"/>
              </a:rPr>
              <a:t>  0 –</a:t>
            </a:r>
            <a:r>
              <a:rPr baseline="30000" lang="en" sz="1350">
                <a:latin typeface="Times New Roman"/>
                <a:ea typeface="Times New Roman"/>
                <a:cs typeface="Times New Roman"/>
                <a:sym typeface="Times New Roman"/>
              </a:rPr>
              <a:t>*</a:t>
            </a:r>
            <a:r>
              <a:rPr lang="en" sz="1350">
                <a:latin typeface="Times New Roman"/>
                <a:ea typeface="Times New Roman"/>
                <a:cs typeface="Times New Roman"/>
                <a:sym typeface="Times New Roman"/>
              </a:rPr>
              <a:t>→[2,3]</a:t>
            </a:r>
            <a:r>
              <a:rPr lang="en" sz="1500">
                <a:solidFill>
                  <a:schemeClr val="accent1"/>
                </a:solidFill>
                <a:latin typeface="Lato"/>
                <a:ea typeface="Lato"/>
                <a:cs typeface="Lato"/>
                <a:sym typeface="Lato"/>
              </a:rPr>
              <a:t>: </a:t>
            </a:r>
            <a:r>
              <a:rPr lang="en" sz="1350">
                <a:latin typeface="Times New Roman"/>
                <a:ea typeface="Times New Roman"/>
                <a:cs typeface="Times New Roman"/>
                <a:sym typeface="Times New Roman"/>
              </a:rPr>
              <a:t>0.0508</a:t>
            </a:r>
            <a:endParaRPr sz="13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350">
                <a:latin typeface="Times New Roman"/>
                <a:ea typeface="Times New Roman"/>
                <a:cs typeface="Times New Roman"/>
                <a:sym typeface="Times New Roman"/>
              </a:rPr>
              <a:t>  0 –</a:t>
            </a:r>
            <a:r>
              <a:rPr baseline="30000" lang="en" sz="1350">
                <a:latin typeface="Times New Roman"/>
                <a:ea typeface="Times New Roman"/>
                <a:cs typeface="Times New Roman"/>
                <a:sym typeface="Times New Roman"/>
              </a:rPr>
              <a:t>WH</a:t>
            </a:r>
            <a:r>
              <a:rPr lang="en" sz="1350">
                <a:latin typeface="Times New Roman"/>
                <a:ea typeface="Times New Roman"/>
                <a:cs typeface="Times New Roman"/>
                <a:sym typeface="Times New Roman"/>
              </a:rPr>
              <a:t>→[]</a:t>
            </a:r>
            <a:r>
              <a:rPr lang="en" sz="1500">
                <a:solidFill>
                  <a:schemeClr val="accent1"/>
                </a:solidFill>
                <a:latin typeface="Lato"/>
                <a:ea typeface="Lato"/>
                <a:cs typeface="Lato"/>
                <a:sym typeface="Lato"/>
              </a:rPr>
              <a:t>: </a:t>
            </a:r>
            <a:r>
              <a:rPr lang="en" sz="1350">
                <a:latin typeface="Times New Roman"/>
                <a:ea typeface="Times New Roman"/>
                <a:cs typeface="Times New Roman"/>
                <a:sym typeface="Times New Roman"/>
              </a:rPr>
              <a:t>0.2765</a:t>
            </a:r>
            <a:endParaRPr sz="13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350">
                <a:latin typeface="Times New Roman"/>
                <a:ea typeface="Times New Roman"/>
                <a:cs typeface="Times New Roman"/>
                <a:sym typeface="Times New Roman"/>
              </a:rPr>
              <a:t>  1–</a:t>
            </a:r>
            <a:r>
              <a:rPr baseline="30000" lang="en" sz="1350">
                <a:latin typeface="Times New Roman"/>
                <a:ea typeface="Times New Roman"/>
                <a:cs typeface="Times New Roman"/>
                <a:sym typeface="Times New Roman"/>
              </a:rPr>
              <a:t>*</a:t>
            </a:r>
            <a:r>
              <a:rPr lang="en" sz="1350">
                <a:latin typeface="Times New Roman"/>
                <a:ea typeface="Times New Roman"/>
                <a:cs typeface="Times New Roman"/>
                <a:sym typeface="Times New Roman"/>
              </a:rPr>
              <a:t>→[0,1]</a:t>
            </a:r>
            <a:r>
              <a:rPr lang="en" sz="1350">
                <a:latin typeface="Times New Roman"/>
                <a:ea typeface="Times New Roman"/>
                <a:cs typeface="Times New Roman"/>
                <a:sym typeface="Times New Roman"/>
              </a:rPr>
              <a:t>: 0.</a:t>
            </a:r>
            <a:r>
              <a:rPr lang="en" sz="1350">
                <a:latin typeface="Times New Roman"/>
                <a:ea typeface="Times New Roman"/>
                <a:cs typeface="Times New Roman"/>
                <a:sym typeface="Times New Roman"/>
              </a:rPr>
              <a:t>2992</a:t>
            </a:r>
            <a:endParaRPr sz="13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350">
                <a:latin typeface="Times New Roman"/>
                <a:ea typeface="Times New Roman"/>
                <a:cs typeface="Times New Roman"/>
                <a:sym typeface="Times New Roman"/>
              </a:rPr>
              <a:t>  1–</a:t>
            </a:r>
            <a:r>
              <a:rPr baseline="30000" lang="en" sz="1350">
                <a:latin typeface="Times New Roman"/>
                <a:ea typeface="Times New Roman"/>
                <a:cs typeface="Times New Roman"/>
                <a:sym typeface="Times New Roman"/>
              </a:rPr>
              <a:t>*</a:t>
            </a:r>
            <a:r>
              <a:rPr lang="en" sz="1350">
                <a:latin typeface="Times New Roman"/>
                <a:ea typeface="Times New Roman"/>
                <a:cs typeface="Times New Roman"/>
                <a:sym typeface="Times New Roman"/>
              </a:rPr>
              <a:t>→[1,1]</a:t>
            </a:r>
            <a:r>
              <a:rPr lang="en" sz="1350">
                <a:latin typeface="Times New Roman"/>
                <a:ea typeface="Times New Roman"/>
                <a:cs typeface="Times New Roman"/>
                <a:sym typeface="Times New Roman"/>
              </a:rPr>
              <a:t>: 0.</a:t>
            </a:r>
            <a:r>
              <a:rPr lang="en" sz="1350">
                <a:latin typeface="Times New Roman"/>
                <a:ea typeface="Times New Roman"/>
                <a:cs typeface="Times New Roman"/>
                <a:sym typeface="Times New Roman"/>
              </a:rPr>
              <a:t>0613</a:t>
            </a:r>
            <a:endParaRPr sz="13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350">
                <a:latin typeface="Times New Roman"/>
                <a:ea typeface="Times New Roman"/>
                <a:cs typeface="Times New Roman"/>
                <a:sym typeface="Times New Roman"/>
              </a:rPr>
              <a:t>  1–</a:t>
            </a:r>
            <a:r>
              <a:rPr baseline="30000" lang="en" sz="1350">
                <a:latin typeface="Times New Roman"/>
                <a:ea typeface="Times New Roman"/>
                <a:cs typeface="Times New Roman"/>
                <a:sym typeface="Times New Roman"/>
              </a:rPr>
              <a:t>*</a:t>
            </a:r>
            <a:r>
              <a:rPr lang="en" sz="1350">
                <a:latin typeface="Times New Roman"/>
                <a:ea typeface="Times New Roman"/>
                <a:cs typeface="Times New Roman"/>
                <a:sym typeface="Times New Roman"/>
              </a:rPr>
              <a:t>→[1,4]</a:t>
            </a:r>
            <a:r>
              <a:rPr lang="en" sz="1350">
                <a:latin typeface="Times New Roman"/>
                <a:ea typeface="Times New Roman"/>
                <a:cs typeface="Times New Roman"/>
                <a:sym typeface="Times New Roman"/>
              </a:rPr>
              <a:t>: 0.</a:t>
            </a:r>
            <a:r>
              <a:rPr lang="en" sz="1350">
                <a:latin typeface="Times New Roman"/>
                <a:ea typeface="Times New Roman"/>
                <a:cs typeface="Times New Roman"/>
                <a:sym typeface="Times New Roman"/>
              </a:rPr>
              <a:t>0007</a:t>
            </a:r>
            <a:endParaRPr sz="13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350">
                <a:latin typeface="Times New Roman"/>
                <a:ea typeface="Times New Roman"/>
                <a:cs typeface="Times New Roman"/>
                <a:sym typeface="Times New Roman"/>
              </a:rPr>
              <a:t>  1–</a:t>
            </a:r>
            <a:r>
              <a:rPr baseline="30000" lang="en" sz="1350">
                <a:latin typeface="Times New Roman"/>
                <a:ea typeface="Times New Roman"/>
                <a:cs typeface="Times New Roman"/>
                <a:sym typeface="Times New Roman"/>
              </a:rPr>
              <a:t>*</a:t>
            </a:r>
            <a:r>
              <a:rPr lang="en" sz="1350">
                <a:latin typeface="Times New Roman"/>
                <a:ea typeface="Times New Roman"/>
                <a:cs typeface="Times New Roman"/>
                <a:sym typeface="Times New Roman"/>
              </a:rPr>
              <a:t>→[2,3]</a:t>
            </a:r>
            <a:r>
              <a:rPr lang="en" sz="1350">
                <a:latin typeface="Times New Roman"/>
                <a:ea typeface="Times New Roman"/>
                <a:cs typeface="Times New Roman"/>
                <a:sym typeface="Times New Roman"/>
              </a:rPr>
              <a:t>: 0.</a:t>
            </a:r>
            <a:r>
              <a:rPr lang="en" sz="1350">
                <a:latin typeface="Times New Roman"/>
                <a:ea typeface="Times New Roman"/>
                <a:cs typeface="Times New Roman"/>
                <a:sym typeface="Times New Roman"/>
              </a:rPr>
              <a:t>0118</a:t>
            </a:r>
            <a:endParaRPr sz="13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350">
                <a:latin typeface="Times New Roman"/>
                <a:ea typeface="Times New Roman"/>
                <a:cs typeface="Times New Roman"/>
                <a:sym typeface="Times New Roman"/>
              </a:rPr>
              <a:t>  1–</a:t>
            </a:r>
            <a:r>
              <a:rPr baseline="30000" lang="en" sz="1350">
                <a:latin typeface="Times New Roman"/>
                <a:ea typeface="Times New Roman"/>
                <a:cs typeface="Times New Roman"/>
                <a:sym typeface="Times New Roman"/>
              </a:rPr>
              <a:t>X</a:t>
            </a:r>
            <a:r>
              <a:rPr lang="en" sz="1350">
                <a:latin typeface="Times New Roman"/>
                <a:ea typeface="Times New Roman"/>
                <a:cs typeface="Times New Roman"/>
                <a:sym typeface="Times New Roman"/>
              </a:rPr>
              <a:t>→[]</a:t>
            </a:r>
            <a:r>
              <a:rPr lang="en" sz="1500">
                <a:solidFill>
                  <a:schemeClr val="accent1"/>
                </a:solidFill>
                <a:latin typeface="Lato"/>
                <a:ea typeface="Lato"/>
                <a:cs typeface="Lato"/>
                <a:sym typeface="Lato"/>
              </a:rPr>
              <a:t> </a:t>
            </a:r>
            <a:r>
              <a:rPr lang="en" sz="1350">
                <a:latin typeface="Times New Roman"/>
                <a:ea typeface="Times New Roman"/>
                <a:cs typeface="Times New Roman"/>
                <a:sym typeface="Times New Roman"/>
              </a:rPr>
              <a:t>: 0.627</a:t>
            </a:r>
            <a:endParaRPr sz="13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350">
                <a:latin typeface="Times New Roman"/>
                <a:ea typeface="Times New Roman"/>
                <a:cs typeface="Times New Roman"/>
                <a:sym typeface="Times New Roman"/>
              </a:rPr>
              <a:t>  2–</a:t>
            </a:r>
            <a:r>
              <a:rPr baseline="30000" lang="en" sz="1350">
                <a:latin typeface="Times New Roman"/>
                <a:ea typeface="Times New Roman"/>
                <a:cs typeface="Times New Roman"/>
                <a:sym typeface="Times New Roman"/>
              </a:rPr>
              <a:t>V</a:t>
            </a:r>
            <a:r>
              <a:rPr lang="en" sz="1350">
                <a:latin typeface="Times New Roman"/>
                <a:ea typeface="Times New Roman"/>
                <a:cs typeface="Times New Roman"/>
                <a:sym typeface="Times New Roman"/>
              </a:rPr>
              <a:t>→[]</a:t>
            </a:r>
            <a:r>
              <a:rPr lang="en" sz="1500">
                <a:solidFill>
                  <a:schemeClr val="accent1"/>
                </a:solidFill>
                <a:latin typeface="Lato"/>
                <a:ea typeface="Lato"/>
                <a:cs typeface="Lato"/>
                <a:sym typeface="Lato"/>
              </a:rPr>
              <a:t> </a:t>
            </a:r>
            <a:r>
              <a:rPr lang="en" sz="1350">
                <a:latin typeface="Times New Roman"/>
                <a:ea typeface="Times New Roman"/>
                <a:cs typeface="Times New Roman"/>
                <a:sym typeface="Times New Roman"/>
              </a:rPr>
              <a:t>: 1.0</a:t>
            </a:r>
            <a:endParaRPr sz="13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350">
                <a:latin typeface="Times New Roman"/>
                <a:ea typeface="Times New Roman"/>
                <a:cs typeface="Times New Roman"/>
                <a:sym typeface="Times New Roman"/>
              </a:rPr>
              <a:t>  3–</a:t>
            </a:r>
            <a:r>
              <a:rPr baseline="30000" lang="en" sz="1350">
                <a:latin typeface="Times New Roman"/>
                <a:ea typeface="Times New Roman"/>
                <a:cs typeface="Times New Roman"/>
                <a:sym typeface="Times New Roman"/>
              </a:rPr>
              <a:t>NP</a:t>
            </a:r>
            <a:r>
              <a:rPr lang="en" sz="1350">
                <a:latin typeface="Times New Roman"/>
                <a:ea typeface="Times New Roman"/>
                <a:cs typeface="Times New Roman"/>
                <a:sym typeface="Times New Roman"/>
              </a:rPr>
              <a:t>→[]</a:t>
            </a:r>
            <a:r>
              <a:rPr lang="en" sz="1500">
                <a:solidFill>
                  <a:schemeClr val="accent1"/>
                </a:solidFill>
                <a:latin typeface="Lato"/>
                <a:ea typeface="Lato"/>
                <a:cs typeface="Lato"/>
                <a:sym typeface="Lato"/>
              </a:rPr>
              <a:t> </a:t>
            </a:r>
            <a:r>
              <a:rPr lang="en" sz="1350">
                <a:latin typeface="Times New Roman"/>
                <a:ea typeface="Times New Roman"/>
                <a:cs typeface="Times New Roman"/>
                <a:sym typeface="Times New Roman"/>
              </a:rPr>
              <a:t>: 1.0</a:t>
            </a:r>
            <a:endParaRPr sz="13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350">
                <a:latin typeface="Times New Roman"/>
                <a:ea typeface="Times New Roman"/>
                <a:cs typeface="Times New Roman"/>
                <a:sym typeface="Times New Roman"/>
              </a:rPr>
              <a:t>   4–</a:t>
            </a:r>
            <a:r>
              <a:rPr baseline="30000" lang="en" sz="1350">
                <a:latin typeface="Times New Roman"/>
                <a:ea typeface="Times New Roman"/>
                <a:cs typeface="Times New Roman"/>
                <a:sym typeface="Times New Roman"/>
              </a:rPr>
              <a:t>*</a:t>
            </a:r>
            <a:r>
              <a:rPr lang="en" sz="1350">
                <a:latin typeface="Times New Roman"/>
                <a:ea typeface="Times New Roman"/>
                <a:cs typeface="Times New Roman"/>
                <a:sym typeface="Times New Roman"/>
              </a:rPr>
              <a:t>→[1,1]</a:t>
            </a:r>
            <a:r>
              <a:rPr lang="en" sz="1350">
                <a:latin typeface="Times New Roman"/>
                <a:ea typeface="Times New Roman"/>
                <a:cs typeface="Times New Roman"/>
                <a:sym typeface="Times New Roman"/>
              </a:rPr>
              <a:t>: 0.</a:t>
            </a:r>
            <a:r>
              <a:rPr lang="en" sz="1350">
                <a:latin typeface="Times New Roman"/>
                <a:ea typeface="Times New Roman"/>
                <a:cs typeface="Times New Roman"/>
                <a:sym typeface="Times New Roman"/>
              </a:rPr>
              <a:t>2152</a:t>
            </a:r>
            <a:endParaRPr sz="13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350">
                <a:latin typeface="Times New Roman"/>
                <a:ea typeface="Times New Roman"/>
                <a:cs typeface="Times New Roman"/>
                <a:sym typeface="Times New Roman"/>
              </a:rPr>
              <a:t>  4–</a:t>
            </a:r>
            <a:r>
              <a:rPr baseline="30000" lang="en" sz="1350">
                <a:latin typeface="Times New Roman"/>
                <a:ea typeface="Times New Roman"/>
                <a:cs typeface="Times New Roman"/>
                <a:sym typeface="Times New Roman"/>
              </a:rPr>
              <a:t>*</a:t>
            </a:r>
            <a:r>
              <a:rPr lang="en" sz="1350">
                <a:latin typeface="Times New Roman"/>
                <a:ea typeface="Times New Roman"/>
                <a:cs typeface="Times New Roman"/>
                <a:sym typeface="Times New Roman"/>
              </a:rPr>
              <a:t>→[1,4]</a:t>
            </a:r>
            <a:r>
              <a:rPr lang="en" sz="1350">
                <a:latin typeface="Times New Roman"/>
                <a:ea typeface="Times New Roman"/>
                <a:cs typeface="Times New Roman"/>
                <a:sym typeface="Times New Roman"/>
              </a:rPr>
              <a:t>: 0.</a:t>
            </a:r>
            <a:r>
              <a:rPr lang="en" sz="1350">
                <a:latin typeface="Times New Roman"/>
                <a:ea typeface="Times New Roman"/>
                <a:cs typeface="Times New Roman"/>
                <a:sym typeface="Times New Roman"/>
              </a:rPr>
              <a:t>1029</a:t>
            </a:r>
            <a:endParaRPr sz="13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350">
                <a:latin typeface="Times New Roman"/>
                <a:ea typeface="Times New Roman"/>
                <a:cs typeface="Times New Roman"/>
                <a:sym typeface="Times New Roman"/>
              </a:rPr>
              <a:t>  4–</a:t>
            </a:r>
            <a:r>
              <a:rPr baseline="30000" lang="en" sz="1350">
                <a:latin typeface="Times New Roman"/>
                <a:ea typeface="Times New Roman"/>
                <a:cs typeface="Times New Roman"/>
                <a:sym typeface="Times New Roman"/>
              </a:rPr>
              <a:t>*</a:t>
            </a:r>
            <a:r>
              <a:rPr lang="en" sz="1350">
                <a:latin typeface="Times New Roman"/>
                <a:ea typeface="Times New Roman"/>
                <a:cs typeface="Times New Roman"/>
                <a:sym typeface="Times New Roman"/>
              </a:rPr>
              <a:t>→[2,3]</a:t>
            </a:r>
            <a:r>
              <a:rPr lang="en" sz="1350">
                <a:latin typeface="Times New Roman"/>
                <a:ea typeface="Times New Roman"/>
                <a:cs typeface="Times New Roman"/>
                <a:sym typeface="Times New Roman"/>
              </a:rPr>
              <a:t>: 0.</a:t>
            </a:r>
            <a:r>
              <a:rPr lang="en" sz="1350">
                <a:latin typeface="Times New Roman"/>
                <a:ea typeface="Times New Roman"/>
                <a:cs typeface="Times New Roman"/>
                <a:sym typeface="Times New Roman"/>
              </a:rPr>
              <a:t>2744</a:t>
            </a:r>
            <a:endParaRPr sz="13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350">
                <a:latin typeface="Times New Roman"/>
                <a:ea typeface="Times New Roman"/>
                <a:cs typeface="Times New Roman"/>
                <a:sym typeface="Times New Roman"/>
              </a:rPr>
              <a:t>  4–</a:t>
            </a:r>
            <a:r>
              <a:rPr baseline="30000" lang="en" sz="1350">
                <a:latin typeface="Times New Roman"/>
                <a:ea typeface="Times New Roman"/>
                <a:cs typeface="Times New Roman"/>
                <a:sym typeface="Times New Roman"/>
              </a:rPr>
              <a:t>*</a:t>
            </a:r>
            <a:r>
              <a:rPr lang="en" sz="1350">
                <a:latin typeface="Times New Roman"/>
                <a:ea typeface="Times New Roman"/>
                <a:cs typeface="Times New Roman"/>
                <a:sym typeface="Times New Roman"/>
              </a:rPr>
              <a:t>→[2]</a:t>
            </a:r>
            <a:r>
              <a:rPr lang="en" sz="1350">
                <a:latin typeface="Times New Roman"/>
                <a:ea typeface="Times New Roman"/>
                <a:cs typeface="Times New Roman"/>
                <a:sym typeface="Times New Roman"/>
              </a:rPr>
              <a:t>: 0.</a:t>
            </a:r>
            <a:r>
              <a:rPr lang="en" sz="1350">
                <a:latin typeface="Times New Roman"/>
                <a:ea typeface="Times New Roman"/>
                <a:cs typeface="Times New Roman"/>
                <a:sym typeface="Times New Roman"/>
              </a:rPr>
              <a:t>4075</a:t>
            </a:r>
            <a:endParaRPr sz="17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9"/>
          <p:cNvSpPr txBox="1"/>
          <p:nvPr>
            <p:ph idx="1" type="body"/>
          </p:nvPr>
        </p:nvSpPr>
        <p:spPr>
          <a:xfrm>
            <a:off x="378700" y="1265075"/>
            <a:ext cx="8678400" cy="8595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400"/>
              <a:t>Based on Pearl &amp; Sprouse (2013), we </a:t>
            </a:r>
            <a:r>
              <a:rPr b="1" lang="en" sz="1400"/>
              <a:t>expected approximately 15-20%</a:t>
            </a:r>
            <a:r>
              <a:rPr lang="en" sz="1400"/>
              <a:t> of the trees in our parsed CHILDES trees to include relevant wh-dependencies. However, our criteria for a WH tree was </a:t>
            </a:r>
            <a:r>
              <a:rPr lang="en" sz="1400"/>
              <a:t> satisfied only by about </a:t>
            </a:r>
            <a:r>
              <a:rPr b="1" lang="en" sz="1400"/>
              <a:t>11% </a:t>
            </a:r>
            <a:r>
              <a:rPr lang="en" sz="1400"/>
              <a:t>of</a:t>
            </a:r>
            <a:r>
              <a:rPr lang="en" sz="1400"/>
              <a:t> trees. </a:t>
            </a:r>
            <a:endParaRPr sz="1402"/>
          </a:p>
        </p:txBody>
      </p:sp>
      <p:sp>
        <p:nvSpPr>
          <p:cNvPr id="591" name="Google Shape;591;p49"/>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CHILDES Treebank </a:t>
            </a:r>
            <a:r>
              <a:rPr lang="en"/>
              <a:t>Preprocessing</a:t>
            </a:r>
            <a:endParaRPr/>
          </a:p>
          <a:p>
            <a:pPr indent="0" lvl="0" marL="0" rtl="0" algn="l">
              <a:spcBef>
                <a:spcPts val="0"/>
              </a:spcBef>
              <a:spcAft>
                <a:spcPts val="0"/>
              </a:spcAft>
              <a:buNone/>
            </a:pPr>
            <a:r>
              <a:t/>
            </a:r>
            <a:endParaRPr/>
          </a:p>
        </p:txBody>
      </p:sp>
      <p:sp>
        <p:nvSpPr>
          <p:cNvPr id="592" name="Google Shape;592;p49"/>
          <p:cNvSpPr txBox="1"/>
          <p:nvPr>
            <p:ph idx="1" type="body"/>
          </p:nvPr>
        </p:nvSpPr>
        <p:spPr>
          <a:xfrm>
            <a:off x="359650" y="2043200"/>
            <a:ext cx="8546100" cy="1708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t>Stricter c</a:t>
            </a:r>
            <a:r>
              <a:rPr lang="en" sz="1400"/>
              <a:t>riteria for transformation from a parse to a tree containing a wh-dependency:</a:t>
            </a:r>
            <a:endParaRPr sz="1400"/>
          </a:p>
          <a:p>
            <a:pPr indent="-317500" lvl="0" marL="457200" rtl="0" algn="l">
              <a:lnSpc>
                <a:spcPct val="105000"/>
              </a:lnSpc>
              <a:spcBef>
                <a:spcPts val="0"/>
              </a:spcBef>
              <a:spcAft>
                <a:spcPts val="0"/>
              </a:spcAft>
              <a:buClr>
                <a:srgbClr val="666666"/>
              </a:buClr>
              <a:buSzPts val="1400"/>
              <a:buChar char="●"/>
            </a:pPr>
            <a:r>
              <a:rPr lang="en" sz="1400">
                <a:solidFill>
                  <a:srgbClr val="666666"/>
                </a:solidFill>
              </a:rPr>
              <a:t>Contains WHNP annotation marker (rather than WHVP, for instance)</a:t>
            </a:r>
            <a:endParaRPr sz="1400">
              <a:solidFill>
                <a:srgbClr val="666666"/>
              </a:solidFill>
            </a:endParaRPr>
          </a:p>
          <a:p>
            <a:pPr indent="-317500" lvl="0" marL="457200" rtl="0" algn="l">
              <a:lnSpc>
                <a:spcPct val="105000"/>
              </a:lnSpc>
              <a:spcBef>
                <a:spcPts val="0"/>
              </a:spcBef>
              <a:spcAft>
                <a:spcPts val="0"/>
              </a:spcAft>
              <a:buSzPts val="1400"/>
              <a:buChar char="●"/>
            </a:pPr>
            <a:r>
              <a:rPr lang="en" sz="1400"/>
              <a:t>Contains trace</a:t>
            </a:r>
            <a:endParaRPr sz="1400"/>
          </a:p>
          <a:p>
            <a:pPr indent="-317500" lvl="0" marL="457200" rtl="0" algn="l">
              <a:lnSpc>
                <a:spcPct val="105000"/>
              </a:lnSpc>
              <a:spcBef>
                <a:spcPts val="0"/>
              </a:spcBef>
              <a:spcAft>
                <a:spcPts val="0"/>
              </a:spcAft>
              <a:buSzPts val="1400"/>
              <a:buChar char="●"/>
            </a:pPr>
            <a:r>
              <a:rPr i="1" lang="en" sz="1400"/>
              <a:t>V</a:t>
            </a:r>
            <a:r>
              <a:rPr lang="en" sz="1400"/>
              <a:t> &amp; </a:t>
            </a:r>
            <a:r>
              <a:rPr i="1" lang="en" sz="1400"/>
              <a:t>NP</a:t>
            </a:r>
            <a:r>
              <a:rPr lang="en" sz="1400"/>
              <a:t>-trace are </a:t>
            </a:r>
            <a:r>
              <a:rPr i="1" lang="en" sz="1400"/>
              <a:t>direct </a:t>
            </a:r>
            <a:r>
              <a:rPr lang="en" sz="1400"/>
              <a:t>ordered sisters</a:t>
            </a:r>
            <a:endParaRPr sz="1400"/>
          </a:p>
          <a:p>
            <a:pPr indent="-317500" lvl="1" marL="914400" rtl="0" algn="l">
              <a:lnSpc>
                <a:spcPct val="105000"/>
              </a:lnSpc>
              <a:spcBef>
                <a:spcPts val="0"/>
              </a:spcBef>
              <a:spcAft>
                <a:spcPts val="0"/>
              </a:spcAft>
              <a:buSzPts val="1400"/>
              <a:buChar char="○"/>
            </a:pPr>
            <a:r>
              <a:rPr lang="en" sz="1400"/>
              <a:t>Excludes ditransitive verbs with trace in direct object (in second NP)</a:t>
            </a:r>
            <a:endParaRPr sz="1400"/>
          </a:p>
          <a:p>
            <a:pPr indent="-317500" lvl="0" marL="457200" rtl="0" algn="l">
              <a:lnSpc>
                <a:spcPct val="105000"/>
              </a:lnSpc>
              <a:spcBef>
                <a:spcPts val="0"/>
              </a:spcBef>
              <a:spcAft>
                <a:spcPts val="0"/>
              </a:spcAft>
              <a:buSzPts val="1400"/>
              <a:buChar char="●"/>
            </a:pPr>
            <a:r>
              <a:rPr lang="en" sz="1400"/>
              <a:t>WHNP and trace are coindexed</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0"/>
          <p:cNvSpPr txBox="1"/>
          <p:nvPr>
            <p:ph idx="1" type="body"/>
          </p:nvPr>
        </p:nvSpPr>
        <p:spPr>
          <a:xfrm>
            <a:off x="378700" y="1417475"/>
            <a:ext cx="5964900" cy="179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2"/>
              <a:t>Imposing</a:t>
            </a:r>
            <a:r>
              <a:rPr lang="en" sz="1402"/>
              <a:t> these restrictions:</a:t>
            </a:r>
            <a:endParaRPr sz="1402"/>
          </a:p>
          <a:p>
            <a:pPr indent="0" lvl="0" marL="457200" rtl="0" algn="l">
              <a:spcBef>
                <a:spcPts val="0"/>
              </a:spcBef>
              <a:spcAft>
                <a:spcPts val="0"/>
              </a:spcAft>
              <a:buNone/>
            </a:pPr>
            <a:r>
              <a:rPr lang="en" sz="1402"/>
              <a:t>Total number of trees: 46740</a:t>
            </a:r>
            <a:endParaRPr sz="1402"/>
          </a:p>
          <a:p>
            <a:pPr indent="0" lvl="0" marL="457200" rtl="0" algn="l">
              <a:spcBef>
                <a:spcPts val="0"/>
              </a:spcBef>
              <a:spcAft>
                <a:spcPts val="0"/>
              </a:spcAft>
              <a:buNone/>
            </a:pPr>
            <a:r>
              <a:rPr lang="en" sz="1402"/>
              <a:t>WHNP trees: 8790 → 18.81%</a:t>
            </a:r>
            <a:endParaRPr sz="1402"/>
          </a:p>
          <a:p>
            <a:pPr indent="457200" lvl="0" marL="457200" rtl="0" algn="l">
              <a:spcBef>
                <a:spcPts val="0"/>
              </a:spcBef>
              <a:spcAft>
                <a:spcPts val="0"/>
              </a:spcAft>
              <a:buNone/>
            </a:pPr>
            <a:r>
              <a:rPr lang="en" sz="1402"/>
              <a:t>with object question: 8090 → 17.31%</a:t>
            </a:r>
            <a:endParaRPr sz="1402"/>
          </a:p>
          <a:p>
            <a:pPr indent="457200" lvl="0" marL="914400" rtl="0" algn="l">
              <a:spcBef>
                <a:spcPts val="0"/>
              </a:spcBef>
              <a:spcAft>
                <a:spcPts val="0"/>
              </a:spcAft>
              <a:buNone/>
            </a:pPr>
            <a:r>
              <a:rPr lang="en" sz="1402"/>
              <a:t>with trace: 5274 →11.28%</a:t>
            </a:r>
            <a:endParaRPr sz="1402"/>
          </a:p>
          <a:p>
            <a:pPr indent="0" lvl="0" marL="457200" rtl="0" algn="l">
              <a:spcBef>
                <a:spcPts val="0"/>
              </a:spcBef>
              <a:spcAft>
                <a:spcPts val="0"/>
              </a:spcAft>
              <a:buNone/>
            </a:pPr>
            <a:r>
              <a:rPr lang="en" sz="1402"/>
              <a:t>WH trees: </a:t>
            </a:r>
            <a:r>
              <a:rPr lang="en" sz="1402"/>
              <a:t>2652</a:t>
            </a:r>
            <a:r>
              <a:rPr lang="en" sz="1402"/>
              <a:t> → 5.48%</a:t>
            </a:r>
            <a:endParaRPr sz="1402"/>
          </a:p>
        </p:txBody>
      </p:sp>
      <p:sp>
        <p:nvSpPr>
          <p:cNvPr id="598" name="Google Shape;598;p50"/>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CHILDES Treebank Preprocessing</a:t>
            </a:r>
            <a:endParaRPr/>
          </a:p>
          <a:p>
            <a:pPr indent="0" lvl="0" marL="0" rtl="0" algn="l">
              <a:spcBef>
                <a:spcPts val="0"/>
              </a:spcBef>
              <a:spcAft>
                <a:spcPts val="0"/>
              </a:spcAft>
              <a:buNone/>
            </a:pPr>
            <a:r>
              <a:t/>
            </a:r>
            <a:endParaRPr/>
          </a:p>
        </p:txBody>
      </p:sp>
      <p:sp>
        <p:nvSpPr>
          <p:cNvPr id="599" name="Google Shape;599;p50"/>
          <p:cNvSpPr txBox="1"/>
          <p:nvPr/>
        </p:nvSpPr>
        <p:spPr>
          <a:xfrm>
            <a:off x="378700" y="3324875"/>
            <a:ext cx="8678400" cy="139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02">
                <a:solidFill>
                  <a:schemeClr val="accent1"/>
                </a:solidFill>
                <a:latin typeface="Lato"/>
                <a:ea typeface="Lato"/>
                <a:cs typeface="Lato"/>
                <a:sym typeface="Lato"/>
              </a:rPr>
              <a:t>Upon investigation, we found the majority of wh-questions ‘missed’ (the disparity in 11% and 5%) in parsing to occur for three reasons: </a:t>
            </a:r>
            <a:endParaRPr sz="1402">
              <a:solidFill>
                <a:schemeClr val="accent1"/>
              </a:solidFill>
              <a:latin typeface="Lato"/>
              <a:ea typeface="Lato"/>
              <a:cs typeface="Lato"/>
              <a:sym typeface="Lato"/>
            </a:endParaRPr>
          </a:p>
          <a:p>
            <a:pPr indent="457200" lvl="0" marL="457200" rtl="0" algn="l">
              <a:lnSpc>
                <a:spcPct val="115000"/>
              </a:lnSpc>
              <a:spcBef>
                <a:spcPts val="0"/>
              </a:spcBef>
              <a:spcAft>
                <a:spcPts val="0"/>
              </a:spcAft>
              <a:buNone/>
            </a:pPr>
            <a:r>
              <a:rPr b="1" lang="en" sz="1402">
                <a:solidFill>
                  <a:schemeClr val="accent1"/>
                </a:solidFill>
                <a:latin typeface="Lato"/>
                <a:ea typeface="Lato"/>
                <a:cs typeface="Lato"/>
                <a:sym typeface="Lato"/>
              </a:rPr>
              <a:t>1) ditransitive verbs: </a:t>
            </a:r>
            <a:r>
              <a:rPr lang="en" sz="1402">
                <a:solidFill>
                  <a:schemeClr val="accent1"/>
                </a:solidFill>
                <a:latin typeface="Lato"/>
                <a:ea typeface="Lato"/>
                <a:cs typeface="Lato"/>
                <a:sym typeface="Lato"/>
              </a:rPr>
              <a:t>~500</a:t>
            </a:r>
            <a:r>
              <a:rPr b="1" lang="en" sz="1402">
                <a:solidFill>
                  <a:schemeClr val="accent1"/>
                </a:solidFill>
                <a:latin typeface="Lato"/>
                <a:ea typeface="Lato"/>
                <a:cs typeface="Lato"/>
                <a:sym typeface="Lato"/>
              </a:rPr>
              <a:t> </a:t>
            </a:r>
            <a:r>
              <a:rPr lang="en" sz="1402">
                <a:solidFill>
                  <a:schemeClr val="accent1"/>
                </a:solidFill>
                <a:latin typeface="Lato"/>
                <a:ea typeface="Lato"/>
                <a:cs typeface="Lato"/>
                <a:sym typeface="Lato"/>
              </a:rPr>
              <a:t>trees</a:t>
            </a:r>
            <a:endParaRPr sz="1402">
              <a:solidFill>
                <a:schemeClr val="accent1"/>
              </a:solidFill>
              <a:latin typeface="Lato"/>
              <a:ea typeface="Lato"/>
              <a:cs typeface="Lato"/>
              <a:sym typeface="Lato"/>
            </a:endParaRPr>
          </a:p>
          <a:p>
            <a:pPr indent="457200" lvl="0" marL="457200" rtl="0" algn="l">
              <a:lnSpc>
                <a:spcPct val="115000"/>
              </a:lnSpc>
              <a:spcBef>
                <a:spcPts val="0"/>
              </a:spcBef>
              <a:spcAft>
                <a:spcPts val="0"/>
              </a:spcAft>
              <a:buNone/>
            </a:pPr>
            <a:r>
              <a:rPr b="1" lang="en" sz="1402">
                <a:solidFill>
                  <a:schemeClr val="accent1"/>
                </a:solidFill>
                <a:latin typeface="Lato"/>
                <a:ea typeface="Lato"/>
                <a:cs typeface="Lato"/>
                <a:sym typeface="Lato"/>
              </a:rPr>
              <a:t>2) copular verbs (with inversio</a:t>
            </a:r>
            <a:r>
              <a:rPr b="1" lang="en" sz="1402">
                <a:solidFill>
                  <a:schemeClr val="accent1"/>
                </a:solidFill>
                <a:latin typeface="Lato"/>
                <a:ea typeface="Lato"/>
                <a:cs typeface="Lato"/>
                <a:sym typeface="Lato"/>
              </a:rPr>
              <a:t>n): </a:t>
            </a:r>
            <a:r>
              <a:rPr lang="en" sz="1402">
                <a:solidFill>
                  <a:schemeClr val="accent1"/>
                </a:solidFill>
                <a:latin typeface="Lato"/>
                <a:ea typeface="Lato"/>
                <a:cs typeface="Lato"/>
                <a:sym typeface="Lato"/>
              </a:rPr>
              <a:t>~1920 trees</a:t>
            </a:r>
            <a:endParaRPr sz="1402">
              <a:solidFill>
                <a:schemeClr val="accent1"/>
              </a:solidFill>
              <a:latin typeface="Lato"/>
              <a:ea typeface="Lato"/>
              <a:cs typeface="Lato"/>
              <a:sym typeface="Lato"/>
            </a:endParaRPr>
          </a:p>
          <a:p>
            <a:pPr indent="457200" lvl="0" marL="457200" rtl="0" algn="l">
              <a:lnSpc>
                <a:spcPct val="115000"/>
              </a:lnSpc>
              <a:spcBef>
                <a:spcPts val="0"/>
              </a:spcBef>
              <a:spcAft>
                <a:spcPts val="0"/>
              </a:spcAft>
              <a:buNone/>
            </a:pPr>
            <a:r>
              <a:rPr b="1" lang="en" sz="1402">
                <a:solidFill>
                  <a:schemeClr val="accent1"/>
                </a:solidFill>
                <a:latin typeface="Lato"/>
                <a:ea typeface="Lato"/>
                <a:cs typeface="Lato"/>
                <a:sym typeface="Lato"/>
              </a:rPr>
              <a:t>3) verbs with object trace nested in prepositional phrases: </a:t>
            </a:r>
            <a:r>
              <a:rPr lang="en" sz="1402">
                <a:solidFill>
                  <a:schemeClr val="accent1"/>
                </a:solidFill>
                <a:latin typeface="Lato"/>
                <a:ea typeface="Lato"/>
                <a:cs typeface="Lato"/>
                <a:sym typeface="Lato"/>
              </a:rPr>
              <a:t>~60 trees</a:t>
            </a:r>
            <a:endParaRPr>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1"/>
          <p:cNvSpPr txBox="1"/>
          <p:nvPr>
            <p:ph idx="1" type="body"/>
          </p:nvPr>
        </p:nvSpPr>
        <p:spPr>
          <a:xfrm>
            <a:off x="226300" y="1265075"/>
            <a:ext cx="8553600" cy="85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Ditransitive verbs give evidence for both </a:t>
            </a:r>
            <a:r>
              <a:rPr i="1" lang="en" sz="1400">
                <a:solidFill>
                  <a:srgbClr val="000000"/>
                </a:solidFill>
              </a:rPr>
              <a:t>V-NP</a:t>
            </a:r>
            <a:r>
              <a:rPr lang="en" sz="1400">
                <a:solidFill>
                  <a:srgbClr val="000000"/>
                </a:solidFill>
              </a:rPr>
              <a:t> and </a:t>
            </a:r>
            <a:r>
              <a:rPr i="1" lang="en" sz="1400">
                <a:solidFill>
                  <a:srgbClr val="000000"/>
                </a:solidFill>
              </a:rPr>
              <a:t>WH-V</a:t>
            </a:r>
            <a:r>
              <a:rPr lang="en" sz="1400">
                <a:solidFill>
                  <a:srgbClr val="000000"/>
                </a:solidFill>
              </a:rPr>
              <a:t> constructions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In the current parsing mechanism they produce trees containing V-NP which are also necessary for our learner (and children) to learn the short distance configuration of this dependency. </a:t>
            </a:r>
            <a:endParaRPr sz="1602"/>
          </a:p>
        </p:txBody>
      </p:sp>
      <p:sp>
        <p:nvSpPr>
          <p:cNvPr id="605" name="Google Shape;605;p51"/>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CHILDES Treebank </a:t>
            </a:r>
            <a:r>
              <a:rPr lang="en"/>
              <a:t>Preprocessing</a:t>
            </a:r>
            <a:r>
              <a:rPr lang="en"/>
              <a:t> - </a:t>
            </a:r>
            <a:r>
              <a:rPr b="0" lang="en"/>
              <a:t>Ditransitives</a:t>
            </a:r>
            <a:endParaRPr b="0"/>
          </a:p>
          <a:p>
            <a:pPr indent="0" lvl="0" marL="0" rtl="0" algn="l">
              <a:spcBef>
                <a:spcPts val="0"/>
              </a:spcBef>
              <a:spcAft>
                <a:spcPts val="0"/>
              </a:spcAft>
              <a:buNone/>
            </a:pPr>
            <a:r>
              <a:t/>
            </a:r>
            <a:endParaRPr/>
          </a:p>
        </p:txBody>
      </p:sp>
      <p:sp>
        <p:nvSpPr>
          <p:cNvPr id="606" name="Google Shape;606;p51"/>
          <p:cNvSpPr txBox="1"/>
          <p:nvPr/>
        </p:nvSpPr>
        <p:spPr>
          <a:xfrm>
            <a:off x="5888925" y="2658825"/>
            <a:ext cx="29550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Since instead identifying these as </a:t>
            </a:r>
            <a:r>
              <a:rPr i="1" lang="en">
                <a:latin typeface="Lato"/>
                <a:ea typeface="Lato"/>
                <a:cs typeface="Lato"/>
                <a:sym typeface="Lato"/>
              </a:rPr>
              <a:t>WH-V</a:t>
            </a:r>
            <a:r>
              <a:rPr lang="en">
                <a:latin typeface="Lato"/>
                <a:ea typeface="Lato"/>
                <a:cs typeface="Lato"/>
                <a:sym typeface="Lato"/>
              </a:rPr>
              <a:t> constructions would bar them from providing </a:t>
            </a:r>
            <a:r>
              <a:rPr i="1" lang="en">
                <a:latin typeface="Lato"/>
                <a:ea typeface="Lato"/>
                <a:cs typeface="Lato"/>
                <a:sym typeface="Lato"/>
              </a:rPr>
              <a:t>V-NP</a:t>
            </a:r>
            <a:r>
              <a:rPr lang="en">
                <a:latin typeface="Lato"/>
                <a:ea typeface="Lato"/>
                <a:cs typeface="Lato"/>
                <a:sym typeface="Lato"/>
              </a:rPr>
              <a:t> information, for the current study, we will continue to parse questions ditransitive verbs as statements. </a:t>
            </a:r>
            <a:endParaRPr>
              <a:latin typeface="Lato"/>
              <a:ea typeface="Lato"/>
              <a:cs typeface="Lato"/>
              <a:sym typeface="Lato"/>
            </a:endParaRPr>
          </a:p>
        </p:txBody>
      </p:sp>
      <p:sp>
        <p:nvSpPr>
          <p:cNvPr id="607" name="Google Shape;607;p51"/>
          <p:cNvSpPr txBox="1"/>
          <p:nvPr/>
        </p:nvSpPr>
        <p:spPr>
          <a:xfrm>
            <a:off x="714375" y="2123675"/>
            <a:ext cx="2616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 ex:	 what does he call you t</a:t>
            </a:r>
            <a:endParaRPr>
              <a:latin typeface="Lato"/>
              <a:ea typeface="Lato"/>
              <a:cs typeface="Lato"/>
              <a:sym typeface="Lato"/>
            </a:endParaRPr>
          </a:p>
        </p:txBody>
      </p:sp>
      <p:pic>
        <p:nvPicPr>
          <p:cNvPr id="608" name="Google Shape;608;p51"/>
          <p:cNvPicPr preferRelativeResize="0"/>
          <p:nvPr/>
        </p:nvPicPr>
        <p:blipFill rotWithShape="1">
          <a:blip r:embed="rId3">
            <a:alphaModFix/>
          </a:blip>
          <a:srcRect b="2695" l="0" r="0" t="0"/>
          <a:stretch/>
        </p:blipFill>
        <p:spPr>
          <a:xfrm>
            <a:off x="790575" y="2565025"/>
            <a:ext cx="4214425" cy="2437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933375" y="3298071"/>
            <a:ext cx="4274400" cy="22611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500">
                <a:solidFill>
                  <a:srgbClr val="000000"/>
                </a:solidFill>
              </a:rPr>
              <a:t>1a) I know Mary bought </a:t>
            </a:r>
            <a:r>
              <a:rPr b="1" lang="en" sz="1500">
                <a:solidFill>
                  <a:srgbClr val="000000"/>
                </a:solidFill>
              </a:rPr>
              <a:t>a pie</a:t>
            </a:r>
            <a:r>
              <a:rPr lang="en" sz="1500">
                <a:solidFill>
                  <a:srgbClr val="000000"/>
                </a:solidFill>
              </a:rPr>
              <a:t>.</a:t>
            </a:r>
            <a:endParaRPr sz="1500">
              <a:solidFill>
                <a:srgbClr val="000000"/>
              </a:solidFill>
            </a:endParaRPr>
          </a:p>
          <a:p>
            <a:pPr indent="457200" lvl="0" marL="0" rtl="0" algn="l">
              <a:spcBef>
                <a:spcPts val="0"/>
              </a:spcBef>
              <a:spcAft>
                <a:spcPts val="0"/>
              </a:spcAft>
              <a:buNone/>
            </a:pPr>
            <a:r>
              <a:t/>
            </a:r>
            <a:endParaRPr sz="1500">
              <a:solidFill>
                <a:srgbClr val="000000"/>
              </a:solidFill>
            </a:endParaRPr>
          </a:p>
          <a:p>
            <a:pPr indent="457200" lvl="0" marL="0" rtl="0" algn="l">
              <a:spcBef>
                <a:spcPts val="0"/>
              </a:spcBef>
              <a:spcAft>
                <a:spcPts val="0"/>
              </a:spcAft>
              <a:buNone/>
            </a:pPr>
            <a:r>
              <a:rPr lang="en" sz="1500">
                <a:solidFill>
                  <a:srgbClr val="000000"/>
                </a:solidFill>
              </a:rPr>
              <a:t>1b) *I know Mary bought.</a:t>
            </a:r>
            <a:endParaRPr sz="1500">
              <a:solidFill>
                <a:srgbClr val="000000"/>
              </a:solidFill>
            </a:endParaRPr>
          </a:p>
          <a:p>
            <a:pPr indent="457200" lvl="0" marL="0" rtl="0" algn="l">
              <a:spcBef>
                <a:spcPts val="0"/>
              </a:spcBef>
              <a:spcAft>
                <a:spcPts val="0"/>
              </a:spcAft>
              <a:buNone/>
            </a:pPr>
            <a:r>
              <a:t/>
            </a:r>
            <a:endParaRPr sz="1600"/>
          </a:p>
        </p:txBody>
      </p:sp>
      <p:sp>
        <p:nvSpPr>
          <p:cNvPr id="105" name="Google Shape;105;p16"/>
          <p:cNvSpPr txBox="1"/>
          <p:nvPr/>
        </p:nvSpPr>
        <p:spPr>
          <a:xfrm>
            <a:off x="4152825" y="3298075"/>
            <a:ext cx="4057800" cy="9465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sz="1500">
                <a:latin typeface="Lato"/>
                <a:ea typeface="Lato"/>
                <a:cs typeface="Lato"/>
                <a:sym typeface="Lato"/>
              </a:rPr>
              <a:t>2a) *I know </a:t>
            </a:r>
            <a:r>
              <a:rPr b="1" lang="en" sz="1500">
                <a:latin typeface="Lato"/>
                <a:ea typeface="Lato"/>
                <a:cs typeface="Lato"/>
                <a:sym typeface="Lato"/>
              </a:rPr>
              <a:t>which pie</a:t>
            </a:r>
            <a:r>
              <a:rPr lang="en" sz="1500">
                <a:latin typeface="Lato"/>
                <a:ea typeface="Lato"/>
                <a:cs typeface="Lato"/>
                <a:sym typeface="Lato"/>
              </a:rPr>
              <a:t> Mary bought </a:t>
            </a:r>
            <a:r>
              <a:rPr b="1" lang="en" sz="1500">
                <a:latin typeface="Lato"/>
                <a:ea typeface="Lato"/>
                <a:cs typeface="Lato"/>
                <a:sym typeface="Lato"/>
              </a:rPr>
              <a:t>a pie</a:t>
            </a:r>
            <a:r>
              <a:rPr lang="en" sz="1500">
                <a:latin typeface="Lato"/>
                <a:ea typeface="Lato"/>
                <a:cs typeface="Lato"/>
                <a:sym typeface="Lato"/>
              </a:rPr>
              <a:t>.</a:t>
            </a:r>
            <a:endParaRPr sz="1500">
              <a:latin typeface="Lato"/>
              <a:ea typeface="Lato"/>
              <a:cs typeface="Lato"/>
              <a:sym typeface="Lato"/>
            </a:endParaRPr>
          </a:p>
          <a:p>
            <a:pPr indent="457200" lvl="0" marL="0" rtl="0" algn="l">
              <a:lnSpc>
                <a:spcPct val="115000"/>
              </a:lnSpc>
              <a:spcBef>
                <a:spcPts val="0"/>
              </a:spcBef>
              <a:spcAft>
                <a:spcPts val="0"/>
              </a:spcAft>
              <a:buNone/>
            </a:pPr>
            <a:r>
              <a:t/>
            </a:r>
            <a:endParaRPr sz="1500">
              <a:latin typeface="Lato"/>
              <a:ea typeface="Lato"/>
              <a:cs typeface="Lato"/>
              <a:sym typeface="Lato"/>
            </a:endParaRPr>
          </a:p>
          <a:p>
            <a:pPr indent="457200" lvl="0" marL="0" rtl="0" algn="l">
              <a:lnSpc>
                <a:spcPct val="115000"/>
              </a:lnSpc>
              <a:spcBef>
                <a:spcPts val="0"/>
              </a:spcBef>
              <a:spcAft>
                <a:spcPts val="0"/>
              </a:spcAft>
              <a:buNone/>
            </a:pPr>
            <a:r>
              <a:rPr lang="en" sz="1500">
                <a:latin typeface="Lato"/>
                <a:ea typeface="Lato"/>
                <a:cs typeface="Lato"/>
                <a:sym typeface="Lato"/>
              </a:rPr>
              <a:t>2b) I know </a:t>
            </a:r>
            <a:r>
              <a:rPr b="1" lang="en" sz="1500">
                <a:latin typeface="Lato"/>
                <a:ea typeface="Lato"/>
                <a:cs typeface="Lato"/>
                <a:sym typeface="Lato"/>
              </a:rPr>
              <a:t>which pie</a:t>
            </a:r>
            <a:r>
              <a:rPr lang="en" sz="1500">
                <a:latin typeface="Lato"/>
                <a:ea typeface="Lato"/>
                <a:cs typeface="Lato"/>
                <a:sym typeface="Lato"/>
              </a:rPr>
              <a:t> Mary bought.</a:t>
            </a:r>
            <a:endParaRPr>
              <a:latin typeface="Lato"/>
              <a:ea typeface="Lato"/>
              <a:cs typeface="Lato"/>
              <a:sym typeface="Lato"/>
            </a:endParaRPr>
          </a:p>
        </p:txBody>
      </p:sp>
      <p:sp>
        <p:nvSpPr>
          <p:cNvPr id="106" name="Google Shape;106;p16"/>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Transitive Verb Object Requirement </a:t>
            </a:r>
            <a:endParaRPr/>
          </a:p>
        </p:txBody>
      </p:sp>
      <p:sp>
        <p:nvSpPr>
          <p:cNvPr id="107" name="Google Shape;107;p16"/>
          <p:cNvSpPr txBox="1"/>
          <p:nvPr/>
        </p:nvSpPr>
        <p:spPr>
          <a:xfrm>
            <a:off x="841950" y="1290338"/>
            <a:ext cx="6676200" cy="22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latin typeface="Lato"/>
                <a:ea typeface="Lato"/>
                <a:cs typeface="Lato"/>
                <a:sym typeface="Lato"/>
              </a:rPr>
              <a:t>A native English speaker’s linguistic knowledge contains the fact that transitive verbs must co-occur with an object. </a:t>
            </a:r>
            <a:r>
              <a:rPr lang="en" sz="1500">
                <a:latin typeface="Lato"/>
                <a:ea typeface="Lato"/>
                <a:cs typeface="Lato"/>
                <a:sym typeface="Lato"/>
              </a:rPr>
              <a:t>Can be satisfied: </a:t>
            </a:r>
            <a:endParaRPr sz="1500">
              <a:latin typeface="Lato"/>
              <a:ea typeface="Lato"/>
              <a:cs typeface="Lato"/>
              <a:sym typeface="Lato"/>
            </a:endParaRPr>
          </a:p>
          <a:p>
            <a:pPr indent="0" lvl="0" marL="0" rtl="0" algn="l">
              <a:lnSpc>
                <a:spcPct val="115000"/>
              </a:lnSpc>
              <a:spcBef>
                <a:spcPts val="0"/>
              </a:spcBef>
              <a:spcAft>
                <a:spcPts val="0"/>
              </a:spcAft>
              <a:buNone/>
            </a:pPr>
            <a:r>
              <a:t/>
            </a:r>
            <a:endParaRPr sz="1500">
              <a:latin typeface="Lato"/>
              <a:ea typeface="Lato"/>
              <a:cs typeface="Lato"/>
              <a:sym typeface="Lato"/>
            </a:endParaRPr>
          </a:p>
          <a:p>
            <a:pPr indent="457200" lvl="0" marL="0" rtl="0" algn="ctr">
              <a:lnSpc>
                <a:spcPct val="115000"/>
              </a:lnSpc>
              <a:spcBef>
                <a:spcPts val="0"/>
              </a:spcBef>
              <a:spcAft>
                <a:spcPts val="0"/>
              </a:spcAft>
              <a:buNone/>
            </a:pPr>
            <a:r>
              <a:rPr lang="en" sz="1500">
                <a:latin typeface="Lato"/>
                <a:ea typeface="Lato"/>
                <a:cs typeface="Lato"/>
                <a:sym typeface="Lato"/>
              </a:rPr>
              <a:t>by a noun phrase directly following verb</a:t>
            </a:r>
            <a:endParaRPr sz="1500">
              <a:latin typeface="Lato"/>
              <a:ea typeface="Lato"/>
              <a:cs typeface="Lato"/>
              <a:sym typeface="Lato"/>
            </a:endParaRPr>
          </a:p>
          <a:p>
            <a:pPr indent="457200" lvl="0" marL="0" rtl="0" algn="ctr">
              <a:lnSpc>
                <a:spcPct val="115000"/>
              </a:lnSpc>
              <a:spcBef>
                <a:spcPts val="0"/>
              </a:spcBef>
              <a:spcAft>
                <a:spcPts val="0"/>
              </a:spcAft>
              <a:buNone/>
            </a:pPr>
            <a:r>
              <a:rPr lang="en" sz="1500">
                <a:latin typeface="Lato"/>
                <a:ea typeface="Lato"/>
                <a:cs typeface="Lato"/>
                <a:sym typeface="Lato"/>
              </a:rPr>
              <a:t>OR</a:t>
            </a:r>
            <a:endParaRPr sz="1500">
              <a:latin typeface="Lato"/>
              <a:ea typeface="Lato"/>
              <a:cs typeface="Lato"/>
              <a:sym typeface="Lato"/>
            </a:endParaRPr>
          </a:p>
          <a:p>
            <a:pPr indent="457200" lvl="0" marL="0" rtl="0" algn="ctr">
              <a:lnSpc>
                <a:spcPct val="115000"/>
              </a:lnSpc>
              <a:spcBef>
                <a:spcPts val="0"/>
              </a:spcBef>
              <a:spcAft>
                <a:spcPts val="0"/>
              </a:spcAft>
              <a:buNone/>
            </a:pPr>
            <a:r>
              <a:rPr lang="en" sz="1500">
                <a:latin typeface="Lato"/>
                <a:ea typeface="Lato"/>
                <a:cs typeface="Lato"/>
                <a:sym typeface="Lato"/>
              </a:rPr>
              <a:t>by displaced wh-phrase </a:t>
            </a:r>
            <a:endParaRPr sz="1500">
              <a:latin typeface="Lato"/>
              <a:ea typeface="Lato"/>
              <a:cs typeface="Lato"/>
              <a:sym typeface="Lato"/>
            </a:endParaRPr>
          </a:p>
          <a:p>
            <a:pPr indent="457200" lvl="0" marL="0" rtl="0" algn="ctr">
              <a:lnSpc>
                <a:spcPct val="115000"/>
              </a:lnSpc>
              <a:spcBef>
                <a:spcPts val="0"/>
              </a:spcBef>
              <a:spcAft>
                <a:spcPts val="0"/>
              </a:spcAft>
              <a:buNone/>
            </a:pPr>
            <a:r>
              <a:rPr lang="en" sz="1500">
                <a:latin typeface="Lato"/>
                <a:ea typeface="Lato"/>
                <a:cs typeface="Lato"/>
                <a:sym typeface="Lato"/>
              </a:rPr>
              <a:t>NOT both </a:t>
            </a:r>
            <a:endParaRPr sz="1500">
              <a:latin typeface="Lato"/>
              <a:ea typeface="Lato"/>
              <a:cs typeface="Lato"/>
              <a:sym typeface="Lato"/>
            </a:endParaRPr>
          </a:p>
          <a:p>
            <a:pPr indent="457200" lvl="0" marL="0" rtl="0" algn="l">
              <a:lnSpc>
                <a:spcPct val="115000"/>
              </a:lnSpc>
              <a:spcBef>
                <a:spcPts val="0"/>
              </a:spcBef>
              <a:spcAft>
                <a:spcPts val="0"/>
              </a:spcAft>
              <a:buNone/>
            </a:pPr>
            <a:r>
              <a:t/>
            </a:r>
            <a:endParaRPr sz="1500">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2"/>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CHILDES Treebank </a:t>
            </a:r>
            <a:r>
              <a:rPr lang="en"/>
              <a:t>Preprocessing</a:t>
            </a:r>
            <a:r>
              <a:rPr lang="en"/>
              <a:t> </a:t>
            </a:r>
            <a:r>
              <a:rPr lang="en"/>
              <a:t>- </a:t>
            </a:r>
            <a:r>
              <a:rPr b="0" lang="en"/>
              <a:t>Ditransitives</a:t>
            </a:r>
            <a:endParaRPr/>
          </a:p>
          <a:p>
            <a:pPr indent="0" lvl="0" marL="0" rtl="0" algn="l">
              <a:spcBef>
                <a:spcPts val="0"/>
              </a:spcBef>
              <a:spcAft>
                <a:spcPts val="0"/>
              </a:spcAft>
              <a:buNone/>
            </a:pPr>
            <a:r>
              <a:t/>
            </a:r>
            <a:endParaRPr/>
          </a:p>
        </p:txBody>
      </p:sp>
      <p:sp>
        <p:nvSpPr>
          <p:cNvPr id="614" name="Google Shape;614;p52"/>
          <p:cNvSpPr txBox="1"/>
          <p:nvPr/>
        </p:nvSpPr>
        <p:spPr>
          <a:xfrm>
            <a:off x="274775" y="1332625"/>
            <a:ext cx="87714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 what    does    he    call     you     t</a:t>
            </a:r>
            <a:endParaRPr>
              <a:latin typeface="Lato"/>
              <a:ea typeface="Lato"/>
              <a:cs typeface="Lato"/>
              <a:sym typeface="Lato"/>
            </a:endParaRPr>
          </a:p>
          <a:p>
            <a:pPr indent="0" lvl="0" marL="0" rtl="0" algn="l">
              <a:lnSpc>
                <a:spcPct val="115000"/>
              </a:lnSpc>
              <a:spcBef>
                <a:spcPts val="0"/>
              </a:spcBef>
              <a:spcAft>
                <a:spcPts val="0"/>
              </a:spcAft>
              <a:buNone/>
            </a:pPr>
            <a:r>
              <a:rPr lang="en">
                <a:latin typeface="Lato"/>
                <a:ea typeface="Lato"/>
                <a:cs typeface="Lato"/>
                <a:sym typeface="Lato"/>
              </a:rPr>
              <a:t>('ROOT', ('SBARQ', ('WHNP-1', ('WP', 'what')), ('SQ', ('VP', ('AUX', 'does'), ('NP', ('PRP', 'he')), ('VP', ('VB', 'call'), ('NP', ('PRP', 'you')), ('NP', ('-NONE-ABAR-WH', '*t*-1'))))), ('.', '?'))) </a:t>
            </a:r>
            <a:endParaRPr sz="1600">
              <a:latin typeface="Lato"/>
              <a:ea typeface="Lato"/>
              <a:cs typeface="Lato"/>
              <a:sym typeface="Lato"/>
            </a:endParaRPr>
          </a:p>
        </p:txBody>
      </p:sp>
      <p:pic>
        <p:nvPicPr>
          <p:cNvPr id="615" name="Google Shape;615;p52"/>
          <p:cNvPicPr preferRelativeResize="0"/>
          <p:nvPr/>
        </p:nvPicPr>
        <p:blipFill rotWithShape="1">
          <a:blip r:embed="rId3">
            <a:alphaModFix/>
          </a:blip>
          <a:srcRect b="2969" l="0" r="0" t="0"/>
          <a:stretch/>
        </p:blipFill>
        <p:spPr>
          <a:xfrm>
            <a:off x="89825" y="2433875"/>
            <a:ext cx="4049476" cy="2335724"/>
          </a:xfrm>
          <a:prstGeom prst="rect">
            <a:avLst/>
          </a:prstGeom>
          <a:noFill/>
          <a:ln>
            <a:noFill/>
          </a:ln>
        </p:spPr>
      </p:pic>
      <p:pic>
        <p:nvPicPr>
          <p:cNvPr id="616" name="Google Shape;616;p52"/>
          <p:cNvPicPr preferRelativeResize="0"/>
          <p:nvPr/>
        </p:nvPicPr>
        <p:blipFill>
          <a:blip r:embed="rId4">
            <a:alphaModFix/>
          </a:blip>
          <a:stretch>
            <a:fillRect/>
          </a:stretch>
        </p:blipFill>
        <p:spPr>
          <a:xfrm>
            <a:off x="4633825" y="2841244"/>
            <a:ext cx="1963950" cy="1514475"/>
          </a:xfrm>
          <a:prstGeom prst="rect">
            <a:avLst/>
          </a:prstGeom>
          <a:noFill/>
          <a:ln>
            <a:noFill/>
          </a:ln>
        </p:spPr>
      </p:pic>
      <p:pic>
        <p:nvPicPr>
          <p:cNvPr id="617" name="Google Shape;617;p52"/>
          <p:cNvPicPr preferRelativeResize="0"/>
          <p:nvPr/>
        </p:nvPicPr>
        <p:blipFill rotWithShape="1">
          <a:blip r:embed="rId5">
            <a:alphaModFix/>
          </a:blip>
          <a:srcRect b="0" l="0" r="4049" t="0"/>
          <a:stretch/>
        </p:blipFill>
        <p:spPr>
          <a:xfrm>
            <a:off x="7115825" y="2426775"/>
            <a:ext cx="1699475" cy="2335726"/>
          </a:xfrm>
          <a:prstGeom prst="rect">
            <a:avLst/>
          </a:prstGeom>
          <a:noFill/>
          <a:ln>
            <a:noFill/>
          </a:ln>
        </p:spPr>
      </p:pic>
      <p:cxnSp>
        <p:nvCxnSpPr>
          <p:cNvPr id="618" name="Google Shape;618;p52"/>
          <p:cNvCxnSpPr>
            <a:stCxn id="615" idx="3"/>
            <a:endCxn id="616" idx="1"/>
          </p:cNvCxnSpPr>
          <p:nvPr/>
        </p:nvCxnSpPr>
        <p:spPr>
          <a:xfrm flipH="1" rot="10800000">
            <a:off x="4139301" y="3598437"/>
            <a:ext cx="494400" cy="3300"/>
          </a:xfrm>
          <a:prstGeom prst="straightConnector1">
            <a:avLst/>
          </a:prstGeom>
          <a:noFill/>
          <a:ln cap="flat" cmpd="sng" w="9525">
            <a:solidFill>
              <a:schemeClr val="dk2"/>
            </a:solidFill>
            <a:prstDash val="solid"/>
            <a:round/>
            <a:headEnd len="med" w="med" type="none"/>
            <a:tailEnd len="med" w="med" type="triangle"/>
          </a:ln>
        </p:spPr>
      </p:cxnSp>
      <p:cxnSp>
        <p:nvCxnSpPr>
          <p:cNvPr id="619" name="Google Shape;619;p52"/>
          <p:cNvCxnSpPr>
            <a:stCxn id="616" idx="3"/>
            <a:endCxn id="617" idx="1"/>
          </p:cNvCxnSpPr>
          <p:nvPr/>
        </p:nvCxnSpPr>
        <p:spPr>
          <a:xfrm flipH="1" rot="10800000">
            <a:off x="6597775" y="3594582"/>
            <a:ext cx="518100" cy="3900"/>
          </a:xfrm>
          <a:prstGeom prst="straightConnector1">
            <a:avLst/>
          </a:prstGeom>
          <a:noFill/>
          <a:ln cap="flat" cmpd="sng" w="9525">
            <a:solidFill>
              <a:schemeClr val="dk2"/>
            </a:solidFill>
            <a:prstDash val="solid"/>
            <a:round/>
            <a:headEnd len="med" w="med" type="none"/>
            <a:tailEnd len="med" w="med" type="triangle"/>
          </a:ln>
        </p:spPr>
      </p:cxnSp>
      <p:sp>
        <p:nvSpPr>
          <p:cNvPr id="620" name="Google Shape;620;p52"/>
          <p:cNvSpPr txBox="1"/>
          <p:nvPr/>
        </p:nvSpPr>
        <p:spPr>
          <a:xfrm>
            <a:off x="4865075" y="4743000"/>
            <a:ext cx="2113800" cy="36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2">
                <a:solidFill>
                  <a:srgbClr val="999999"/>
                </a:solidFill>
                <a:latin typeface="Lato"/>
                <a:ea typeface="Lato"/>
                <a:cs typeface="Lato"/>
                <a:sym typeface="Lato"/>
              </a:rPr>
              <a:t>c</a:t>
            </a:r>
            <a:r>
              <a:rPr lang="en" sz="1202">
                <a:solidFill>
                  <a:srgbClr val="999999"/>
                </a:solidFill>
                <a:latin typeface="Lato"/>
                <a:ea typeface="Lato"/>
                <a:cs typeface="Lato"/>
                <a:sym typeface="Lato"/>
              </a:rPr>
              <a:t>lean labels &amp; collapse unary</a:t>
            </a:r>
            <a:endParaRPr sz="1200">
              <a:solidFill>
                <a:srgbClr val="999999"/>
              </a:solidFill>
            </a:endParaRPr>
          </a:p>
        </p:txBody>
      </p:sp>
      <p:sp>
        <p:nvSpPr>
          <p:cNvPr id="621" name="Google Shape;621;p52"/>
          <p:cNvSpPr txBox="1"/>
          <p:nvPr/>
        </p:nvSpPr>
        <p:spPr>
          <a:xfrm>
            <a:off x="8060350" y="4743000"/>
            <a:ext cx="764400" cy="36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2">
                <a:solidFill>
                  <a:srgbClr val="999999"/>
                </a:solidFill>
                <a:latin typeface="Lato"/>
                <a:ea typeface="Lato"/>
                <a:cs typeface="Lato"/>
                <a:sym typeface="Lato"/>
              </a:rPr>
              <a:t>binarize</a:t>
            </a:r>
            <a:endParaRPr sz="1200">
              <a:solidFill>
                <a:srgbClr val="999999"/>
              </a:solidFill>
            </a:endParaRPr>
          </a:p>
        </p:txBody>
      </p:sp>
      <p:sp>
        <p:nvSpPr>
          <p:cNvPr id="622" name="Google Shape;622;p52"/>
          <p:cNvSpPr txBox="1"/>
          <p:nvPr/>
        </p:nvSpPr>
        <p:spPr>
          <a:xfrm>
            <a:off x="7199706" y="2881564"/>
            <a:ext cx="4068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X</a:t>
            </a:r>
            <a:endParaRPr>
              <a:highlight>
                <a:schemeClr val="lt1"/>
              </a:highlight>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53"/>
          <p:cNvSpPr txBox="1"/>
          <p:nvPr>
            <p:ph idx="1" type="body"/>
          </p:nvPr>
        </p:nvSpPr>
        <p:spPr>
          <a:xfrm>
            <a:off x="378700" y="1265075"/>
            <a:ext cx="8553600" cy="880200"/>
          </a:xfrm>
          <a:prstGeom prst="rect">
            <a:avLst/>
          </a:prstGeom>
        </p:spPr>
        <p:txBody>
          <a:bodyPr anchorCtr="0" anchor="t" bIns="91425" lIns="91425" spcFirstLastPara="1" rIns="91425" wrap="square" tIns="91425">
            <a:normAutofit lnSpcReduction="10000"/>
          </a:bodyPr>
          <a:lstStyle/>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Due to the inversion that occurs with question formation, the trace is clearly not the direct sister of ‘is’ </a:t>
            </a:r>
            <a:endParaRPr sz="14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sz="1400">
                <a:solidFill>
                  <a:srgbClr val="000000"/>
                </a:solidFill>
              </a:rPr>
              <a:t>But the answer to the question would become the ‘object’ of the copula. </a:t>
            </a:r>
            <a:endParaRPr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With the current parsing, this sentence gives us a V-NP tree, but not a WH-V tree. </a:t>
            </a:r>
            <a:endParaRPr sz="1400">
              <a:solidFill>
                <a:srgbClr val="000000"/>
              </a:solidFill>
            </a:endParaRPr>
          </a:p>
        </p:txBody>
      </p:sp>
      <p:sp>
        <p:nvSpPr>
          <p:cNvPr id="628" name="Google Shape;628;p53"/>
          <p:cNvSpPr txBox="1"/>
          <p:nvPr>
            <p:ph type="title"/>
          </p:nvPr>
        </p:nvSpPr>
        <p:spPr>
          <a:xfrm>
            <a:off x="166550" y="563150"/>
            <a:ext cx="8645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CHILDES Treebank </a:t>
            </a:r>
            <a:r>
              <a:rPr lang="en"/>
              <a:t>Preprocessing</a:t>
            </a:r>
            <a:r>
              <a:rPr lang="en"/>
              <a:t> - </a:t>
            </a:r>
            <a:r>
              <a:rPr b="0" lang="en"/>
              <a:t>Copular Questions</a:t>
            </a:r>
            <a:endParaRPr b="0"/>
          </a:p>
          <a:p>
            <a:pPr indent="0" lvl="0" marL="0" rtl="0" algn="l">
              <a:spcBef>
                <a:spcPts val="0"/>
              </a:spcBef>
              <a:spcAft>
                <a:spcPts val="0"/>
              </a:spcAft>
              <a:buNone/>
            </a:pPr>
            <a:r>
              <a:t/>
            </a:r>
            <a:endParaRPr/>
          </a:p>
        </p:txBody>
      </p:sp>
      <p:pic>
        <p:nvPicPr>
          <p:cNvPr id="629" name="Google Shape;629;p53"/>
          <p:cNvPicPr preferRelativeResize="0"/>
          <p:nvPr/>
        </p:nvPicPr>
        <p:blipFill>
          <a:blip r:embed="rId3">
            <a:alphaModFix/>
          </a:blip>
          <a:stretch>
            <a:fillRect/>
          </a:stretch>
        </p:blipFill>
        <p:spPr>
          <a:xfrm>
            <a:off x="579094" y="2545475"/>
            <a:ext cx="2825050" cy="2540699"/>
          </a:xfrm>
          <a:prstGeom prst="rect">
            <a:avLst/>
          </a:prstGeom>
          <a:noFill/>
          <a:ln>
            <a:noFill/>
          </a:ln>
        </p:spPr>
      </p:pic>
      <p:sp>
        <p:nvSpPr>
          <p:cNvPr id="630" name="Google Shape;630;p53"/>
          <p:cNvSpPr txBox="1"/>
          <p:nvPr/>
        </p:nvSpPr>
        <p:spPr>
          <a:xfrm>
            <a:off x="5629550" y="2654950"/>
            <a:ext cx="3324300" cy="21348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a:latin typeface="Lato"/>
                <a:ea typeface="Lato"/>
                <a:cs typeface="Lato"/>
                <a:sym typeface="Lato"/>
              </a:rPr>
              <a:t>Despite the large number of CHILDES parses that contain such inverted questions, we did not adjust our definition of an </a:t>
            </a:r>
            <a:r>
              <a:rPr i="1" lang="en">
                <a:latin typeface="Lato"/>
                <a:ea typeface="Lato"/>
                <a:cs typeface="Lato"/>
                <a:sym typeface="Lato"/>
              </a:rPr>
              <a:t>NP-complement-selector</a:t>
            </a:r>
            <a:r>
              <a:rPr lang="en">
                <a:latin typeface="Lato"/>
                <a:ea typeface="Lato"/>
                <a:cs typeface="Lato"/>
                <a:sym typeface="Lato"/>
              </a:rPr>
              <a:t> to include these copulas as they fail the simple test of the NP-seeking head having its trace or object as a direct right sister.</a:t>
            </a:r>
            <a:endParaRPr sz="1200">
              <a:latin typeface="Times New Roman"/>
              <a:ea typeface="Times New Roman"/>
              <a:cs typeface="Times New Roman"/>
              <a:sym typeface="Times New Roman"/>
            </a:endParaRPr>
          </a:p>
        </p:txBody>
      </p:sp>
      <p:sp>
        <p:nvSpPr>
          <p:cNvPr id="631" name="Google Shape;631;p53"/>
          <p:cNvSpPr txBox="1"/>
          <p:nvPr/>
        </p:nvSpPr>
        <p:spPr>
          <a:xfrm>
            <a:off x="802300" y="2145275"/>
            <a:ext cx="1946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e</a:t>
            </a:r>
            <a:r>
              <a:rPr lang="en">
                <a:latin typeface="Lato"/>
                <a:ea typeface="Lato"/>
                <a:cs typeface="Lato"/>
                <a:sym typeface="Lato"/>
              </a:rPr>
              <a:t>x: 	</a:t>
            </a:r>
            <a:r>
              <a:rPr lang="en">
                <a:latin typeface="Lato"/>
                <a:ea typeface="Lato"/>
                <a:cs typeface="Lato"/>
                <a:sym typeface="Lato"/>
              </a:rPr>
              <a:t>what is that  t  </a:t>
            </a:r>
            <a:endParaRPr/>
          </a:p>
        </p:txBody>
      </p:sp>
      <p:pic>
        <p:nvPicPr>
          <p:cNvPr id="632" name="Google Shape;632;p53"/>
          <p:cNvPicPr preferRelativeResize="0"/>
          <p:nvPr/>
        </p:nvPicPr>
        <p:blipFill>
          <a:blip r:embed="rId4">
            <a:alphaModFix/>
          </a:blip>
          <a:stretch>
            <a:fillRect/>
          </a:stretch>
        </p:blipFill>
        <p:spPr>
          <a:xfrm>
            <a:off x="4188388" y="3022476"/>
            <a:ext cx="1133525" cy="1571025"/>
          </a:xfrm>
          <a:prstGeom prst="rect">
            <a:avLst/>
          </a:prstGeom>
          <a:noFill/>
          <a:ln>
            <a:noFill/>
          </a:ln>
        </p:spPr>
      </p:pic>
      <p:cxnSp>
        <p:nvCxnSpPr>
          <p:cNvPr id="633" name="Google Shape;633;p53"/>
          <p:cNvCxnSpPr>
            <a:stCxn id="629" idx="3"/>
            <a:endCxn id="632" idx="1"/>
          </p:cNvCxnSpPr>
          <p:nvPr/>
        </p:nvCxnSpPr>
        <p:spPr>
          <a:xfrm flipH="1" rot="10800000">
            <a:off x="3404144" y="3808024"/>
            <a:ext cx="784200" cy="7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4"/>
          <p:cNvSpPr txBox="1"/>
          <p:nvPr>
            <p:ph idx="1" type="body"/>
          </p:nvPr>
        </p:nvSpPr>
        <p:spPr>
          <a:xfrm>
            <a:off x="759700" y="1834800"/>
            <a:ext cx="3000000" cy="40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rPr>
              <a:t>ex:	what    does   he   look   like   t</a:t>
            </a:r>
            <a:endParaRPr sz="1400">
              <a:solidFill>
                <a:srgbClr val="000000"/>
              </a:solidFill>
              <a:latin typeface="Times New Roman"/>
              <a:ea typeface="Times New Roman"/>
              <a:cs typeface="Times New Roman"/>
              <a:sym typeface="Times New Roman"/>
            </a:endParaRPr>
          </a:p>
        </p:txBody>
      </p:sp>
      <p:sp>
        <p:nvSpPr>
          <p:cNvPr id="639" name="Google Shape;639;p54"/>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CHILDES Treebank </a:t>
            </a:r>
            <a:r>
              <a:rPr lang="en"/>
              <a:t>Preprocessing</a:t>
            </a:r>
            <a:r>
              <a:rPr lang="en"/>
              <a:t> - </a:t>
            </a:r>
            <a:r>
              <a:rPr b="0" lang="en"/>
              <a:t>Prepositions</a:t>
            </a:r>
            <a:endParaRPr b="0"/>
          </a:p>
          <a:p>
            <a:pPr indent="0" lvl="0" marL="0" rtl="0" algn="l">
              <a:spcBef>
                <a:spcPts val="0"/>
              </a:spcBef>
              <a:spcAft>
                <a:spcPts val="0"/>
              </a:spcAft>
              <a:buNone/>
            </a:pPr>
            <a:r>
              <a:t/>
            </a:r>
            <a:endParaRPr/>
          </a:p>
        </p:txBody>
      </p:sp>
      <p:pic>
        <p:nvPicPr>
          <p:cNvPr id="640" name="Google Shape;640;p54"/>
          <p:cNvPicPr preferRelativeResize="0"/>
          <p:nvPr/>
        </p:nvPicPr>
        <p:blipFill rotWithShape="1">
          <a:blip r:embed="rId3">
            <a:alphaModFix/>
          </a:blip>
          <a:srcRect b="0" l="2685" r="0" t="0"/>
          <a:stretch/>
        </p:blipFill>
        <p:spPr>
          <a:xfrm>
            <a:off x="832600" y="2170892"/>
            <a:ext cx="3000000" cy="2904807"/>
          </a:xfrm>
          <a:prstGeom prst="rect">
            <a:avLst/>
          </a:prstGeom>
          <a:noFill/>
          <a:ln>
            <a:noFill/>
          </a:ln>
        </p:spPr>
      </p:pic>
      <p:sp>
        <p:nvSpPr>
          <p:cNvPr id="641" name="Google Shape;641;p54"/>
          <p:cNvSpPr txBox="1"/>
          <p:nvPr/>
        </p:nvSpPr>
        <p:spPr>
          <a:xfrm>
            <a:off x="262700" y="1248950"/>
            <a:ext cx="86955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Allow the PP head (in ex. the node </a:t>
            </a:r>
            <a:r>
              <a:rPr i="1" lang="en">
                <a:latin typeface="Lato"/>
                <a:ea typeface="Lato"/>
                <a:cs typeface="Lato"/>
                <a:sym typeface="Lato"/>
              </a:rPr>
              <a:t>('IN', 'like'))</a:t>
            </a:r>
            <a:r>
              <a:rPr lang="en">
                <a:latin typeface="Lato"/>
                <a:ea typeface="Lato"/>
                <a:cs typeface="Lato"/>
                <a:sym typeface="Lato"/>
              </a:rPr>
              <a:t> to become the V head and then continue parsing</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Original verb is ‘ignored’ in favor of treating the trace as the complement of the </a:t>
            </a:r>
            <a:r>
              <a:rPr i="1" lang="en">
                <a:latin typeface="Lato"/>
                <a:ea typeface="Lato"/>
                <a:cs typeface="Lato"/>
                <a:sym typeface="Lato"/>
              </a:rPr>
              <a:t>preposition</a:t>
            </a:r>
            <a:endParaRPr i="1"/>
          </a:p>
        </p:txBody>
      </p:sp>
      <p:sp>
        <p:nvSpPr>
          <p:cNvPr id="642" name="Google Shape;642;p54"/>
          <p:cNvSpPr txBox="1"/>
          <p:nvPr/>
        </p:nvSpPr>
        <p:spPr>
          <a:xfrm>
            <a:off x="5857400" y="2447175"/>
            <a:ext cx="33288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Our</a:t>
            </a:r>
            <a:r>
              <a:rPr lang="en">
                <a:latin typeface="Lato"/>
                <a:ea typeface="Lato"/>
                <a:cs typeface="Lato"/>
                <a:sym typeface="Lato"/>
              </a:rPr>
              <a:t> learner is not concerned with identifying categories of verbs/parts of speech, these can also be serve as evidence for learning the long-distance wh-dependency. Therefore, we expand our criteria and parsing mechanism to allow preposition-trace pairs to be interpreted as gaps requiring wh-licensing.</a:t>
            </a:r>
            <a:endParaRPr/>
          </a:p>
        </p:txBody>
      </p:sp>
      <p:pic>
        <p:nvPicPr>
          <p:cNvPr id="643" name="Google Shape;643;p54"/>
          <p:cNvPicPr preferRelativeResize="0"/>
          <p:nvPr/>
        </p:nvPicPr>
        <p:blipFill>
          <a:blip r:embed="rId4">
            <a:alphaModFix/>
          </a:blip>
          <a:stretch>
            <a:fillRect/>
          </a:stretch>
        </p:blipFill>
        <p:spPr>
          <a:xfrm>
            <a:off x="4362450" y="2487972"/>
            <a:ext cx="1305925" cy="2278203"/>
          </a:xfrm>
          <a:prstGeom prst="rect">
            <a:avLst/>
          </a:prstGeom>
          <a:noFill/>
          <a:ln>
            <a:noFill/>
          </a:ln>
        </p:spPr>
      </p:pic>
      <p:cxnSp>
        <p:nvCxnSpPr>
          <p:cNvPr id="644" name="Google Shape;644;p54"/>
          <p:cNvCxnSpPr>
            <a:stCxn id="640" idx="3"/>
            <a:endCxn id="643" idx="1"/>
          </p:cNvCxnSpPr>
          <p:nvPr/>
        </p:nvCxnSpPr>
        <p:spPr>
          <a:xfrm>
            <a:off x="3832600" y="3623296"/>
            <a:ext cx="529800" cy="3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5"/>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CHILDES Treebank </a:t>
            </a:r>
            <a:r>
              <a:rPr lang="en"/>
              <a:t>Preprocessing</a:t>
            </a:r>
            <a:r>
              <a:rPr lang="en"/>
              <a:t> - </a:t>
            </a:r>
            <a:r>
              <a:rPr b="0" lang="en"/>
              <a:t>Updated</a:t>
            </a:r>
            <a:endParaRPr b="0"/>
          </a:p>
        </p:txBody>
      </p:sp>
      <p:sp>
        <p:nvSpPr>
          <p:cNvPr id="650" name="Google Shape;650;p55"/>
          <p:cNvSpPr txBox="1"/>
          <p:nvPr/>
        </p:nvSpPr>
        <p:spPr>
          <a:xfrm>
            <a:off x="414525" y="1378950"/>
            <a:ext cx="7688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Lato"/>
                <a:ea typeface="Lato"/>
                <a:cs typeface="Lato"/>
                <a:sym typeface="Lato"/>
              </a:rPr>
              <a:t>To summarize these special cases: </a:t>
            </a:r>
            <a:endParaRPr>
              <a:solidFill>
                <a:srgbClr val="666666"/>
              </a:solidFill>
              <a:latin typeface="Lato"/>
              <a:ea typeface="Lato"/>
              <a:cs typeface="Lato"/>
              <a:sym typeface="Lato"/>
            </a:endParaRPr>
          </a:p>
          <a:p>
            <a:pPr indent="-317500" lvl="0" marL="457200" rtl="0" algn="l">
              <a:spcBef>
                <a:spcPts val="0"/>
              </a:spcBef>
              <a:spcAft>
                <a:spcPts val="0"/>
              </a:spcAft>
              <a:buClr>
                <a:srgbClr val="666666"/>
              </a:buClr>
              <a:buSzPts val="1400"/>
              <a:buFont typeface="Lato"/>
              <a:buChar char="●"/>
            </a:pPr>
            <a:r>
              <a:rPr lang="en">
                <a:solidFill>
                  <a:srgbClr val="666666"/>
                </a:solidFill>
                <a:latin typeface="Lato"/>
                <a:ea typeface="Lato"/>
                <a:cs typeface="Lato"/>
                <a:sym typeface="Lato"/>
              </a:rPr>
              <a:t>D</a:t>
            </a:r>
            <a:r>
              <a:rPr lang="en">
                <a:solidFill>
                  <a:srgbClr val="666666"/>
                </a:solidFill>
                <a:latin typeface="Lato"/>
                <a:ea typeface="Lato"/>
                <a:cs typeface="Lato"/>
                <a:sym typeface="Lato"/>
              </a:rPr>
              <a:t>itransitives</a:t>
            </a:r>
            <a:endParaRPr>
              <a:solidFill>
                <a:srgbClr val="666666"/>
              </a:solidFill>
              <a:latin typeface="Lato"/>
              <a:ea typeface="Lato"/>
              <a:cs typeface="Lato"/>
              <a:sym typeface="Lato"/>
            </a:endParaRPr>
          </a:p>
          <a:p>
            <a:pPr indent="-317500" lvl="1" marL="914400" rtl="0" algn="l">
              <a:spcBef>
                <a:spcPts val="0"/>
              </a:spcBef>
              <a:spcAft>
                <a:spcPts val="0"/>
              </a:spcAft>
              <a:buClr>
                <a:srgbClr val="666666"/>
              </a:buClr>
              <a:buSzPts val="1400"/>
              <a:buFont typeface="Lato"/>
              <a:buChar char="○"/>
            </a:pPr>
            <a:r>
              <a:rPr lang="en">
                <a:solidFill>
                  <a:srgbClr val="666666"/>
                </a:solidFill>
                <a:latin typeface="Lato"/>
                <a:ea typeface="Lato"/>
                <a:cs typeface="Lato"/>
                <a:sym typeface="Lato"/>
              </a:rPr>
              <a:t>no obvious way to adjust the preprocessing</a:t>
            </a:r>
            <a:endParaRPr>
              <a:solidFill>
                <a:srgbClr val="666666"/>
              </a:solidFill>
              <a:latin typeface="Lato"/>
              <a:ea typeface="Lato"/>
              <a:cs typeface="Lato"/>
              <a:sym typeface="Lato"/>
            </a:endParaRPr>
          </a:p>
          <a:p>
            <a:pPr indent="-317500" lvl="0" marL="457200" rtl="0" algn="l">
              <a:spcBef>
                <a:spcPts val="0"/>
              </a:spcBef>
              <a:spcAft>
                <a:spcPts val="0"/>
              </a:spcAft>
              <a:buClr>
                <a:srgbClr val="666666"/>
              </a:buClr>
              <a:buSzPts val="1400"/>
              <a:buFont typeface="Lato"/>
              <a:buChar char="●"/>
            </a:pPr>
            <a:r>
              <a:rPr lang="en">
                <a:solidFill>
                  <a:srgbClr val="666666"/>
                </a:solidFill>
                <a:latin typeface="Lato"/>
                <a:ea typeface="Lato"/>
                <a:cs typeface="Lato"/>
                <a:sym typeface="Lato"/>
              </a:rPr>
              <a:t>Copular questions</a:t>
            </a:r>
            <a:endParaRPr>
              <a:solidFill>
                <a:srgbClr val="666666"/>
              </a:solidFill>
              <a:latin typeface="Lato"/>
              <a:ea typeface="Lato"/>
              <a:cs typeface="Lato"/>
              <a:sym typeface="Lato"/>
            </a:endParaRPr>
          </a:p>
          <a:p>
            <a:pPr indent="-317500" lvl="1" marL="914400" rtl="0" algn="l">
              <a:spcBef>
                <a:spcPts val="0"/>
              </a:spcBef>
              <a:spcAft>
                <a:spcPts val="0"/>
              </a:spcAft>
              <a:buClr>
                <a:srgbClr val="666666"/>
              </a:buClr>
              <a:buSzPts val="1400"/>
              <a:buFont typeface="Lato"/>
              <a:buChar char="○"/>
            </a:pPr>
            <a:r>
              <a:rPr lang="en">
                <a:solidFill>
                  <a:srgbClr val="666666"/>
                </a:solidFill>
                <a:latin typeface="Lato"/>
                <a:ea typeface="Lato"/>
                <a:cs typeface="Lato"/>
                <a:sym typeface="Lato"/>
              </a:rPr>
              <a:t>no obvious way to adjust the preprocessing</a:t>
            </a:r>
            <a:endParaRPr>
              <a:solidFill>
                <a:srgbClr val="666666"/>
              </a:solidFill>
              <a:latin typeface="Lato"/>
              <a:ea typeface="Lato"/>
              <a:cs typeface="Lato"/>
              <a:sym typeface="Lato"/>
            </a:endParaRPr>
          </a:p>
          <a:p>
            <a:pPr indent="-317500" lvl="0" marL="457200" rtl="0" algn="l">
              <a:spcBef>
                <a:spcPts val="0"/>
              </a:spcBef>
              <a:spcAft>
                <a:spcPts val="0"/>
              </a:spcAft>
              <a:buClr>
                <a:srgbClr val="666666"/>
              </a:buClr>
              <a:buSzPts val="1400"/>
              <a:buFont typeface="Lato"/>
              <a:buChar char="●"/>
            </a:pPr>
            <a:r>
              <a:rPr lang="en">
                <a:solidFill>
                  <a:srgbClr val="666666"/>
                </a:solidFill>
                <a:latin typeface="Lato"/>
                <a:ea typeface="Lato"/>
                <a:cs typeface="Lato"/>
                <a:sym typeface="Lato"/>
              </a:rPr>
              <a:t>Prepositional phrases</a:t>
            </a:r>
            <a:endParaRPr>
              <a:solidFill>
                <a:srgbClr val="666666"/>
              </a:solidFill>
              <a:latin typeface="Lato"/>
              <a:ea typeface="Lato"/>
              <a:cs typeface="Lato"/>
              <a:sym typeface="Lato"/>
            </a:endParaRPr>
          </a:p>
          <a:p>
            <a:pPr indent="-317500" lvl="1" marL="914400" rtl="0" algn="l">
              <a:spcBef>
                <a:spcPts val="0"/>
              </a:spcBef>
              <a:spcAft>
                <a:spcPts val="0"/>
              </a:spcAft>
              <a:buClr>
                <a:srgbClr val="666666"/>
              </a:buClr>
              <a:buSzPts val="1400"/>
              <a:buFont typeface="Lato"/>
              <a:buChar char="○"/>
            </a:pPr>
            <a:r>
              <a:rPr lang="en">
                <a:solidFill>
                  <a:srgbClr val="666666"/>
                </a:solidFill>
                <a:latin typeface="Lato"/>
                <a:ea typeface="Lato"/>
                <a:cs typeface="Lato"/>
                <a:sym typeface="Lato"/>
              </a:rPr>
              <a:t>Adjusted the preprocessing to allow this, but it only included 60 more trees and so didn't affect the results</a:t>
            </a:r>
            <a:endParaRPr>
              <a:solidFill>
                <a:srgbClr val="666666"/>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6"/>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b="0"/>
          </a:p>
          <a:p>
            <a:pPr indent="0" lvl="0" marL="0" rtl="0" algn="l">
              <a:spcBef>
                <a:spcPts val="0"/>
              </a:spcBef>
              <a:spcAft>
                <a:spcPts val="0"/>
              </a:spcAft>
              <a:buNone/>
            </a:pPr>
            <a:r>
              <a:t/>
            </a:r>
            <a:endParaRPr/>
          </a:p>
        </p:txBody>
      </p:sp>
      <p:sp>
        <p:nvSpPr>
          <p:cNvPr id="656" name="Google Shape;656;p56"/>
          <p:cNvSpPr txBox="1"/>
          <p:nvPr/>
        </p:nvSpPr>
        <p:spPr>
          <a:xfrm>
            <a:off x="296100" y="1314150"/>
            <a:ext cx="87501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a:latin typeface="Lato"/>
                <a:ea typeface="Lato"/>
                <a:cs typeface="Lato"/>
                <a:sym typeface="Lato"/>
              </a:rPr>
              <a:t>Why is the expectation-maximization algorithm paired with over-under values able to track long-distance licensing when trained on generated treebanks, but not when trained on CHILDES? </a:t>
            </a:r>
            <a:endParaRPr i="1">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Hypothesis space is identically restricted in both cases, the learner's ability to converge to the desired FSTA must be due to properties of each of the treebanks.</a:t>
            </a:r>
            <a:endParaRPr>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lang="en">
                <a:latin typeface="Lato"/>
                <a:ea typeface="Lato"/>
                <a:cs typeface="Lato"/>
                <a:sym typeface="Lato"/>
              </a:rPr>
              <a:t>CHILDES trees are deeper, especially on wh-questions, </a:t>
            </a:r>
            <a:endParaRPr>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lang="en">
                <a:latin typeface="Lato"/>
                <a:ea typeface="Lato"/>
                <a:cs typeface="Lato"/>
                <a:sym typeface="Lato"/>
              </a:rPr>
              <a:t>Distribution of </a:t>
            </a:r>
            <a:r>
              <a:rPr i="1" lang="en">
                <a:latin typeface="Lato"/>
                <a:ea typeface="Lato"/>
                <a:cs typeface="Lato"/>
                <a:sym typeface="Lato"/>
              </a:rPr>
              <a:t>WH</a:t>
            </a:r>
            <a:r>
              <a:rPr lang="en">
                <a:latin typeface="Lato"/>
                <a:ea typeface="Lato"/>
                <a:cs typeface="Lato"/>
                <a:sym typeface="Lato"/>
              </a:rPr>
              <a:t> trees to </a:t>
            </a:r>
            <a:r>
              <a:rPr i="1" lang="en">
                <a:latin typeface="Lato"/>
                <a:ea typeface="Lato"/>
                <a:cs typeface="Lato"/>
                <a:sym typeface="Lato"/>
              </a:rPr>
              <a:t>V-NP </a:t>
            </a:r>
            <a:r>
              <a:rPr lang="en">
                <a:latin typeface="Lato"/>
                <a:ea typeface="Lato"/>
                <a:cs typeface="Lato"/>
                <a:sym typeface="Lato"/>
              </a:rPr>
              <a:t>trees to </a:t>
            </a:r>
            <a:r>
              <a:rPr i="1" lang="en">
                <a:latin typeface="Lato"/>
                <a:ea typeface="Lato"/>
                <a:cs typeface="Lato"/>
                <a:sym typeface="Lato"/>
              </a:rPr>
              <a:t>C</a:t>
            </a:r>
            <a:r>
              <a:rPr lang="en">
                <a:latin typeface="Lato"/>
                <a:ea typeface="Lato"/>
                <a:cs typeface="Lato"/>
                <a:sym typeface="Lato"/>
              </a:rPr>
              <a:t>-only trees differs</a:t>
            </a:r>
            <a:endParaRPr>
              <a:latin typeface="Lato"/>
              <a:ea typeface="Lato"/>
              <a:cs typeface="Lato"/>
              <a:sym typeface="Lato"/>
            </a:endParaRPr>
          </a:p>
          <a:p>
            <a:pPr indent="-317500" lvl="2" marL="1371600" rtl="0" algn="l">
              <a:lnSpc>
                <a:spcPct val="115000"/>
              </a:lnSpc>
              <a:spcBef>
                <a:spcPts val="0"/>
              </a:spcBef>
              <a:spcAft>
                <a:spcPts val="0"/>
              </a:spcAft>
              <a:buSzPts val="1400"/>
              <a:buFont typeface="Lato"/>
              <a:buChar char="■"/>
            </a:pPr>
            <a:r>
              <a:rPr lang="en">
                <a:latin typeface="Lato"/>
                <a:ea typeface="Lato"/>
                <a:cs typeface="Lato"/>
                <a:sym typeface="Lato"/>
              </a:rPr>
              <a:t>Far fewer wh-transitions in the treebanks sampled from CHILDES</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Comparison suggests that additional syntactic structures (i.e. ditransitivity, subject-auxiliary inversion) may need to be in place before long-distance dependencies.</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A</a:t>
            </a:r>
            <a:r>
              <a:rPr lang="en">
                <a:latin typeface="Lato"/>
                <a:ea typeface="Lato"/>
                <a:cs typeface="Lato"/>
                <a:sym typeface="Lato"/>
              </a:rPr>
              <a:t>dditional assumptions would provide further information about and examples containing wh-phrase movement</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p:nvPr/>
        </p:nvSpPr>
        <p:spPr>
          <a:xfrm>
            <a:off x="4386125" y="1324750"/>
            <a:ext cx="4519500" cy="28521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166550" y="1324750"/>
            <a:ext cx="4129200" cy="2852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17"/>
          <p:cNvPicPr preferRelativeResize="0"/>
          <p:nvPr/>
        </p:nvPicPr>
        <p:blipFill rotWithShape="1">
          <a:blip r:embed="rId3">
            <a:alphaModFix/>
          </a:blip>
          <a:srcRect b="28861" l="0" r="0" t="0"/>
          <a:stretch/>
        </p:blipFill>
        <p:spPr>
          <a:xfrm>
            <a:off x="235250" y="1482075"/>
            <a:ext cx="2151726" cy="1737099"/>
          </a:xfrm>
          <a:prstGeom prst="rect">
            <a:avLst/>
          </a:prstGeom>
          <a:noFill/>
          <a:ln>
            <a:noFill/>
          </a:ln>
        </p:spPr>
      </p:pic>
      <p:pic>
        <p:nvPicPr>
          <p:cNvPr id="115" name="Google Shape;115;p17"/>
          <p:cNvPicPr preferRelativeResize="0"/>
          <p:nvPr/>
        </p:nvPicPr>
        <p:blipFill rotWithShape="1">
          <a:blip r:embed="rId4">
            <a:alphaModFix/>
          </a:blip>
          <a:srcRect b="0" l="4342" r="0" t="0"/>
          <a:stretch/>
        </p:blipFill>
        <p:spPr>
          <a:xfrm>
            <a:off x="2361600" y="1503200"/>
            <a:ext cx="1905601" cy="2441901"/>
          </a:xfrm>
          <a:prstGeom prst="rect">
            <a:avLst/>
          </a:prstGeom>
          <a:noFill/>
          <a:ln>
            <a:noFill/>
          </a:ln>
        </p:spPr>
      </p:pic>
      <p:pic>
        <p:nvPicPr>
          <p:cNvPr id="116" name="Google Shape;116;p17"/>
          <p:cNvPicPr preferRelativeResize="0"/>
          <p:nvPr/>
        </p:nvPicPr>
        <p:blipFill rotWithShape="1">
          <a:blip r:embed="rId5">
            <a:alphaModFix/>
          </a:blip>
          <a:srcRect b="0" l="4625" r="0" t="0"/>
          <a:stretch/>
        </p:blipFill>
        <p:spPr>
          <a:xfrm>
            <a:off x="4558850" y="1558275"/>
            <a:ext cx="2151725" cy="2337945"/>
          </a:xfrm>
          <a:prstGeom prst="rect">
            <a:avLst/>
          </a:prstGeom>
          <a:noFill/>
          <a:ln>
            <a:noFill/>
          </a:ln>
        </p:spPr>
      </p:pic>
      <p:pic>
        <p:nvPicPr>
          <p:cNvPr id="117" name="Google Shape;117;p17"/>
          <p:cNvPicPr preferRelativeResize="0"/>
          <p:nvPr/>
        </p:nvPicPr>
        <p:blipFill rotWithShape="1">
          <a:blip r:embed="rId6">
            <a:alphaModFix/>
          </a:blip>
          <a:srcRect b="24573" l="0" r="19041" t="0"/>
          <a:stretch/>
        </p:blipFill>
        <p:spPr>
          <a:xfrm>
            <a:off x="6888300" y="1503175"/>
            <a:ext cx="1465400" cy="1841900"/>
          </a:xfrm>
          <a:prstGeom prst="rect">
            <a:avLst/>
          </a:prstGeom>
          <a:noFill/>
          <a:ln>
            <a:noFill/>
          </a:ln>
        </p:spPr>
      </p:pic>
      <p:sp>
        <p:nvSpPr>
          <p:cNvPr id="118" name="Google Shape;118;p17"/>
          <p:cNvSpPr txBox="1"/>
          <p:nvPr/>
        </p:nvSpPr>
        <p:spPr>
          <a:xfrm>
            <a:off x="1850150" y="4176850"/>
            <a:ext cx="76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Allow</a:t>
            </a:r>
            <a:endParaRPr>
              <a:latin typeface="Lato"/>
              <a:ea typeface="Lato"/>
              <a:cs typeface="Lato"/>
              <a:sym typeface="Lato"/>
            </a:endParaRPr>
          </a:p>
        </p:txBody>
      </p:sp>
      <p:sp>
        <p:nvSpPr>
          <p:cNvPr id="119" name="Google Shape;119;p17"/>
          <p:cNvSpPr txBox="1"/>
          <p:nvPr/>
        </p:nvSpPr>
        <p:spPr>
          <a:xfrm>
            <a:off x="5833475" y="4170250"/>
            <a:ext cx="162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Disallow</a:t>
            </a:r>
            <a:endParaRPr>
              <a:latin typeface="Lato"/>
              <a:ea typeface="Lato"/>
              <a:cs typeface="Lato"/>
              <a:sym typeface="Lato"/>
            </a:endParaRPr>
          </a:p>
        </p:txBody>
      </p:sp>
      <p:sp>
        <p:nvSpPr>
          <p:cNvPr id="120" name="Google Shape;120;p17"/>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Transitive Verb Object Requirement - </a:t>
            </a:r>
            <a:r>
              <a:rPr b="0" lang="en"/>
              <a:t>Trees</a:t>
            </a:r>
            <a:endParaRPr b="0"/>
          </a:p>
        </p:txBody>
      </p:sp>
      <p:pic>
        <p:nvPicPr>
          <p:cNvPr id="121" name="Google Shape;121;p17"/>
          <p:cNvPicPr preferRelativeResize="0"/>
          <p:nvPr/>
        </p:nvPicPr>
        <p:blipFill rotWithShape="1">
          <a:blip r:embed="rId6">
            <a:alphaModFix/>
          </a:blip>
          <a:srcRect b="2825" l="48691" r="2922" t="52248"/>
          <a:stretch/>
        </p:blipFill>
        <p:spPr>
          <a:xfrm>
            <a:off x="7517406" y="2441600"/>
            <a:ext cx="875800" cy="1097050"/>
          </a:xfrm>
          <a:prstGeom prst="rect">
            <a:avLst/>
          </a:prstGeom>
          <a:noFill/>
          <a:ln>
            <a:noFill/>
          </a:ln>
        </p:spPr>
      </p:pic>
      <p:pic>
        <p:nvPicPr>
          <p:cNvPr id="122" name="Google Shape;122;p17"/>
          <p:cNvPicPr preferRelativeResize="0"/>
          <p:nvPr/>
        </p:nvPicPr>
        <p:blipFill rotWithShape="1">
          <a:blip r:embed="rId3">
            <a:alphaModFix/>
          </a:blip>
          <a:srcRect b="0" l="40908" r="0" t="47221"/>
          <a:stretch/>
        </p:blipFill>
        <p:spPr>
          <a:xfrm>
            <a:off x="872257" y="2315700"/>
            <a:ext cx="1271475" cy="1288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p:nvPr/>
        </p:nvSpPr>
        <p:spPr>
          <a:xfrm>
            <a:off x="4769050" y="1324750"/>
            <a:ext cx="3705000" cy="28521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318950" y="1324750"/>
            <a:ext cx="4129200" cy="2852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txBox="1"/>
          <p:nvPr/>
        </p:nvSpPr>
        <p:spPr>
          <a:xfrm>
            <a:off x="2002550" y="4176850"/>
            <a:ext cx="76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Allow</a:t>
            </a:r>
            <a:endParaRPr>
              <a:latin typeface="Lato"/>
              <a:ea typeface="Lato"/>
              <a:cs typeface="Lato"/>
              <a:sym typeface="Lato"/>
            </a:endParaRPr>
          </a:p>
        </p:txBody>
      </p:sp>
      <p:sp>
        <p:nvSpPr>
          <p:cNvPr id="130" name="Google Shape;130;p18"/>
          <p:cNvSpPr txBox="1"/>
          <p:nvPr/>
        </p:nvSpPr>
        <p:spPr>
          <a:xfrm>
            <a:off x="5985875" y="4170250"/>
            <a:ext cx="162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Disallow</a:t>
            </a:r>
            <a:endParaRPr>
              <a:latin typeface="Lato"/>
              <a:ea typeface="Lato"/>
              <a:cs typeface="Lato"/>
              <a:sym typeface="Lato"/>
            </a:endParaRPr>
          </a:p>
        </p:txBody>
      </p:sp>
      <p:pic>
        <p:nvPicPr>
          <p:cNvPr id="131" name="Google Shape;131;p18"/>
          <p:cNvPicPr preferRelativeResize="0"/>
          <p:nvPr/>
        </p:nvPicPr>
        <p:blipFill rotWithShape="1">
          <a:blip r:embed="rId3">
            <a:alphaModFix/>
          </a:blip>
          <a:srcRect b="0" l="24496" r="6246" t="21135"/>
          <a:stretch/>
        </p:blipFill>
        <p:spPr>
          <a:xfrm>
            <a:off x="6808450" y="1637500"/>
            <a:ext cx="967500" cy="2188424"/>
          </a:xfrm>
          <a:prstGeom prst="rect">
            <a:avLst/>
          </a:prstGeom>
          <a:noFill/>
          <a:ln>
            <a:noFill/>
          </a:ln>
        </p:spPr>
      </p:pic>
      <p:pic>
        <p:nvPicPr>
          <p:cNvPr id="132" name="Google Shape;132;p18"/>
          <p:cNvPicPr preferRelativeResize="0"/>
          <p:nvPr/>
        </p:nvPicPr>
        <p:blipFill>
          <a:blip r:embed="rId4">
            <a:alphaModFix/>
          </a:blip>
          <a:stretch>
            <a:fillRect/>
          </a:stretch>
        </p:blipFill>
        <p:spPr>
          <a:xfrm>
            <a:off x="4875675" y="1401925"/>
            <a:ext cx="1837675" cy="2687924"/>
          </a:xfrm>
          <a:prstGeom prst="rect">
            <a:avLst/>
          </a:prstGeom>
          <a:noFill/>
          <a:ln>
            <a:noFill/>
          </a:ln>
        </p:spPr>
      </p:pic>
      <p:pic>
        <p:nvPicPr>
          <p:cNvPr id="133" name="Google Shape;133;p18"/>
          <p:cNvPicPr preferRelativeResize="0"/>
          <p:nvPr/>
        </p:nvPicPr>
        <p:blipFill>
          <a:blip r:embed="rId5">
            <a:alphaModFix/>
          </a:blip>
          <a:stretch>
            <a:fillRect/>
          </a:stretch>
        </p:blipFill>
        <p:spPr>
          <a:xfrm>
            <a:off x="2499733" y="1395325"/>
            <a:ext cx="1557367" cy="2774925"/>
          </a:xfrm>
          <a:prstGeom prst="rect">
            <a:avLst/>
          </a:prstGeom>
          <a:noFill/>
          <a:ln>
            <a:noFill/>
          </a:ln>
        </p:spPr>
      </p:pic>
      <p:pic>
        <p:nvPicPr>
          <p:cNvPr id="134" name="Google Shape;134;p18"/>
          <p:cNvPicPr preferRelativeResize="0"/>
          <p:nvPr/>
        </p:nvPicPr>
        <p:blipFill rotWithShape="1">
          <a:blip r:embed="rId6">
            <a:alphaModFix/>
          </a:blip>
          <a:srcRect b="0" l="19536" r="0" t="21135"/>
          <a:stretch/>
        </p:blipFill>
        <p:spPr>
          <a:xfrm>
            <a:off x="567900" y="1637500"/>
            <a:ext cx="1393575" cy="2188426"/>
          </a:xfrm>
          <a:prstGeom prst="rect">
            <a:avLst/>
          </a:prstGeom>
          <a:noFill/>
          <a:ln>
            <a:noFill/>
          </a:ln>
        </p:spPr>
      </p:pic>
      <p:sp>
        <p:nvSpPr>
          <p:cNvPr id="135" name="Google Shape;135;p18"/>
          <p:cNvSpPr txBox="1"/>
          <p:nvPr>
            <p:ph type="title"/>
          </p:nvPr>
        </p:nvSpPr>
        <p:spPr>
          <a:xfrm>
            <a:off x="166550" y="563150"/>
            <a:ext cx="8879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Transitive Verb Object Requirement - </a:t>
            </a:r>
            <a:r>
              <a:rPr b="0" lang="en"/>
              <a:t>Simplified Trees</a:t>
            </a:r>
            <a:r>
              <a:rPr lang="en"/>
              <a:t> </a:t>
            </a:r>
            <a:endParaRPr b="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Finite State Tree Automata - </a:t>
            </a:r>
            <a:r>
              <a:rPr b="0" lang="en"/>
              <a:t>Definition</a:t>
            </a:r>
            <a:endParaRPr b="0"/>
          </a:p>
        </p:txBody>
      </p:sp>
      <p:pic>
        <p:nvPicPr>
          <p:cNvPr id="141" name="Google Shape;141;p19"/>
          <p:cNvPicPr preferRelativeResize="0"/>
          <p:nvPr/>
        </p:nvPicPr>
        <p:blipFill>
          <a:blip r:embed="rId3">
            <a:alphaModFix/>
          </a:blip>
          <a:stretch>
            <a:fillRect/>
          </a:stretch>
        </p:blipFill>
        <p:spPr>
          <a:xfrm>
            <a:off x="228600" y="1397924"/>
            <a:ext cx="8599023" cy="1634475"/>
          </a:xfrm>
          <a:prstGeom prst="rect">
            <a:avLst/>
          </a:prstGeom>
          <a:noFill/>
          <a:ln>
            <a:noFill/>
          </a:ln>
        </p:spPr>
      </p:pic>
      <p:sp>
        <p:nvSpPr>
          <p:cNvPr id="142" name="Google Shape;142;p19"/>
          <p:cNvSpPr txBox="1"/>
          <p:nvPr/>
        </p:nvSpPr>
        <p:spPr>
          <a:xfrm>
            <a:off x="228600" y="3482375"/>
            <a:ext cx="8344800" cy="8958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a:solidFill>
                  <a:srgbClr val="666666"/>
                </a:solidFill>
                <a:latin typeface="Lato"/>
                <a:ea typeface="Lato"/>
                <a:cs typeface="Lato"/>
                <a:sym typeface="Lato"/>
              </a:rPr>
              <a:t>A Finite-State Automata (PFSTA) is a formal grammar that can represent the either-or relations between these fulfilled object requirements, so we employ it as a candidate structure for the adult English speaker’s representation.</a:t>
            </a:r>
            <a:endParaRPr>
              <a:solidFill>
                <a:srgbClr val="666666"/>
              </a:solidFill>
              <a:latin typeface="Lato"/>
              <a:ea typeface="Lato"/>
              <a:cs typeface="Lato"/>
              <a:sym typeface="Lato"/>
            </a:endParaRPr>
          </a:p>
        </p:txBody>
      </p:sp>
      <p:sp>
        <p:nvSpPr>
          <p:cNvPr id="143" name="Google Shape;143;p19"/>
          <p:cNvSpPr txBox="1"/>
          <p:nvPr/>
        </p:nvSpPr>
        <p:spPr>
          <a:xfrm>
            <a:off x="812715" y="2306255"/>
            <a:ext cx="179700" cy="277200"/>
          </a:xfrm>
          <a:prstGeom prst="rect">
            <a:avLst/>
          </a:prstGeom>
          <a:solidFill>
            <a:schemeClr val="lt1"/>
          </a:solidFill>
          <a:ln>
            <a:noFill/>
          </a:ln>
        </p:spPr>
        <p:txBody>
          <a:bodyPr anchorCtr="0" anchor="t" bIns="0" lIns="0" spcFirstLastPara="1" rIns="0" wrap="square" tIns="0">
            <a:spAutoFit/>
          </a:bodyPr>
          <a:lstStyle/>
          <a:p>
            <a:pPr indent="0" lvl="0" marL="0" rtl="0" algn="l">
              <a:spcBef>
                <a:spcPts val="0"/>
              </a:spcBef>
              <a:spcAft>
                <a:spcPts val="0"/>
              </a:spcAft>
              <a:buNone/>
            </a:pPr>
            <a:r>
              <a:rPr i="1" lang="en" sz="1800">
                <a:latin typeface="Times New Roman"/>
                <a:ea typeface="Times New Roman"/>
                <a:cs typeface="Times New Roman"/>
                <a:sym typeface="Times New Roman"/>
              </a:rPr>
              <a:t> I</a:t>
            </a:r>
            <a:endParaRPr i="1" sz="1800">
              <a:latin typeface="Times New Roman"/>
              <a:ea typeface="Times New Roman"/>
              <a:cs typeface="Times New Roman"/>
              <a:sym typeface="Times New Roman"/>
            </a:endParaRPr>
          </a:p>
        </p:txBody>
      </p:sp>
      <p:sp>
        <p:nvSpPr>
          <p:cNvPr id="144" name="Google Shape;144;p19"/>
          <p:cNvSpPr txBox="1"/>
          <p:nvPr/>
        </p:nvSpPr>
        <p:spPr>
          <a:xfrm>
            <a:off x="2762474" y="2327675"/>
            <a:ext cx="698400" cy="277200"/>
          </a:xfrm>
          <a:prstGeom prst="rect">
            <a:avLst/>
          </a:prstGeom>
          <a:solidFill>
            <a:schemeClr val="lt1"/>
          </a:solidFill>
          <a:ln>
            <a:noFill/>
          </a:ln>
        </p:spPr>
        <p:txBody>
          <a:bodyPr anchorCtr="0" anchor="t" bIns="0" lIns="0" spcFirstLastPara="1" rIns="0" wrap="square" tIns="0">
            <a:spAutoFit/>
          </a:bodyPr>
          <a:lstStyle/>
          <a:p>
            <a:pPr indent="0" lvl="0" marL="0" rtl="0" algn="l">
              <a:spcBef>
                <a:spcPts val="0"/>
              </a:spcBef>
              <a:spcAft>
                <a:spcPts val="0"/>
              </a:spcAft>
              <a:buNone/>
            </a:pPr>
            <a:r>
              <a:rPr lang="en" sz="1800">
                <a:solidFill>
                  <a:srgbClr val="434343"/>
                </a:solidFill>
                <a:latin typeface="Times New Roman"/>
                <a:ea typeface="Times New Roman"/>
                <a:cs typeface="Times New Roman"/>
                <a:sym typeface="Times New Roman"/>
              </a:rPr>
              <a:t> initial</a:t>
            </a:r>
            <a:endParaRPr sz="1800">
              <a:solidFill>
                <a:srgbClr val="434343"/>
              </a:solidFill>
              <a:latin typeface="Times New Roman"/>
              <a:ea typeface="Times New Roman"/>
              <a:cs typeface="Times New Roman"/>
              <a:sym typeface="Times New Roman"/>
            </a:endParaRPr>
          </a:p>
        </p:txBody>
      </p:sp>
      <p:sp>
        <p:nvSpPr>
          <p:cNvPr id="145" name="Google Shape;145;p19"/>
          <p:cNvSpPr txBox="1"/>
          <p:nvPr/>
        </p:nvSpPr>
        <p:spPr>
          <a:xfrm>
            <a:off x="7493404" y="1438156"/>
            <a:ext cx="248700" cy="277200"/>
          </a:xfrm>
          <a:prstGeom prst="rect">
            <a:avLst/>
          </a:prstGeom>
          <a:solidFill>
            <a:schemeClr val="lt1"/>
          </a:solidFill>
          <a:ln>
            <a:noFill/>
          </a:ln>
        </p:spPr>
        <p:txBody>
          <a:bodyPr anchorCtr="0" anchor="t" bIns="0" lIns="0" spcFirstLastPara="1" rIns="0" wrap="square" tIns="0">
            <a:spAutoFit/>
          </a:bodyPr>
          <a:lstStyle/>
          <a:p>
            <a:pPr indent="0" lvl="0" marL="0" rtl="0" algn="l">
              <a:spcBef>
                <a:spcPts val="0"/>
              </a:spcBef>
              <a:spcAft>
                <a:spcPts val="0"/>
              </a:spcAft>
              <a:buNone/>
            </a:pPr>
            <a:r>
              <a:rPr i="1" lang="en" sz="1800">
                <a:latin typeface="Times New Roman"/>
                <a:ea typeface="Times New Roman"/>
                <a:cs typeface="Times New Roman"/>
                <a:sym typeface="Times New Roman"/>
              </a:rPr>
              <a:t> I,</a:t>
            </a:r>
            <a:endParaRPr i="1"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p:nvPr/>
        </p:nvSpPr>
        <p:spPr>
          <a:xfrm>
            <a:off x="5950700" y="1156075"/>
            <a:ext cx="3156600" cy="30105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2519475" y="1156075"/>
            <a:ext cx="3360600" cy="30105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Finite State Tree Automata </a:t>
            </a:r>
            <a:endParaRPr b="0"/>
          </a:p>
        </p:txBody>
      </p:sp>
      <p:sp>
        <p:nvSpPr>
          <p:cNvPr id="153" name="Google Shape;153;p20"/>
          <p:cNvSpPr txBox="1"/>
          <p:nvPr/>
        </p:nvSpPr>
        <p:spPr>
          <a:xfrm>
            <a:off x="3434400" y="4166500"/>
            <a:ext cx="76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Allow</a:t>
            </a:r>
            <a:endParaRPr>
              <a:latin typeface="Lato"/>
              <a:ea typeface="Lato"/>
              <a:cs typeface="Lato"/>
              <a:sym typeface="Lato"/>
            </a:endParaRPr>
          </a:p>
        </p:txBody>
      </p:sp>
      <p:sp>
        <p:nvSpPr>
          <p:cNvPr id="154" name="Google Shape;154;p20"/>
          <p:cNvSpPr txBox="1"/>
          <p:nvPr/>
        </p:nvSpPr>
        <p:spPr>
          <a:xfrm>
            <a:off x="7112925" y="4159900"/>
            <a:ext cx="162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Disallow</a:t>
            </a:r>
            <a:endParaRPr>
              <a:latin typeface="Lato"/>
              <a:ea typeface="Lato"/>
              <a:cs typeface="Lato"/>
              <a:sym typeface="Lato"/>
            </a:endParaRPr>
          </a:p>
        </p:txBody>
      </p:sp>
      <p:pic>
        <p:nvPicPr>
          <p:cNvPr id="155" name="Google Shape;155;p20"/>
          <p:cNvPicPr preferRelativeResize="0"/>
          <p:nvPr/>
        </p:nvPicPr>
        <p:blipFill>
          <a:blip r:embed="rId3">
            <a:alphaModFix/>
          </a:blip>
          <a:stretch>
            <a:fillRect/>
          </a:stretch>
        </p:blipFill>
        <p:spPr>
          <a:xfrm>
            <a:off x="6002725" y="1391575"/>
            <a:ext cx="1837675" cy="2687924"/>
          </a:xfrm>
          <a:prstGeom prst="rect">
            <a:avLst/>
          </a:prstGeom>
          <a:noFill/>
          <a:ln>
            <a:noFill/>
          </a:ln>
        </p:spPr>
      </p:pic>
      <p:pic>
        <p:nvPicPr>
          <p:cNvPr id="156" name="Google Shape;156;p20"/>
          <p:cNvPicPr preferRelativeResize="0"/>
          <p:nvPr/>
        </p:nvPicPr>
        <p:blipFill rotWithShape="1">
          <a:blip r:embed="rId4">
            <a:alphaModFix/>
          </a:blip>
          <a:srcRect b="0" l="5589" r="6242" t="0"/>
          <a:stretch/>
        </p:blipFill>
        <p:spPr>
          <a:xfrm>
            <a:off x="7747575" y="1345450"/>
            <a:ext cx="1231625" cy="2774925"/>
          </a:xfrm>
          <a:prstGeom prst="rect">
            <a:avLst/>
          </a:prstGeom>
          <a:noFill/>
          <a:ln>
            <a:noFill/>
          </a:ln>
        </p:spPr>
      </p:pic>
      <p:pic>
        <p:nvPicPr>
          <p:cNvPr id="157" name="Google Shape;157;p20"/>
          <p:cNvPicPr preferRelativeResize="0"/>
          <p:nvPr/>
        </p:nvPicPr>
        <p:blipFill>
          <a:blip r:embed="rId5">
            <a:alphaModFix/>
          </a:blip>
          <a:stretch>
            <a:fillRect/>
          </a:stretch>
        </p:blipFill>
        <p:spPr>
          <a:xfrm>
            <a:off x="4236383" y="1384975"/>
            <a:ext cx="1557367" cy="2774925"/>
          </a:xfrm>
          <a:prstGeom prst="rect">
            <a:avLst/>
          </a:prstGeom>
          <a:noFill/>
          <a:ln>
            <a:noFill/>
          </a:ln>
        </p:spPr>
      </p:pic>
      <p:pic>
        <p:nvPicPr>
          <p:cNvPr id="158" name="Google Shape;158;p20"/>
          <p:cNvPicPr preferRelativeResize="0"/>
          <p:nvPr/>
        </p:nvPicPr>
        <p:blipFill>
          <a:blip r:embed="rId6">
            <a:alphaModFix/>
          </a:blip>
          <a:stretch>
            <a:fillRect/>
          </a:stretch>
        </p:blipFill>
        <p:spPr>
          <a:xfrm>
            <a:off x="2575800" y="1345454"/>
            <a:ext cx="1731933" cy="2774924"/>
          </a:xfrm>
          <a:prstGeom prst="rect">
            <a:avLst/>
          </a:prstGeom>
          <a:noFill/>
          <a:ln>
            <a:noFill/>
          </a:ln>
        </p:spPr>
      </p:pic>
      <p:sp>
        <p:nvSpPr>
          <p:cNvPr id="159" name="Google Shape;159;p20"/>
          <p:cNvSpPr txBox="1"/>
          <p:nvPr/>
        </p:nvSpPr>
        <p:spPr>
          <a:xfrm>
            <a:off x="14150" y="1424688"/>
            <a:ext cx="3247500" cy="28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Initial state:  R</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UL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[R, UL]</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UL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[V]</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[L, UL]</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[R, R]</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[V, NP]</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i="1" lang="en" sz="1550">
                <a:latin typeface="Times New Roman"/>
                <a:ea typeface="Times New Roman"/>
                <a:cs typeface="Times New Roman"/>
                <a:sym typeface="Times New Roman"/>
              </a:rPr>
              <a:t>X</a:t>
            </a:r>
            <a:r>
              <a:rPr lang="en"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L –</a:t>
            </a:r>
            <a:r>
              <a:rPr baseline="30000" i="1" lang="en" sz="1550">
                <a:latin typeface="Times New Roman"/>
                <a:ea typeface="Times New Roman"/>
                <a:cs typeface="Times New Roman"/>
                <a:sym typeface="Times New Roman"/>
              </a:rPr>
              <a:t>WH</a:t>
            </a:r>
            <a:r>
              <a:rPr lang="en"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V –</a:t>
            </a:r>
            <a:r>
              <a:rPr baseline="30000" i="1" lang="en" sz="1550">
                <a:latin typeface="Times New Roman"/>
                <a:ea typeface="Times New Roman"/>
                <a:cs typeface="Times New Roman"/>
                <a:sym typeface="Times New Roman"/>
              </a:rPr>
              <a:t>V</a:t>
            </a:r>
            <a:r>
              <a:rPr lang="en" sz="1550">
                <a:latin typeface="Times New Roman"/>
                <a:ea typeface="Times New Roman"/>
                <a:cs typeface="Times New Roman"/>
                <a:sym typeface="Times New Roman"/>
              </a:rPr>
              <a:t>→ []</a:t>
            </a:r>
            <a:endParaRPr i="1"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NP –</a:t>
            </a:r>
            <a:r>
              <a:rPr baseline="30000" i="1" lang="en" sz="1550">
                <a:latin typeface="Times New Roman"/>
                <a:ea typeface="Times New Roman"/>
                <a:cs typeface="Times New Roman"/>
                <a:sym typeface="Times New Roman"/>
              </a:rPr>
              <a:t>NP</a:t>
            </a:r>
            <a:r>
              <a:rPr lang="en"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p:txBody>
      </p:sp>
      <p:sp>
        <p:nvSpPr>
          <p:cNvPr id="160" name="Google Shape;160;p20"/>
          <p:cNvSpPr txBox="1"/>
          <p:nvPr/>
        </p:nvSpPr>
        <p:spPr>
          <a:xfrm>
            <a:off x="3552888" y="3475013"/>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V</a:t>
            </a:r>
            <a:endParaRPr b="1">
              <a:solidFill>
                <a:srgbClr val="FF00FF"/>
              </a:solidFill>
              <a:latin typeface="Lato"/>
              <a:ea typeface="Lato"/>
              <a:cs typeface="Lato"/>
              <a:sym typeface="Lato"/>
            </a:endParaRPr>
          </a:p>
        </p:txBody>
      </p:sp>
      <p:sp>
        <p:nvSpPr>
          <p:cNvPr id="161" name="Google Shape;161;p20"/>
          <p:cNvSpPr txBox="1"/>
          <p:nvPr/>
        </p:nvSpPr>
        <p:spPr>
          <a:xfrm>
            <a:off x="3955723" y="3470150"/>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NP</a:t>
            </a:r>
            <a:endParaRPr b="1">
              <a:solidFill>
                <a:srgbClr val="FF00FF"/>
              </a:solidFill>
              <a:latin typeface="Lato"/>
              <a:ea typeface="Lato"/>
              <a:cs typeface="Lato"/>
              <a:sym typeface="Lato"/>
            </a:endParaRPr>
          </a:p>
        </p:txBody>
      </p:sp>
      <p:sp>
        <p:nvSpPr>
          <p:cNvPr id="162" name="Google Shape;162;p20"/>
          <p:cNvSpPr txBox="1"/>
          <p:nvPr/>
        </p:nvSpPr>
        <p:spPr>
          <a:xfrm>
            <a:off x="304800" y="4598925"/>
            <a:ext cx="8808000" cy="3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50">
                <a:latin typeface="Times New Roman"/>
                <a:ea typeface="Times New Roman"/>
                <a:cs typeface="Times New Roman"/>
                <a:sym typeface="Times New Roman"/>
              </a:rPr>
              <a:t>L is the licensing state, R is the resolved state, V is the verb state, NP is the noun phrase state, and UL is the unlicensed state.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p:nvPr/>
        </p:nvSpPr>
        <p:spPr>
          <a:xfrm>
            <a:off x="5950700" y="1156075"/>
            <a:ext cx="3156600" cy="30105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2519475" y="1156075"/>
            <a:ext cx="3360600" cy="30105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txBox="1"/>
          <p:nvPr>
            <p:ph type="title"/>
          </p:nvPr>
        </p:nvSpPr>
        <p:spPr>
          <a:xfrm>
            <a:off x="166550" y="563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Finite State Tree Automata </a:t>
            </a:r>
            <a:endParaRPr b="0"/>
          </a:p>
        </p:txBody>
      </p:sp>
      <p:sp>
        <p:nvSpPr>
          <p:cNvPr id="170" name="Google Shape;170;p21"/>
          <p:cNvSpPr txBox="1"/>
          <p:nvPr/>
        </p:nvSpPr>
        <p:spPr>
          <a:xfrm>
            <a:off x="3434400" y="4166500"/>
            <a:ext cx="76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Allow</a:t>
            </a:r>
            <a:endParaRPr>
              <a:latin typeface="Lato"/>
              <a:ea typeface="Lato"/>
              <a:cs typeface="Lato"/>
              <a:sym typeface="Lato"/>
            </a:endParaRPr>
          </a:p>
        </p:txBody>
      </p:sp>
      <p:sp>
        <p:nvSpPr>
          <p:cNvPr id="171" name="Google Shape;171;p21"/>
          <p:cNvSpPr txBox="1"/>
          <p:nvPr/>
        </p:nvSpPr>
        <p:spPr>
          <a:xfrm>
            <a:off x="7112925" y="4159900"/>
            <a:ext cx="162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Disallow</a:t>
            </a:r>
            <a:endParaRPr>
              <a:latin typeface="Lato"/>
              <a:ea typeface="Lato"/>
              <a:cs typeface="Lato"/>
              <a:sym typeface="Lato"/>
            </a:endParaRPr>
          </a:p>
        </p:txBody>
      </p:sp>
      <p:pic>
        <p:nvPicPr>
          <p:cNvPr id="172" name="Google Shape;172;p21"/>
          <p:cNvPicPr preferRelativeResize="0"/>
          <p:nvPr/>
        </p:nvPicPr>
        <p:blipFill>
          <a:blip r:embed="rId3">
            <a:alphaModFix/>
          </a:blip>
          <a:stretch>
            <a:fillRect/>
          </a:stretch>
        </p:blipFill>
        <p:spPr>
          <a:xfrm>
            <a:off x="6002725" y="1391575"/>
            <a:ext cx="1837675" cy="2687924"/>
          </a:xfrm>
          <a:prstGeom prst="rect">
            <a:avLst/>
          </a:prstGeom>
          <a:noFill/>
          <a:ln>
            <a:noFill/>
          </a:ln>
        </p:spPr>
      </p:pic>
      <p:pic>
        <p:nvPicPr>
          <p:cNvPr id="173" name="Google Shape;173;p21"/>
          <p:cNvPicPr preferRelativeResize="0"/>
          <p:nvPr/>
        </p:nvPicPr>
        <p:blipFill rotWithShape="1">
          <a:blip r:embed="rId4">
            <a:alphaModFix/>
          </a:blip>
          <a:srcRect b="0" l="5589" r="6242" t="0"/>
          <a:stretch/>
        </p:blipFill>
        <p:spPr>
          <a:xfrm>
            <a:off x="7747575" y="1345450"/>
            <a:ext cx="1231625" cy="2774925"/>
          </a:xfrm>
          <a:prstGeom prst="rect">
            <a:avLst/>
          </a:prstGeom>
          <a:noFill/>
          <a:ln>
            <a:noFill/>
          </a:ln>
        </p:spPr>
      </p:pic>
      <p:pic>
        <p:nvPicPr>
          <p:cNvPr id="174" name="Google Shape;174;p21"/>
          <p:cNvPicPr preferRelativeResize="0"/>
          <p:nvPr/>
        </p:nvPicPr>
        <p:blipFill>
          <a:blip r:embed="rId5">
            <a:alphaModFix/>
          </a:blip>
          <a:stretch>
            <a:fillRect/>
          </a:stretch>
        </p:blipFill>
        <p:spPr>
          <a:xfrm>
            <a:off x="4236383" y="1384975"/>
            <a:ext cx="1557367" cy="2774925"/>
          </a:xfrm>
          <a:prstGeom prst="rect">
            <a:avLst/>
          </a:prstGeom>
          <a:noFill/>
          <a:ln>
            <a:noFill/>
          </a:ln>
        </p:spPr>
      </p:pic>
      <p:pic>
        <p:nvPicPr>
          <p:cNvPr id="175" name="Google Shape;175;p21"/>
          <p:cNvPicPr preferRelativeResize="0"/>
          <p:nvPr/>
        </p:nvPicPr>
        <p:blipFill>
          <a:blip r:embed="rId6">
            <a:alphaModFix/>
          </a:blip>
          <a:stretch>
            <a:fillRect/>
          </a:stretch>
        </p:blipFill>
        <p:spPr>
          <a:xfrm>
            <a:off x="2575800" y="1345454"/>
            <a:ext cx="1731933" cy="2774924"/>
          </a:xfrm>
          <a:prstGeom prst="rect">
            <a:avLst/>
          </a:prstGeom>
          <a:noFill/>
          <a:ln>
            <a:noFill/>
          </a:ln>
        </p:spPr>
      </p:pic>
      <p:sp>
        <p:nvSpPr>
          <p:cNvPr id="176" name="Google Shape;176;p21"/>
          <p:cNvSpPr txBox="1"/>
          <p:nvPr/>
        </p:nvSpPr>
        <p:spPr>
          <a:xfrm>
            <a:off x="14150" y="1424688"/>
            <a:ext cx="3247500" cy="28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Initial state:  R</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UL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[R, UL]</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UL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[V]</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[L, UL]</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[R, R]</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lang="en" sz="1550">
                <a:latin typeface="Times New Roman"/>
                <a:ea typeface="Times New Roman"/>
                <a:cs typeface="Times New Roman"/>
                <a:sym typeface="Times New Roman"/>
              </a:rPr>
              <a:t>*</a:t>
            </a:r>
            <a:r>
              <a:rPr lang="en" sz="1550">
                <a:latin typeface="Times New Roman"/>
                <a:ea typeface="Times New Roman"/>
                <a:cs typeface="Times New Roman"/>
                <a:sym typeface="Times New Roman"/>
              </a:rPr>
              <a:t>→ [V, NP]</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R –</a:t>
            </a:r>
            <a:r>
              <a:rPr baseline="30000" i="1" lang="en" sz="1550">
                <a:latin typeface="Times New Roman"/>
                <a:ea typeface="Times New Roman"/>
                <a:cs typeface="Times New Roman"/>
                <a:sym typeface="Times New Roman"/>
              </a:rPr>
              <a:t>X</a:t>
            </a:r>
            <a:r>
              <a:rPr lang="en"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L –</a:t>
            </a:r>
            <a:r>
              <a:rPr baseline="30000" i="1" lang="en" sz="1550">
                <a:latin typeface="Times New Roman"/>
                <a:ea typeface="Times New Roman"/>
                <a:cs typeface="Times New Roman"/>
                <a:sym typeface="Times New Roman"/>
              </a:rPr>
              <a:t>WH</a:t>
            </a:r>
            <a:r>
              <a:rPr lang="en"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V –</a:t>
            </a:r>
            <a:r>
              <a:rPr baseline="30000" i="1" lang="en" sz="1550">
                <a:latin typeface="Times New Roman"/>
                <a:ea typeface="Times New Roman"/>
                <a:cs typeface="Times New Roman"/>
                <a:sym typeface="Times New Roman"/>
              </a:rPr>
              <a:t>V</a:t>
            </a:r>
            <a:r>
              <a:rPr lang="en" sz="1550">
                <a:latin typeface="Times New Roman"/>
                <a:ea typeface="Times New Roman"/>
                <a:cs typeface="Times New Roman"/>
                <a:sym typeface="Times New Roman"/>
              </a:rPr>
              <a:t>→ []</a:t>
            </a:r>
            <a:endParaRPr i="1" sz="155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50">
                <a:latin typeface="Times New Roman"/>
                <a:ea typeface="Times New Roman"/>
                <a:cs typeface="Times New Roman"/>
                <a:sym typeface="Times New Roman"/>
              </a:rPr>
              <a:t>NP –</a:t>
            </a:r>
            <a:r>
              <a:rPr baseline="30000" i="1" lang="en" sz="1550">
                <a:latin typeface="Times New Roman"/>
                <a:ea typeface="Times New Roman"/>
                <a:cs typeface="Times New Roman"/>
                <a:sym typeface="Times New Roman"/>
              </a:rPr>
              <a:t>NP</a:t>
            </a:r>
            <a:r>
              <a:rPr lang="en"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p:txBody>
      </p:sp>
      <p:sp>
        <p:nvSpPr>
          <p:cNvPr id="177" name="Google Shape;177;p21"/>
          <p:cNvSpPr txBox="1"/>
          <p:nvPr/>
        </p:nvSpPr>
        <p:spPr>
          <a:xfrm>
            <a:off x="3552888" y="3475013"/>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V</a:t>
            </a:r>
            <a:endParaRPr b="1">
              <a:solidFill>
                <a:srgbClr val="FF00FF"/>
              </a:solidFill>
              <a:latin typeface="Lato"/>
              <a:ea typeface="Lato"/>
              <a:cs typeface="Lato"/>
              <a:sym typeface="Lato"/>
            </a:endParaRPr>
          </a:p>
        </p:txBody>
      </p:sp>
      <p:sp>
        <p:nvSpPr>
          <p:cNvPr id="178" name="Google Shape;178;p21"/>
          <p:cNvSpPr txBox="1"/>
          <p:nvPr/>
        </p:nvSpPr>
        <p:spPr>
          <a:xfrm>
            <a:off x="3955723" y="3470150"/>
            <a:ext cx="4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NP</a:t>
            </a:r>
            <a:endParaRPr b="1">
              <a:solidFill>
                <a:srgbClr val="FF00FF"/>
              </a:solidFill>
              <a:latin typeface="Lato"/>
              <a:ea typeface="Lato"/>
              <a:cs typeface="Lato"/>
              <a:sym typeface="Lato"/>
            </a:endParaRPr>
          </a:p>
        </p:txBody>
      </p:sp>
      <p:sp>
        <p:nvSpPr>
          <p:cNvPr id="179" name="Google Shape;179;p21"/>
          <p:cNvSpPr txBox="1"/>
          <p:nvPr/>
        </p:nvSpPr>
        <p:spPr>
          <a:xfrm>
            <a:off x="3772086" y="2971650"/>
            <a:ext cx="2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AA84F"/>
                </a:solidFill>
                <a:latin typeface="Lato"/>
                <a:ea typeface="Lato"/>
                <a:cs typeface="Lato"/>
                <a:sym typeface="Lato"/>
              </a:rPr>
              <a:t>R</a:t>
            </a:r>
            <a:endParaRPr b="1">
              <a:solidFill>
                <a:srgbClr val="6AA84F"/>
              </a:solidFill>
              <a:latin typeface="Lato"/>
              <a:ea typeface="Lato"/>
              <a:cs typeface="Lato"/>
              <a:sym typeface="Lato"/>
            </a:endParaRPr>
          </a:p>
        </p:txBody>
      </p:sp>
      <p:sp>
        <p:nvSpPr>
          <p:cNvPr id="180" name="Google Shape;180;p21"/>
          <p:cNvSpPr txBox="1"/>
          <p:nvPr/>
        </p:nvSpPr>
        <p:spPr>
          <a:xfrm>
            <a:off x="304800" y="4598925"/>
            <a:ext cx="8808000" cy="3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50">
                <a:latin typeface="Times New Roman"/>
                <a:ea typeface="Times New Roman"/>
                <a:cs typeface="Times New Roman"/>
                <a:sym typeface="Times New Roman"/>
              </a:rPr>
              <a:t>L is the licensing state, R is the resolved state, V is the verb state, NP is the noun phrase state, and UL is the unlicensed state.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