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3" r:id="rId14"/>
    <p:sldId id="274" r:id="rId15"/>
    <p:sldId id="275" r:id="rId16"/>
    <p:sldId id="272" r:id="rId17"/>
    <p:sldId id="276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D3E"/>
    <a:srgbClr val="3A903A"/>
    <a:srgbClr val="DF802C"/>
    <a:srgbClr val="32749F"/>
    <a:srgbClr val="2B3922"/>
    <a:srgbClr val="344529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C6AE3-E5B0-4100-9021-5A5ADFB16AAD}" v="132" dt="2022-05-12T01:19:0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12/05/2022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12/05/2022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12/05/2022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12/05/2022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12/05/2022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12/05/2022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12/05/2022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12/05/2022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12/05/2022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12/05/2022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12/05/2022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12/05/2022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12/05/2022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12/05/2022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r>
              <a:rPr lang="es-AR" sz="3200">
                <a:solidFill>
                  <a:srgbClr val="000000"/>
                </a:solidFill>
              </a:rPr>
              <a:t>Desafio 1: Limpieza de DataSet Properatti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GRUPO N°2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C29409-3FA7-4EDA-8D17-1C52B16A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538449"/>
            <a:ext cx="4356100" cy="57811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742905D-DCA6-4EDD-BB17-C190C3BB6B81}"/>
              </a:ext>
            </a:extLst>
          </p:cNvPr>
          <p:cNvSpPr/>
          <p:nvPr/>
        </p:nvSpPr>
        <p:spPr>
          <a:xfrm>
            <a:off x="6096000" y="628134"/>
            <a:ext cx="4817045" cy="182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PROMEDIO DE PRECIO EN USD POR METRO CUADRADO, SEGÚN PROVINCIA Y TIPO DE PROPIEDAD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7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046C155-BFAC-4092-8256-90959E790EDC}"/>
              </a:ext>
            </a:extLst>
          </p:cNvPr>
          <p:cNvGrpSpPr/>
          <p:nvPr/>
        </p:nvGrpSpPr>
        <p:grpSpPr>
          <a:xfrm>
            <a:off x="534251" y="1239754"/>
            <a:ext cx="10664086" cy="2476500"/>
            <a:chOff x="414228" y="3281154"/>
            <a:chExt cx="11371372" cy="28910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25FF650F-BEC6-4BC7-9C6D-AD0325E55BD4}"/>
                </a:ext>
              </a:extLst>
            </p:cNvPr>
            <p:cNvGrpSpPr/>
            <p:nvPr/>
          </p:nvGrpSpPr>
          <p:grpSpPr>
            <a:xfrm>
              <a:off x="414228" y="3281154"/>
              <a:ext cx="11371372" cy="2891046"/>
              <a:chOff x="642828" y="2859087"/>
              <a:chExt cx="10906343" cy="2678113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2927F40F-F625-4CB3-9280-256D05DCED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2828" y="2859087"/>
                <a:ext cx="10906343" cy="2678113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89471F9-DB76-4D93-8B5D-590339C94D94}"/>
                  </a:ext>
                </a:extLst>
              </p:cNvPr>
              <p:cNvSpPr txBox="1"/>
              <p:nvPr/>
            </p:nvSpPr>
            <p:spPr>
              <a:xfrm>
                <a:off x="1460500" y="5233323"/>
                <a:ext cx="13843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CAPITAL FEDERAL</a:t>
                </a:r>
                <a:endParaRPr lang="es-AR" sz="1100" dirty="0"/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188559F-0DA1-407A-925F-A33963FBC73C}"/>
                  </a:ext>
                </a:extLst>
              </p:cNvPr>
              <p:cNvSpPr txBox="1"/>
              <p:nvPr/>
            </p:nvSpPr>
            <p:spPr>
              <a:xfrm>
                <a:off x="3238500" y="5233323"/>
                <a:ext cx="1524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COSTA ATLÁNTICA</a:t>
                </a:r>
                <a:endParaRPr lang="es-AR" sz="1100" dirty="0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4B0CB7A-07D1-44FE-B2B9-158CCD6EBC70}"/>
                  </a:ext>
                </a:extLst>
              </p:cNvPr>
              <p:cNvSpPr txBox="1"/>
              <p:nvPr/>
            </p:nvSpPr>
            <p:spPr>
              <a:xfrm>
                <a:off x="5156199" y="5233323"/>
                <a:ext cx="1837136" cy="2829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GBA – ZONA NORTE</a:t>
                </a:r>
                <a:endParaRPr lang="es-AR" sz="1100" dirty="0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98C515-7BAF-40AB-AF39-E0583B84A740}"/>
                  </a:ext>
                </a:extLst>
              </p:cNvPr>
              <p:cNvSpPr txBox="1"/>
              <p:nvPr/>
            </p:nvSpPr>
            <p:spPr>
              <a:xfrm>
                <a:off x="7458716" y="5233323"/>
                <a:ext cx="1524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CÓRDOBA</a:t>
                </a:r>
                <a:endParaRPr lang="es-AR" sz="1100" dirty="0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532E5CB-07AF-4A28-90B2-E0CF4CC94527}"/>
                  </a:ext>
                </a:extLst>
              </p:cNvPr>
              <p:cNvSpPr txBox="1"/>
              <p:nvPr/>
            </p:nvSpPr>
            <p:spPr>
              <a:xfrm>
                <a:off x="9194800" y="5233323"/>
                <a:ext cx="15240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GBA – ZONA SUR</a:t>
                </a:r>
                <a:endParaRPr lang="es-AR" sz="1100" dirty="0"/>
              </a:p>
            </p:txBody>
          </p:sp>
        </p:grp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C55D8EA-4D7F-4030-9455-523F78B0D41C}"/>
                </a:ext>
              </a:extLst>
            </p:cNvPr>
            <p:cNvSpPr txBox="1"/>
            <p:nvPr/>
          </p:nvSpPr>
          <p:spPr>
            <a:xfrm>
              <a:off x="10919823" y="4426595"/>
              <a:ext cx="764177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sz="1100" dirty="0"/>
            </a:p>
            <a:p>
              <a:endParaRPr lang="es-AR" sz="1100" dirty="0"/>
            </a:p>
            <a:p>
              <a:endParaRPr lang="es-AR" sz="1100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324CEE5-A6D5-400E-8278-52B0A85289F6}"/>
              </a:ext>
            </a:extLst>
          </p:cNvPr>
          <p:cNvSpPr/>
          <p:nvPr/>
        </p:nvSpPr>
        <p:spPr>
          <a:xfrm>
            <a:off x="423014" y="554107"/>
            <a:ext cx="10540148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PROMEDIO DE PRECIO EN USD DE LAS 5 ZONAS CON MÁS DATOS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7E1A590-2670-431A-BD01-7BBEB0C7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1" y="3780004"/>
            <a:ext cx="10664085" cy="269557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60D7F9D-F493-47DA-B5BB-0251128D70AF}"/>
              </a:ext>
            </a:extLst>
          </p:cNvPr>
          <p:cNvSpPr/>
          <p:nvPr/>
        </p:nvSpPr>
        <p:spPr>
          <a:xfrm>
            <a:off x="10502900" y="4673600"/>
            <a:ext cx="600156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5EC4BB-52D5-46F2-8833-CB5EED6C63FB}"/>
              </a:ext>
            </a:extLst>
          </p:cNvPr>
          <p:cNvSpPr txBox="1"/>
          <p:nvPr/>
        </p:nvSpPr>
        <p:spPr>
          <a:xfrm>
            <a:off x="1326506" y="6104858"/>
            <a:ext cx="1353551" cy="241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dirty="0"/>
              <a:t>CAPITAL FEDERAL</a:t>
            </a:r>
            <a:endParaRPr lang="es-AR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A8EB9F-9248-4715-857F-D94FC8C6FDFF}"/>
              </a:ext>
            </a:extLst>
          </p:cNvPr>
          <p:cNvSpPr txBox="1"/>
          <p:nvPr/>
        </p:nvSpPr>
        <p:spPr>
          <a:xfrm>
            <a:off x="3065013" y="6104858"/>
            <a:ext cx="1490148" cy="241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dirty="0"/>
              <a:t>COSTA ATLÁNTICA</a:t>
            </a:r>
            <a:endParaRPr lang="es-AR" sz="11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481E91-754D-46C6-9772-4B2E8C072BA8}"/>
              </a:ext>
            </a:extLst>
          </p:cNvPr>
          <p:cNvSpPr txBox="1"/>
          <p:nvPr/>
        </p:nvSpPr>
        <p:spPr>
          <a:xfrm>
            <a:off x="4940115" y="6104858"/>
            <a:ext cx="179632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dirty="0"/>
              <a:t>GBA – ZONA NORTE</a:t>
            </a:r>
            <a:endParaRPr lang="es-AR" sz="11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25DF7D-B58D-42AA-8DDB-8981A3478149}"/>
              </a:ext>
            </a:extLst>
          </p:cNvPr>
          <p:cNvSpPr txBox="1"/>
          <p:nvPr/>
        </p:nvSpPr>
        <p:spPr>
          <a:xfrm>
            <a:off x="7191487" y="6104858"/>
            <a:ext cx="1490148" cy="241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dirty="0"/>
              <a:t>CÓRDOBA</a:t>
            </a:r>
            <a:endParaRPr lang="es-AR" sz="11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95CDC62-85E0-49C3-8AE2-F434813CE263}"/>
              </a:ext>
            </a:extLst>
          </p:cNvPr>
          <p:cNvSpPr txBox="1"/>
          <p:nvPr/>
        </p:nvSpPr>
        <p:spPr>
          <a:xfrm>
            <a:off x="8889008" y="6104858"/>
            <a:ext cx="1490148" cy="241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dirty="0"/>
              <a:t>GBA – ZONA SUR</a:t>
            </a:r>
            <a:endParaRPr lang="es-AR" sz="11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7842777-BAC2-4809-8A1D-E12208BCE5E5}"/>
              </a:ext>
            </a:extLst>
          </p:cNvPr>
          <p:cNvSpPr/>
          <p:nvPr/>
        </p:nvSpPr>
        <p:spPr>
          <a:xfrm>
            <a:off x="4816204" y="1178556"/>
            <a:ext cx="2044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PRECIO TOTAL EN USD</a:t>
            </a:r>
            <a:endParaRPr lang="es-AR" sz="14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3C6D0CA-9F18-4533-8C4B-C9114865E6D2}"/>
              </a:ext>
            </a:extLst>
          </p:cNvPr>
          <p:cNvSpPr/>
          <p:nvPr/>
        </p:nvSpPr>
        <p:spPr>
          <a:xfrm>
            <a:off x="4816203" y="3777452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PRECIO POR M2 EN USD</a:t>
            </a:r>
            <a:endParaRPr lang="es-AR" sz="1400" b="1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E6572A2-CC26-4A91-B218-3BDE02515BE5}"/>
              </a:ext>
            </a:extLst>
          </p:cNvPr>
          <p:cNvGrpSpPr/>
          <p:nvPr/>
        </p:nvGrpSpPr>
        <p:grpSpPr>
          <a:xfrm>
            <a:off x="10201162" y="1029562"/>
            <a:ext cx="1524000" cy="938719"/>
            <a:chOff x="10341056" y="929425"/>
            <a:chExt cx="1524000" cy="938719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9BC21B0-FAE7-4D94-9D2B-A7CFE69D3DA8}"/>
                </a:ext>
              </a:extLst>
            </p:cNvPr>
            <p:cNvSpPr txBox="1"/>
            <p:nvPr/>
          </p:nvSpPr>
          <p:spPr>
            <a:xfrm>
              <a:off x="10341056" y="929425"/>
              <a:ext cx="1524000" cy="93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TIPO PROPIEDAD</a:t>
              </a:r>
            </a:p>
            <a:p>
              <a:r>
                <a:rPr lang="es-MX" sz="1100" dirty="0"/>
                <a:t>    PH</a:t>
              </a:r>
            </a:p>
            <a:p>
              <a:r>
                <a:rPr lang="es-MX" sz="1100" dirty="0"/>
                <a:t>    APARTMENT</a:t>
              </a:r>
            </a:p>
            <a:p>
              <a:r>
                <a:rPr lang="es-MX" sz="1100" dirty="0"/>
                <a:t>    HOUSE</a:t>
              </a:r>
            </a:p>
            <a:p>
              <a:r>
                <a:rPr lang="es-MX" sz="1100" dirty="0"/>
                <a:t>    STORE</a:t>
              </a:r>
              <a:endParaRPr lang="es-AR" sz="1100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A72C90C-D67E-4BD4-B057-714344981E84}"/>
                </a:ext>
              </a:extLst>
            </p:cNvPr>
            <p:cNvSpPr/>
            <p:nvPr/>
          </p:nvSpPr>
          <p:spPr>
            <a:xfrm>
              <a:off x="10438606" y="1176083"/>
              <a:ext cx="127000" cy="116374"/>
            </a:xfrm>
            <a:prstGeom prst="rect">
              <a:avLst/>
            </a:prstGeom>
            <a:solidFill>
              <a:srgbClr val="327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80EAA09-D680-494D-A502-B701A4C27444}"/>
                </a:ext>
              </a:extLst>
            </p:cNvPr>
            <p:cNvSpPr/>
            <p:nvPr/>
          </p:nvSpPr>
          <p:spPr>
            <a:xfrm>
              <a:off x="10438606" y="1339037"/>
              <a:ext cx="127000" cy="116374"/>
            </a:xfrm>
            <a:prstGeom prst="rect">
              <a:avLst/>
            </a:prstGeom>
            <a:solidFill>
              <a:srgbClr val="DF8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5CE10A9-313F-48D9-9564-DE26685CC90F}"/>
                </a:ext>
              </a:extLst>
            </p:cNvPr>
            <p:cNvSpPr/>
            <p:nvPr/>
          </p:nvSpPr>
          <p:spPr>
            <a:xfrm>
              <a:off x="10438606" y="1507388"/>
              <a:ext cx="127000" cy="116374"/>
            </a:xfrm>
            <a:prstGeom prst="rect">
              <a:avLst/>
            </a:prstGeom>
            <a:solidFill>
              <a:srgbClr val="3A9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1F3EBEB-AC00-4E18-B12C-3AA598226F3C}"/>
                </a:ext>
              </a:extLst>
            </p:cNvPr>
            <p:cNvSpPr/>
            <p:nvPr/>
          </p:nvSpPr>
          <p:spPr>
            <a:xfrm>
              <a:off x="10439400" y="1677361"/>
              <a:ext cx="127000" cy="116374"/>
            </a:xfrm>
            <a:prstGeom prst="rect">
              <a:avLst/>
            </a:prstGeom>
            <a:solidFill>
              <a:srgbClr val="BE3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87114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FD50E9-C0BD-4FE5-889D-B3A49755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4" y="2128049"/>
            <a:ext cx="5565775" cy="300751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A178845-19E6-4280-A99B-8339C0B5C3B7}"/>
              </a:ext>
            </a:extLst>
          </p:cNvPr>
          <p:cNvSpPr/>
          <p:nvPr/>
        </p:nvSpPr>
        <p:spPr>
          <a:xfrm>
            <a:off x="410314" y="682984"/>
            <a:ext cx="10540148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TOP 5 ZONAS MÁS CARAS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8B20DD-9CE1-40E3-8E72-BFDF918AB3E3}"/>
              </a:ext>
            </a:extLst>
          </p:cNvPr>
          <p:cNvSpPr/>
          <p:nvPr/>
        </p:nvSpPr>
        <p:spPr>
          <a:xfrm>
            <a:off x="5273403" y="1820272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PRECIO POR M2 EN USD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159118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6E8CC4C-A875-44B6-957A-E68552CCDC21}"/>
              </a:ext>
            </a:extLst>
          </p:cNvPr>
          <p:cNvSpPr/>
          <p:nvPr/>
        </p:nvSpPr>
        <p:spPr>
          <a:xfrm>
            <a:off x="908148" y="1407279"/>
            <a:ext cx="10006818" cy="1612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1- Se analiza la descripción con </a:t>
            </a:r>
            <a:r>
              <a:rPr lang="es-MX" sz="17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regex</a:t>
            </a: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y se busca si la propiedad tiene pileta.</a:t>
            </a:r>
          </a:p>
          <a:p>
            <a:pPr>
              <a:lnSpc>
                <a:spcPct val="150000"/>
              </a:lnSpc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2- Se crea una columna '</a:t>
            </a:r>
            <a:r>
              <a:rPr lang="es-MX" sz="17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Amenities_Pileta</a:t>
            </a: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3- Se analiza la relación entre la presencia de pileta y el precio en dólares por metro cuadrado.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77F4CA-F83B-46C0-9556-8C05B74F4E6D}"/>
              </a:ext>
            </a:extLst>
          </p:cNvPr>
          <p:cNvSpPr/>
          <p:nvPr/>
        </p:nvSpPr>
        <p:spPr>
          <a:xfrm>
            <a:off x="908148" y="734316"/>
            <a:ext cx="563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¡BONUS! ANÁLISIS DE AMENITIE PILETA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C2718D-7EF0-4950-A249-69F6E02D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95139"/>
            <a:ext cx="4818966" cy="1749656"/>
          </a:xfrm>
          <a:prstGeom prst="rect">
            <a:avLst/>
          </a:prstGeom>
        </p:spPr>
      </p:pic>
      <p:pic>
        <p:nvPicPr>
          <p:cNvPr id="7" name="Imagen 6" descr="Forma, Flecha&#10;&#10;Descripción generada automáticamente">
            <a:extLst>
              <a:ext uri="{FF2B5EF4-FFF2-40B4-BE49-F238E27FC236}">
                <a16:creationId xmlns:a16="http://schemas.microsoft.com/office/drawing/2014/main" id="{4C7C7AF6-56E9-4F91-907E-8E3566DC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11" b="97250" l="10000" r="90000">
                        <a14:foregroundMark x1="34222" y1="11771" x2="34222" y2="11771"/>
                        <a14:foregroundMark x1="44000" y1="93509" x2="44000" y2="93509"/>
                        <a14:foregroundMark x1="42333" y1="95270" x2="42333" y2="95270"/>
                        <a14:foregroundMark x1="43778" y1="97250" x2="43778" y2="97250"/>
                        <a14:foregroundMark x1="45556" y1="8911" x2="45556" y2="8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22907">
            <a:off x="5534518" y="3307610"/>
            <a:ext cx="800557" cy="8085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559A3E-BE99-40CA-B118-82EC1820E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055" y="3371999"/>
            <a:ext cx="3856906" cy="17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2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FF65D52-1358-4676-BD35-5F7B8902503A}"/>
              </a:ext>
            </a:extLst>
          </p:cNvPr>
          <p:cNvSpPr/>
          <p:nvPr/>
        </p:nvSpPr>
        <p:spPr>
          <a:xfrm>
            <a:off x="4529705" y="3013501"/>
            <a:ext cx="3132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GRACIAS!</a:t>
            </a:r>
            <a:endParaRPr lang="es-AR" sz="4800" dirty="0"/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66C9FE7B-1B8B-48F4-BA32-120E64AC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54" y="942894"/>
            <a:ext cx="10058400" cy="685800"/>
          </a:xfrm>
        </p:spPr>
        <p:txBody>
          <a:bodyPr rtlCol="0">
            <a:normAutofit/>
          </a:bodyPr>
          <a:lstStyle/>
          <a:p>
            <a:pPr rtl="0"/>
            <a:r>
              <a:rPr lang="es" sz="3200" dirty="0"/>
              <a:t>OBJETIVOS</a:t>
            </a:r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F8BCBA58-50FC-434A-814F-137E8034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4FAC2DB-B7EA-40B2-ADBF-6A782354E087}"/>
              </a:ext>
            </a:extLst>
          </p:cNvPr>
          <p:cNvSpPr/>
          <p:nvPr/>
        </p:nvSpPr>
        <p:spPr>
          <a:xfrm>
            <a:off x="4605375" y="3069000"/>
            <a:ext cx="298125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D66CDD-A8C7-49EF-933D-D18055341096}"/>
              </a:ext>
            </a:extLst>
          </p:cNvPr>
          <p:cNvSpPr txBox="1"/>
          <p:nvPr/>
        </p:nvSpPr>
        <p:spPr>
          <a:xfrm>
            <a:off x="1171054" y="1997613"/>
            <a:ext cx="9849891" cy="38213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Efectuar una limpieza del </a:t>
            </a:r>
            <a:r>
              <a:rPr lang="es-MX" dirty="0" err="1"/>
              <a:t>dataset</a:t>
            </a:r>
            <a:r>
              <a:rPr lang="es-MX" dirty="0"/>
              <a:t> provisto. Particularmente, deberá diseñar estrategias para lidiar con los datos perdidos en ciertas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Realizar un análisis descriptivo de las principales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Crear nuevas columnas a partir de las características dadas que puedan tener valor predictivo.</a:t>
            </a:r>
          </a:p>
          <a:p>
            <a:pPr marL="285750" lvl="0" indent="-285750" algn="ctr" defTabSz="66675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cap="all"/>
            </a:pPr>
            <a:r>
              <a:rPr lang="es" sz="1600" kern="1200" dirty="0"/>
              <a:t>.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1D74A28-4412-4616-ACAD-8CBF7D1E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293" y1="24722" x2="46293" y2="24722"/>
                        <a14:foregroundMark x1="45491" y1="38056" x2="45491" y2="38056"/>
                        <a14:foregroundMark x1="44890" y1="47500" x2="44890" y2="47500"/>
                        <a14:foregroundMark x1="69539" y1="54167" x2="69539" y2="54167"/>
                        <a14:foregroundMark x1="73747" y1="78889" x2="73747" y2="78889"/>
                        <a14:foregroundMark x1="78557" y1="85556" x2="78557" y2="85556"/>
                        <a14:foregroundMark x1="85371" y1="80833" x2="85371" y2="80833"/>
                        <a14:foregroundMark x1="59920" y1="74167" x2="59920" y2="74167"/>
                        <a14:foregroundMark x1="64128" y1="76944" x2="64128" y2="76944"/>
                        <a14:foregroundMark x1="57114" y1="72222" x2="57114" y2="72222"/>
                        <a14:foregroundMark x1="54509" y1="66389" x2="54509" y2="66389"/>
                        <a14:foregroundMark x1="54509" y1="59722" x2="54509" y2="597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7668" y="4852614"/>
            <a:ext cx="1928745" cy="1391480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B488FD3-2FBF-47DF-96C4-FB5946E8050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96000" l="9778" r="89778">
                        <a14:foregroundMark x1="67111" y1="11111" x2="67111" y2="11111"/>
                        <a14:foregroundMark x1="78222" y1="29333" x2="78222" y2="29333"/>
                        <a14:foregroundMark x1="53778" y1="32444" x2="53778" y2="32444"/>
                        <a14:foregroundMark x1="59111" y1="45333" x2="59111" y2="45333"/>
                        <a14:foregroundMark x1="59111" y1="56444" x2="59111" y2="56444"/>
                        <a14:foregroundMark x1="57778" y1="87556" x2="57778" y2="87556"/>
                        <a14:foregroundMark x1="56889" y1="80889" x2="56889" y2="80889"/>
                        <a14:foregroundMark x1="41778" y1="87556" x2="41778" y2="87556"/>
                        <a14:foregroundMark x1="41778" y1="96000" x2="41778" y2="96000"/>
                        <a14:foregroundMark x1="48889" y1="69778" x2="48889" y2="6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8168" y="4798133"/>
            <a:ext cx="1312777" cy="1312777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5EB06B3D-95D4-4525-9544-4C0866D6DFF2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86" b="89858" l="5313" r="94063">
                        <a14:foregroundMark x1="94063" y1="48399" x2="94063" y2="48399"/>
                        <a14:foregroundMark x1="5313" y1="48399" x2="5313" y2="48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5616" y="5159010"/>
            <a:ext cx="895562" cy="7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1D6E18A-0D2F-4EDA-9D15-A451F80EA453}"/>
              </a:ext>
            </a:extLst>
          </p:cNvPr>
          <p:cNvSpPr txBox="1">
            <a:spLocks/>
          </p:cNvSpPr>
          <p:nvPr/>
        </p:nvSpPr>
        <p:spPr>
          <a:xfrm>
            <a:off x="1171054" y="942894"/>
            <a:ext cx="10058400" cy="685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" sz="3200" dirty="0"/>
              <a:t>METODOLOGÍA UTILIZADA</a:t>
            </a:r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E854045-E6CC-4D6A-B653-C70DDC5A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3C1B-36D0-497B-94E0-0985F59E305A}"/>
              </a:ext>
            </a:extLst>
          </p:cNvPr>
          <p:cNvSpPr txBox="1">
            <a:spLocks/>
          </p:cNvSpPr>
          <p:nvPr/>
        </p:nvSpPr>
        <p:spPr>
          <a:xfrm>
            <a:off x="1232453" y="2015732"/>
            <a:ext cx="4393466" cy="34506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AR" sz="1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Análisis exploratorio del data set original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analizan cuáles son las variables relevantes del data set.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analizan los porcentajes de datos nulos.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reestructura el </a:t>
            </a:r>
            <a:r>
              <a:rPr lang="es-AR" sz="18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dataset</a:t>
            </a:r>
            <a:r>
              <a:rPr lang="es-AR" sz="1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(eliminación de variables irrelevantes y renombre del resto)</a:t>
            </a:r>
          </a:p>
          <a:p>
            <a:pPr lvl="1">
              <a:lnSpc>
                <a:spcPct val="150000"/>
              </a:lnSpc>
            </a:pPr>
            <a:endParaRPr lang="es-AR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157FC0-10F4-490B-8AB6-B788F4B1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2" r="17656" b="6"/>
          <a:stretch/>
        </p:blipFill>
        <p:spPr>
          <a:xfrm>
            <a:off x="5810271" y="2015732"/>
            <a:ext cx="2893045" cy="4040878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EBBE214-BB8F-455A-99F8-9247F1C51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04" r="6832" b="-6"/>
          <a:stretch/>
        </p:blipFill>
        <p:spPr>
          <a:xfrm>
            <a:off x="8703316" y="2512263"/>
            <a:ext cx="3065864" cy="1833473"/>
          </a:xfrm>
          <a:prstGeom prst="rect">
            <a:avLst/>
          </a:prstGeom>
        </p:spPr>
      </p:pic>
      <p:pic>
        <p:nvPicPr>
          <p:cNvPr id="9" name="Imagen 8" descr="Forma, Flecha&#10;&#10;Descripción generada automáticamente">
            <a:extLst>
              <a:ext uri="{FF2B5EF4-FFF2-40B4-BE49-F238E27FC236}">
                <a16:creationId xmlns:a16="http://schemas.microsoft.com/office/drawing/2014/main" id="{73C15D20-68FD-47D3-A909-0F08E275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11" b="97250" l="10000" r="90000">
                        <a14:foregroundMark x1="34222" y1="11771" x2="34222" y2="11771"/>
                        <a14:foregroundMark x1="44000" y1="93509" x2="44000" y2="93509"/>
                        <a14:foregroundMark x1="42333" y1="95270" x2="42333" y2="95270"/>
                        <a14:foregroundMark x1="43778" y1="97250" x2="43778" y2="97250"/>
                        <a14:foregroundMark x1="45556" y1="8911" x2="45556" y2="8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22907">
            <a:off x="8397743" y="1634010"/>
            <a:ext cx="979850" cy="9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1D6E18A-0D2F-4EDA-9D15-A451F80EA453}"/>
              </a:ext>
            </a:extLst>
          </p:cNvPr>
          <p:cNvSpPr txBox="1">
            <a:spLocks/>
          </p:cNvSpPr>
          <p:nvPr/>
        </p:nvSpPr>
        <p:spPr>
          <a:xfrm>
            <a:off x="892685" y="741358"/>
            <a:ext cx="10058400" cy="685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AR" sz="2400" dirty="0"/>
              <a:t>ANÁLISIS DE TIPO DE PROPIEDADES</a:t>
            </a:r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E854045-E6CC-4D6A-B653-C70DDC5A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25CA3F-C9B2-4F6F-A0AB-BA1F1A86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80" y="1259775"/>
            <a:ext cx="4513419" cy="223282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822BCE2-6ADD-4A7A-835C-61F0227B23B2}"/>
              </a:ext>
            </a:extLst>
          </p:cNvPr>
          <p:cNvSpPr/>
          <p:nvPr/>
        </p:nvSpPr>
        <p:spPr>
          <a:xfrm>
            <a:off x="407555" y="1384086"/>
            <a:ext cx="6096000" cy="121982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s-AR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observa que la mayoría de los datos cargados en el data set son de departamentos y en segundo lugar de casas.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F17A418-B07A-407D-BFE0-B1DC6F61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04" b="89815" l="3130" r="89746">
                        <a14:foregroundMark x1="20561" y1="6481" x2="20561" y2="6481"/>
                        <a14:foregroundMark x1="20777" y1="6481" x2="20777" y2="6481"/>
                        <a14:foregroundMark x1="22450" y1="5093" x2="22450" y2="5093"/>
                        <a14:foregroundMark x1="23529" y1="6019" x2="23529" y2="6019"/>
                        <a14:foregroundMark x1="10362" y1="27083" x2="10362" y2="27083"/>
                        <a14:foregroundMark x1="10470" y1="33565" x2="10470" y2="33565"/>
                        <a14:foregroundMark x1="10470" y1="37731" x2="10470" y2="37731"/>
                        <a14:foregroundMark x1="7717" y1="39583" x2="7717" y2="39583"/>
                        <a14:foregroundMark x1="7879" y1="32176" x2="7879" y2="32176"/>
                        <a14:foregroundMark x1="7717" y1="24306" x2="7717" y2="24306"/>
                        <a14:foregroundMark x1="7987" y1="12963" x2="7987" y2="8796"/>
                        <a14:foregroundMark x1="7987" y1="8796" x2="7987" y2="11111"/>
                        <a14:foregroundMark x1="8473" y1="19907" x2="8473" y2="34028"/>
                        <a14:foregroundMark x1="8581" y1="47917" x2="8581" y2="56019"/>
                        <a14:foregroundMark x1="8797" y1="72685" x2="8797" y2="75000"/>
                        <a14:foregroundMark x1="8473" y1="90046" x2="7016" y2="5556"/>
                        <a14:foregroundMark x1="5505" y1="88657" x2="3130" y2="3704"/>
                        <a14:backgroundMark x1="24825" y1="45139" x2="24825" y2="45139"/>
                        <a14:backgroundMark x1="61144" y1="44676" x2="61252" y2="41898"/>
                        <a14:backgroundMark x1="38694" y1="57870" x2="37777" y2="56019"/>
                        <a14:backgroundMark x1="37777" y1="56019" x2="57097" y2="46528"/>
                        <a14:backgroundMark x1="64436" y1="47917" x2="64436" y2="47917"/>
                        <a14:backgroundMark x1="64436" y1="47917" x2="64436" y2="47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" y="3631993"/>
            <a:ext cx="11169747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62B6B82-9058-4D67-BF7D-18253CD607EF}"/>
              </a:ext>
            </a:extLst>
          </p:cNvPr>
          <p:cNvSpPr/>
          <p:nvPr/>
        </p:nvSpPr>
        <p:spPr>
          <a:xfrm>
            <a:off x="5225265" y="5083561"/>
            <a:ext cx="6096000" cy="82740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s-AR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eliminan las provincias cuya población de datos es menor a 100.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E4A917C-7E54-4C76-AFFC-40914F578032}"/>
              </a:ext>
            </a:extLst>
          </p:cNvPr>
          <p:cNvSpPr txBox="1">
            <a:spLocks/>
          </p:cNvSpPr>
          <p:nvPr/>
        </p:nvSpPr>
        <p:spPr>
          <a:xfrm>
            <a:off x="892685" y="3132367"/>
            <a:ext cx="10058400" cy="685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AR" sz="2400" dirty="0"/>
              <a:t>ANÁLISIS DE PROVINCIAS</a:t>
            </a:r>
          </a:p>
        </p:txBody>
      </p:sp>
    </p:spTree>
    <p:extLst>
      <p:ext uri="{BB962C8B-B14F-4D97-AF65-F5344CB8AC3E}">
        <p14:creationId xmlns:p14="http://schemas.microsoft.com/office/powerpoint/2010/main" val="1101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5CFF46-5B93-45BB-A1A4-2E74D4A9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12/05/2022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9E83F0-A3E8-4144-9E00-C8D34DCA3E00}"/>
              </a:ext>
            </a:extLst>
          </p:cNvPr>
          <p:cNvSpPr/>
          <p:nvPr/>
        </p:nvSpPr>
        <p:spPr>
          <a:xfrm>
            <a:off x="1072874" y="1660373"/>
            <a:ext cx="9462052" cy="311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Procesamiento individual de las columnas del </a:t>
            </a:r>
            <a:r>
              <a:rPr lang="es-MX" sz="17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DataSet</a:t>
            </a: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:</a:t>
            </a:r>
          </a:p>
          <a:p>
            <a:pPr lvl="1" indent="-18288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s-AR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filtran </a:t>
            </a:r>
            <a:r>
              <a:rPr lang="es-AR" sz="17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outliers</a:t>
            </a:r>
            <a:r>
              <a:rPr lang="es-AR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discriminado por tipo de propiedad </a:t>
            </a:r>
            <a:r>
              <a:rPr lang="es-AR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sym typeface="Wingdings" panose="05000000000000000000" pitchFamily="2" charset="2"/>
              </a:rPr>
              <a:t> valores que no estén contenidos</a:t>
            </a:r>
            <a:r>
              <a:rPr lang="es-AR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dentro de 2 desvíos estándar </a:t>
            </a:r>
          </a:p>
          <a:p>
            <a:pPr marL="274320" lvl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s-AR" sz="1700" dirty="0">
                <a:solidFill>
                  <a:srgbClr val="FF0000"/>
                </a:solidFill>
              </a:rPr>
              <a:t>(Columna – Media) &gt; </a:t>
            </a:r>
            <a:r>
              <a:rPr lang="es-AR" sz="1700">
                <a:solidFill>
                  <a:srgbClr val="FF0000"/>
                </a:solidFill>
              </a:rPr>
              <a:t>= 2*Desviación </a:t>
            </a:r>
            <a:r>
              <a:rPr lang="es-AR" sz="1700" dirty="0" err="1">
                <a:solidFill>
                  <a:srgbClr val="FF0000"/>
                </a:solidFill>
              </a:rPr>
              <a:t>Estandar</a:t>
            </a:r>
            <a:r>
              <a:rPr lang="es-AR" sz="1700" dirty="0">
                <a:solidFill>
                  <a:srgbClr val="FF0000"/>
                </a:solidFill>
              </a:rPr>
              <a:t> </a:t>
            </a:r>
            <a:r>
              <a:rPr lang="es-AR" sz="17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AR" sz="1700" dirty="0" err="1">
                <a:solidFill>
                  <a:srgbClr val="FF0000"/>
                </a:solidFill>
              </a:rPr>
              <a:t>NaN</a:t>
            </a:r>
            <a:endParaRPr lang="es-AR" sz="1700" dirty="0">
              <a:solidFill>
                <a:srgbClr val="FF0000"/>
              </a:solidFill>
            </a:endParaRPr>
          </a:p>
          <a:p>
            <a:pPr lvl="1" indent="-18288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buscan </a:t>
            </a:r>
            <a:r>
              <a:rPr lang="es-MX" sz="17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string</a:t>
            </a: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de interés con </a:t>
            </a:r>
            <a:r>
              <a:rPr lang="es-MX" sz="17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regex</a:t>
            </a: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para rellenar datos faltantes.</a:t>
            </a:r>
          </a:p>
          <a:p>
            <a:pPr lvl="1" indent="-18288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infieren datos según la columna.</a:t>
            </a:r>
          </a:p>
          <a:p>
            <a:pPr lvl="1" indent="-18288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Se elimina o se deja la columna.</a:t>
            </a:r>
            <a:endParaRPr lang="es-AR" sz="17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C10CC7-6D31-4E82-AE8B-0B20A8DE7BDA}"/>
              </a:ext>
            </a:extLst>
          </p:cNvPr>
          <p:cNvSpPr txBox="1">
            <a:spLocks/>
          </p:cNvSpPr>
          <p:nvPr/>
        </p:nvSpPr>
        <p:spPr>
          <a:xfrm>
            <a:off x="866180" y="457200"/>
            <a:ext cx="10855919" cy="685800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210000"/>
              </a:lnSpc>
            </a:pPr>
            <a:r>
              <a:rPr lang="es-AR" sz="2200" dirty="0"/>
              <a:t>PROCEDIMIENTO PARA LA LIMPIEZA Y LLENADO DE LAS COLUMNAS DE INTERÉS</a:t>
            </a:r>
          </a:p>
        </p:txBody>
      </p:sp>
    </p:spTree>
    <p:extLst>
      <p:ext uri="{BB962C8B-B14F-4D97-AF65-F5344CB8AC3E}">
        <p14:creationId xmlns:p14="http://schemas.microsoft.com/office/powerpoint/2010/main" val="237514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188E7E-D818-4EBF-A2A3-384DDB7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12/05/2022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4790D8E-F29A-4C5F-8AF6-5FC17530C06D}"/>
              </a:ext>
            </a:extLst>
          </p:cNvPr>
          <p:cNvSpPr/>
          <p:nvPr/>
        </p:nvSpPr>
        <p:spPr>
          <a:xfrm>
            <a:off x="745986" y="694035"/>
            <a:ext cx="1195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ANÁLISIS DE LA COLUMNA CANTIDAD AMBIENTES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51BEEE-6F83-4146-BF73-CA342C04A11F}"/>
              </a:ext>
            </a:extLst>
          </p:cNvPr>
          <p:cNvSpPr/>
          <p:nvPr/>
        </p:nvSpPr>
        <p:spPr>
          <a:xfrm>
            <a:off x="745986" y="1329035"/>
            <a:ext cx="11953462" cy="82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1- Se analiza la descripción y el título primero con </a:t>
            </a:r>
            <a:r>
              <a:rPr lang="es-MX" sz="17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regex</a:t>
            </a: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porque la columna tiene 61% de nulos.</a:t>
            </a:r>
          </a:p>
          <a:p>
            <a:pPr>
              <a:lnSpc>
                <a:spcPct val="150000"/>
              </a:lnSpc>
            </a:pPr>
            <a:r>
              <a:rPr lang="es-MX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2- Se decide eliminar la columna ya que se consigue disminuir la cantidad de nulos hasta un 40%.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B9C35B-17C9-463B-87FC-F95086EC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89" y="3089960"/>
            <a:ext cx="7524750" cy="2333625"/>
          </a:xfrm>
          <a:prstGeom prst="rect">
            <a:avLst/>
          </a:prstGeom>
        </p:spPr>
      </p:pic>
      <p:pic>
        <p:nvPicPr>
          <p:cNvPr id="6" name="Imagen 5" descr="Forma, Flecha&#10;&#10;Descripción generada automáticamente">
            <a:extLst>
              <a:ext uri="{FF2B5EF4-FFF2-40B4-BE49-F238E27FC236}">
                <a16:creationId xmlns:a16="http://schemas.microsoft.com/office/drawing/2014/main" id="{574A248B-ABD6-463C-B05A-E5A4643D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11" b="97250" l="10000" r="90000">
                        <a14:foregroundMark x1="34222" y1="11771" x2="34222" y2="11771"/>
                        <a14:foregroundMark x1="44000" y1="93509" x2="44000" y2="93509"/>
                        <a14:foregroundMark x1="42333" y1="95270" x2="42333" y2="95270"/>
                        <a14:foregroundMark x1="43778" y1="97250" x2="43778" y2="97250"/>
                        <a14:foregroundMark x1="45556" y1="8911" x2="45556" y2="8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0563">
            <a:off x="3873013" y="2696669"/>
            <a:ext cx="539551" cy="5449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1958079-3F7F-4F2B-9684-4E611CB4B0A7}"/>
              </a:ext>
            </a:extLst>
          </p:cNvPr>
          <p:cNvSpPr/>
          <p:nvPr/>
        </p:nvSpPr>
        <p:spPr>
          <a:xfrm rot="21225810">
            <a:off x="4640600" y="2600915"/>
            <a:ext cx="2246128" cy="338554"/>
          </a:xfrm>
          <a:prstGeom prst="rect">
            <a:avLst/>
          </a:prstGeom>
          <a:ln>
            <a:solidFill>
              <a:srgbClr val="2B3922"/>
            </a:solidFill>
          </a:ln>
        </p:spPr>
        <p:txBody>
          <a:bodyPr wrap="none">
            <a:spAutoFit/>
          </a:bodyPr>
          <a:lstStyle/>
          <a:p>
            <a:r>
              <a:rPr lang="es-MX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Patrón de búsqueda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138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0D01C0-7BC6-26A9-D69E-33952900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92" y="3877789"/>
            <a:ext cx="6434517" cy="250686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24C7631-180D-4C30-8455-D077285B56D3}"/>
              </a:ext>
            </a:extLst>
          </p:cNvPr>
          <p:cNvSpPr/>
          <p:nvPr/>
        </p:nvSpPr>
        <p:spPr>
          <a:xfrm>
            <a:off x="787400" y="511428"/>
            <a:ext cx="9080500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ANÁLISIS DE LAS COLUMNAS SUPERFICIE TOTAL Y CUBIERTA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DB0087-D34B-4BCF-9029-7721AB05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6" y="1170350"/>
            <a:ext cx="6475413" cy="250686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88B671-1703-4997-B0C2-514E080CA190}"/>
              </a:ext>
            </a:extLst>
          </p:cNvPr>
          <p:cNvSpPr txBox="1"/>
          <p:nvPr/>
        </p:nvSpPr>
        <p:spPr>
          <a:xfrm>
            <a:off x="3238500" y="3415605"/>
            <a:ext cx="457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PH</a:t>
            </a:r>
            <a:endParaRPr lang="es-AR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506577-BAE3-4C16-BC27-A2D74A7CBF3C}"/>
              </a:ext>
            </a:extLst>
          </p:cNvPr>
          <p:cNvSpPr txBox="1"/>
          <p:nvPr/>
        </p:nvSpPr>
        <p:spPr>
          <a:xfrm>
            <a:off x="3695700" y="3415605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APARTMENT</a:t>
            </a:r>
            <a:endParaRPr lang="es-AR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E777C5-006C-4F5C-A4B5-B8369FFBF45E}"/>
              </a:ext>
            </a:extLst>
          </p:cNvPr>
          <p:cNvSpPr txBox="1"/>
          <p:nvPr/>
        </p:nvSpPr>
        <p:spPr>
          <a:xfrm>
            <a:off x="4508500" y="3415605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HOUSE</a:t>
            </a:r>
            <a:endParaRPr lang="es-AR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AD9B94-775D-4268-8F00-8346A8347713}"/>
              </a:ext>
            </a:extLst>
          </p:cNvPr>
          <p:cNvSpPr txBox="1"/>
          <p:nvPr/>
        </p:nvSpPr>
        <p:spPr>
          <a:xfrm>
            <a:off x="5181600" y="3415605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STORE</a:t>
            </a:r>
            <a:endParaRPr lang="es-AR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EE81A5-01F5-4106-ACB5-E3F837F3005D}"/>
              </a:ext>
            </a:extLst>
          </p:cNvPr>
          <p:cNvSpPr txBox="1"/>
          <p:nvPr/>
        </p:nvSpPr>
        <p:spPr>
          <a:xfrm>
            <a:off x="6489699" y="3415605"/>
            <a:ext cx="457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PH</a:t>
            </a:r>
            <a:endParaRPr lang="es-AR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EB84A4-C977-40F1-BC90-49D6E381B239}"/>
              </a:ext>
            </a:extLst>
          </p:cNvPr>
          <p:cNvSpPr txBox="1"/>
          <p:nvPr/>
        </p:nvSpPr>
        <p:spPr>
          <a:xfrm>
            <a:off x="6946899" y="3415605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APARTMENT</a:t>
            </a:r>
            <a:endParaRPr lang="es-AR" sz="9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00511E5-74F5-499A-B055-EF1DC3E35713}"/>
              </a:ext>
            </a:extLst>
          </p:cNvPr>
          <p:cNvSpPr txBox="1"/>
          <p:nvPr/>
        </p:nvSpPr>
        <p:spPr>
          <a:xfrm>
            <a:off x="7759699" y="3415605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HOUSE</a:t>
            </a:r>
            <a:endParaRPr lang="es-AR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777A2E8-8430-42E9-9DC3-DAD4B5567002}"/>
              </a:ext>
            </a:extLst>
          </p:cNvPr>
          <p:cNvSpPr txBox="1"/>
          <p:nvPr/>
        </p:nvSpPr>
        <p:spPr>
          <a:xfrm>
            <a:off x="8432799" y="3415605"/>
            <a:ext cx="6477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STORE</a:t>
            </a:r>
            <a:endParaRPr lang="es-AR" sz="9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CC5AAC-D576-4FDE-A68E-15289931A34D}"/>
              </a:ext>
            </a:extLst>
          </p:cNvPr>
          <p:cNvSpPr txBox="1"/>
          <p:nvPr/>
        </p:nvSpPr>
        <p:spPr>
          <a:xfrm>
            <a:off x="3136899" y="6077640"/>
            <a:ext cx="457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PH</a:t>
            </a:r>
            <a:endParaRPr lang="es-AR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CDDD78-0D2A-4971-934A-83A936D0BB75}"/>
              </a:ext>
            </a:extLst>
          </p:cNvPr>
          <p:cNvSpPr txBox="1"/>
          <p:nvPr/>
        </p:nvSpPr>
        <p:spPr>
          <a:xfrm>
            <a:off x="3594099" y="6077640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APARTMENT</a:t>
            </a:r>
            <a:endParaRPr lang="es-AR" sz="9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F29486-900C-4A63-9373-F5FD7089F14F}"/>
              </a:ext>
            </a:extLst>
          </p:cNvPr>
          <p:cNvSpPr txBox="1"/>
          <p:nvPr/>
        </p:nvSpPr>
        <p:spPr>
          <a:xfrm>
            <a:off x="4406899" y="6077640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HOUSE</a:t>
            </a:r>
            <a:endParaRPr lang="es-AR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B3034A-7F4D-42ED-AE0E-FBB4A027C177}"/>
              </a:ext>
            </a:extLst>
          </p:cNvPr>
          <p:cNvSpPr txBox="1"/>
          <p:nvPr/>
        </p:nvSpPr>
        <p:spPr>
          <a:xfrm>
            <a:off x="5079999" y="6077640"/>
            <a:ext cx="6477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STORE</a:t>
            </a:r>
            <a:endParaRPr lang="es-AR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035A3F9-C2D3-4DC9-AC91-49D21F89A511}"/>
              </a:ext>
            </a:extLst>
          </p:cNvPr>
          <p:cNvSpPr txBox="1"/>
          <p:nvPr/>
        </p:nvSpPr>
        <p:spPr>
          <a:xfrm>
            <a:off x="6375398" y="6074212"/>
            <a:ext cx="457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PH</a:t>
            </a:r>
            <a:endParaRPr lang="es-AR" sz="9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CCE2DC-1713-4E41-AB80-EA417570AFD9}"/>
              </a:ext>
            </a:extLst>
          </p:cNvPr>
          <p:cNvSpPr txBox="1"/>
          <p:nvPr/>
        </p:nvSpPr>
        <p:spPr>
          <a:xfrm>
            <a:off x="6832598" y="6074212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APARTMENT</a:t>
            </a:r>
            <a:endParaRPr lang="es-AR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379EE8-A200-442E-85BF-4D8C4B31FB2D}"/>
              </a:ext>
            </a:extLst>
          </p:cNvPr>
          <p:cNvSpPr txBox="1"/>
          <p:nvPr/>
        </p:nvSpPr>
        <p:spPr>
          <a:xfrm>
            <a:off x="7645398" y="6074212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HOUSE</a:t>
            </a:r>
            <a:endParaRPr lang="es-AR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79DFC94-900A-4C71-A854-1CD76F801DD8}"/>
              </a:ext>
            </a:extLst>
          </p:cNvPr>
          <p:cNvSpPr txBox="1"/>
          <p:nvPr/>
        </p:nvSpPr>
        <p:spPr>
          <a:xfrm>
            <a:off x="8318498" y="6074212"/>
            <a:ext cx="6477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STORE</a:t>
            </a:r>
            <a:endParaRPr lang="es-AR" sz="9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8636D50-AF61-427C-827D-736C51699B7C}"/>
              </a:ext>
            </a:extLst>
          </p:cNvPr>
          <p:cNvSpPr txBox="1"/>
          <p:nvPr/>
        </p:nvSpPr>
        <p:spPr>
          <a:xfrm>
            <a:off x="3784599" y="3947780"/>
            <a:ext cx="12446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METROS TOTALES</a:t>
            </a:r>
            <a:endParaRPr lang="es-AR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837B6A2-C577-4EA5-8447-2C2B4A03E3A2}"/>
              </a:ext>
            </a:extLst>
          </p:cNvPr>
          <p:cNvSpPr txBox="1"/>
          <p:nvPr/>
        </p:nvSpPr>
        <p:spPr>
          <a:xfrm>
            <a:off x="3784599" y="1216870"/>
            <a:ext cx="12446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METROS TOTALES</a:t>
            </a:r>
            <a:endParaRPr lang="es-AR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1C85E3-A88B-4FE3-90C8-606173817B0B}"/>
              </a:ext>
            </a:extLst>
          </p:cNvPr>
          <p:cNvSpPr txBox="1"/>
          <p:nvPr/>
        </p:nvSpPr>
        <p:spPr>
          <a:xfrm>
            <a:off x="7162802" y="1216870"/>
            <a:ext cx="157479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METROS CUBIERTOS</a:t>
            </a:r>
            <a:endParaRPr lang="es-AR" sz="9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21A5DC9-EBF7-41EC-9E17-A7223A1BE939}"/>
              </a:ext>
            </a:extLst>
          </p:cNvPr>
          <p:cNvSpPr txBox="1"/>
          <p:nvPr/>
        </p:nvSpPr>
        <p:spPr>
          <a:xfrm>
            <a:off x="6864353" y="3958751"/>
            <a:ext cx="157479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METROS CUBIERTOS</a:t>
            </a:r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47290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1C07CE3-87FB-4F9D-B0B3-3CFD662F58CD}"/>
              </a:ext>
            </a:extLst>
          </p:cNvPr>
          <p:cNvSpPr/>
          <p:nvPr/>
        </p:nvSpPr>
        <p:spPr>
          <a:xfrm>
            <a:off x="758255" y="691634"/>
            <a:ext cx="7218643" cy="493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ANÁLISIS DE LA COLUMNA PRECIO EN DOLARES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7C9633-F481-4342-940F-51CB482F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55" y="1230500"/>
            <a:ext cx="3597845" cy="23803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889640-48E9-477D-8A94-9CD8B1DE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2" y="1230499"/>
            <a:ext cx="3509912" cy="238039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D23B868-A06E-4010-9988-CBF52B44FB02}"/>
              </a:ext>
            </a:extLst>
          </p:cNvPr>
          <p:cNvSpPr/>
          <p:nvPr/>
        </p:nvSpPr>
        <p:spPr>
          <a:xfrm>
            <a:off x="9169400" y="2420695"/>
            <a:ext cx="3022600" cy="128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Precio Total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Superficie Total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Precio por m2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9161155-4AC0-4908-9CAF-B4D53CFE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28" b="89911" l="9859" r="89859">
                        <a14:foregroundMark x1="12958" y1="32641" x2="12958" y2="32641"/>
                        <a14:foregroundMark x1="55775" y1="6528" x2="55775" y2="65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7988" y="1399226"/>
            <a:ext cx="1797714" cy="17065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86B4BB-98EE-4AB0-8245-864F0428D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5458774"/>
            <a:ext cx="10134600" cy="86545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063A768-E2B8-4217-B9FC-78FBA6056544}"/>
              </a:ext>
            </a:extLst>
          </p:cNvPr>
          <p:cNvSpPr/>
          <p:nvPr/>
        </p:nvSpPr>
        <p:spPr>
          <a:xfrm>
            <a:off x="1257300" y="4405184"/>
            <a:ext cx="9681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Para finalizar la limpieza, se toma el criterio de eliminar aquellas observaciones que aún contienen datos nulos.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05BBDC-FDCA-4A7E-8C01-D3F14F4BF3D8}"/>
              </a:ext>
            </a:extLst>
          </p:cNvPr>
          <p:cNvSpPr txBox="1"/>
          <p:nvPr/>
        </p:nvSpPr>
        <p:spPr>
          <a:xfrm>
            <a:off x="1930400" y="3253060"/>
            <a:ext cx="457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PH</a:t>
            </a:r>
            <a:endParaRPr lang="es-AR" sz="9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90636B-8D8E-40BA-89BE-DA3494CE8A51}"/>
              </a:ext>
            </a:extLst>
          </p:cNvPr>
          <p:cNvSpPr txBox="1"/>
          <p:nvPr/>
        </p:nvSpPr>
        <p:spPr>
          <a:xfrm>
            <a:off x="2387600" y="3253060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APARTMENT</a:t>
            </a:r>
            <a:endParaRPr lang="es-AR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46E950-03DC-4EB8-B590-3686E683DC4F}"/>
              </a:ext>
            </a:extLst>
          </p:cNvPr>
          <p:cNvSpPr txBox="1"/>
          <p:nvPr/>
        </p:nvSpPr>
        <p:spPr>
          <a:xfrm>
            <a:off x="3200400" y="3253060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HOUSE</a:t>
            </a:r>
            <a:endParaRPr lang="es-AR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909F9FA-2A64-4572-A4F4-B941BDA2180B}"/>
              </a:ext>
            </a:extLst>
          </p:cNvPr>
          <p:cNvSpPr txBox="1"/>
          <p:nvPr/>
        </p:nvSpPr>
        <p:spPr>
          <a:xfrm>
            <a:off x="3873500" y="3253060"/>
            <a:ext cx="96520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STORE</a:t>
            </a:r>
            <a:endParaRPr lang="es-AR" sz="9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D2061BA-B0F2-46F0-96E9-F078181B23A5}"/>
              </a:ext>
            </a:extLst>
          </p:cNvPr>
          <p:cNvSpPr txBox="1"/>
          <p:nvPr/>
        </p:nvSpPr>
        <p:spPr>
          <a:xfrm>
            <a:off x="6032500" y="3294138"/>
            <a:ext cx="457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PH</a:t>
            </a:r>
            <a:endParaRPr lang="es-AR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CEB7B69-04FA-4059-9AF1-AEDB056BCF63}"/>
              </a:ext>
            </a:extLst>
          </p:cNvPr>
          <p:cNvSpPr txBox="1"/>
          <p:nvPr/>
        </p:nvSpPr>
        <p:spPr>
          <a:xfrm>
            <a:off x="6489700" y="3294138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APARTMENT</a:t>
            </a:r>
            <a:endParaRPr lang="es-AR" sz="9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DC62D2-AF06-42A6-ACC6-7F9F315F613F}"/>
              </a:ext>
            </a:extLst>
          </p:cNvPr>
          <p:cNvSpPr txBox="1"/>
          <p:nvPr/>
        </p:nvSpPr>
        <p:spPr>
          <a:xfrm>
            <a:off x="7302500" y="3294138"/>
            <a:ext cx="1092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HOUSE</a:t>
            </a:r>
            <a:endParaRPr lang="es-AR" sz="9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24F3A10-67A1-4F24-B801-4A91926C3B8C}"/>
              </a:ext>
            </a:extLst>
          </p:cNvPr>
          <p:cNvSpPr txBox="1"/>
          <p:nvPr/>
        </p:nvSpPr>
        <p:spPr>
          <a:xfrm>
            <a:off x="7975600" y="3294138"/>
            <a:ext cx="6731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STORE</a:t>
            </a:r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236368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7B37DE-3775-4EAA-B44F-2CF6460F3D83}"/>
              </a:ext>
            </a:extLst>
          </p:cNvPr>
          <p:cNvSpPr txBox="1">
            <a:spLocks/>
          </p:cNvSpPr>
          <p:nvPr/>
        </p:nvSpPr>
        <p:spPr>
          <a:xfrm>
            <a:off x="596836" y="699988"/>
            <a:ext cx="10998328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ANÁLISIS DE NULOS ANTES/DESPUÉS DE LA LIMPIEZA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7590C6-CD2B-4A11-B486-B19D1626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224605"/>
            <a:ext cx="7383463" cy="517188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BA17822-C64A-4BAD-BADA-F5CC5DFD5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94796"/>
              </p:ext>
            </p:extLst>
          </p:nvPr>
        </p:nvGraphicFramePr>
        <p:xfrm>
          <a:off x="8458200" y="2365285"/>
          <a:ext cx="3136964" cy="140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9555315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051832890"/>
                    </a:ext>
                  </a:extLst>
                </a:gridCol>
                <a:gridCol w="660464">
                  <a:extLst>
                    <a:ext uri="{9D8B030D-6E8A-4147-A177-3AD203B41FA5}">
                      <a16:colId xmlns:a16="http://schemas.microsoft.com/office/drawing/2014/main" val="15012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COLUMNAS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FILAS</a:t>
                      </a:r>
                      <a:endParaRPr lang="es-A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DATA SET ORIGINAL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121220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25</a:t>
                      </a:r>
                      <a:endParaRPr lang="es-A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62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DATA SET LIMPIO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92170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20</a:t>
                      </a:r>
                      <a:endParaRPr lang="es-A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77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52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DD5C72EF9204F8F2F6C3B50C312AE" ma:contentTypeVersion="5" ma:contentTypeDescription="Create a new document." ma:contentTypeScope="" ma:versionID="a33abb955dd47ed23d1e8bbf7458591b">
  <xsd:schema xmlns:xsd="http://www.w3.org/2001/XMLSchema" xmlns:xs="http://www.w3.org/2001/XMLSchema" xmlns:p="http://schemas.microsoft.com/office/2006/metadata/properties" xmlns:ns3="68113d1f-a96a-49d3-a452-e4c789f3fbbd" xmlns:ns4="674bd3e5-73ce-4452-b847-849c95921457" targetNamespace="http://schemas.microsoft.com/office/2006/metadata/properties" ma:root="true" ma:fieldsID="5fe0dd039df87f8dbec09ab2122f10ad" ns3:_="" ns4:_="">
    <xsd:import namespace="68113d1f-a96a-49d3-a452-e4c789f3fbbd"/>
    <xsd:import namespace="674bd3e5-73ce-4452-b847-849c959214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13d1f-a96a-49d3-a452-e4c789f3f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bd3e5-73ce-4452-b847-849c959214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0B39F3-D39F-4C72-B4EE-8AF89DD798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B69859-EA56-4327-90F2-9FE77AF1288A}">
  <ds:schemaRefs>
    <ds:schemaRef ds:uri="68113d1f-a96a-49d3-a452-e4c789f3fbbd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674bd3e5-73ce-4452-b847-849c95921457"/>
    <ds:schemaRef ds:uri="http://schemas.microsoft.com/office/2006/metadata/properties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371EA0-38D4-4D5B-AF74-95D1C32D8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113d1f-a96a-49d3-a452-e4c789f3fbbd"/>
    <ds:schemaRef ds:uri="674bd3e5-73ce-4452-b847-849c959214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{B5EE78F8-C449-44EF-9696-12802AB8D6ED}tf78438558_win32</Template>
  <TotalTime>158</TotalTime>
  <Words>503</Words>
  <Application>Microsoft Office PowerPoint</Application>
  <PresentationFormat>Panorámica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SavonVTI</vt:lpstr>
      <vt:lpstr>Desafio 1: Limpieza de DataSet Properatti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1: Limpieza de DataSet Properatti</dc:title>
  <dc:creator>Odetti, Maria Sol</dc:creator>
  <cp:lastModifiedBy>Martin Raschi</cp:lastModifiedBy>
  <cp:revision>6</cp:revision>
  <dcterms:created xsi:type="dcterms:W3CDTF">2022-05-11T23:46:28Z</dcterms:created>
  <dcterms:modified xsi:type="dcterms:W3CDTF">2022-05-12T21:27:47Z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0x010100565DD5C72EF9204F8F2F6C3B50C312AE</vt:lpwstr>
  </property>
</Properties>
</file>