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1" r:id="rId6"/>
    <p:sldId id="266" r:id="rId7"/>
    <p:sldId id="265" r:id="rId8"/>
    <p:sldId id="267" r:id="rId9"/>
    <p:sldId id="277" r:id="rId10"/>
    <p:sldId id="278" r:id="rId11"/>
    <p:sldId id="276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D3E"/>
    <a:srgbClr val="3A903A"/>
    <a:srgbClr val="DF802C"/>
    <a:srgbClr val="32749F"/>
    <a:srgbClr val="2B3922"/>
    <a:srgbClr val="344529"/>
    <a:srgbClr val="2E37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C6AE3-E5B0-4100-9021-5A5ADFB16AAD}" v="132" dt="2022-05-12T01:19:05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08/06/2022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08/06/2022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08/06/2022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08/06/2022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08/06/2022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08/06/2022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08/06/2022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08/06/2022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08/06/2022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08/06/2022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08/06/2022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08/06/2022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08/06/2022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08/06/2022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r>
              <a:rPr lang="es-AR" sz="3200" dirty="0">
                <a:solidFill>
                  <a:srgbClr val="000000"/>
                </a:solidFill>
              </a:rPr>
              <a:t>Desafio 2:.  Prediciendo precios de propiedades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GRUPO N°2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54" y="942894"/>
            <a:ext cx="10058400" cy="685800"/>
          </a:xfrm>
        </p:spPr>
        <p:txBody>
          <a:bodyPr rtlCol="0">
            <a:normAutofit/>
          </a:bodyPr>
          <a:lstStyle/>
          <a:p>
            <a:pPr rtl="0"/>
            <a:r>
              <a:rPr lang="es" sz="3200" dirty="0"/>
              <a:t>OBJETIVOS</a:t>
            </a:r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F8BCBA58-50FC-434A-814F-137E8034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4FAC2DB-B7EA-40B2-ADBF-6A782354E087}"/>
              </a:ext>
            </a:extLst>
          </p:cNvPr>
          <p:cNvSpPr/>
          <p:nvPr/>
        </p:nvSpPr>
        <p:spPr>
          <a:xfrm>
            <a:off x="4605375" y="3069000"/>
            <a:ext cx="2981250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D66CDD-A8C7-49EF-933D-D18055341096}"/>
              </a:ext>
            </a:extLst>
          </p:cNvPr>
          <p:cNvSpPr txBox="1"/>
          <p:nvPr/>
        </p:nvSpPr>
        <p:spPr>
          <a:xfrm>
            <a:off x="1070386" y="1949277"/>
            <a:ext cx="9849891" cy="38213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Estimar un modelo de regresión lineal que realice predicciones para el precio por metro cuadrado.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Aplicación de regularización al modelo lineal.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endParaRPr lang="es-MX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Comprobación la precisión y performance del modelo.</a:t>
            </a:r>
          </a:p>
          <a:p>
            <a:pPr lvl="0" algn="ctr" defTabSz="66675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endParaRPr lang="es" sz="1600" kern="12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188E7E-D818-4EBF-A2A3-384DDB7E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B7C9E-3979-4C02-B5BE-C4A5BB72B56E}" type="datetime1">
              <a:rPr lang="es-ES" smtClean="0"/>
              <a:t>08/06/2022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4790D8E-F29A-4C5F-8AF6-5FC17530C06D}"/>
              </a:ext>
            </a:extLst>
          </p:cNvPr>
          <p:cNvSpPr/>
          <p:nvPr/>
        </p:nvSpPr>
        <p:spPr>
          <a:xfrm>
            <a:off x="804709" y="811481"/>
            <a:ext cx="1195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CRITERIO DE SEGMENTACION DEL DATAFRAME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018A5-F6E5-F61E-2C67-F1D502BC544A}"/>
              </a:ext>
            </a:extLst>
          </p:cNvPr>
          <p:cNvSpPr txBox="1"/>
          <p:nvPr/>
        </p:nvSpPr>
        <p:spPr>
          <a:xfrm>
            <a:off x="898903" y="1905787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S</a:t>
            </a:r>
            <a:r>
              <a:rPr lang="es-AR" dirty="0"/>
              <a:t>e seleccionan únicamente las propiedades ubicadas en Capital Federal.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dirty="0"/>
              <a:t>Se eliminan las propiedades que tienen un Precio_m2_Dólares superior a 8.000.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dirty="0"/>
              <a:t>Se aplican Dummies a las variables categóricas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B7A347B-1A97-C863-3D88-CADCEB1C2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40" y="2109216"/>
            <a:ext cx="4108704" cy="41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3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5CFF46-5B93-45BB-A1A4-2E74D4A9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B7C9E-3979-4C02-B5BE-C4A5BB72B56E}" type="datetime1">
              <a:rPr lang="es-ES" smtClean="0"/>
              <a:t>08/06/2022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9E83F0-A3E8-4144-9E00-C8D34DCA3E00}"/>
              </a:ext>
            </a:extLst>
          </p:cNvPr>
          <p:cNvSpPr/>
          <p:nvPr/>
        </p:nvSpPr>
        <p:spPr>
          <a:xfrm>
            <a:off x="1064485" y="1635207"/>
            <a:ext cx="7945291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070" lvl="1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Parámetros: </a:t>
            </a:r>
          </a:p>
          <a:p>
            <a:pPr marL="274320" lvl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s-E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'Barrio','Tipo_Propiedad','Metros_Totales','Metros_Cubiertos’, 'Precio_m2_Dls','Amenities_Pileta','Amenities_Balcon'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C10CC7-6D31-4E82-AE8B-0B20A8DE7BDA}"/>
              </a:ext>
            </a:extLst>
          </p:cNvPr>
          <p:cNvSpPr txBox="1">
            <a:spLocks/>
          </p:cNvSpPr>
          <p:nvPr/>
        </p:nvSpPr>
        <p:spPr>
          <a:xfrm>
            <a:off x="950069" y="457200"/>
            <a:ext cx="10855919" cy="685800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210000"/>
              </a:lnSpc>
            </a:pPr>
            <a:r>
              <a:rPr lang="es-AR" sz="2200" dirty="0"/>
              <a:t>SELECCION DE PARAMETROS Y VARIABLE TARGET</a:t>
            </a:r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A61A9B0E-FD8A-EA7C-E421-E5BB4B957006}"/>
              </a:ext>
            </a:extLst>
          </p:cNvPr>
          <p:cNvSpPr/>
          <p:nvPr/>
        </p:nvSpPr>
        <p:spPr>
          <a:xfrm>
            <a:off x="1064485" y="3035018"/>
            <a:ext cx="9462052" cy="414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070" lvl="1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Variable Target: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F96DE-DD45-8D5B-1C78-AE24437638A5}"/>
              </a:ext>
            </a:extLst>
          </p:cNvPr>
          <p:cNvSpPr txBox="1"/>
          <p:nvPr/>
        </p:nvSpPr>
        <p:spPr>
          <a:xfrm>
            <a:off x="1393854" y="3552372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'Precio_m2_Dls'</a:t>
            </a:r>
          </a:p>
        </p:txBody>
      </p: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4FD89F9-6137-68F3-40E8-33139358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00" y="3273001"/>
            <a:ext cx="2757663" cy="26930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4A8909-6D5C-AC01-641F-0F1AF2B15698}"/>
              </a:ext>
            </a:extLst>
          </p:cNvPr>
          <p:cNvSpPr txBox="1"/>
          <p:nvPr/>
        </p:nvSpPr>
        <p:spPr>
          <a:xfrm>
            <a:off x="1064485" y="4291099"/>
            <a:ext cx="5990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D</a:t>
            </a:r>
            <a:r>
              <a:rPr lang="es-AR" sz="2000" dirty="0"/>
              <a:t>ATOS DE TESTEO Y ENTRENAMIENTO</a:t>
            </a:r>
          </a:p>
        </p:txBody>
      </p:sp>
      <p:sp>
        <p:nvSpPr>
          <p:cNvPr id="17" name="Rectángulo 2">
            <a:extLst>
              <a:ext uri="{FF2B5EF4-FFF2-40B4-BE49-F238E27FC236}">
                <a16:creationId xmlns:a16="http://schemas.microsoft.com/office/drawing/2014/main" id="{8FE35EB4-86B3-8799-BF73-FFBD2716D437}"/>
              </a:ext>
            </a:extLst>
          </p:cNvPr>
          <p:cNvSpPr/>
          <p:nvPr/>
        </p:nvSpPr>
        <p:spPr>
          <a:xfrm>
            <a:off x="1064485" y="4830698"/>
            <a:ext cx="6896667" cy="784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070" lvl="1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Criterio: utilizamos el 30% como datos de testeo y el 70% restante como datos de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237514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246858C-E9DA-8B50-2611-E5EA628A867C}"/>
              </a:ext>
            </a:extLst>
          </p:cNvPr>
          <p:cNvSpPr txBox="1"/>
          <p:nvPr/>
        </p:nvSpPr>
        <p:spPr>
          <a:xfrm>
            <a:off x="1235278" y="863958"/>
            <a:ext cx="7841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APLICACIÓN DE MODELOS DE REGRESION LINEAL</a:t>
            </a:r>
            <a:endParaRPr lang="es-AR" sz="2400" dirty="0"/>
          </a:p>
        </p:txBody>
      </p:sp>
      <p:sp>
        <p:nvSpPr>
          <p:cNvPr id="31" name="Rectángulo 2">
            <a:extLst>
              <a:ext uri="{FF2B5EF4-FFF2-40B4-BE49-F238E27FC236}">
                <a16:creationId xmlns:a16="http://schemas.microsoft.com/office/drawing/2014/main" id="{0900B87B-723E-71C7-87D4-3F1F75143377}"/>
              </a:ext>
            </a:extLst>
          </p:cNvPr>
          <p:cNvSpPr/>
          <p:nvPr/>
        </p:nvSpPr>
        <p:spPr>
          <a:xfrm>
            <a:off x="1072873" y="1794597"/>
            <a:ext cx="9462052" cy="368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070" lvl="1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Regresión lineal múltiple sin regularización.</a:t>
            </a:r>
          </a:p>
          <a:p>
            <a:pPr marL="1017270" lvl="2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Train R2: 0.46140015403581713</a:t>
            </a:r>
          </a:p>
          <a:p>
            <a:pPr marL="1017270" lvl="2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Test R2: 0.45130526830083173</a:t>
            </a:r>
          </a:p>
          <a:p>
            <a:pPr marL="560070" lvl="1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Regresión lineal múltiple con regularización Ridge.</a:t>
            </a:r>
          </a:p>
          <a:p>
            <a:pPr marL="1017270" lvl="2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Train R2: 0.461400000439378</a:t>
            </a:r>
          </a:p>
          <a:p>
            <a:pPr marL="1017270" lvl="2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Test R2: 0.4513025107327987</a:t>
            </a:r>
          </a:p>
          <a:p>
            <a:pPr marL="560070" lvl="1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7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Regresión lineal múltiple con regularización Lasso.</a:t>
            </a:r>
          </a:p>
          <a:p>
            <a:pPr marL="1017270" lvl="2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Train R2: 0.4578136595747634</a:t>
            </a:r>
          </a:p>
          <a:p>
            <a:pPr marL="1017270" lvl="2" indent="-285750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Test R2: 0.44967733080022887</a:t>
            </a:r>
          </a:p>
        </p:txBody>
      </p:sp>
    </p:spTree>
    <p:extLst>
      <p:ext uri="{BB962C8B-B14F-4D97-AF65-F5344CB8AC3E}">
        <p14:creationId xmlns:p14="http://schemas.microsoft.com/office/powerpoint/2010/main" val="4729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246858C-E9DA-8B50-2611-E5EA628A867C}"/>
              </a:ext>
            </a:extLst>
          </p:cNvPr>
          <p:cNvSpPr txBox="1"/>
          <p:nvPr/>
        </p:nvSpPr>
        <p:spPr>
          <a:xfrm>
            <a:off x="1618488" y="2759287"/>
            <a:ext cx="35021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GRAFICO DE LOS MODELOS</a:t>
            </a:r>
            <a:endParaRPr lang="es-A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C4013-BEC4-925F-5936-735DA142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19" y="2410397"/>
            <a:ext cx="5694225" cy="2152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05FD0-C4C3-11F0-898C-8E2EDA20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18" y="428761"/>
            <a:ext cx="5694225" cy="1981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20798F-7819-921E-4F75-46A492A8C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218" y="4562857"/>
            <a:ext cx="5694226" cy="18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3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FF65D52-1358-4676-BD35-5F7B8902503A}"/>
              </a:ext>
            </a:extLst>
          </p:cNvPr>
          <p:cNvSpPr/>
          <p:nvPr/>
        </p:nvSpPr>
        <p:spPr>
          <a:xfrm>
            <a:off x="1266386" y="740085"/>
            <a:ext cx="3767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s-AR" sz="4800" dirty="0"/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66C9FE7B-1B8B-48F4-BA32-120E64AC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6AE8B-E46B-4402-F1C8-812CB365835D}"/>
              </a:ext>
            </a:extLst>
          </p:cNvPr>
          <p:cNvSpPr txBox="1"/>
          <p:nvPr/>
        </p:nvSpPr>
        <p:spPr>
          <a:xfrm>
            <a:off x="1434166" y="1690015"/>
            <a:ext cx="62333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La limpieza del </a:t>
            </a:r>
            <a:r>
              <a:rPr lang="es-ES" dirty="0" err="1"/>
              <a:t>dataframe</a:t>
            </a:r>
            <a:r>
              <a:rPr lang="es-ES" dirty="0"/>
              <a:t> es importante a la hora de aplicar un modelo de ML.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/>
              <a:t>No observamos una mejora del R2 aplicando las regularizaciones de Ridge y Lasso.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/>
              <a:t>El modelo es más preciso para utilizar en propiedades tipo departamento.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/>
              <a:t>Se obtuvo una mejora con respecto a la media.</a:t>
            </a:r>
          </a:p>
        </p:txBody>
      </p:sp>
    </p:spTree>
    <p:extLst>
      <p:ext uri="{BB962C8B-B14F-4D97-AF65-F5344CB8AC3E}">
        <p14:creationId xmlns:p14="http://schemas.microsoft.com/office/powerpoint/2010/main" val="228544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FF65D52-1358-4676-BD35-5F7B8902503A}"/>
              </a:ext>
            </a:extLst>
          </p:cNvPr>
          <p:cNvSpPr/>
          <p:nvPr/>
        </p:nvSpPr>
        <p:spPr>
          <a:xfrm>
            <a:off x="4529705" y="3013501"/>
            <a:ext cx="31325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GRACIAS!</a:t>
            </a:r>
            <a:endParaRPr lang="es-AR" sz="4800" dirty="0"/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66C9FE7B-1B8B-48F4-BA32-120E64AC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7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DD5C72EF9204F8F2F6C3B50C312AE" ma:contentTypeVersion="5" ma:contentTypeDescription="Create a new document." ma:contentTypeScope="" ma:versionID="a33abb955dd47ed23d1e8bbf7458591b">
  <xsd:schema xmlns:xsd="http://www.w3.org/2001/XMLSchema" xmlns:xs="http://www.w3.org/2001/XMLSchema" xmlns:p="http://schemas.microsoft.com/office/2006/metadata/properties" xmlns:ns3="68113d1f-a96a-49d3-a452-e4c789f3fbbd" xmlns:ns4="674bd3e5-73ce-4452-b847-849c95921457" targetNamespace="http://schemas.microsoft.com/office/2006/metadata/properties" ma:root="true" ma:fieldsID="5fe0dd039df87f8dbec09ab2122f10ad" ns3:_="" ns4:_="">
    <xsd:import namespace="68113d1f-a96a-49d3-a452-e4c789f3fbbd"/>
    <xsd:import namespace="674bd3e5-73ce-4452-b847-849c959214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13d1f-a96a-49d3-a452-e4c789f3f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bd3e5-73ce-4452-b847-849c959214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371EA0-38D4-4D5B-AF74-95D1C32D8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113d1f-a96a-49d3-a452-e4c789f3fbbd"/>
    <ds:schemaRef ds:uri="674bd3e5-73ce-4452-b847-849c959214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B69859-EA56-4327-90F2-9FE77AF1288A}">
  <ds:schemaRefs>
    <ds:schemaRef ds:uri="68113d1f-a96a-49d3-a452-e4c789f3fbbd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674bd3e5-73ce-4452-b847-849c95921457"/>
    <ds:schemaRef ds:uri="http://schemas.microsoft.com/office/2006/metadata/properties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0B39F3-D39F-4C72-B4EE-8AF89DD798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{B5EE78F8-C449-44EF-9696-12802AB8D6ED}tf78438558_win32</Template>
  <TotalTime>202</TotalTime>
  <Words>264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Wingdings</vt:lpstr>
      <vt:lpstr>SavonVTI</vt:lpstr>
      <vt:lpstr>Desafio 2:.  Prediciendo precios de propiedades</vt:lpstr>
      <vt:lpstr>OBJETIVOS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1: Limpieza de DataSet Properatti</dc:title>
  <dc:creator>Odetti, Maria Sol</dc:creator>
  <cp:lastModifiedBy>Antonio Samuel Yoo</cp:lastModifiedBy>
  <cp:revision>8</cp:revision>
  <dcterms:created xsi:type="dcterms:W3CDTF">2022-05-11T23:46:28Z</dcterms:created>
  <dcterms:modified xsi:type="dcterms:W3CDTF">2022-06-09T02:07:02Z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0x010100565DD5C72EF9204F8F2F6C3B50C312AE</vt:lpwstr>
  </property>
</Properties>
</file>