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66" r:id="rId7"/>
    <p:sldId id="279" r:id="rId8"/>
    <p:sldId id="280" r:id="rId9"/>
    <p:sldId id="282" r:id="rId10"/>
    <p:sldId id="281" r:id="rId11"/>
    <p:sldId id="265" r:id="rId12"/>
    <p:sldId id="283" r:id="rId13"/>
    <p:sldId id="284" r:id="rId14"/>
    <p:sldId id="278" r:id="rId15"/>
    <p:sldId id="27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233"/>
    <a:srgbClr val="BE3D3E"/>
    <a:srgbClr val="3A903A"/>
    <a:srgbClr val="DF802C"/>
    <a:srgbClr val="32749F"/>
    <a:srgbClr val="2B3922"/>
    <a:srgbClr val="344529"/>
    <a:srgbClr val="2E3722"/>
    <a:srgbClr val="FCF7F1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C6AE3-E5B0-4100-9021-5A5ADFB16AAD}" v="132" dt="2022-05-12T01:19:0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11/07/2022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11/07/2022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11/07/2022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11/07/2022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11/07/2022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11/07/2022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11/07/2022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11/07/2022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r="18580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D2F72D5D-7822-A0EE-2748-615C013C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9195F95-D03D-4816-B391-30BA8BD2E8F1}" type="datetime1">
              <a:rPr lang="es-ES" smtClean="0"/>
              <a:pPr rtl="0">
                <a:spcAft>
                  <a:spcPts val="600"/>
                </a:spcAft>
              </a:pPr>
              <a:t>11/07/2022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rmAutofit/>
          </a:bodyPr>
          <a:lstStyle/>
          <a:p>
            <a:r>
              <a:rPr lang="es-AR" dirty="0"/>
              <a:t>DESAFIO 3: ALGORITMO DE CLASIFICACION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 sz="2000" b="1" dirty="0"/>
              <a:t>GRUPO N°2</a:t>
            </a:r>
          </a:p>
          <a:p>
            <a:pPr rtl="0">
              <a:spcAft>
                <a:spcPts val="600"/>
              </a:spcAft>
            </a:pPr>
            <a:r>
              <a:rPr lang="es" b="1" dirty="0"/>
              <a:t>INTEGRANTES:</a:t>
            </a:r>
          </a:p>
          <a:p>
            <a:pPr rtl="0">
              <a:spcAft>
                <a:spcPts val="600"/>
              </a:spcAft>
            </a:pPr>
            <a:r>
              <a:rPr lang="es" dirty="0"/>
              <a:t>-MARTIN RASCHI</a:t>
            </a:r>
          </a:p>
          <a:p>
            <a:pPr rtl="0">
              <a:spcAft>
                <a:spcPts val="600"/>
              </a:spcAft>
            </a:pPr>
            <a:r>
              <a:rPr lang="es" dirty="0"/>
              <a:t>-MARIA SOL ODETTI</a:t>
            </a:r>
          </a:p>
          <a:p>
            <a:pPr rtl="0">
              <a:spcAft>
                <a:spcPts val="600"/>
              </a:spcAft>
            </a:pPr>
            <a:r>
              <a:rPr lang="es" dirty="0"/>
              <a:t>-ANTONIO YOO</a:t>
            </a:r>
          </a:p>
          <a:p>
            <a:pPr rtl="0">
              <a:spcAft>
                <a:spcPts val="600"/>
              </a:spcAft>
            </a:pPr>
            <a:r>
              <a:rPr lang="es" dirty="0"/>
              <a:t>-EMILIO STRIEBECK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5B8FB0-FC67-B2E5-A2A4-05A70C14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00" y="237744"/>
            <a:ext cx="5839998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5CFF46-5B93-45BB-A1A4-2E74D4A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AFB7C9E-3979-4C02-B5BE-C4A5BB72B56E}" type="datetime1">
              <a:rPr lang="es-ES" smtClean="0"/>
              <a:pPr>
                <a:spcAft>
                  <a:spcPts val="600"/>
                </a:spcAft>
              </a:pPr>
              <a:t>11/07/2022</a:t>
            </a:fld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A63DB2-1825-8328-BCB8-3028FD46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960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MODELO: BAYES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C10CC7-6D31-4E82-AE8B-0B20A8DE7BDA}"/>
              </a:ext>
            </a:extLst>
          </p:cNvPr>
          <p:cNvSpPr txBox="1">
            <a:spLocks/>
          </p:cNvSpPr>
          <p:nvPr/>
        </p:nvSpPr>
        <p:spPr>
          <a:xfrm>
            <a:off x="8477250" y="1828800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s-E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UMBRAL : 20%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F99665-82A4-3DE9-EC95-33B8D094A1A8}"/>
              </a:ext>
            </a:extLst>
          </p:cNvPr>
          <p:cNvSpPr/>
          <p:nvPr/>
        </p:nvSpPr>
        <p:spPr>
          <a:xfrm>
            <a:off x="1895912" y="2315361"/>
            <a:ext cx="1249959" cy="838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61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F65D52-1358-4676-BD35-5F7B8902503A}"/>
              </a:ext>
            </a:extLst>
          </p:cNvPr>
          <p:cNvSpPr/>
          <p:nvPr/>
        </p:nvSpPr>
        <p:spPr>
          <a:xfrm>
            <a:off x="1266386" y="740085"/>
            <a:ext cx="376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s-AR" sz="4800" dirty="0"/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66C9FE7B-1B8B-48F4-BA32-120E64AC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02E9-4493-38D0-4935-480CE1AF59F8}"/>
              </a:ext>
            </a:extLst>
          </p:cNvPr>
          <p:cNvSpPr txBox="1"/>
          <p:nvPr/>
        </p:nvSpPr>
        <p:spPr>
          <a:xfrm>
            <a:off x="1266386" y="1702965"/>
            <a:ext cx="8984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Decidimos mantener todos los datos del Dataset a pesar de la diferencia del peso de las clases y poder aprovechar toda la información.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El modelo que mejor se adapta al negocio es Bayes en comparación a reg. logística.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Bajar el umbral significó mejorar el Recall (59% a 91%) a costa de bajar la precisión (79% a 77%).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544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F65D52-1358-4676-BD35-5F7B8902503A}"/>
              </a:ext>
            </a:extLst>
          </p:cNvPr>
          <p:cNvSpPr/>
          <p:nvPr/>
        </p:nvSpPr>
        <p:spPr>
          <a:xfrm>
            <a:off x="4529705" y="3013501"/>
            <a:ext cx="3132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GRACIAS!</a:t>
            </a:r>
            <a:endParaRPr lang="es-AR" sz="4800" dirty="0"/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66C9FE7B-1B8B-48F4-BA32-120E64AC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54" y="942894"/>
            <a:ext cx="10058400" cy="685800"/>
          </a:xfrm>
        </p:spPr>
        <p:txBody>
          <a:bodyPr rtlCol="0">
            <a:normAutofit/>
          </a:bodyPr>
          <a:lstStyle/>
          <a:p>
            <a:pPr rtl="0"/>
            <a:r>
              <a:rPr lang="es" sz="3200" dirty="0"/>
              <a:t>OBJETIVOS</a:t>
            </a:r>
          </a:p>
        </p:txBody>
      </p:sp>
      <p:pic>
        <p:nvPicPr>
          <p:cNvPr id="4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F8BCBA58-50FC-434A-814F-137E8034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20" y="384875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4FAC2DB-B7EA-40B2-ADBF-6A782354E087}"/>
              </a:ext>
            </a:extLst>
          </p:cNvPr>
          <p:cNvSpPr/>
          <p:nvPr/>
        </p:nvSpPr>
        <p:spPr>
          <a:xfrm>
            <a:off x="4605375" y="3069000"/>
            <a:ext cx="298125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D66CDD-A8C7-49EF-933D-D18055341096}"/>
              </a:ext>
            </a:extLst>
          </p:cNvPr>
          <p:cNvSpPr txBox="1"/>
          <p:nvPr/>
        </p:nvSpPr>
        <p:spPr>
          <a:xfrm>
            <a:off x="1070386" y="1949277"/>
            <a:ext cx="9849891" cy="38213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Entrenar diferentes modelos de clasificación sobre el </a:t>
            </a:r>
            <a:r>
              <a:rPr lang="es-ES" dirty="0" err="1"/>
              <a:t>dataset</a:t>
            </a:r>
            <a:r>
              <a:rPr lang="es-ES" dirty="0"/>
              <a:t> elegido y seleccionar el que mejor se adapte a los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Evaluar la performance de los modelos y comparar ventajas y desventajas de cada uno.</a:t>
            </a:r>
          </a:p>
          <a:p>
            <a:pPr>
              <a:lnSpc>
                <a:spcPct val="150000"/>
              </a:lnSpc>
            </a:pPr>
            <a:endParaRPr lang="es-MX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 Determinar la importancia de las </a:t>
            </a:r>
            <a:r>
              <a:rPr lang="es-ES" dirty="0" err="1"/>
              <a:t>features</a:t>
            </a:r>
            <a:r>
              <a:rPr lang="es-ES" dirty="0"/>
              <a:t> incluidas en la predicción</a:t>
            </a:r>
            <a:endParaRPr lang="es" sz="1600" kern="12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188E7E-D818-4EBF-A2A3-384DDB7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4790D8E-F29A-4C5F-8AF6-5FC17530C06D}"/>
              </a:ext>
            </a:extLst>
          </p:cNvPr>
          <p:cNvSpPr/>
          <p:nvPr/>
        </p:nvSpPr>
        <p:spPr>
          <a:xfrm>
            <a:off x="804709" y="811481"/>
            <a:ext cx="1195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DESCRIPCION DEL DATASET</a:t>
            </a:r>
            <a:endParaRPr lang="es-MX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018A5-F6E5-F61E-2C67-F1D502BC544A}"/>
              </a:ext>
            </a:extLst>
          </p:cNvPr>
          <p:cNvSpPr txBox="1"/>
          <p:nvPr/>
        </p:nvSpPr>
        <p:spPr>
          <a:xfrm>
            <a:off x="804709" y="1510725"/>
            <a:ext cx="103507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Decidimos trabajar con un dataset sobre fraude con tarjetas de crédito; el mismo se encuentra en Kaggle.</a:t>
            </a:r>
          </a:p>
          <a:p>
            <a:endParaRPr lang="es-AR" dirty="0"/>
          </a:p>
          <a:p>
            <a:r>
              <a:rPr lang="es-AR" dirty="0"/>
              <a:t>El Dataset posee 1 millón de datos y 8 columnas.</a:t>
            </a:r>
          </a:p>
          <a:p>
            <a:endParaRPr lang="es-AR" dirty="0"/>
          </a:p>
          <a:p>
            <a:r>
              <a:rPr lang="es-AR" u="sng" dirty="0"/>
              <a:t>Columnas del dataset</a:t>
            </a:r>
            <a:r>
              <a:rPr lang="es-AR" dirty="0"/>
              <a:t>: 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distancefromhome - distancia desde la casa al lugar de la transacción.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distancefromlast_transaction – tiempo transcurrido desde la última transacción.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ratiotomedianpurchaseprice - Ratio del promedio del precio la transacción.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repeat_retailer – transacción realizada en el mismo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used_chip – Si se usó chip.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usedpinnumber – Si se usó </a:t>
            </a:r>
            <a:r>
              <a:rPr lang="es-AR" dirty="0" err="1"/>
              <a:t>Nª</a:t>
            </a:r>
            <a:r>
              <a:rPr lang="es-AR" dirty="0"/>
              <a:t> de 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online_order – Si la transacción fue de manera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highlight>
                  <a:srgbClr val="B8D233"/>
                </a:highlight>
              </a:rPr>
              <a:t>fraud</a:t>
            </a:r>
            <a:r>
              <a:rPr lang="es-AR" dirty="0">
                <a:highlight>
                  <a:srgbClr val="B8D233"/>
                </a:highlight>
              </a:rPr>
              <a:t> – La transacción es fraude o no</a:t>
            </a:r>
            <a:r>
              <a:rPr lang="es-AR" dirty="0"/>
              <a:t>.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8" name="Picture 4" descr="Recomendaciones para la combatir el fraude en software de referidos | by  Alexander M-t | TINK.BZ">
            <a:extLst>
              <a:ext uri="{FF2B5EF4-FFF2-40B4-BE49-F238E27FC236}">
                <a16:creationId xmlns:a16="http://schemas.microsoft.com/office/drawing/2014/main" id="{7EF33094-72EF-93D2-7BD0-0866982F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30" y="4332030"/>
            <a:ext cx="2411514" cy="17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AAFA6-F082-F1DA-009E-7EB330BD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7B941-4169-3464-1D2F-0BECE1CA90EC}"/>
              </a:ext>
            </a:extLst>
          </p:cNvPr>
          <p:cNvSpPr/>
          <p:nvPr/>
        </p:nvSpPr>
        <p:spPr>
          <a:xfrm>
            <a:off x="4271394" y="564407"/>
            <a:ext cx="3649211" cy="828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Columnas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CF7135-8EBF-B3CA-26A6-387824A40F8C}"/>
              </a:ext>
            </a:extLst>
          </p:cNvPr>
          <p:cNvSpPr/>
          <p:nvPr/>
        </p:nvSpPr>
        <p:spPr>
          <a:xfrm rot="16200000">
            <a:off x="3828782" y="1299789"/>
            <a:ext cx="647541" cy="55535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DAA4B-18AF-8F3C-11C9-027A9E2212B1}"/>
              </a:ext>
            </a:extLst>
          </p:cNvPr>
          <p:cNvSpPr/>
          <p:nvPr/>
        </p:nvSpPr>
        <p:spPr>
          <a:xfrm>
            <a:off x="2288098" y="3267640"/>
            <a:ext cx="3728907" cy="36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Variables Cuantitativas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697E03-EED9-AEBD-EE09-02E4C2A07BAD}"/>
              </a:ext>
            </a:extLst>
          </p:cNvPr>
          <p:cNvSpPr/>
          <p:nvPr/>
        </p:nvSpPr>
        <p:spPr>
          <a:xfrm rot="16200000">
            <a:off x="8874064" y="1917073"/>
            <a:ext cx="647541" cy="43189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93CEE-0CC6-78E6-AC09-07D6C7DBFCE4}"/>
              </a:ext>
            </a:extLst>
          </p:cNvPr>
          <p:cNvSpPr/>
          <p:nvPr/>
        </p:nvSpPr>
        <p:spPr>
          <a:xfrm>
            <a:off x="7280244" y="3267641"/>
            <a:ext cx="3728907" cy="36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Variables Binarias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D0230-AE91-5FDA-FDD3-9DA3193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4523498"/>
            <a:ext cx="10570436" cy="1876993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20C4B144-B380-3602-EC95-6F6D9DCE9B6B}"/>
              </a:ext>
            </a:extLst>
          </p:cNvPr>
          <p:cNvSpPr/>
          <p:nvPr/>
        </p:nvSpPr>
        <p:spPr>
          <a:xfrm rot="16200000">
            <a:off x="5758250" y="-2047953"/>
            <a:ext cx="647541" cy="9412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9217-E86C-50DC-5598-D0D32CBB2E57}"/>
              </a:ext>
            </a:extLst>
          </p:cNvPr>
          <p:cNvSpPr/>
          <p:nvPr/>
        </p:nvSpPr>
        <p:spPr>
          <a:xfrm>
            <a:off x="5284715" y="1845862"/>
            <a:ext cx="1594609" cy="36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BEB69D8-5213-9196-7019-D7A8F8B5B7EF}"/>
              </a:ext>
            </a:extLst>
          </p:cNvPr>
          <p:cNvSpPr/>
          <p:nvPr/>
        </p:nvSpPr>
        <p:spPr>
          <a:xfrm rot="16200000">
            <a:off x="10762984" y="2387723"/>
            <a:ext cx="647541" cy="5410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71C7D-7A07-4D0D-DE26-4B589ABA9421}"/>
              </a:ext>
            </a:extLst>
          </p:cNvPr>
          <p:cNvSpPr/>
          <p:nvPr/>
        </p:nvSpPr>
        <p:spPr>
          <a:xfrm>
            <a:off x="10553350" y="1845862"/>
            <a:ext cx="1124125" cy="36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1323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A7A91-813A-2DC4-17E0-2D4A4F7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5F0F7-1FAF-FE31-8E8D-65EAA090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7" y="2262187"/>
            <a:ext cx="11020903" cy="2922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1D32C5-3CBB-CF9E-F304-B5F87AE09603}"/>
              </a:ext>
            </a:extLst>
          </p:cNvPr>
          <p:cNvSpPr/>
          <p:nvPr/>
        </p:nvSpPr>
        <p:spPr>
          <a:xfrm>
            <a:off x="3510549" y="589250"/>
            <a:ext cx="5444455" cy="1247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Estructura del Dataset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AA312-DF5B-C0DF-661A-F3A033C0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3CC7F-3BA5-1A39-6BF7-B62CCDB2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9" y="1028578"/>
            <a:ext cx="10939821" cy="4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95987-A427-6284-DC81-D7AFA3C1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B7C9E-3979-4C02-B5BE-C4A5BB72B56E}" type="datetime1">
              <a:rPr lang="es-ES" smtClean="0"/>
              <a:t>11/07/2022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2352B-3EC0-FA89-56C6-F27636C4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457200"/>
            <a:ext cx="10632416" cy="5663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768F0-DC61-FFA8-0AC1-CB6D753D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2" y="6120452"/>
            <a:ext cx="10304862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87B4B-D2AF-DBB0-3907-8C5E8662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645" y="6068704"/>
            <a:ext cx="368564" cy="2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4C6B50-2A5E-6399-413B-915099D0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9" y="237744"/>
            <a:ext cx="574426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5CFF46-5B93-45BB-A1A4-2E74D4A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AAFB7C9E-3979-4C02-B5BE-C4A5BB72B56E}" type="datetime1">
              <a:rPr lang="es-ES" smtClean="0"/>
              <a:pPr>
                <a:spcAft>
                  <a:spcPts val="600"/>
                </a:spcAft>
              </a:pPr>
              <a:t>11/07/2022</a:t>
            </a:fld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A63DB2-1825-8328-BCB8-3028FD46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SELECCION DE MODELO: BAYES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C10CC7-6D31-4E82-AE8B-0B20A8DE7BDA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85750" indent="-285750"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s-E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UMBRAL : 50%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54F21B-3E0B-FC91-FDC6-C31E29A1C214}"/>
              </a:ext>
            </a:extLst>
          </p:cNvPr>
          <p:cNvSpPr/>
          <p:nvPr/>
        </p:nvSpPr>
        <p:spPr>
          <a:xfrm>
            <a:off x="2080470" y="4882393"/>
            <a:ext cx="1249959" cy="838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51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151EB8C-B731-C6A3-B4D9-7F11D266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CURVA ROC: REG. LOGISTICA VS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63119-9084-A70C-2024-D9B6702C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1" y="2084831"/>
            <a:ext cx="8181544" cy="4029411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E03C4-F6A4-A37A-9725-CB34185C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AAFB7C9E-3979-4C02-B5BE-C4A5BB72B56E}" type="datetime1">
              <a:rPr lang="es-ES" smtClean="0"/>
              <a:pPr rtl="0">
                <a:spcAft>
                  <a:spcPts val="600"/>
                </a:spcAft>
              </a:pPr>
              <a:t>11/07/2022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DD5C72EF9204F8F2F6C3B50C312AE" ma:contentTypeVersion="5" ma:contentTypeDescription="Create a new document." ma:contentTypeScope="" ma:versionID="a33abb955dd47ed23d1e8bbf7458591b">
  <xsd:schema xmlns:xsd="http://www.w3.org/2001/XMLSchema" xmlns:xs="http://www.w3.org/2001/XMLSchema" xmlns:p="http://schemas.microsoft.com/office/2006/metadata/properties" xmlns:ns3="68113d1f-a96a-49d3-a452-e4c789f3fbbd" xmlns:ns4="674bd3e5-73ce-4452-b847-849c95921457" targetNamespace="http://schemas.microsoft.com/office/2006/metadata/properties" ma:root="true" ma:fieldsID="5fe0dd039df87f8dbec09ab2122f10ad" ns3:_="" ns4:_="">
    <xsd:import namespace="68113d1f-a96a-49d3-a452-e4c789f3fbbd"/>
    <xsd:import namespace="674bd3e5-73ce-4452-b847-849c95921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13d1f-a96a-49d3-a452-e4c789f3f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bd3e5-73ce-4452-b847-849c95921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71EA0-38D4-4D5B-AF74-95D1C32D8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113d1f-a96a-49d3-a452-e4c789f3fbbd"/>
    <ds:schemaRef ds:uri="674bd3e5-73ce-4452-b847-849c959214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B69859-EA56-4327-90F2-9FE77AF1288A}">
  <ds:schemaRefs>
    <ds:schemaRef ds:uri="68113d1f-a96a-49d3-a452-e4c789f3fbbd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674bd3e5-73ce-4452-b847-849c95921457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0B39F3-D39F-4C72-B4EE-8AF89DD798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{B5EE78F8-C449-44EF-9696-12802AB8D6ED}tf78438558_win32</Template>
  <TotalTime>417</TotalTime>
  <Words>304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Wingdings</vt:lpstr>
      <vt:lpstr>SavonVTI</vt:lpstr>
      <vt:lpstr>DESAFIO 3: ALGORITMO DE CLASIFICACION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SELECCION DE MODELO: BAYES</vt:lpstr>
      <vt:lpstr>CURVA ROC: REG. LOGISTICA VS BAYES</vt:lpstr>
      <vt:lpstr>MODELO: BAYES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1: Limpieza de DataSet Properatti</dc:title>
  <dc:creator>Odetti, Maria Sol</dc:creator>
  <cp:lastModifiedBy>Martin Raschi</cp:lastModifiedBy>
  <cp:revision>10</cp:revision>
  <dcterms:created xsi:type="dcterms:W3CDTF">2022-05-11T23:46:28Z</dcterms:created>
  <dcterms:modified xsi:type="dcterms:W3CDTF">2022-07-12T00:42:14Z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0x010100565DD5C72EF9204F8F2F6C3B50C312AE</vt:lpwstr>
  </property>
</Properties>
</file>