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0"/>
  </p:notesMasterIdLst>
  <p:handoutMasterIdLst>
    <p:handoutMasterId r:id="rId21"/>
  </p:handoutMasterIdLst>
  <p:sldIdLst>
    <p:sldId id="257" r:id="rId5"/>
    <p:sldId id="286" r:id="rId6"/>
    <p:sldId id="261" r:id="rId7"/>
    <p:sldId id="287" r:id="rId8"/>
    <p:sldId id="288" r:id="rId9"/>
    <p:sldId id="266" r:id="rId10"/>
    <p:sldId id="289" r:id="rId11"/>
    <p:sldId id="290" r:id="rId12"/>
    <p:sldId id="285" r:id="rId13"/>
    <p:sldId id="280" r:id="rId14"/>
    <p:sldId id="281" r:id="rId15"/>
    <p:sldId id="282" r:id="rId16"/>
    <p:sldId id="291" r:id="rId17"/>
    <p:sldId id="278" r:id="rId18"/>
    <p:sldId id="276" r:id="rId1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233"/>
    <a:srgbClr val="BE3D3E"/>
    <a:srgbClr val="3A903A"/>
    <a:srgbClr val="DF802C"/>
    <a:srgbClr val="32749F"/>
    <a:srgbClr val="2B3922"/>
    <a:srgbClr val="344529"/>
    <a:srgbClr val="2E3722"/>
    <a:srgbClr val="FCF7F1"/>
    <a:srgbClr val="5CC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2C6AE3-E5B0-4100-9021-5A5ADFB16AAD}" v="132" dt="2022-05-12T01:19:05.24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68" d="100"/>
          <a:sy n="68" d="100"/>
        </p:scale>
        <p:origin x="804" y="48"/>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5002C5-35DC-436C-80A8-F7F365A1C05F}" type="datetime1">
              <a:rPr lang="es-ES" smtClean="0"/>
              <a:t>17/09/2022</a:t>
            </a:fld>
            <a:endParaRPr lang="en-U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‹Nº›</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346148A-B81C-499D-BBDC-E7DC72AD78A6}" type="datetime1">
              <a:rPr lang="es-ES" smtClean="0"/>
              <a:t>17/09/2022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
              <a:t>Haga clic para modificar los estilos de texto del patrón</a:t>
            </a:r>
            <a:endParaRPr lang="en-US"/>
          </a:p>
          <a:p>
            <a:pPr lvl="1" rtl="0"/>
            <a:r>
              <a:rPr lang="es"/>
              <a:t>Segundo nivel</a:t>
            </a:r>
          </a:p>
          <a:p>
            <a:pPr lvl="2" rtl="0"/>
            <a:r>
              <a:rPr lang="es"/>
              <a:t>Tercer nivel</a:t>
            </a:r>
          </a:p>
          <a:p>
            <a:pPr lvl="3" rtl="0"/>
            <a:r>
              <a:rPr lang="es"/>
              <a:t>Cuarto nivel</a:t>
            </a:r>
          </a:p>
          <a:p>
            <a:pPr lvl="4" rtl="0"/>
            <a:r>
              <a:rPr lang="es"/>
              <a:t>Quinto nivel</a:t>
            </a:r>
            <a:endParaRPr lang="en-US"/>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‹Nº›</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sol</a:t>
            </a:r>
            <a:endParaRPr lang="es-AR" dirty="0"/>
          </a:p>
        </p:txBody>
      </p:sp>
      <p:sp>
        <p:nvSpPr>
          <p:cNvPr id="4" name="Marcador de fecha 3"/>
          <p:cNvSpPr>
            <a:spLocks noGrp="1"/>
          </p:cNvSpPr>
          <p:nvPr>
            <p:ph type="dt" idx="1"/>
          </p:nvPr>
        </p:nvSpPr>
        <p:spPr/>
        <p:txBody>
          <a:bodyPr/>
          <a:lstStyle/>
          <a:p>
            <a:pPr rtl="0"/>
            <a:fld id="{6346148A-B81C-499D-BBDC-E7DC72AD78A6}" type="datetime1">
              <a:rPr lang="es-ES" smtClean="0"/>
              <a:t>17/09/2022</a:t>
            </a:fld>
            <a:endParaRPr lang="en-US"/>
          </a:p>
        </p:txBody>
      </p:sp>
      <p:sp>
        <p:nvSpPr>
          <p:cNvPr id="5" name="Marcador de número de diapositiva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1536026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antonio</a:t>
            </a:r>
            <a:endParaRPr lang="es-AR" dirty="0"/>
          </a:p>
        </p:txBody>
      </p:sp>
      <p:sp>
        <p:nvSpPr>
          <p:cNvPr id="4" name="Marcador de fecha 3"/>
          <p:cNvSpPr>
            <a:spLocks noGrp="1"/>
          </p:cNvSpPr>
          <p:nvPr>
            <p:ph type="dt" idx="1"/>
          </p:nvPr>
        </p:nvSpPr>
        <p:spPr/>
        <p:txBody>
          <a:bodyPr/>
          <a:lstStyle/>
          <a:p>
            <a:pPr rtl="0"/>
            <a:fld id="{6346148A-B81C-499D-BBDC-E7DC72AD78A6}" type="datetime1">
              <a:rPr lang="es-ES" smtClean="0"/>
              <a:t>17/09/2022</a:t>
            </a:fld>
            <a:endParaRPr lang="en-US"/>
          </a:p>
        </p:txBody>
      </p:sp>
      <p:sp>
        <p:nvSpPr>
          <p:cNvPr id="5" name="Marcador de número de diapositiva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323649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antonio</a:t>
            </a:r>
            <a:endParaRPr lang="es-AR" dirty="0"/>
          </a:p>
        </p:txBody>
      </p:sp>
      <p:sp>
        <p:nvSpPr>
          <p:cNvPr id="4" name="Marcador de fecha 3"/>
          <p:cNvSpPr>
            <a:spLocks noGrp="1"/>
          </p:cNvSpPr>
          <p:nvPr>
            <p:ph type="dt" idx="1"/>
          </p:nvPr>
        </p:nvSpPr>
        <p:spPr/>
        <p:txBody>
          <a:bodyPr/>
          <a:lstStyle/>
          <a:p>
            <a:pPr rtl="0"/>
            <a:fld id="{6346148A-B81C-499D-BBDC-E7DC72AD78A6}" type="datetime1">
              <a:rPr lang="es-ES" smtClean="0"/>
              <a:t>17/09/2022</a:t>
            </a:fld>
            <a:endParaRPr lang="en-US"/>
          </a:p>
        </p:txBody>
      </p:sp>
      <p:sp>
        <p:nvSpPr>
          <p:cNvPr id="5" name="Marcador de número de diapositiva 4"/>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891508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antonio</a:t>
            </a:r>
            <a:endParaRPr lang="es-AR" dirty="0"/>
          </a:p>
        </p:txBody>
      </p:sp>
      <p:sp>
        <p:nvSpPr>
          <p:cNvPr id="4" name="Marcador de fecha 3"/>
          <p:cNvSpPr>
            <a:spLocks noGrp="1"/>
          </p:cNvSpPr>
          <p:nvPr>
            <p:ph type="dt" idx="1"/>
          </p:nvPr>
        </p:nvSpPr>
        <p:spPr/>
        <p:txBody>
          <a:bodyPr/>
          <a:lstStyle/>
          <a:p>
            <a:pPr rtl="0"/>
            <a:fld id="{6346148A-B81C-499D-BBDC-E7DC72AD78A6}" type="datetime1">
              <a:rPr lang="es-ES" smtClean="0"/>
              <a:t>17/09/2022</a:t>
            </a:fld>
            <a:endParaRPr lang="en-US"/>
          </a:p>
        </p:txBody>
      </p:sp>
      <p:sp>
        <p:nvSpPr>
          <p:cNvPr id="5" name="Marcador de número de diapositiva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3468595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antonio</a:t>
            </a:r>
            <a:endParaRPr lang="es-AR" dirty="0"/>
          </a:p>
        </p:txBody>
      </p:sp>
      <p:sp>
        <p:nvSpPr>
          <p:cNvPr id="4" name="Marcador de fecha 3"/>
          <p:cNvSpPr>
            <a:spLocks noGrp="1"/>
          </p:cNvSpPr>
          <p:nvPr>
            <p:ph type="dt" idx="1"/>
          </p:nvPr>
        </p:nvSpPr>
        <p:spPr/>
        <p:txBody>
          <a:bodyPr/>
          <a:lstStyle/>
          <a:p>
            <a:pPr rtl="0"/>
            <a:fld id="{6346148A-B81C-499D-BBDC-E7DC72AD78A6}" type="datetime1">
              <a:rPr lang="es-ES" smtClean="0"/>
              <a:t>17/09/2022</a:t>
            </a:fld>
            <a:endParaRPr lang="en-US"/>
          </a:p>
        </p:txBody>
      </p:sp>
      <p:sp>
        <p:nvSpPr>
          <p:cNvPr id="5" name="Marcador de número de diapositiva 4"/>
          <p:cNvSpPr>
            <a:spLocks noGrp="1"/>
          </p:cNvSpPr>
          <p:nvPr>
            <p:ph type="sldNum" sz="quarter" idx="5"/>
          </p:nvPr>
        </p:nvSpPr>
        <p:spPr/>
        <p:txBody>
          <a:bodyPr/>
          <a:lstStyle/>
          <a:p>
            <a:pPr rtl="0"/>
            <a:fld id="{37A705E3-E620-489D-9973-6221209A4B3B}" type="slidenum">
              <a:rPr lang="en-US" smtClean="0"/>
              <a:t>13</a:t>
            </a:fld>
            <a:endParaRPr lang="en-US"/>
          </a:p>
        </p:txBody>
      </p:sp>
    </p:spTree>
    <p:extLst>
      <p:ext uri="{BB962C8B-B14F-4D97-AF65-F5344CB8AC3E}">
        <p14:creationId xmlns:p14="http://schemas.microsoft.com/office/powerpoint/2010/main" val="2052984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Sol + todos</a:t>
            </a:r>
            <a:endParaRPr lang="es-AR" dirty="0"/>
          </a:p>
        </p:txBody>
      </p:sp>
      <p:sp>
        <p:nvSpPr>
          <p:cNvPr id="4" name="Marcador de fecha 3"/>
          <p:cNvSpPr>
            <a:spLocks noGrp="1"/>
          </p:cNvSpPr>
          <p:nvPr>
            <p:ph type="dt" idx="1"/>
          </p:nvPr>
        </p:nvSpPr>
        <p:spPr/>
        <p:txBody>
          <a:bodyPr/>
          <a:lstStyle/>
          <a:p>
            <a:pPr rtl="0"/>
            <a:fld id="{6346148A-B81C-499D-BBDC-E7DC72AD78A6}" type="datetime1">
              <a:rPr lang="es-ES" smtClean="0"/>
              <a:t>17/09/2022</a:t>
            </a:fld>
            <a:endParaRPr lang="en-US"/>
          </a:p>
        </p:txBody>
      </p:sp>
      <p:sp>
        <p:nvSpPr>
          <p:cNvPr id="5" name="Marcador de número de diapositiva 4"/>
          <p:cNvSpPr>
            <a:spLocks noGrp="1"/>
          </p:cNvSpPr>
          <p:nvPr>
            <p:ph type="sldNum" sz="quarter" idx="5"/>
          </p:nvPr>
        </p:nvSpPr>
        <p:spPr/>
        <p:txBody>
          <a:bodyPr/>
          <a:lstStyle/>
          <a:p>
            <a:pPr rtl="0"/>
            <a:fld id="{37A705E3-E620-489D-9973-6221209A4B3B}" type="slidenum">
              <a:rPr lang="en-US" smtClean="0"/>
              <a:t>14</a:t>
            </a:fld>
            <a:endParaRPr lang="en-US"/>
          </a:p>
        </p:txBody>
      </p:sp>
    </p:spTree>
    <p:extLst>
      <p:ext uri="{BB962C8B-B14F-4D97-AF65-F5344CB8AC3E}">
        <p14:creationId xmlns:p14="http://schemas.microsoft.com/office/powerpoint/2010/main" val="1814350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sol</a:t>
            </a:r>
            <a:endParaRPr lang="es-AR" dirty="0"/>
          </a:p>
        </p:txBody>
      </p:sp>
      <p:sp>
        <p:nvSpPr>
          <p:cNvPr id="4" name="Marcador de fecha 3"/>
          <p:cNvSpPr>
            <a:spLocks noGrp="1"/>
          </p:cNvSpPr>
          <p:nvPr>
            <p:ph type="dt" idx="1"/>
          </p:nvPr>
        </p:nvSpPr>
        <p:spPr/>
        <p:txBody>
          <a:bodyPr/>
          <a:lstStyle/>
          <a:p>
            <a:pPr rtl="0"/>
            <a:fld id="{6346148A-B81C-499D-BBDC-E7DC72AD78A6}" type="datetime1">
              <a:rPr lang="es-ES" smtClean="0"/>
              <a:t>17/09/2022</a:t>
            </a:fld>
            <a:endParaRPr lang="en-US"/>
          </a:p>
        </p:txBody>
      </p:sp>
      <p:sp>
        <p:nvSpPr>
          <p:cNvPr id="5" name="Marcador de número de diapositiva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4002691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sol</a:t>
            </a:r>
            <a:endParaRPr lang="es-AR" dirty="0"/>
          </a:p>
        </p:txBody>
      </p:sp>
      <p:sp>
        <p:nvSpPr>
          <p:cNvPr id="4" name="Marcador de fecha 3"/>
          <p:cNvSpPr>
            <a:spLocks noGrp="1"/>
          </p:cNvSpPr>
          <p:nvPr>
            <p:ph type="dt" idx="1"/>
          </p:nvPr>
        </p:nvSpPr>
        <p:spPr/>
        <p:txBody>
          <a:bodyPr/>
          <a:lstStyle/>
          <a:p>
            <a:pPr rtl="0"/>
            <a:fld id="{6346148A-B81C-499D-BBDC-E7DC72AD78A6}" type="datetime1">
              <a:rPr lang="es-ES" smtClean="0"/>
              <a:t>17/09/2022</a:t>
            </a:fld>
            <a:endParaRPr lang="en-US"/>
          </a:p>
        </p:txBody>
      </p:sp>
      <p:sp>
        <p:nvSpPr>
          <p:cNvPr id="5" name="Marcador de número de diapositiva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3445962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martin</a:t>
            </a:r>
            <a:endParaRPr lang="es-AR" dirty="0"/>
          </a:p>
        </p:txBody>
      </p:sp>
      <p:sp>
        <p:nvSpPr>
          <p:cNvPr id="4" name="Marcador de fecha 3"/>
          <p:cNvSpPr>
            <a:spLocks noGrp="1"/>
          </p:cNvSpPr>
          <p:nvPr>
            <p:ph type="dt" idx="1"/>
          </p:nvPr>
        </p:nvSpPr>
        <p:spPr/>
        <p:txBody>
          <a:bodyPr/>
          <a:lstStyle/>
          <a:p>
            <a:pPr rtl="0"/>
            <a:fld id="{6346148A-B81C-499D-BBDC-E7DC72AD78A6}" type="datetime1">
              <a:rPr lang="es-ES" smtClean="0"/>
              <a:t>17/09/2022</a:t>
            </a:fld>
            <a:endParaRPr lang="en-US"/>
          </a:p>
        </p:txBody>
      </p:sp>
      <p:sp>
        <p:nvSpPr>
          <p:cNvPr id="5" name="Marcador de número de diapositiva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3936124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martin</a:t>
            </a:r>
            <a:endParaRPr lang="es-AR" dirty="0"/>
          </a:p>
        </p:txBody>
      </p:sp>
      <p:sp>
        <p:nvSpPr>
          <p:cNvPr id="4" name="Marcador de fecha 3"/>
          <p:cNvSpPr>
            <a:spLocks noGrp="1"/>
          </p:cNvSpPr>
          <p:nvPr>
            <p:ph type="dt" idx="1"/>
          </p:nvPr>
        </p:nvSpPr>
        <p:spPr/>
        <p:txBody>
          <a:bodyPr/>
          <a:lstStyle/>
          <a:p>
            <a:pPr rtl="0"/>
            <a:fld id="{6346148A-B81C-499D-BBDC-E7DC72AD78A6}" type="datetime1">
              <a:rPr lang="es-ES" smtClean="0"/>
              <a:t>17/09/2022</a:t>
            </a:fld>
            <a:endParaRPr lang="en-US"/>
          </a:p>
        </p:txBody>
      </p:sp>
      <p:sp>
        <p:nvSpPr>
          <p:cNvPr id="5" name="Marcador de número de diapositiva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1882501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martin</a:t>
            </a:r>
            <a:endParaRPr lang="es-AR" dirty="0"/>
          </a:p>
        </p:txBody>
      </p:sp>
      <p:sp>
        <p:nvSpPr>
          <p:cNvPr id="4" name="Marcador de fecha 3"/>
          <p:cNvSpPr>
            <a:spLocks noGrp="1"/>
          </p:cNvSpPr>
          <p:nvPr>
            <p:ph type="dt" idx="1"/>
          </p:nvPr>
        </p:nvSpPr>
        <p:spPr/>
        <p:txBody>
          <a:bodyPr/>
          <a:lstStyle/>
          <a:p>
            <a:pPr rtl="0"/>
            <a:fld id="{6346148A-B81C-499D-BBDC-E7DC72AD78A6}" type="datetime1">
              <a:rPr lang="es-ES" smtClean="0"/>
              <a:t>17/09/2022</a:t>
            </a:fld>
            <a:endParaRPr lang="en-US"/>
          </a:p>
        </p:txBody>
      </p:sp>
      <p:sp>
        <p:nvSpPr>
          <p:cNvPr id="5" name="Marcador de número de diapositiva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395896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emi</a:t>
            </a:r>
            <a:endParaRPr lang="es-AR" dirty="0"/>
          </a:p>
        </p:txBody>
      </p:sp>
      <p:sp>
        <p:nvSpPr>
          <p:cNvPr id="4" name="Marcador de fecha 3"/>
          <p:cNvSpPr>
            <a:spLocks noGrp="1"/>
          </p:cNvSpPr>
          <p:nvPr>
            <p:ph type="dt" idx="1"/>
          </p:nvPr>
        </p:nvSpPr>
        <p:spPr/>
        <p:txBody>
          <a:bodyPr/>
          <a:lstStyle/>
          <a:p>
            <a:pPr rtl="0"/>
            <a:fld id="{6346148A-B81C-499D-BBDC-E7DC72AD78A6}" type="datetime1">
              <a:rPr lang="es-ES" smtClean="0"/>
              <a:t>17/09/2022</a:t>
            </a:fld>
            <a:endParaRPr lang="en-US"/>
          </a:p>
        </p:txBody>
      </p:sp>
      <p:sp>
        <p:nvSpPr>
          <p:cNvPr id="5" name="Marcador de número de diapositiva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1141742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emi</a:t>
            </a:r>
            <a:endParaRPr lang="es-AR" dirty="0"/>
          </a:p>
        </p:txBody>
      </p:sp>
      <p:sp>
        <p:nvSpPr>
          <p:cNvPr id="4" name="Marcador de fecha 3"/>
          <p:cNvSpPr>
            <a:spLocks noGrp="1"/>
          </p:cNvSpPr>
          <p:nvPr>
            <p:ph type="dt" idx="1"/>
          </p:nvPr>
        </p:nvSpPr>
        <p:spPr/>
        <p:txBody>
          <a:bodyPr/>
          <a:lstStyle/>
          <a:p>
            <a:pPr rtl="0"/>
            <a:fld id="{6346148A-B81C-499D-BBDC-E7DC72AD78A6}" type="datetime1">
              <a:rPr lang="es-ES" smtClean="0"/>
              <a:t>17/09/2022</a:t>
            </a:fld>
            <a:endParaRPr lang="en-US"/>
          </a:p>
        </p:txBody>
      </p:sp>
      <p:sp>
        <p:nvSpPr>
          <p:cNvPr id="5" name="Marcador de número de diapositiva 4"/>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976258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emi</a:t>
            </a:r>
            <a:endParaRPr lang="es-AR" dirty="0"/>
          </a:p>
        </p:txBody>
      </p:sp>
      <p:sp>
        <p:nvSpPr>
          <p:cNvPr id="4" name="Marcador de fecha 3"/>
          <p:cNvSpPr>
            <a:spLocks noGrp="1"/>
          </p:cNvSpPr>
          <p:nvPr>
            <p:ph type="dt" idx="1"/>
          </p:nvPr>
        </p:nvSpPr>
        <p:spPr/>
        <p:txBody>
          <a:bodyPr/>
          <a:lstStyle/>
          <a:p>
            <a:pPr rtl="0"/>
            <a:fld id="{6346148A-B81C-499D-BBDC-E7DC72AD78A6}" type="datetime1">
              <a:rPr lang="es-ES" smtClean="0"/>
              <a:t>17/09/2022</a:t>
            </a:fld>
            <a:endParaRPr lang="en-US"/>
          </a:p>
        </p:txBody>
      </p:sp>
      <p:sp>
        <p:nvSpPr>
          <p:cNvPr id="5" name="Marcador de número de diapositiva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369786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u="sng" dirty="0"/>
          </a:p>
        </p:txBody>
      </p:sp>
      <p:sp useBgFill="1">
        <p:nvSpPr>
          <p:cNvPr id="10" name="Rectángulo 9"/>
          <p:cNvSpPr/>
          <p:nvPr/>
        </p:nvSpPr>
        <p:spPr>
          <a:xfrm>
            <a:off x="1224743"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ángu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ángu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ector rec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es" dirty="0"/>
              <a:t>Haga clic para modificar el estilo de título del patrón</a:t>
            </a:r>
            <a:endParaRPr lang="en-US" dirty="0"/>
          </a:p>
        </p:txBody>
      </p:sp>
      <p:sp>
        <p:nvSpPr>
          <p:cNvPr id="3" name="Subtítu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n-US" dirty="0"/>
          </a:p>
        </p:txBody>
      </p:sp>
      <p:sp>
        <p:nvSpPr>
          <p:cNvPr id="20" name="Marcador de fech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128B3612-7596-428F-BEBA-524567D122DA}" type="datetime1">
              <a:rPr lang="es-ES" smtClean="0"/>
              <a:t>17/09/2022</a:t>
            </a:fld>
            <a:endParaRPr lang="en-US" dirty="0"/>
          </a:p>
        </p:txBody>
      </p:sp>
      <p:sp>
        <p:nvSpPr>
          <p:cNvPr id="21" name="Marcador de posición de pie de pá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Marcador de posición de número de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p:txBody>
          <a:bodyPr vert="eaVert"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fecha 3"/>
          <p:cNvSpPr>
            <a:spLocks noGrp="1"/>
          </p:cNvSpPr>
          <p:nvPr>
            <p:ph type="dt" sz="half" idx="10"/>
          </p:nvPr>
        </p:nvSpPr>
        <p:spPr/>
        <p:txBody>
          <a:bodyPr rtlCol="0"/>
          <a:lstStyle/>
          <a:p>
            <a:pPr rtl="0"/>
            <a:fld id="{E042B49A-4710-49DC-A1E8-E794875F7056}" type="datetime1">
              <a:rPr lang="es-ES" smtClean="0"/>
              <a:t>17/09/2022</a:t>
            </a:fld>
            <a:endParaRPr lang="en-US"/>
          </a:p>
        </p:txBody>
      </p:sp>
      <p:sp>
        <p:nvSpPr>
          <p:cNvPr id="5" name="Marcador de pie de página 4"/>
          <p:cNvSpPr>
            <a:spLocks noGrp="1"/>
          </p:cNvSpPr>
          <p:nvPr>
            <p:ph type="ftr" sz="quarter" idx="11"/>
          </p:nvPr>
        </p:nvSpPr>
        <p:spPr/>
        <p:txBody>
          <a:bodyPr rtlCol="0"/>
          <a:lstStyle/>
          <a:p>
            <a:pPr rtl="0"/>
            <a:endParaRPr lang="en-US"/>
          </a:p>
        </p:txBody>
      </p:sp>
      <p:sp>
        <p:nvSpPr>
          <p:cNvPr id="6" name="Marcador de posición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991600" y="762000"/>
            <a:ext cx="2362200" cy="5257800"/>
          </a:xfrm>
        </p:spPr>
        <p:txBody>
          <a:bodyPr vert="eaVert"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a:xfrm>
            <a:off x="838200" y="762000"/>
            <a:ext cx="8077200" cy="5257800"/>
          </a:xfrm>
        </p:spPr>
        <p:txBody>
          <a:bodyPr vert="eaVert"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fecha 3"/>
          <p:cNvSpPr>
            <a:spLocks noGrp="1"/>
          </p:cNvSpPr>
          <p:nvPr>
            <p:ph type="dt" sz="half" idx="10"/>
          </p:nvPr>
        </p:nvSpPr>
        <p:spPr/>
        <p:txBody>
          <a:bodyPr rtlCol="0"/>
          <a:lstStyle/>
          <a:p>
            <a:pPr rtl="0"/>
            <a:fld id="{D252E24F-BFCD-4C7D-A31B-7C8B19637161}" type="datetime1">
              <a:rPr lang="es-ES" smtClean="0"/>
              <a:t>17/09/2022</a:t>
            </a:fld>
            <a:endParaRPr lang="en-US"/>
          </a:p>
        </p:txBody>
      </p:sp>
      <p:sp>
        <p:nvSpPr>
          <p:cNvPr id="5" name="Marcador de pie de página 4"/>
          <p:cNvSpPr>
            <a:spLocks noGrp="1"/>
          </p:cNvSpPr>
          <p:nvPr>
            <p:ph type="ftr" sz="quarter" idx="11"/>
          </p:nvPr>
        </p:nvSpPr>
        <p:spPr/>
        <p:txBody>
          <a:bodyPr rtlCol="0"/>
          <a:lstStyle/>
          <a:p>
            <a:pPr rtl="0"/>
            <a:endParaRPr lang="en-US"/>
          </a:p>
        </p:txBody>
      </p:sp>
      <p:sp>
        <p:nvSpPr>
          <p:cNvPr id="6" name="Marcador de posición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fecha 3"/>
          <p:cNvSpPr>
            <a:spLocks noGrp="1"/>
          </p:cNvSpPr>
          <p:nvPr>
            <p:ph type="dt" sz="half" idx="10"/>
          </p:nvPr>
        </p:nvSpPr>
        <p:spPr/>
        <p:txBody>
          <a:bodyPr rtlCol="0"/>
          <a:lstStyle/>
          <a:p>
            <a:pPr rtl="0"/>
            <a:fld id="{5259B108-2D40-459A-B158-867ABD4B1348}" type="datetime1">
              <a:rPr lang="es-ES" smtClean="0"/>
              <a:t>17/09/2022</a:t>
            </a:fld>
            <a:endParaRPr lang="en-US"/>
          </a:p>
        </p:txBody>
      </p:sp>
      <p:sp>
        <p:nvSpPr>
          <p:cNvPr id="5" name="Marcador de pie de página 4"/>
          <p:cNvSpPr>
            <a:spLocks noGrp="1"/>
          </p:cNvSpPr>
          <p:nvPr>
            <p:ph type="ftr" sz="quarter" idx="11"/>
          </p:nvPr>
        </p:nvSpPr>
        <p:spPr/>
        <p:txBody>
          <a:bodyPr rtlCol="0"/>
          <a:lstStyle/>
          <a:p>
            <a:pPr rtl="0"/>
            <a:endParaRPr lang="en-US"/>
          </a:p>
        </p:txBody>
      </p:sp>
      <p:sp>
        <p:nvSpPr>
          <p:cNvPr id="6" name="Marcador de posición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ángu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ángu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ángu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es" dirty="0"/>
              <a:t>Haga clic para modificar el estilo de título del patrón</a:t>
            </a:r>
            <a:endParaRPr lang="en-US" dirty="0"/>
          </a:p>
        </p:txBody>
      </p:sp>
      <p:grpSp>
        <p:nvGrpSpPr>
          <p:cNvPr id="16" name="Gru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ector rec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Marcador de posición de tex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a:t>Haga clic para modificar los estilos de texto del patrón</a:t>
            </a:r>
          </a:p>
        </p:txBody>
      </p:sp>
      <p:sp>
        <p:nvSpPr>
          <p:cNvPr id="4" name="Marcador de fech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FAC0F8D7-0A2B-4471-A8AD-A9354B9C481D}" type="datetime1">
              <a:rPr lang="es-ES" smtClean="0"/>
              <a:t>17/09/2022</a:t>
            </a:fld>
            <a:endParaRPr lang="en-US" dirty="0"/>
          </a:p>
        </p:txBody>
      </p:sp>
      <p:sp>
        <p:nvSpPr>
          <p:cNvPr id="5" name="Marcador de pie de pá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Marcador de posición de número de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contenid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5" name="Marcador de fecha 4"/>
          <p:cNvSpPr>
            <a:spLocks noGrp="1"/>
          </p:cNvSpPr>
          <p:nvPr>
            <p:ph type="dt" sz="half" idx="10"/>
          </p:nvPr>
        </p:nvSpPr>
        <p:spPr/>
        <p:txBody>
          <a:bodyPr rtlCol="0"/>
          <a:lstStyle/>
          <a:p>
            <a:pPr rtl="0"/>
            <a:fld id="{75D3A395-2732-409E-9DDF-0AAD960473E8}" type="datetime1">
              <a:rPr lang="es-ES" smtClean="0"/>
              <a:t>17/09/2022</a:t>
            </a:fld>
            <a:endParaRPr lang="en-US"/>
          </a:p>
        </p:txBody>
      </p:sp>
      <p:sp>
        <p:nvSpPr>
          <p:cNvPr id="6" name="Marcador de pie de página 5"/>
          <p:cNvSpPr>
            <a:spLocks noGrp="1"/>
          </p:cNvSpPr>
          <p:nvPr>
            <p:ph type="ftr" sz="quarter" idx="11"/>
          </p:nvPr>
        </p:nvSpPr>
        <p:spPr/>
        <p:txBody>
          <a:bodyPr rtlCol="0"/>
          <a:lstStyle/>
          <a:p>
            <a:pPr rtl="0"/>
            <a:endParaRPr lang="en-US"/>
          </a:p>
        </p:txBody>
      </p:sp>
      <p:sp>
        <p:nvSpPr>
          <p:cNvPr id="7" name="Marcador de posición de número de diapositiva 6"/>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posición de contenid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
          </a:p>
        </p:txBody>
      </p:sp>
      <p:sp>
        <p:nvSpPr>
          <p:cNvPr id="5" name="Marcador de posición de tex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6" name="Marcador de posición de contenid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
          </a:p>
        </p:txBody>
      </p:sp>
      <p:sp>
        <p:nvSpPr>
          <p:cNvPr id="7" name="Marcador de fecha 6"/>
          <p:cNvSpPr>
            <a:spLocks noGrp="1"/>
          </p:cNvSpPr>
          <p:nvPr>
            <p:ph type="dt" sz="half" idx="10"/>
          </p:nvPr>
        </p:nvSpPr>
        <p:spPr/>
        <p:txBody>
          <a:bodyPr rtlCol="0"/>
          <a:lstStyle/>
          <a:p>
            <a:pPr rtl="0"/>
            <a:fld id="{50D4F463-B38C-4724-8E19-974CB9EFEB80}" type="datetime1">
              <a:rPr lang="es-ES" smtClean="0"/>
              <a:t>17/09/2022</a:t>
            </a:fld>
            <a:endParaRPr lang="en-US"/>
          </a:p>
        </p:txBody>
      </p:sp>
      <p:sp>
        <p:nvSpPr>
          <p:cNvPr id="8" name="Marcador de pie de página 7"/>
          <p:cNvSpPr>
            <a:spLocks noGrp="1"/>
          </p:cNvSpPr>
          <p:nvPr>
            <p:ph type="ftr" sz="quarter" idx="11"/>
          </p:nvPr>
        </p:nvSpPr>
        <p:spPr/>
        <p:txBody>
          <a:bodyPr rtlCol="0"/>
          <a:lstStyle/>
          <a:p>
            <a:pPr rtl="0"/>
            <a:endParaRPr lang="en-US"/>
          </a:p>
        </p:txBody>
      </p:sp>
      <p:sp>
        <p:nvSpPr>
          <p:cNvPr id="9" name="Marcador de número de diapositiva 8"/>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fecha 2"/>
          <p:cNvSpPr>
            <a:spLocks noGrp="1"/>
          </p:cNvSpPr>
          <p:nvPr>
            <p:ph type="dt" sz="half" idx="10"/>
          </p:nvPr>
        </p:nvSpPr>
        <p:spPr/>
        <p:txBody>
          <a:bodyPr rtlCol="0"/>
          <a:lstStyle/>
          <a:p>
            <a:pPr rtl="0"/>
            <a:fld id="{C15089BA-E437-45E0-A84B-86EF204AD4EF}" type="datetime1">
              <a:rPr lang="es-ES" smtClean="0"/>
              <a:t>17/09/2022</a:t>
            </a:fld>
            <a:endParaRPr lang="en-US"/>
          </a:p>
        </p:txBody>
      </p:sp>
      <p:sp>
        <p:nvSpPr>
          <p:cNvPr id="4" name="Marcador de pie de página 3"/>
          <p:cNvSpPr>
            <a:spLocks noGrp="1"/>
          </p:cNvSpPr>
          <p:nvPr>
            <p:ph type="ftr" sz="quarter" idx="11"/>
          </p:nvPr>
        </p:nvSpPr>
        <p:spPr/>
        <p:txBody>
          <a:bodyPr rtlCol="0"/>
          <a:lstStyle/>
          <a:p>
            <a:pPr rtl="0"/>
            <a:endParaRPr lang="en-US"/>
          </a:p>
        </p:txBody>
      </p:sp>
      <p:sp>
        <p:nvSpPr>
          <p:cNvPr id="5" name="Marcador de posición de número de diapositiva 4"/>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AAFB7C9E-3979-4C02-B5BE-C4A5BB72B56E}" type="datetime1">
              <a:rPr lang="es-ES" smtClean="0"/>
              <a:t>17/09/2022</a:t>
            </a:fld>
            <a:endParaRPr lang="en-US"/>
          </a:p>
        </p:txBody>
      </p:sp>
      <p:sp>
        <p:nvSpPr>
          <p:cNvPr id="3" name="Marcador de pie de página 2"/>
          <p:cNvSpPr>
            <a:spLocks noGrp="1"/>
          </p:cNvSpPr>
          <p:nvPr>
            <p:ph type="ftr" sz="quarter" idx="11"/>
          </p:nvPr>
        </p:nvSpPr>
        <p:spPr/>
        <p:txBody>
          <a:bodyPr rtlCol="0"/>
          <a:lstStyle/>
          <a:p>
            <a:pPr rtl="0"/>
            <a:endParaRPr lang="en-US"/>
          </a:p>
        </p:txBody>
      </p:sp>
      <p:sp>
        <p:nvSpPr>
          <p:cNvPr id="4" name="Marcador de número de diapositiva 3"/>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tex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8" name="Marcador de fech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E6FD8054-BDAA-4DA8-ADFE-61AA54D08F24}" type="datetime1">
              <a:rPr lang="es-ES" smtClean="0"/>
              <a:t>17/09/2022</a:t>
            </a:fld>
            <a:endParaRPr lang="en-US"/>
          </a:p>
        </p:txBody>
      </p:sp>
      <p:sp>
        <p:nvSpPr>
          <p:cNvPr id="9" name="Marcador de pie de pá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Marcador de número de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a:t>Haga clic en el icono para agregar una imagen</a:t>
            </a:r>
            <a:endParaRPr lang="en-US" dirty="0"/>
          </a:p>
        </p:txBody>
      </p:sp>
      <p:sp>
        <p:nvSpPr>
          <p:cNvPr id="5" name="Marcador de fech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9195F95-D03D-4816-B391-30BA8BD2E8F1}" type="datetime1">
              <a:rPr lang="es-ES" smtClean="0"/>
              <a:t>17/09/2022</a:t>
            </a:fld>
            <a:endParaRPr lang="en-US" dirty="0"/>
          </a:p>
        </p:txBody>
      </p:sp>
      <p:sp>
        <p:nvSpPr>
          <p:cNvPr id="6" name="Marcador de pie de pá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Marcador de número de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‹Nº›</a:t>
            </a:fld>
            <a:endParaRPr lang="en-US"/>
          </a:p>
        </p:txBody>
      </p:sp>
      <p:sp>
        <p:nvSpPr>
          <p:cNvPr id="12" name="Rectángu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es-ES"/>
              <a:t>Haga clic para modificar el estilo de título del patrón</a:t>
            </a:r>
            <a:endParaRPr lang="en-US" dirty="0"/>
          </a:p>
        </p:txBody>
      </p:sp>
      <p:sp>
        <p:nvSpPr>
          <p:cNvPr id="4" name="Marcador de posición de tex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ángu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ángu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ángu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Marcador de posición de títu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s"/>
              <a:t>Haga clic para modificar el estilo de título del patrón</a:t>
            </a:r>
            <a:endParaRPr lang="en-US" dirty="0"/>
          </a:p>
        </p:txBody>
      </p:sp>
      <p:sp>
        <p:nvSpPr>
          <p:cNvPr id="3" name="Marcador de posición de tex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s"/>
              <a:t>Haga clic para modificar los estilos de texto del patrón</a:t>
            </a:r>
          </a:p>
          <a:p>
            <a:pPr lvl="1" rtl="0"/>
            <a:r>
              <a:rPr lang="es"/>
              <a:t>Segundo nivel</a:t>
            </a:r>
          </a:p>
          <a:p>
            <a:pPr lvl="2" rtl="0"/>
            <a:r>
              <a:rPr lang="es"/>
              <a:t>Tercer nivel</a:t>
            </a:r>
          </a:p>
          <a:p>
            <a:pPr lvl="3" rtl="0"/>
            <a:r>
              <a:rPr lang="es"/>
              <a:t>Cuarto nivel</a:t>
            </a:r>
          </a:p>
          <a:p>
            <a:pPr lvl="4" rtl="0"/>
            <a:r>
              <a:rPr lang="es"/>
              <a:t>Quinto nivel</a:t>
            </a:r>
            <a:endParaRPr lang="en-US" dirty="0"/>
          </a:p>
        </p:txBody>
      </p:sp>
      <p:sp>
        <p:nvSpPr>
          <p:cNvPr id="4" name="Marcador de fech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8CE3C82-A0BA-4FCB-9A65-18297E6F6D17}" type="datetime1">
              <a:rPr lang="es-ES" smtClean="0"/>
              <a:t>17/09/2022</a:t>
            </a:fld>
            <a:endParaRPr lang="en-US" dirty="0"/>
          </a:p>
        </p:txBody>
      </p:sp>
      <p:sp>
        <p:nvSpPr>
          <p:cNvPr id="5" name="Marcador de posición de pie de pá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Marcador de número de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microsoft.com/office/2007/relationships/hdphoto" Target="../media/hdphoto1.wdp"/><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Un primer plano de un logotipo&#10;&#10;Descripción generada automá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l="13593" r="18580" b="1"/>
          <a:stretch/>
        </p:blipFill>
        <p:spPr>
          <a:xfrm>
            <a:off x="228599" y="237744"/>
            <a:ext cx="7696201" cy="6382512"/>
          </a:xfrm>
          <a:prstGeom prst="rect">
            <a:avLst/>
          </a:prstGeom>
          <a:noFill/>
          <a:ln>
            <a:noFill/>
          </a:ln>
        </p:spPr>
      </p:pic>
      <p:sp>
        <p:nvSpPr>
          <p:cNvPr id="89" name="Date Placeholder 2">
            <a:extLst>
              <a:ext uri="{FF2B5EF4-FFF2-40B4-BE49-F238E27FC236}">
                <a16:creationId xmlns:a16="http://schemas.microsoft.com/office/drawing/2014/main" id="{D2F72D5D-7822-A0EE-2748-615C013CCD3B}"/>
              </a:ext>
            </a:extLst>
          </p:cNvPr>
          <p:cNvSpPr>
            <a:spLocks noGrp="1"/>
          </p:cNvSpPr>
          <p:nvPr>
            <p:ph type="dt" sz="half" idx="10"/>
          </p:nvPr>
        </p:nvSpPr>
        <p:spPr>
          <a:xfrm>
            <a:off x="5662337" y="6035040"/>
            <a:ext cx="2071963" cy="365760"/>
          </a:xfrm>
        </p:spPr>
        <p:txBody>
          <a:bodyPr/>
          <a:lstStyle/>
          <a:p>
            <a:pPr rtl="0">
              <a:spcAft>
                <a:spcPts val="600"/>
              </a:spcAft>
            </a:pPr>
            <a:fld id="{79195F95-D03D-4816-B391-30BA8BD2E8F1}" type="datetime1">
              <a:rPr lang="es-ES" smtClean="0"/>
              <a:pPr rtl="0">
                <a:spcAft>
                  <a:spcPts val="600"/>
                </a:spcAft>
              </a:pPr>
              <a:t>17/09/2022</a:t>
            </a:fld>
            <a:endParaRPr lang="en-US"/>
          </a:p>
        </p:txBody>
      </p:sp>
      <p:sp>
        <p:nvSpPr>
          <p:cNvPr id="2" name="Título 1">
            <a:extLst>
              <a:ext uri="{FF2B5EF4-FFF2-40B4-BE49-F238E27FC236}">
                <a16:creationId xmlns:a16="http://schemas.microsoft.com/office/drawing/2014/main" id="{18C3B467-088C-4F3D-A9A7-105C4E1E20CD}"/>
              </a:ext>
            </a:extLst>
          </p:cNvPr>
          <p:cNvSpPr>
            <a:spLocks noGrp="1"/>
          </p:cNvSpPr>
          <p:nvPr>
            <p:ph type="title"/>
          </p:nvPr>
        </p:nvSpPr>
        <p:spPr>
          <a:xfrm>
            <a:off x="8477250" y="603504"/>
            <a:ext cx="3144774" cy="1645920"/>
          </a:xfrm>
        </p:spPr>
        <p:txBody>
          <a:bodyPr rtlCol="0" anchor="b">
            <a:normAutofit/>
          </a:bodyPr>
          <a:lstStyle/>
          <a:p>
            <a:pPr algn="ctr"/>
            <a:r>
              <a:rPr lang="es-AR" dirty="0"/>
              <a:t>PROYECTO INTEGRADOR</a:t>
            </a:r>
          </a:p>
        </p:txBody>
      </p:sp>
      <p:sp>
        <p:nvSpPr>
          <p:cNvPr id="3" name="Subtítulo 2">
            <a:extLst>
              <a:ext uri="{FF2B5EF4-FFF2-40B4-BE49-F238E27FC236}">
                <a16:creationId xmlns:a16="http://schemas.microsoft.com/office/drawing/2014/main" id="{C8722DDC-8EEE-4A06-8DFE-B44871EAA2CF}"/>
              </a:ext>
            </a:extLst>
          </p:cNvPr>
          <p:cNvSpPr>
            <a:spLocks noGrp="1"/>
          </p:cNvSpPr>
          <p:nvPr>
            <p:ph type="body" sz="half" idx="2"/>
          </p:nvPr>
        </p:nvSpPr>
        <p:spPr>
          <a:xfrm>
            <a:off x="8477250" y="2386584"/>
            <a:ext cx="3144774" cy="3511296"/>
          </a:xfrm>
        </p:spPr>
        <p:txBody>
          <a:bodyPr rtlCol="0">
            <a:normAutofit/>
          </a:bodyPr>
          <a:lstStyle/>
          <a:p>
            <a:pPr rtl="0">
              <a:spcAft>
                <a:spcPts val="600"/>
              </a:spcAft>
            </a:pPr>
            <a:r>
              <a:rPr lang="es" sz="2000" b="1" dirty="0"/>
              <a:t>GRUPO N°2</a:t>
            </a:r>
          </a:p>
          <a:p>
            <a:pPr rtl="0">
              <a:spcAft>
                <a:spcPts val="600"/>
              </a:spcAft>
            </a:pPr>
            <a:r>
              <a:rPr lang="es" b="1" dirty="0"/>
              <a:t>INTEGRANTES:</a:t>
            </a:r>
          </a:p>
          <a:p>
            <a:pPr rtl="0">
              <a:spcAft>
                <a:spcPts val="600"/>
              </a:spcAft>
            </a:pPr>
            <a:r>
              <a:rPr lang="es" dirty="0"/>
              <a:t>-MARTIN RASCHI</a:t>
            </a:r>
          </a:p>
          <a:p>
            <a:pPr rtl="0">
              <a:spcAft>
                <a:spcPts val="600"/>
              </a:spcAft>
            </a:pPr>
            <a:r>
              <a:rPr lang="es" dirty="0"/>
              <a:t>-MARIA SOL ODETTI</a:t>
            </a:r>
          </a:p>
          <a:p>
            <a:pPr rtl="0">
              <a:spcAft>
                <a:spcPts val="600"/>
              </a:spcAft>
            </a:pPr>
            <a:r>
              <a:rPr lang="es" dirty="0"/>
              <a:t>-ANTONIO YOO</a:t>
            </a:r>
          </a:p>
          <a:p>
            <a:pPr rtl="0">
              <a:spcAft>
                <a:spcPts val="600"/>
              </a:spcAft>
            </a:pPr>
            <a:r>
              <a:rPr lang="es" dirty="0"/>
              <a:t>-EMILIO STRIEBECK</a:t>
            </a:r>
          </a:p>
        </p:txBody>
      </p:sp>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0C2E51-914D-31BC-A982-4E26172BCBF6}"/>
              </a:ext>
            </a:extLst>
          </p:cNvPr>
          <p:cNvSpPr txBox="1"/>
          <p:nvPr/>
        </p:nvSpPr>
        <p:spPr>
          <a:xfrm>
            <a:off x="1066800" y="466344"/>
            <a:ext cx="10058400"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s-ES" sz="4000" dirty="0">
                <a:solidFill>
                  <a:schemeClr val="tx1">
                    <a:lumMod val="85000"/>
                    <a:lumOff val="15000"/>
                  </a:schemeClr>
                </a:solidFill>
                <a:latin typeface="+mj-lt"/>
              </a:rPr>
              <a:t>APLICACIÓN DEL MODELO</a:t>
            </a:r>
          </a:p>
        </p:txBody>
      </p:sp>
      <p:sp>
        <p:nvSpPr>
          <p:cNvPr id="5" name="TextBox 4">
            <a:extLst>
              <a:ext uri="{FF2B5EF4-FFF2-40B4-BE49-F238E27FC236}">
                <a16:creationId xmlns:a16="http://schemas.microsoft.com/office/drawing/2014/main" id="{C106D8A7-891F-994F-BE16-5A57B7545090}"/>
              </a:ext>
            </a:extLst>
          </p:cNvPr>
          <p:cNvSpPr txBox="1"/>
          <p:nvPr/>
        </p:nvSpPr>
        <p:spPr>
          <a:xfrm>
            <a:off x="1066800" y="1628740"/>
            <a:ext cx="5233416" cy="3600520"/>
          </a:xfrm>
          <a:prstGeom prst="rect">
            <a:avLst/>
          </a:prstGeom>
        </p:spPr>
        <p:txBody>
          <a:bodyPr vert="horz" lIns="91440" tIns="45720" rIns="91440" bIns="45720" rtlCol="0">
            <a:normAutofit/>
          </a:bodyPr>
          <a:lstStyle/>
          <a:p>
            <a:pPr marL="285750" indent="-182880">
              <a:spcAft>
                <a:spcPts val="600"/>
              </a:spcAft>
              <a:buClr>
                <a:schemeClr val="tx1">
                  <a:lumMod val="85000"/>
                  <a:lumOff val="15000"/>
                </a:schemeClr>
              </a:buClr>
              <a:buFont typeface="Garamond" pitchFamily="18" charset="0"/>
              <a:buChar char="◦"/>
            </a:pPr>
            <a:r>
              <a:rPr lang="es-ES" dirty="0"/>
              <a:t>Obtención de datos para entrenamiento y testeo.</a:t>
            </a:r>
          </a:p>
          <a:p>
            <a:pPr marL="285750" indent="-182880">
              <a:spcAft>
                <a:spcPts val="600"/>
              </a:spcAft>
              <a:buClr>
                <a:schemeClr val="tx1">
                  <a:lumMod val="85000"/>
                  <a:lumOff val="15000"/>
                </a:schemeClr>
              </a:buClr>
              <a:buFont typeface="Garamond" pitchFamily="18" charset="0"/>
              <a:buChar char="◦"/>
            </a:pPr>
            <a:endParaRPr lang="es-ES" dirty="0"/>
          </a:p>
          <a:p>
            <a:pPr marL="285750" indent="-182880">
              <a:spcAft>
                <a:spcPts val="600"/>
              </a:spcAft>
              <a:buClr>
                <a:schemeClr val="tx1">
                  <a:lumMod val="85000"/>
                  <a:lumOff val="15000"/>
                </a:schemeClr>
              </a:buClr>
              <a:buFont typeface="Garamond" pitchFamily="18" charset="0"/>
              <a:buChar char="◦"/>
            </a:pPr>
            <a:r>
              <a:rPr lang="es-ES" dirty="0"/>
              <a:t>Aplicación de Pipelines + </a:t>
            </a:r>
            <a:r>
              <a:rPr lang="es-ES" dirty="0" err="1"/>
              <a:t>Gridsearch</a:t>
            </a:r>
            <a:r>
              <a:rPr lang="es-ES" dirty="0"/>
              <a:t> para testear diferentes modelos.</a:t>
            </a:r>
          </a:p>
          <a:p>
            <a:pPr marL="285750" indent="-182880">
              <a:spcAft>
                <a:spcPts val="600"/>
              </a:spcAft>
              <a:buClr>
                <a:schemeClr val="tx1">
                  <a:lumMod val="85000"/>
                  <a:lumOff val="15000"/>
                </a:schemeClr>
              </a:buClr>
              <a:buFont typeface="Garamond" pitchFamily="18" charset="0"/>
              <a:buChar char="◦"/>
            </a:pPr>
            <a:endParaRPr lang="es-ES" dirty="0"/>
          </a:p>
          <a:p>
            <a:pPr marL="285750" indent="-182880">
              <a:spcAft>
                <a:spcPts val="600"/>
              </a:spcAft>
              <a:buClr>
                <a:schemeClr val="tx1">
                  <a:lumMod val="85000"/>
                  <a:lumOff val="15000"/>
                </a:schemeClr>
              </a:buClr>
              <a:buFont typeface="Garamond" pitchFamily="18" charset="0"/>
              <a:buChar char="◦"/>
            </a:pPr>
            <a:r>
              <a:rPr lang="es-ES" dirty="0"/>
              <a:t>Evaluación de la predicción</a:t>
            </a:r>
          </a:p>
        </p:txBody>
      </p:sp>
      <p:pic>
        <p:nvPicPr>
          <p:cNvPr id="9" name="Picture 8" descr="Text&#10;&#10;Description automatically generated">
            <a:extLst>
              <a:ext uri="{FF2B5EF4-FFF2-40B4-BE49-F238E27FC236}">
                <a16:creationId xmlns:a16="http://schemas.microsoft.com/office/drawing/2014/main" id="{33EF7FA0-AA98-19CC-0275-46DAA71A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622" y="1749253"/>
            <a:ext cx="4820660" cy="3721905"/>
          </a:xfrm>
          <a:prstGeom prst="rect">
            <a:avLst/>
          </a:prstGeom>
          <a:noFill/>
        </p:spPr>
      </p:pic>
      <p:sp>
        <p:nvSpPr>
          <p:cNvPr id="2" name="Date Placeholder 1">
            <a:extLst>
              <a:ext uri="{FF2B5EF4-FFF2-40B4-BE49-F238E27FC236}">
                <a16:creationId xmlns:a16="http://schemas.microsoft.com/office/drawing/2014/main" id="{EE1A7A91-813A-2DC4-17E0-2D4A4F7221B7}"/>
              </a:ext>
            </a:extLst>
          </p:cNvPr>
          <p:cNvSpPr>
            <a:spLocks noGrp="1"/>
          </p:cNvSpPr>
          <p:nvPr>
            <p:ph type="dt" sz="half" idx="10"/>
          </p:nvPr>
        </p:nvSpPr>
        <p:spPr>
          <a:xfrm>
            <a:off x="7256794" y="6035040"/>
            <a:ext cx="2893045" cy="365760"/>
          </a:xfrm>
        </p:spPr>
        <p:txBody>
          <a:bodyPr vert="horz" lIns="91440" tIns="45720" rIns="91440" bIns="45720" rtlCol="0" anchor="b">
            <a:normAutofit/>
          </a:bodyPr>
          <a:lstStyle/>
          <a:p>
            <a:pPr>
              <a:spcAft>
                <a:spcPts val="600"/>
              </a:spcAft>
            </a:pPr>
            <a:fld id="{AAFB7C9E-3979-4C02-B5BE-C4A5BB72B56E}" type="datetime1">
              <a:rPr lang="es-ES" smtClean="0"/>
              <a:pPr>
                <a:spcAft>
                  <a:spcPts val="600"/>
                </a:spcAft>
              </a:pPr>
              <a:t>17/09/2022</a:t>
            </a:fld>
            <a:endParaRPr lang="en-US"/>
          </a:p>
        </p:txBody>
      </p:sp>
    </p:spTree>
    <p:extLst>
      <p:ext uri="{BB962C8B-B14F-4D97-AF65-F5344CB8AC3E}">
        <p14:creationId xmlns:p14="http://schemas.microsoft.com/office/powerpoint/2010/main" val="206793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395987-A427-6284-DC81-D7AFA3C1227C}"/>
              </a:ext>
            </a:extLst>
          </p:cNvPr>
          <p:cNvSpPr>
            <a:spLocks noGrp="1"/>
          </p:cNvSpPr>
          <p:nvPr>
            <p:ph type="dt" sz="half" idx="10"/>
          </p:nvPr>
        </p:nvSpPr>
        <p:spPr/>
        <p:txBody>
          <a:bodyPr/>
          <a:lstStyle/>
          <a:p>
            <a:pPr rtl="0"/>
            <a:fld id="{AAFB7C9E-3979-4C02-B5BE-C4A5BB72B56E}" type="datetime1">
              <a:rPr lang="es-ES" smtClean="0"/>
              <a:t>17/09/2022</a:t>
            </a:fld>
            <a:endParaRPr lang="en-US"/>
          </a:p>
        </p:txBody>
      </p:sp>
      <p:pic>
        <p:nvPicPr>
          <p:cNvPr id="4" name="Picture 3" descr="Chart, scatter chart&#10;&#10;Description automatically generated">
            <a:extLst>
              <a:ext uri="{FF2B5EF4-FFF2-40B4-BE49-F238E27FC236}">
                <a16:creationId xmlns:a16="http://schemas.microsoft.com/office/drawing/2014/main" id="{1EF29F44-246D-602D-06B8-B02B215DC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770" y="2974225"/>
            <a:ext cx="6315114" cy="3157557"/>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B209EFB5-87A3-9A20-F47E-130FD3267B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116" y="457200"/>
            <a:ext cx="4228436" cy="2517025"/>
          </a:xfrm>
          <a:prstGeom prst="rect">
            <a:avLst/>
          </a:prstGeom>
        </p:spPr>
      </p:pic>
      <p:pic>
        <p:nvPicPr>
          <p:cNvPr id="11" name="Picture 10" descr="A picture containing text, vector graphics, sign&#10;&#10;Description automatically generated">
            <a:extLst>
              <a:ext uri="{FF2B5EF4-FFF2-40B4-BE49-F238E27FC236}">
                <a16:creationId xmlns:a16="http://schemas.microsoft.com/office/drawing/2014/main" id="{D086BF52-0F91-46F3-AFDB-CB6BB092DC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812" y="3238738"/>
            <a:ext cx="2893044" cy="2893044"/>
          </a:xfrm>
          <a:prstGeom prst="rect">
            <a:avLst/>
          </a:prstGeom>
        </p:spPr>
      </p:pic>
      <p:sp>
        <p:nvSpPr>
          <p:cNvPr id="12" name="TextBox 11">
            <a:extLst>
              <a:ext uri="{FF2B5EF4-FFF2-40B4-BE49-F238E27FC236}">
                <a16:creationId xmlns:a16="http://schemas.microsoft.com/office/drawing/2014/main" id="{D574139F-8A8D-ADD8-C61B-E2961562AE48}"/>
              </a:ext>
            </a:extLst>
          </p:cNvPr>
          <p:cNvSpPr txBox="1"/>
          <p:nvPr/>
        </p:nvSpPr>
        <p:spPr>
          <a:xfrm>
            <a:off x="6601795" y="1392546"/>
            <a:ext cx="3825063" cy="646331"/>
          </a:xfrm>
          <a:prstGeom prst="rect">
            <a:avLst/>
          </a:prstGeom>
          <a:noFill/>
        </p:spPr>
        <p:txBody>
          <a:bodyPr wrap="square" rtlCol="0">
            <a:spAutoFit/>
          </a:bodyPr>
          <a:lstStyle/>
          <a:p>
            <a:r>
              <a:rPr lang="es-ES" sz="3600" b="1" dirty="0"/>
              <a:t>RESULTADOS</a:t>
            </a:r>
            <a:endParaRPr lang="es-AR" sz="2400" b="1" dirty="0"/>
          </a:p>
        </p:txBody>
      </p:sp>
    </p:spTree>
    <p:extLst>
      <p:ext uri="{BB962C8B-B14F-4D97-AF65-F5344CB8AC3E}">
        <p14:creationId xmlns:p14="http://schemas.microsoft.com/office/powerpoint/2010/main" val="305044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DAA312-DF5B-C0DF-661A-F3A033C0F6CB}"/>
              </a:ext>
            </a:extLst>
          </p:cNvPr>
          <p:cNvSpPr>
            <a:spLocks noGrp="1"/>
          </p:cNvSpPr>
          <p:nvPr>
            <p:ph type="dt" sz="half" idx="10"/>
          </p:nvPr>
        </p:nvSpPr>
        <p:spPr/>
        <p:txBody>
          <a:bodyPr/>
          <a:lstStyle/>
          <a:p>
            <a:pPr rtl="0"/>
            <a:fld id="{AAFB7C9E-3979-4C02-B5BE-C4A5BB72B56E}" type="datetime1">
              <a:rPr lang="es-ES" smtClean="0"/>
              <a:t>17/09/2022</a:t>
            </a:fld>
            <a:endParaRPr lang="en-US"/>
          </a:p>
        </p:txBody>
      </p:sp>
      <p:sp>
        <p:nvSpPr>
          <p:cNvPr id="3" name="TextBox 2">
            <a:extLst>
              <a:ext uri="{FF2B5EF4-FFF2-40B4-BE49-F238E27FC236}">
                <a16:creationId xmlns:a16="http://schemas.microsoft.com/office/drawing/2014/main" id="{4F1DE3DB-E1F7-BA39-235A-1E0ECD06EC6B}"/>
              </a:ext>
            </a:extLst>
          </p:cNvPr>
          <p:cNvSpPr txBox="1"/>
          <p:nvPr/>
        </p:nvSpPr>
        <p:spPr>
          <a:xfrm>
            <a:off x="3209488" y="704674"/>
            <a:ext cx="5988342" cy="584775"/>
          </a:xfrm>
          <a:prstGeom prst="rect">
            <a:avLst/>
          </a:prstGeom>
          <a:noFill/>
        </p:spPr>
        <p:txBody>
          <a:bodyPr wrap="square" rtlCol="0">
            <a:spAutoFit/>
          </a:bodyPr>
          <a:lstStyle/>
          <a:p>
            <a:r>
              <a:rPr lang="es-ES" sz="3200" dirty="0"/>
              <a:t>Guardado de modelo</a:t>
            </a:r>
            <a:endParaRPr lang="es-AR" sz="3200" dirty="0"/>
          </a:p>
        </p:txBody>
      </p:sp>
      <p:sp>
        <p:nvSpPr>
          <p:cNvPr id="5" name="TextBox 4">
            <a:extLst>
              <a:ext uri="{FF2B5EF4-FFF2-40B4-BE49-F238E27FC236}">
                <a16:creationId xmlns:a16="http://schemas.microsoft.com/office/drawing/2014/main" id="{7DAD80E0-8D58-5D18-6831-3BFB85FCD1E6}"/>
              </a:ext>
            </a:extLst>
          </p:cNvPr>
          <p:cNvSpPr txBox="1"/>
          <p:nvPr/>
        </p:nvSpPr>
        <p:spPr>
          <a:xfrm>
            <a:off x="1216404" y="1702965"/>
            <a:ext cx="9974510" cy="369332"/>
          </a:xfrm>
          <a:prstGeom prst="rect">
            <a:avLst/>
          </a:prstGeom>
          <a:noFill/>
        </p:spPr>
        <p:txBody>
          <a:bodyPr wrap="square" rtlCol="0">
            <a:spAutoFit/>
          </a:bodyPr>
          <a:lstStyle/>
          <a:p>
            <a:pPr marL="285750" indent="-285750">
              <a:buFont typeface="Arial" panose="020B0604020202020204" pitchFamily="34" charset="0"/>
              <a:buChar char="•"/>
            </a:pPr>
            <a:r>
              <a:rPr lang="es-ES" dirty="0"/>
              <a:t>Guardamos modelo mediante Pickle.</a:t>
            </a:r>
            <a:endParaRPr lang="es-AR" dirty="0"/>
          </a:p>
        </p:txBody>
      </p:sp>
      <p:pic>
        <p:nvPicPr>
          <p:cNvPr id="7" name="Picture 6" descr="A picture containing text&#10;&#10;Description automatically generated">
            <a:extLst>
              <a:ext uri="{FF2B5EF4-FFF2-40B4-BE49-F238E27FC236}">
                <a16:creationId xmlns:a16="http://schemas.microsoft.com/office/drawing/2014/main" id="{27A16237-394D-BF88-197A-2E3B9D29C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2824" y="4083064"/>
            <a:ext cx="1808090" cy="1951976"/>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F5FE417F-6F7D-786F-3854-639A5C462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2849" y="2649474"/>
            <a:ext cx="7384981" cy="1559051"/>
          </a:xfrm>
          <a:prstGeom prst="rect">
            <a:avLst/>
          </a:prstGeom>
        </p:spPr>
      </p:pic>
    </p:spTree>
    <p:extLst>
      <p:ext uri="{BB962C8B-B14F-4D97-AF65-F5344CB8AC3E}">
        <p14:creationId xmlns:p14="http://schemas.microsoft.com/office/powerpoint/2010/main" val="1585605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06CB205-C0E8-49CD-8867-EBE874BB2AD2}"/>
              </a:ext>
            </a:extLst>
          </p:cNvPr>
          <p:cNvSpPr>
            <a:spLocks noGrp="1"/>
          </p:cNvSpPr>
          <p:nvPr>
            <p:ph type="dt" sz="half" idx="10"/>
          </p:nvPr>
        </p:nvSpPr>
        <p:spPr/>
        <p:txBody>
          <a:bodyPr/>
          <a:lstStyle/>
          <a:p>
            <a:pPr rtl="0"/>
            <a:fld id="{AAFB7C9E-3979-4C02-B5BE-C4A5BB72B56E}" type="datetime1">
              <a:rPr lang="es-ES" smtClean="0"/>
              <a:t>17/09/2022</a:t>
            </a:fld>
            <a:endParaRPr lang="en-US"/>
          </a:p>
        </p:txBody>
      </p:sp>
      <p:sp>
        <p:nvSpPr>
          <p:cNvPr id="3" name="TextBox 2">
            <a:extLst>
              <a:ext uri="{FF2B5EF4-FFF2-40B4-BE49-F238E27FC236}">
                <a16:creationId xmlns:a16="http://schemas.microsoft.com/office/drawing/2014/main" id="{E754DF27-A6AD-42E8-AF19-AC2C1737D87D}"/>
              </a:ext>
            </a:extLst>
          </p:cNvPr>
          <p:cNvSpPr txBox="1"/>
          <p:nvPr/>
        </p:nvSpPr>
        <p:spPr>
          <a:xfrm>
            <a:off x="810845" y="611909"/>
            <a:ext cx="5988342" cy="584775"/>
          </a:xfrm>
          <a:prstGeom prst="rect">
            <a:avLst/>
          </a:prstGeom>
          <a:noFill/>
        </p:spPr>
        <p:txBody>
          <a:bodyPr wrap="square" rtlCol="0">
            <a:spAutoFit/>
          </a:bodyPr>
          <a:lstStyle/>
          <a:p>
            <a:r>
              <a:rPr lang="es-ES" sz="3200" dirty="0"/>
              <a:t>Interacción modelo - usuario</a:t>
            </a:r>
            <a:endParaRPr lang="es-AR" sz="3200" dirty="0"/>
          </a:p>
        </p:txBody>
      </p:sp>
      <p:sp>
        <p:nvSpPr>
          <p:cNvPr id="4" name="TextBox 4">
            <a:extLst>
              <a:ext uri="{FF2B5EF4-FFF2-40B4-BE49-F238E27FC236}">
                <a16:creationId xmlns:a16="http://schemas.microsoft.com/office/drawing/2014/main" id="{A06041E2-B13B-4E9B-BBC3-71DF5C497A6B}"/>
              </a:ext>
            </a:extLst>
          </p:cNvPr>
          <p:cNvSpPr txBox="1"/>
          <p:nvPr/>
        </p:nvSpPr>
        <p:spPr>
          <a:xfrm>
            <a:off x="810845" y="1214894"/>
            <a:ext cx="9974510" cy="369332"/>
          </a:xfrm>
          <a:prstGeom prst="rect">
            <a:avLst/>
          </a:prstGeom>
          <a:noFill/>
        </p:spPr>
        <p:txBody>
          <a:bodyPr wrap="square" rtlCol="0">
            <a:spAutoFit/>
          </a:bodyPr>
          <a:lstStyle/>
          <a:p>
            <a:pPr marL="285750" indent="-285750">
              <a:buFont typeface="Arial" panose="020B0604020202020204" pitchFamily="34" charset="0"/>
              <a:buChar char="•"/>
            </a:pPr>
            <a:r>
              <a:rPr lang="es-ES" dirty="0"/>
              <a:t>Veamos cómo funciona nuestro modelo con un usuario</a:t>
            </a:r>
            <a:endParaRPr lang="es-AR" dirty="0"/>
          </a:p>
        </p:txBody>
      </p:sp>
      <p:pic>
        <p:nvPicPr>
          <p:cNvPr id="5" name="Imagen 4">
            <a:extLst>
              <a:ext uri="{FF2B5EF4-FFF2-40B4-BE49-F238E27FC236}">
                <a16:creationId xmlns:a16="http://schemas.microsoft.com/office/drawing/2014/main" id="{EFECACA2-B482-4E17-B22B-510F8A720002}"/>
              </a:ext>
            </a:extLst>
          </p:cNvPr>
          <p:cNvPicPr>
            <a:picLocks noChangeAspect="1"/>
          </p:cNvPicPr>
          <p:nvPr/>
        </p:nvPicPr>
        <p:blipFill>
          <a:blip r:embed="rId3"/>
          <a:stretch>
            <a:fillRect/>
          </a:stretch>
        </p:blipFill>
        <p:spPr>
          <a:xfrm>
            <a:off x="1056980" y="1577418"/>
            <a:ext cx="3519990" cy="4823382"/>
          </a:xfrm>
          <a:prstGeom prst="rect">
            <a:avLst/>
          </a:prstGeom>
        </p:spPr>
      </p:pic>
      <p:pic>
        <p:nvPicPr>
          <p:cNvPr id="6" name="Imagen 5">
            <a:extLst>
              <a:ext uri="{FF2B5EF4-FFF2-40B4-BE49-F238E27FC236}">
                <a16:creationId xmlns:a16="http://schemas.microsoft.com/office/drawing/2014/main" id="{1181B09A-8FE5-490C-8A20-6BAA3F488209}"/>
              </a:ext>
            </a:extLst>
          </p:cNvPr>
          <p:cNvPicPr>
            <a:picLocks noChangeAspect="1"/>
          </p:cNvPicPr>
          <p:nvPr/>
        </p:nvPicPr>
        <p:blipFill>
          <a:blip r:embed="rId4"/>
          <a:stretch>
            <a:fillRect/>
          </a:stretch>
        </p:blipFill>
        <p:spPr>
          <a:xfrm>
            <a:off x="4773978" y="1614916"/>
            <a:ext cx="6011377" cy="1814084"/>
          </a:xfrm>
          <a:prstGeom prst="rect">
            <a:avLst/>
          </a:prstGeom>
        </p:spPr>
      </p:pic>
      <p:sp>
        <p:nvSpPr>
          <p:cNvPr id="7" name="TextBox 4">
            <a:extLst>
              <a:ext uri="{FF2B5EF4-FFF2-40B4-BE49-F238E27FC236}">
                <a16:creationId xmlns:a16="http://schemas.microsoft.com/office/drawing/2014/main" id="{92DD737F-C81C-4A45-8C6D-AEA3D3054083}"/>
              </a:ext>
            </a:extLst>
          </p:cNvPr>
          <p:cNvSpPr txBox="1"/>
          <p:nvPr/>
        </p:nvSpPr>
        <p:spPr>
          <a:xfrm>
            <a:off x="8023503" y="3717661"/>
            <a:ext cx="3519990" cy="369332"/>
          </a:xfrm>
          <a:prstGeom prst="rect">
            <a:avLst/>
          </a:prstGeom>
          <a:noFill/>
          <a:ln>
            <a:solidFill>
              <a:schemeClr val="tx1"/>
            </a:solidFill>
          </a:ln>
        </p:spPr>
        <p:txBody>
          <a:bodyPr wrap="square" rtlCol="0">
            <a:spAutoFit/>
          </a:bodyPr>
          <a:lstStyle/>
          <a:p>
            <a:r>
              <a:rPr lang="es-MX" dirty="0"/>
              <a:t>Precio estimado: $52418.49</a:t>
            </a:r>
            <a:endParaRPr lang="es-AR" dirty="0"/>
          </a:p>
        </p:txBody>
      </p:sp>
      <p:pic>
        <p:nvPicPr>
          <p:cNvPr id="8" name="Imagen 7">
            <a:extLst>
              <a:ext uri="{FF2B5EF4-FFF2-40B4-BE49-F238E27FC236}">
                <a16:creationId xmlns:a16="http://schemas.microsoft.com/office/drawing/2014/main" id="{58858C14-2357-468E-89D4-9AD06BD6DC11}"/>
              </a:ext>
            </a:extLst>
          </p:cNvPr>
          <p:cNvPicPr>
            <a:picLocks noChangeAspect="1"/>
          </p:cNvPicPr>
          <p:nvPr/>
        </p:nvPicPr>
        <p:blipFill>
          <a:blip r:embed="rId5"/>
          <a:stretch>
            <a:fillRect/>
          </a:stretch>
        </p:blipFill>
        <p:spPr>
          <a:xfrm>
            <a:off x="5219797" y="4597980"/>
            <a:ext cx="5119737" cy="1392002"/>
          </a:xfrm>
          <a:prstGeom prst="rect">
            <a:avLst/>
          </a:prstGeom>
        </p:spPr>
      </p:pic>
      <p:pic>
        <p:nvPicPr>
          <p:cNvPr id="10" name="Imagen 9" descr="Forma, Flecha&#10;&#10;Descripción generada automáticamente">
            <a:extLst>
              <a:ext uri="{FF2B5EF4-FFF2-40B4-BE49-F238E27FC236}">
                <a16:creationId xmlns:a16="http://schemas.microsoft.com/office/drawing/2014/main" id="{8CB2D20A-D4C7-4057-99DD-0BF09AB040E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8911" b="93729" l="10000" r="90000">
                        <a14:foregroundMark x1="44000" y1="8911" x2="44000" y2="8911"/>
                        <a14:foregroundMark x1="43778" y1="93729" x2="43778" y2="93729"/>
                      </a14:backgroundRemoval>
                    </a14:imgEffect>
                  </a14:imgLayer>
                </a14:imgProps>
              </a:ext>
              <a:ext uri="{28A0092B-C50C-407E-A947-70E740481C1C}">
                <a14:useLocalDpi xmlns:a14="http://schemas.microsoft.com/office/drawing/2010/main" val="0"/>
              </a:ext>
            </a:extLst>
          </a:blip>
          <a:stretch>
            <a:fillRect/>
          </a:stretch>
        </p:blipFill>
        <p:spPr>
          <a:xfrm>
            <a:off x="10632154" y="2977072"/>
            <a:ext cx="700418" cy="707422"/>
          </a:xfrm>
          <a:prstGeom prst="rect">
            <a:avLst/>
          </a:prstGeom>
        </p:spPr>
      </p:pic>
    </p:spTree>
    <p:extLst>
      <p:ext uri="{BB962C8B-B14F-4D97-AF65-F5344CB8AC3E}">
        <p14:creationId xmlns:p14="http://schemas.microsoft.com/office/powerpoint/2010/main" val="666136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BFF65D52-1358-4676-BD35-5F7B8902503A}"/>
              </a:ext>
            </a:extLst>
          </p:cNvPr>
          <p:cNvSpPr/>
          <p:nvPr/>
        </p:nvSpPr>
        <p:spPr>
          <a:xfrm>
            <a:off x="842316" y="560715"/>
            <a:ext cx="3767007" cy="523220"/>
          </a:xfrm>
          <a:prstGeom prst="rect">
            <a:avLst/>
          </a:prstGeom>
        </p:spPr>
        <p:txBody>
          <a:bodyPr wrap="square">
            <a:spAutoFit/>
          </a:bodyPr>
          <a:lstStyle/>
          <a:p>
            <a:r>
              <a:rPr lang="en-US" sz="2800" dirty="0">
                <a:solidFill>
                  <a:schemeClr val="tx1">
                    <a:lumMod val="85000"/>
                    <a:lumOff val="15000"/>
                  </a:schemeClr>
                </a:solidFill>
              </a:rPr>
              <a:t>CONCLUSIONES</a:t>
            </a:r>
            <a:endParaRPr lang="es-AR" sz="4000" dirty="0"/>
          </a:p>
        </p:txBody>
      </p:sp>
      <p:pic>
        <p:nvPicPr>
          <p:cNvPr id="4" name="Picture 2" descr="https://www.digitalhouse.com/wp-content/uploads/2017/05/Logo-fondo-transparente-1.png">
            <a:extLst>
              <a:ext uri="{FF2B5EF4-FFF2-40B4-BE49-F238E27FC236}">
                <a16:creationId xmlns:a16="http://schemas.microsoft.com/office/drawing/2014/main" id="{66C9FE7B-1B8B-48F4-BA32-120E64AC5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420" y="384875"/>
            <a:ext cx="2452687" cy="874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EEB02E9-4493-38D0-4935-480CE1AF59F8}"/>
              </a:ext>
            </a:extLst>
          </p:cNvPr>
          <p:cNvSpPr txBox="1"/>
          <p:nvPr/>
        </p:nvSpPr>
        <p:spPr>
          <a:xfrm>
            <a:off x="879638" y="4204404"/>
            <a:ext cx="10702762" cy="3693319"/>
          </a:xfrm>
          <a:prstGeom prst="rect">
            <a:avLst/>
          </a:prstGeom>
          <a:noFill/>
        </p:spPr>
        <p:txBody>
          <a:bodyPr wrap="square" rtlCol="0">
            <a:spAutoFit/>
          </a:bodyPr>
          <a:lstStyle/>
          <a:p>
            <a:pPr marL="285750" indent="-285750">
              <a:buFont typeface="Wingdings" panose="05000000000000000000" pitchFamily="2" charset="2"/>
              <a:buChar char="Ø"/>
            </a:pPr>
            <a:r>
              <a:rPr lang="es-ES" dirty="0"/>
              <a:t>Consideramos que incluir variables como definición y tipo de cámara permitirán al modelo realizar predicciones más exactas.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Se podrían realizar predicciones de precios solo partiendo de características     de hardware y software, incluyendo además celulares usados.</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Colocar nuestro modelo en un servidor para resolver las consultas de nuestros usuarios.</a:t>
            </a:r>
          </a:p>
          <a:p>
            <a:endParaRPr lang="es-ES" dirty="0"/>
          </a:p>
          <a:p>
            <a:endParaRPr lang="es-ES" dirty="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AR" dirty="0"/>
          </a:p>
        </p:txBody>
      </p:sp>
      <p:sp>
        <p:nvSpPr>
          <p:cNvPr id="5" name="Rectángulo 4">
            <a:extLst>
              <a:ext uri="{FF2B5EF4-FFF2-40B4-BE49-F238E27FC236}">
                <a16:creationId xmlns:a16="http://schemas.microsoft.com/office/drawing/2014/main" id="{B1D74D2E-E626-4957-8C7D-7031828E6D66}"/>
              </a:ext>
            </a:extLst>
          </p:cNvPr>
          <p:cNvSpPr/>
          <p:nvPr/>
        </p:nvSpPr>
        <p:spPr>
          <a:xfrm>
            <a:off x="879638" y="3590582"/>
            <a:ext cx="6731301" cy="523220"/>
          </a:xfrm>
          <a:prstGeom prst="rect">
            <a:avLst/>
          </a:prstGeom>
        </p:spPr>
        <p:txBody>
          <a:bodyPr wrap="square">
            <a:spAutoFit/>
          </a:bodyPr>
          <a:lstStyle/>
          <a:p>
            <a:r>
              <a:rPr lang="en-US" sz="2800" dirty="0">
                <a:solidFill>
                  <a:schemeClr val="tx1">
                    <a:lumMod val="85000"/>
                    <a:lumOff val="15000"/>
                  </a:schemeClr>
                </a:solidFill>
              </a:rPr>
              <a:t>PROPUESTAS DE MEJORA</a:t>
            </a:r>
            <a:endParaRPr lang="es-AR" sz="4000" dirty="0"/>
          </a:p>
        </p:txBody>
      </p:sp>
      <p:sp>
        <p:nvSpPr>
          <p:cNvPr id="6" name="Rectángulo 5">
            <a:extLst>
              <a:ext uri="{FF2B5EF4-FFF2-40B4-BE49-F238E27FC236}">
                <a16:creationId xmlns:a16="http://schemas.microsoft.com/office/drawing/2014/main" id="{8D3FD271-6454-41B1-AD5D-6D402FD01890}"/>
              </a:ext>
            </a:extLst>
          </p:cNvPr>
          <p:cNvSpPr/>
          <p:nvPr/>
        </p:nvSpPr>
        <p:spPr>
          <a:xfrm>
            <a:off x="842315" y="1083935"/>
            <a:ext cx="9865441" cy="2308324"/>
          </a:xfrm>
          <a:prstGeom prst="rect">
            <a:avLst/>
          </a:prstGeom>
        </p:spPr>
        <p:txBody>
          <a:bodyPr wrap="square">
            <a:spAutoFit/>
          </a:bodyPr>
          <a:lstStyle/>
          <a:p>
            <a:pPr marL="285750" indent="-285750">
              <a:buFont typeface="Wingdings" panose="05000000000000000000" pitchFamily="2" charset="2"/>
              <a:buChar char="Ø"/>
            </a:pPr>
            <a:r>
              <a:rPr lang="es-ES" dirty="0"/>
              <a:t>El modelo presenta un r</a:t>
            </a:r>
            <a:r>
              <a:rPr lang="es-ES" baseline="30000" dirty="0"/>
              <a:t>2</a:t>
            </a:r>
            <a:r>
              <a:rPr lang="es-ES" dirty="0"/>
              <a:t> de 94%, por lo que es un modelo representativo y confiable para los usuarios.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El modelo debería entrenarse y testearse con mayor volumen de datos, para que no esté limitado.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El trabajar con una API permite al modelo estar permanentemente actualizado con los precios del mercado.</a:t>
            </a:r>
          </a:p>
        </p:txBody>
      </p:sp>
    </p:spTree>
    <p:extLst>
      <p:ext uri="{BB962C8B-B14F-4D97-AF65-F5344CB8AC3E}">
        <p14:creationId xmlns:p14="http://schemas.microsoft.com/office/powerpoint/2010/main" val="228544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BFF65D52-1358-4676-BD35-5F7B8902503A}"/>
              </a:ext>
            </a:extLst>
          </p:cNvPr>
          <p:cNvSpPr/>
          <p:nvPr/>
        </p:nvSpPr>
        <p:spPr>
          <a:xfrm>
            <a:off x="4529705" y="3013501"/>
            <a:ext cx="3132589" cy="830997"/>
          </a:xfrm>
          <a:prstGeom prst="rect">
            <a:avLst/>
          </a:prstGeom>
        </p:spPr>
        <p:txBody>
          <a:bodyPr wrap="none">
            <a:spAutoFit/>
          </a:bodyPr>
          <a:lstStyle/>
          <a:p>
            <a:r>
              <a:rPr lang="en-US" sz="4800">
                <a:solidFill>
                  <a:schemeClr val="tx1">
                    <a:lumMod val="85000"/>
                    <a:lumOff val="15000"/>
                  </a:schemeClr>
                </a:solidFill>
              </a:rPr>
              <a:t>GRACIAS!</a:t>
            </a:r>
            <a:endParaRPr lang="es-AR" sz="4800" dirty="0"/>
          </a:p>
        </p:txBody>
      </p:sp>
      <p:pic>
        <p:nvPicPr>
          <p:cNvPr id="4" name="Picture 2" descr="https://www.digitalhouse.com/wp-content/uploads/2017/05/Logo-fondo-transparente-1.png">
            <a:extLst>
              <a:ext uri="{FF2B5EF4-FFF2-40B4-BE49-F238E27FC236}">
                <a16:creationId xmlns:a16="http://schemas.microsoft.com/office/drawing/2014/main" id="{66C9FE7B-1B8B-48F4-BA32-120E64AC5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420" y="384875"/>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2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C188E7E-D818-4EBF-A2A3-384DDB7ED1B6}"/>
              </a:ext>
            </a:extLst>
          </p:cNvPr>
          <p:cNvSpPr>
            <a:spLocks noGrp="1"/>
          </p:cNvSpPr>
          <p:nvPr>
            <p:ph type="dt" sz="half" idx="10"/>
          </p:nvPr>
        </p:nvSpPr>
        <p:spPr/>
        <p:txBody>
          <a:bodyPr/>
          <a:lstStyle/>
          <a:p>
            <a:pPr rtl="0"/>
            <a:fld id="{AAFB7C9E-3979-4C02-B5BE-C4A5BB72B56E}" type="datetime1">
              <a:rPr lang="es-ES" smtClean="0"/>
              <a:t>17/09/2022</a:t>
            </a:fld>
            <a:endParaRPr lang="en-US" dirty="0"/>
          </a:p>
        </p:txBody>
      </p:sp>
      <p:sp>
        <p:nvSpPr>
          <p:cNvPr id="3" name="Rectángulo 2">
            <a:extLst>
              <a:ext uri="{FF2B5EF4-FFF2-40B4-BE49-F238E27FC236}">
                <a16:creationId xmlns:a16="http://schemas.microsoft.com/office/drawing/2014/main" id="{C4790D8E-F29A-4C5F-8AF6-5FC17530C06D}"/>
              </a:ext>
            </a:extLst>
          </p:cNvPr>
          <p:cNvSpPr/>
          <p:nvPr/>
        </p:nvSpPr>
        <p:spPr>
          <a:xfrm>
            <a:off x="906990" y="641486"/>
            <a:ext cx="11953462" cy="461665"/>
          </a:xfrm>
          <a:prstGeom prst="rect">
            <a:avLst/>
          </a:prstGeom>
        </p:spPr>
        <p:txBody>
          <a:bodyPr wrap="square">
            <a:spAutoFit/>
          </a:bodyPr>
          <a:lstStyle/>
          <a:p>
            <a:r>
              <a:rPr lang="es-MX" sz="2400" b="1" dirty="0">
                <a:solidFill>
                  <a:schemeClr val="tx1">
                    <a:lumMod val="85000"/>
                    <a:lumOff val="15000"/>
                  </a:schemeClr>
                </a:solidFill>
                <a:latin typeface="+mj-lt"/>
              </a:rPr>
              <a:t>Problemática</a:t>
            </a:r>
            <a:r>
              <a:rPr lang="es-MX" sz="2400" dirty="0">
                <a:solidFill>
                  <a:schemeClr val="tx1">
                    <a:lumMod val="85000"/>
                    <a:lumOff val="15000"/>
                  </a:schemeClr>
                </a:solidFill>
                <a:latin typeface="+mj-lt"/>
              </a:rPr>
              <a:t> </a:t>
            </a:r>
            <a:r>
              <a:rPr lang="es-MX" sz="2400" b="1" dirty="0">
                <a:solidFill>
                  <a:schemeClr val="tx1">
                    <a:lumMod val="85000"/>
                    <a:lumOff val="15000"/>
                  </a:schemeClr>
                </a:solidFill>
                <a:latin typeface="+mj-lt"/>
              </a:rPr>
              <a:t>del</a:t>
            </a:r>
            <a:r>
              <a:rPr lang="es-MX" sz="2400" dirty="0">
                <a:solidFill>
                  <a:schemeClr val="tx1">
                    <a:lumMod val="85000"/>
                    <a:lumOff val="15000"/>
                  </a:schemeClr>
                </a:solidFill>
                <a:latin typeface="+mj-lt"/>
              </a:rPr>
              <a:t> </a:t>
            </a:r>
            <a:r>
              <a:rPr lang="es-MX" sz="2400" b="1" dirty="0">
                <a:solidFill>
                  <a:schemeClr val="tx1">
                    <a:lumMod val="85000"/>
                    <a:lumOff val="15000"/>
                  </a:schemeClr>
                </a:solidFill>
                <a:latin typeface="+mj-lt"/>
              </a:rPr>
              <a:t>negocio</a:t>
            </a:r>
            <a:r>
              <a:rPr lang="es-MX" sz="2400" dirty="0">
                <a:solidFill>
                  <a:schemeClr val="tx1">
                    <a:lumMod val="85000"/>
                    <a:lumOff val="15000"/>
                  </a:schemeClr>
                </a:solidFill>
                <a:latin typeface="+mj-lt"/>
              </a:rPr>
              <a:t>:</a:t>
            </a:r>
          </a:p>
        </p:txBody>
      </p:sp>
      <p:sp>
        <p:nvSpPr>
          <p:cNvPr id="8" name="TextBox 7">
            <a:extLst>
              <a:ext uri="{FF2B5EF4-FFF2-40B4-BE49-F238E27FC236}">
                <a16:creationId xmlns:a16="http://schemas.microsoft.com/office/drawing/2014/main" id="{F95018A5-F6E5-F61E-2C67-F1D502BC544A}"/>
              </a:ext>
            </a:extLst>
          </p:cNvPr>
          <p:cNvSpPr txBox="1"/>
          <p:nvPr/>
        </p:nvSpPr>
        <p:spPr>
          <a:xfrm>
            <a:off x="920633" y="1416758"/>
            <a:ext cx="5874450" cy="5632311"/>
          </a:xfrm>
          <a:prstGeom prst="rect">
            <a:avLst/>
          </a:prstGeom>
          <a:noFill/>
        </p:spPr>
        <p:txBody>
          <a:bodyPr wrap="square">
            <a:spAutoFit/>
          </a:bodyPr>
          <a:lstStyle/>
          <a:p>
            <a:pPr algn="just">
              <a:lnSpc>
                <a:spcPct val="150000"/>
              </a:lnSpc>
            </a:pPr>
            <a:r>
              <a:rPr lang="es-ES" dirty="0"/>
              <a:t>Martina necesita vender su teléfono pero no sabe a qué precio ponerlo, con lo cual busca en mercado libre teléfonos similares al de ella para tener un precio de referencia. Para su sorpresa se encuentra con una variedad muy grande de teléfonos con similares características al de ella a precios muy diferentes. Por eso, se le ocurrió la idea que podría existir una página donde le brindes las características de tu teléfono celular y te estime el precio aproximado de venta.</a:t>
            </a:r>
          </a:p>
          <a:p>
            <a:endParaRPr lang="es-AR" dirty="0"/>
          </a:p>
          <a:p>
            <a:endParaRPr lang="es-AR" dirty="0"/>
          </a:p>
          <a:p>
            <a:endParaRPr lang="es-AR" dirty="0"/>
          </a:p>
          <a:p>
            <a:endParaRPr lang="es-AR" dirty="0"/>
          </a:p>
          <a:p>
            <a:endParaRPr lang="es-AR" dirty="0"/>
          </a:p>
        </p:txBody>
      </p:sp>
      <p:pic>
        <p:nvPicPr>
          <p:cNvPr id="5" name="Picture 4">
            <a:extLst>
              <a:ext uri="{FF2B5EF4-FFF2-40B4-BE49-F238E27FC236}">
                <a16:creationId xmlns:a16="http://schemas.microsoft.com/office/drawing/2014/main" id="{B0C66AEE-B696-92D8-C33B-DA0FAB7F7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864" y="1416757"/>
            <a:ext cx="4424194" cy="4338092"/>
          </a:xfrm>
          <a:prstGeom prst="rect">
            <a:avLst/>
          </a:prstGeom>
        </p:spPr>
      </p:pic>
    </p:spTree>
    <p:extLst>
      <p:ext uri="{BB962C8B-B14F-4D97-AF65-F5344CB8AC3E}">
        <p14:creationId xmlns:p14="http://schemas.microsoft.com/office/powerpoint/2010/main" val="196258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171054" y="942894"/>
            <a:ext cx="10058400" cy="685800"/>
          </a:xfrm>
        </p:spPr>
        <p:txBody>
          <a:bodyPr rtlCol="0">
            <a:normAutofit/>
          </a:bodyPr>
          <a:lstStyle/>
          <a:p>
            <a:pPr rtl="0"/>
            <a:r>
              <a:rPr lang="es" sz="3200" dirty="0"/>
              <a:t>OBJETIVOS</a:t>
            </a:r>
          </a:p>
        </p:txBody>
      </p:sp>
      <p:pic>
        <p:nvPicPr>
          <p:cNvPr id="4" name="Picture 2" descr="https://www.digitalhouse.com/wp-content/uploads/2017/05/Logo-fondo-transparente-1.png">
            <a:extLst>
              <a:ext uri="{FF2B5EF4-FFF2-40B4-BE49-F238E27FC236}">
                <a16:creationId xmlns:a16="http://schemas.microsoft.com/office/drawing/2014/main" id="{F8BCBA58-50FC-434A-814F-137E8034B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420" y="384875"/>
            <a:ext cx="2452687" cy="87490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E4FAC2DB-B7EA-40B2-ADBF-6A782354E087}"/>
              </a:ext>
            </a:extLst>
          </p:cNvPr>
          <p:cNvSpPr/>
          <p:nvPr/>
        </p:nvSpPr>
        <p:spPr>
          <a:xfrm>
            <a:off x="4605375" y="3069000"/>
            <a:ext cx="29812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CuadroTexto 7">
            <a:extLst>
              <a:ext uri="{FF2B5EF4-FFF2-40B4-BE49-F238E27FC236}">
                <a16:creationId xmlns:a16="http://schemas.microsoft.com/office/drawing/2014/main" id="{31D66CDD-A8C7-49EF-933D-D18055341096}"/>
              </a:ext>
            </a:extLst>
          </p:cNvPr>
          <p:cNvSpPr txBox="1"/>
          <p:nvPr/>
        </p:nvSpPr>
        <p:spPr>
          <a:xfrm>
            <a:off x="1171054" y="1628694"/>
            <a:ext cx="9849891" cy="432568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rtlCol="0" anchor="t" anchorCtr="0">
            <a:noAutofit/>
          </a:bodyPr>
          <a:lstStyle/>
          <a:p>
            <a:pPr marL="285750" indent="-285750">
              <a:lnSpc>
                <a:spcPct val="150000"/>
              </a:lnSpc>
              <a:buFont typeface="Arial" panose="020B0604020202020204" pitchFamily="34" charset="0"/>
              <a:buChar char="•"/>
            </a:pPr>
            <a:r>
              <a:rPr lang="es-ES" sz="1600" dirty="0"/>
              <a:t>Obtención del dataset mediante API.</a:t>
            </a:r>
          </a:p>
          <a:p>
            <a:pPr marL="285750" indent="-285750">
              <a:lnSpc>
                <a:spcPct val="150000"/>
              </a:lnSpc>
              <a:buFont typeface="Arial" panose="020B0604020202020204" pitchFamily="34" charset="0"/>
              <a:buChar char="•"/>
            </a:pPr>
            <a:endParaRPr lang="es-ES" sz="1600" kern="1200" dirty="0"/>
          </a:p>
          <a:p>
            <a:pPr marL="285750" indent="-285750">
              <a:lnSpc>
                <a:spcPct val="150000"/>
              </a:lnSpc>
              <a:buFont typeface="Arial" panose="020B0604020202020204" pitchFamily="34" charset="0"/>
              <a:buChar char="•"/>
            </a:pPr>
            <a:r>
              <a:rPr lang="es-ES" sz="1600" kern="1200" dirty="0"/>
              <a:t> Efectuar una limpieza del dataset obtenido. </a:t>
            </a:r>
            <a:r>
              <a:rPr lang="es-ES" sz="1600" dirty="0"/>
              <a:t>D</a:t>
            </a:r>
            <a:r>
              <a:rPr lang="es-ES" sz="1600" kern="1200" dirty="0"/>
              <a:t>iseñar estrategias para lidiar con los datos perdidos en ciertas variables.</a:t>
            </a:r>
          </a:p>
          <a:p>
            <a:pPr marL="285750" indent="-285750">
              <a:lnSpc>
                <a:spcPct val="150000"/>
              </a:lnSpc>
              <a:buFont typeface="Arial" panose="020B0604020202020204" pitchFamily="34" charset="0"/>
              <a:buChar char="•"/>
            </a:pPr>
            <a:endParaRPr lang="es-ES" sz="1600" kern="1200" dirty="0"/>
          </a:p>
          <a:p>
            <a:pPr marL="285750" indent="-285750">
              <a:lnSpc>
                <a:spcPct val="150000"/>
              </a:lnSpc>
              <a:buFont typeface="Arial" panose="020B0604020202020204" pitchFamily="34" charset="0"/>
              <a:buChar char="•"/>
            </a:pPr>
            <a:r>
              <a:rPr lang="es-ES" sz="1600" kern="1200" dirty="0"/>
              <a:t> Realizar un análisis descriptivo de las principales variables.</a:t>
            </a:r>
          </a:p>
          <a:p>
            <a:pPr marL="285750" indent="-285750">
              <a:lnSpc>
                <a:spcPct val="150000"/>
              </a:lnSpc>
              <a:buFont typeface="Arial" panose="020B0604020202020204" pitchFamily="34" charset="0"/>
              <a:buChar char="•"/>
            </a:pPr>
            <a:endParaRPr lang="es-ES" sz="1600" kern="1200" dirty="0"/>
          </a:p>
          <a:p>
            <a:pPr marL="285750" indent="-285750">
              <a:lnSpc>
                <a:spcPct val="150000"/>
              </a:lnSpc>
              <a:buFont typeface="Arial" panose="020B0604020202020204" pitchFamily="34" charset="0"/>
              <a:buChar char="•"/>
            </a:pPr>
            <a:r>
              <a:rPr lang="es-ES" sz="1600" kern="1200" dirty="0"/>
              <a:t> Crear nuevas columnas a partir de las características dadas que puedan tener valor predictivo.</a:t>
            </a:r>
          </a:p>
          <a:p>
            <a:pPr marL="285750" indent="-285750">
              <a:lnSpc>
                <a:spcPct val="150000"/>
              </a:lnSpc>
              <a:buFont typeface="Arial" panose="020B0604020202020204" pitchFamily="34" charset="0"/>
              <a:buChar char="•"/>
            </a:pPr>
            <a:endParaRPr lang="es-ES" sz="1600" dirty="0"/>
          </a:p>
          <a:p>
            <a:pPr marL="285750" indent="-285750">
              <a:lnSpc>
                <a:spcPct val="150000"/>
              </a:lnSpc>
              <a:buFont typeface="Arial" panose="020B0604020202020204" pitchFamily="34" charset="0"/>
              <a:buChar char="•"/>
            </a:pPr>
            <a:r>
              <a:rPr lang="es-ES" sz="1600" kern="1200" dirty="0"/>
              <a:t> Probar distintos modelos de regresión.</a:t>
            </a:r>
          </a:p>
          <a:p>
            <a:pPr marL="285750" indent="-285750">
              <a:lnSpc>
                <a:spcPct val="150000"/>
              </a:lnSpc>
              <a:buFont typeface="Arial" panose="020B0604020202020204" pitchFamily="34" charset="0"/>
              <a:buChar char="•"/>
            </a:pPr>
            <a:endParaRPr lang="es-ES" sz="1600" dirty="0"/>
          </a:p>
          <a:p>
            <a:pPr marL="285750" indent="-285750">
              <a:lnSpc>
                <a:spcPct val="150000"/>
              </a:lnSpc>
              <a:buFont typeface="Arial" panose="020B0604020202020204" pitchFamily="34" charset="0"/>
              <a:buChar char="•"/>
            </a:pPr>
            <a:r>
              <a:rPr lang="es-ES" sz="1600" kern="1200" dirty="0"/>
              <a:t> Guardar el modelo más óptimo y testearlo en un ambiente hipotético.</a:t>
            </a:r>
            <a:endParaRPr lang="es" sz="1600" kern="1200" dirty="0"/>
          </a:p>
        </p:txBody>
      </p:sp>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AAFA6-F082-F1DA-009E-7EB330BD48D6}"/>
              </a:ext>
            </a:extLst>
          </p:cNvPr>
          <p:cNvSpPr>
            <a:spLocks noGrp="1"/>
          </p:cNvSpPr>
          <p:nvPr>
            <p:ph type="dt" sz="half" idx="10"/>
          </p:nvPr>
        </p:nvSpPr>
        <p:spPr/>
        <p:txBody>
          <a:bodyPr/>
          <a:lstStyle/>
          <a:p>
            <a:pPr rtl="0"/>
            <a:fld id="{AAFB7C9E-3979-4C02-B5BE-C4A5BB72B56E}" type="datetime1">
              <a:rPr lang="es-ES" smtClean="0"/>
              <a:t>17/09/2022</a:t>
            </a:fld>
            <a:endParaRPr lang="en-US"/>
          </a:p>
        </p:txBody>
      </p:sp>
      <p:sp>
        <p:nvSpPr>
          <p:cNvPr id="3" name="TextBox 2">
            <a:extLst>
              <a:ext uri="{FF2B5EF4-FFF2-40B4-BE49-F238E27FC236}">
                <a16:creationId xmlns:a16="http://schemas.microsoft.com/office/drawing/2014/main" id="{D950CEF1-3F3E-E79C-8F27-515975C3C43E}"/>
              </a:ext>
            </a:extLst>
          </p:cNvPr>
          <p:cNvSpPr txBox="1"/>
          <p:nvPr/>
        </p:nvSpPr>
        <p:spPr>
          <a:xfrm>
            <a:off x="2808874" y="566826"/>
            <a:ext cx="6574252" cy="461665"/>
          </a:xfrm>
          <a:prstGeom prst="rect">
            <a:avLst/>
          </a:prstGeom>
          <a:noFill/>
        </p:spPr>
        <p:txBody>
          <a:bodyPr wrap="square" rtlCol="0">
            <a:spAutoFit/>
          </a:bodyPr>
          <a:lstStyle/>
          <a:p>
            <a:r>
              <a:rPr lang="es-ES" sz="2400" dirty="0"/>
              <a:t>CONSULTA A LA API DE MERCADO LIBRE</a:t>
            </a:r>
            <a:endParaRPr lang="es-AR" sz="2400" dirty="0"/>
          </a:p>
        </p:txBody>
      </p:sp>
      <p:pic>
        <p:nvPicPr>
          <p:cNvPr id="6" name="Picture 5" descr="Text&#10;&#10;Description automatically generated with medium confidence">
            <a:extLst>
              <a:ext uri="{FF2B5EF4-FFF2-40B4-BE49-F238E27FC236}">
                <a16:creationId xmlns:a16="http://schemas.microsoft.com/office/drawing/2014/main" id="{CE439DA0-4B61-DA04-DCFA-70B46BE01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8" y="2936405"/>
            <a:ext cx="4486602" cy="2165771"/>
          </a:xfrm>
          <a:prstGeom prst="rect">
            <a:avLst/>
          </a:prstGeom>
        </p:spPr>
      </p:pic>
      <p:pic>
        <p:nvPicPr>
          <p:cNvPr id="8" name="Picture 8">
            <a:extLst>
              <a:ext uri="{FF2B5EF4-FFF2-40B4-BE49-F238E27FC236}">
                <a16:creationId xmlns:a16="http://schemas.microsoft.com/office/drawing/2014/main" id="{79B2A459-EE26-EBB7-F531-75911D4BC6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9268" y="3069282"/>
            <a:ext cx="5056956" cy="12425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Shape&#10;&#10;Description automatically generated with medium confidence">
            <a:extLst>
              <a:ext uri="{FF2B5EF4-FFF2-40B4-BE49-F238E27FC236}">
                <a16:creationId xmlns:a16="http://schemas.microsoft.com/office/drawing/2014/main" id="{40D8B248-5B1B-6AC8-438B-6C608379A2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7002" y="2216205"/>
            <a:ext cx="1848118" cy="634499"/>
          </a:xfrm>
          <a:prstGeom prst="rect">
            <a:avLst/>
          </a:prstGeom>
        </p:spPr>
      </p:pic>
      <p:pic>
        <p:nvPicPr>
          <p:cNvPr id="17" name="Picture 16" descr="Graphical user interface, application, icon&#10;&#10;Description automatically generated">
            <a:extLst>
              <a:ext uri="{FF2B5EF4-FFF2-40B4-BE49-F238E27FC236}">
                <a16:creationId xmlns:a16="http://schemas.microsoft.com/office/drawing/2014/main" id="{FBC1AFDD-52D9-366A-E004-62B07BD3F8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4440" y="4393894"/>
            <a:ext cx="1891896" cy="1587700"/>
          </a:xfrm>
          <a:prstGeom prst="rect">
            <a:avLst/>
          </a:prstGeom>
        </p:spPr>
      </p:pic>
      <p:pic>
        <p:nvPicPr>
          <p:cNvPr id="19" name="Picture 18" descr="Logo, company name&#10;&#10;Description automatically generated">
            <a:extLst>
              <a:ext uri="{FF2B5EF4-FFF2-40B4-BE49-F238E27FC236}">
                <a16:creationId xmlns:a16="http://schemas.microsoft.com/office/drawing/2014/main" id="{14A20888-6A38-F8A4-0C50-DBD4A27426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8861" y="3466204"/>
            <a:ext cx="1568860" cy="1568860"/>
          </a:xfrm>
          <a:prstGeom prst="rect">
            <a:avLst/>
          </a:prstGeom>
        </p:spPr>
      </p:pic>
      <p:sp>
        <p:nvSpPr>
          <p:cNvPr id="4" name="Rectángulo 3">
            <a:extLst>
              <a:ext uri="{FF2B5EF4-FFF2-40B4-BE49-F238E27FC236}">
                <a16:creationId xmlns:a16="http://schemas.microsoft.com/office/drawing/2014/main" id="{999683F5-06F5-478D-B1C5-AAC151AE214E}"/>
              </a:ext>
            </a:extLst>
          </p:cNvPr>
          <p:cNvSpPr/>
          <p:nvPr/>
        </p:nvSpPr>
        <p:spPr>
          <a:xfrm>
            <a:off x="786388" y="1428450"/>
            <a:ext cx="10411699" cy="646331"/>
          </a:xfrm>
          <a:prstGeom prst="rect">
            <a:avLst/>
          </a:prstGeom>
        </p:spPr>
        <p:txBody>
          <a:bodyPr wrap="square">
            <a:spAutoFit/>
          </a:bodyPr>
          <a:lstStyle/>
          <a:p>
            <a:r>
              <a:rPr lang="es-AR" dirty="0"/>
              <a:t>Decidimos armar nuestro propio </a:t>
            </a:r>
            <a:r>
              <a:rPr lang="es-AR" dirty="0" err="1"/>
              <a:t>dataset</a:t>
            </a:r>
            <a:r>
              <a:rPr lang="es-AR" dirty="0"/>
              <a:t> sobre celulares publicados en Mercado Libre.</a:t>
            </a:r>
          </a:p>
          <a:p>
            <a:endParaRPr lang="es-AR" dirty="0"/>
          </a:p>
        </p:txBody>
      </p:sp>
    </p:spTree>
    <p:extLst>
      <p:ext uri="{BB962C8B-B14F-4D97-AF65-F5344CB8AC3E}">
        <p14:creationId xmlns:p14="http://schemas.microsoft.com/office/powerpoint/2010/main" val="277450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04BDEE0A-B3EA-2D22-40F1-AAB68FB50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822" y="237744"/>
            <a:ext cx="6159754" cy="6382512"/>
          </a:xfrm>
          <a:prstGeom prst="rect">
            <a:avLst/>
          </a:prstGeom>
          <a:noFill/>
          <a:ln>
            <a:noFill/>
          </a:ln>
        </p:spPr>
      </p:pic>
      <p:sp>
        <p:nvSpPr>
          <p:cNvPr id="2" name="Date Placeholder 1">
            <a:extLst>
              <a:ext uri="{FF2B5EF4-FFF2-40B4-BE49-F238E27FC236}">
                <a16:creationId xmlns:a16="http://schemas.microsoft.com/office/drawing/2014/main" id="{5DBAAFA6-F082-F1DA-009E-7EB330BD48D6}"/>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AAFB7C9E-3979-4C02-B5BE-C4A5BB72B56E}" type="datetime1">
              <a:rPr lang="es-ES" smtClean="0"/>
              <a:pPr rtl="0">
                <a:spcAft>
                  <a:spcPts val="600"/>
                </a:spcAft>
              </a:pPr>
              <a:t>17/09/2022</a:t>
            </a:fld>
            <a:endParaRPr lang="en-US"/>
          </a:p>
        </p:txBody>
      </p:sp>
      <p:pic>
        <p:nvPicPr>
          <p:cNvPr id="8" name="Picture 7" descr="Graphical user interface, application, icon&#10;&#10;Description automatically generated">
            <a:extLst>
              <a:ext uri="{FF2B5EF4-FFF2-40B4-BE49-F238E27FC236}">
                <a16:creationId xmlns:a16="http://schemas.microsoft.com/office/drawing/2014/main" id="{E91333DF-113A-F469-B007-DC4C77D9F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912" y="2635150"/>
            <a:ext cx="1891896" cy="1587700"/>
          </a:xfrm>
          <a:prstGeom prst="rect">
            <a:avLst/>
          </a:prstGeom>
        </p:spPr>
      </p:pic>
    </p:spTree>
    <p:extLst>
      <p:ext uri="{BB962C8B-B14F-4D97-AF65-F5344CB8AC3E}">
        <p14:creationId xmlns:p14="http://schemas.microsoft.com/office/powerpoint/2010/main" val="344676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C188E7E-D818-4EBF-A2A3-384DDB7ED1B6}"/>
              </a:ext>
            </a:extLst>
          </p:cNvPr>
          <p:cNvSpPr>
            <a:spLocks noGrp="1"/>
          </p:cNvSpPr>
          <p:nvPr>
            <p:ph type="dt" sz="half" idx="10"/>
          </p:nvPr>
        </p:nvSpPr>
        <p:spPr/>
        <p:txBody>
          <a:bodyPr/>
          <a:lstStyle/>
          <a:p>
            <a:pPr rtl="0"/>
            <a:fld id="{AAFB7C9E-3979-4C02-B5BE-C4A5BB72B56E}" type="datetime1">
              <a:rPr lang="es-ES" smtClean="0"/>
              <a:t>17/09/2022</a:t>
            </a:fld>
            <a:endParaRPr lang="en-US" dirty="0"/>
          </a:p>
        </p:txBody>
      </p:sp>
      <p:sp>
        <p:nvSpPr>
          <p:cNvPr id="3" name="Rectángulo 2">
            <a:extLst>
              <a:ext uri="{FF2B5EF4-FFF2-40B4-BE49-F238E27FC236}">
                <a16:creationId xmlns:a16="http://schemas.microsoft.com/office/drawing/2014/main" id="{C4790D8E-F29A-4C5F-8AF6-5FC17530C06D}"/>
              </a:ext>
            </a:extLst>
          </p:cNvPr>
          <p:cNvSpPr/>
          <p:nvPr/>
        </p:nvSpPr>
        <p:spPr>
          <a:xfrm>
            <a:off x="804709" y="580648"/>
            <a:ext cx="11953462" cy="461665"/>
          </a:xfrm>
          <a:prstGeom prst="rect">
            <a:avLst/>
          </a:prstGeom>
        </p:spPr>
        <p:txBody>
          <a:bodyPr wrap="square">
            <a:spAutoFit/>
          </a:bodyPr>
          <a:lstStyle/>
          <a:p>
            <a:r>
              <a:rPr lang="es-MX" sz="2400" dirty="0">
                <a:solidFill>
                  <a:schemeClr val="tx1">
                    <a:lumMod val="85000"/>
                    <a:lumOff val="15000"/>
                  </a:schemeClr>
                </a:solidFill>
                <a:latin typeface="+mj-lt"/>
              </a:rPr>
              <a:t>DESCRIPCION DEL DATASET</a:t>
            </a:r>
          </a:p>
        </p:txBody>
      </p:sp>
      <p:sp>
        <p:nvSpPr>
          <p:cNvPr id="8" name="TextBox 7">
            <a:extLst>
              <a:ext uri="{FF2B5EF4-FFF2-40B4-BE49-F238E27FC236}">
                <a16:creationId xmlns:a16="http://schemas.microsoft.com/office/drawing/2014/main" id="{F95018A5-F6E5-F61E-2C67-F1D502BC544A}"/>
              </a:ext>
            </a:extLst>
          </p:cNvPr>
          <p:cNvSpPr txBox="1"/>
          <p:nvPr/>
        </p:nvSpPr>
        <p:spPr>
          <a:xfrm>
            <a:off x="804709" y="1225689"/>
            <a:ext cx="10350735" cy="5632311"/>
          </a:xfrm>
          <a:prstGeom prst="rect">
            <a:avLst/>
          </a:prstGeom>
          <a:noFill/>
        </p:spPr>
        <p:txBody>
          <a:bodyPr wrap="square">
            <a:spAutoFit/>
          </a:bodyPr>
          <a:lstStyle/>
          <a:p>
            <a:r>
              <a:rPr lang="es-AR" dirty="0"/>
              <a:t>El Dataset posee 1.000 datos y 16 columnas.</a:t>
            </a:r>
          </a:p>
          <a:p>
            <a:pPr marL="285750" indent="-285750">
              <a:buFont typeface="Arial" panose="020B0604020202020204" pitchFamily="34" charset="0"/>
              <a:buChar char="•"/>
            </a:pPr>
            <a:r>
              <a:rPr lang="es-AR" dirty="0"/>
              <a:t>id </a:t>
            </a:r>
          </a:p>
          <a:p>
            <a:pPr marL="285750" indent="-285750">
              <a:buFont typeface="Arial" panose="020B0604020202020204" pitchFamily="34" charset="0"/>
              <a:buChar char="•"/>
            </a:pPr>
            <a:r>
              <a:rPr lang="es-AR" dirty="0"/>
              <a:t>provincia </a:t>
            </a:r>
          </a:p>
          <a:p>
            <a:pPr marL="285750" indent="-285750">
              <a:buFont typeface="Arial" panose="020B0604020202020204" pitchFamily="34" charset="0"/>
              <a:buChar char="•"/>
            </a:pPr>
            <a:r>
              <a:rPr lang="es-AR" dirty="0"/>
              <a:t>ciudad </a:t>
            </a:r>
          </a:p>
          <a:p>
            <a:pPr marL="285750" indent="-285750">
              <a:buFont typeface="Arial" panose="020B0604020202020204" pitchFamily="34" charset="0"/>
              <a:buChar char="•"/>
            </a:pPr>
            <a:r>
              <a:rPr lang="es-AR" dirty="0"/>
              <a:t>precio </a:t>
            </a:r>
          </a:p>
          <a:p>
            <a:pPr marL="285750" indent="-285750">
              <a:buFont typeface="Arial" panose="020B0604020202020204" pitchFamily="34" charset="0"/>
              <a:buChar char="•"/>
            </a:pPr>
            <a:r>
              <a:rPr lang="es-AR" dirty="0" err="1"/>
              <a:t>cuotas_cantidad</a:t>
            </a:r>
            <a:r>
              <a:rPr lang="es-AR" dirty="0"/>
              <a:t> </a:t>
            </a:r>
          </a:p>
          <a:p>
            <a:pPr marL="285750" indent="-285750">
              <a:buFont typeface="Arial" panose="020B0604020202020204" pitchFamily="34" charset="0"/>
              <a:buChar char="•"/>
            </a:pPr>
            <a:r>
              <a:rPr lang="es-AR" dirty="0" err="1"/>
              <a:t>cuotas_valor</a:t>
            </a:r>
            <a:r>
              <a:rPr lang="es-AR" dirty="0"/>
              <a:t> </a:t>
            </a:r>
          </a:p>
          <a:p>
            <a:pPr marL="285750" indent="-285750">
              <a:buFont typeface="Arial" panose="020B0604020202020204" pitchFamily="34" charset="0"/>
              <a:buChar char="•"/>
            </a:pPr>
            <a:r>
              <a:rPr lang="es-AR" dirty="0" err="1"/>
              <a:t>cuotas_interes</a:t>
            </a:r>
            <a:r>
              <a:rPr lang="es-AR" dirty="0"/>
              <a:t> </a:t>
            </a:r>
          </a:p>
          <a:p>
            <a:pPr marL="285750" indent="-285750">
              <a:buFont typeface="Arial" panose="020B0604020202020204" pitchFamily="34" charset="0"/>
              <a:buChar char="•"/>
            </a:pPr>
            <a:r>
              <a:rPr lang="es-AR" dirty="0" err="1"/>
              <a:t>envio_gratis</a:t>
            </a:r>
            <a:r>
              <a:rPr lang="es-AR" dirty="0"/>
              <a:t> </a:t>
            </a:r>
          </a:p>
          <a:p>
            <a:pPr marL="285750" indent="-285750">
              <a:buFont typeface="Arial" panose="020B0604020202020204" pitchFamily="34" charset="0"/>
              <a:buChar char="•"/>
            </a:pPr>
            <a:r>
              <a:rPr lang="es-AR" dirty="0" err="1"/>
              <a:t>ventas_calif_positivas</a:t>
            </a:r>
            <a:r>
              <a:rPr lang="es-AR" dirty="0"/>
              <a:t> </a:t>
            </a:r>
          </a:p>
          <a:p>
            <a:pPr marL="285750" indent="-285750">
              <a:buFont typeface="Arial" panose="020B0604020202020204" pitchFamily="34" charset="0"/>
              <a:buChar char="•"/>
            </a:pPr>
            <a:r>
              <a:rPr lang="es-AR" dirty="0"/>
              <a:t>estado </a:t>
            </a:r>
          </a:p>
          <a:p>
            <a:pPr marL="285750" indent="-285750">
              <a:buFont typeface="Arial" panose="020B0604020202020204" pitchFamily="34" charset="0"/>
              <a:buChar char="•"/>
            </a:pPr>
            <a:r>
              <a:rPr lang="es-AR" dirty="0"/>
              <a:t>marca </a:t>
            </a:r>
          </a:p>
          <a:p>
            <a:pPr marL="285750" indent="-285750">
              <a:buFont typeface="Arial" panose="020B0604020202020204" pitchFamily="34" charset="0"/>
              <a:buChar char="•"/>
            </a:pPr>
            <a:r>
              <a:rPr lang="es-AR" dirty="0"/>
              <a:t>modelo </a:t>
            </a:r>
          </a:p>
          <a:p>
            <a:pPr marL="285750" indent="-285750">
              <a:buFont typeface="Arial" panose="020B0604020202020204" pitchFamily="34" charset="0"/>
              <a:buChar char="•"/>
            </a:pPr>
            <a:r>
              <a:rPr lang="es-AR" dirty="0" err="1"/>
              <a:t>Gpu</a:t>
            </a:r>
            <a:endParaRPr lang="es-AR" dirty="0"/>
          </a:p>
          <a:p>
            <a:pPr marL="285750" indent="-285750">
              <a:buFont typeface="Arial" panose="020B0604020202020204" pitchFamily="34" charset="0"/>
              <a:buChar char="•"/>
            </a:pPr>
            <a:r>
              <a:rPr lang="es-AR" dirty="0"/>
              <a:t>procesador </a:t>
            </a:r>
          </a:p>
          <a:p>
            <a:pPr marL="285750" indent="-285750">
              <a:buFont typeface="Arial" panose="020B0604020202020204" pitchFamily="34" charset="0"/>
              <a:buChar char="•"/>
            </a:pPr>
            <a:r>
              <a:rPr lang="es-AR" dirty="0"/>
              <a:t>peso </a:t>
            </a:r>
          </a:p>
          <a:p>
            <a:pPr marL="285750" indent="-285750">
              <a:buFont typeface="Arial" panose="020B0604020202020204" pitchFamily="34" charset="0"/>
              <a:buChar char="•"/>
            </a:pPr>
            <a:r>
              <a:rPr lang="es-AR" dirty="0"/>
              <a:t>titulo </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endParaRPr lang="es-AR" dirty="0"/>
          </a:p>
          <a:p>
            <a:endParaRPr lang="es-AR" dirty="0"/>
          </a:p>
        </p:txBody>
      </p:sp>
      <p:pic>
        <p:nvPicPr>
          <p:cNvPr id="1032" name="Picture 8">
            <a:extLst>
              <a:ext uri="{FF2B5EF4-FFF2-40B4-BE49-F238E27FC236}">
                <a16:creationId xmlns:a16="http://schemas.microsoft.com/office/drawing/2014/main" id="{AF8E9A62-DE7B-0902-B838-F2D28F574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076" y="4586725"/>
            <a:ext cx="4988896" cy="122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83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AAFA6-F082-F1DA-009E-7EB330BD48D6}"/>
              </a:ext>
            </a:extLst>
          </p:cNvPr>
          <p:cNvSpPr>
            <a:spLocks noGrp="1"/>
          </p:cNvSpPr>
          <p:nvPr>
            <p:ph type="dt" sz="half" idx="10"/>
          </p:nvPr>
        </p:nvSpPr>
        <p:spPr/>
        <p:txBody>
          <a:bodyPr/>
          <a:lstStyle/>
          <a:p>
            <a:pPr rtl="0"/>
            <a:fld id="{AAFB7C9E-3979-4C02-B5BE-C4A5BB72B56E}" type="datetime1">
              <a:rPr lang="es-ES" smtClean="0"/>
              <a:t>17/09/2022</a:t>
            </a:fld>
            <a:endParaRPr lang="en-US"/>
          </a:p>
        </p:txBody>
      </p:sp>
      <p:sp>
        <p:nvSpPr>
          <p:cNvPr id="8" name="Rectangle 7">
            <a:extLst>
              <a:ext uri="{FF2B5EF4-FFF2-40B4-BE49-F238E27FC236}">
                <a16:creationId xmlns:a16="http://schemas.microsoft.com/office/drawing/2014/main" id="{B9C10DE5-3503-B1DC-0D4D-A3FABD5A5A08}"/>
              </a:ext>
            </a:extLst>
          </p:cNvPr>
          <p:cNvSpPr/>
          <p:nvPr/>
        </p:nvSpPr>
        <p:spPr>
          <a:xfrm>
            <a:off x="3547722" y="625151"/>
            <a:ext cx="5096556" cy="803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LIMPIEZA DE DATOS</a:t>
            </a:r>
          </a:p>
        </p:txBody>
      </p:sp>
      <p:sp>
        <p:nvSpPr>
          <p:cNvPr id="9" name="TextBox 8">
            <a:extLst>
              <a:ext uri="{FF2B5EF4-FFF2-40B4-BE49-F238E27FC236}">
                <a16:creationId xmlns:a16="http://schemas.microsoft.com/office/drawing/2014/main" id="{7A238458-06C0-C42F-88A5-6A1B43C61806}"/>
              </a:ext>
            </a:extLst>
          </p:cNvPr>
          <p:cNvSpPr txBox="1"/>
          <p:nvPr/>
        </p:nvSpPr>
        <p:spPr>
          <a:xfrm>
            <a:off x="1132514" y="1895912"/>
            <a:ext cx="10209402" cy="3970318"/>
          </a:xfrm>
          <a:prstGeom prst="rect">
            <a:avLst/>
          </a:prstGeom>
          <a:noFill/>
        </p:spPr>
        <p:txBody>
          <a:bodyPr wrap="square" rtlCol="0">
            <a:spAutoFit/>
          </a:bodyPr>
          <a:lstStyle/>
          <a:p>
            <a:pPr marL="285750" indent="-285750">
              <a:buFont typeface="Arial" panose="020B0604020202020204" pitchFamily="34" charset="0"/>
              <a:buChar char="•"/>
            </a:pPr>
            <a:r>
              <a:rPr lang="es-ES" dirty="0"/>
              <a:t>Se borran los duplicados.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eliminan marcas de celulares que posean menos de 10 artículos.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eliminan modelos de celulares que posean menos de 7 artículos.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imputan datos nulos con información de otros celulares que cuentan con datos no nulos.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aplica </a:t>
            </a:r>
            <a:r>
              <a:rPr lang="es-ES" dirty="0" err="1"/>
              <a:t>Regex</a:t>
            </a:r>
            <a:r>
              <a:rPr lang="es-ES" dirty="0"/>
              <a:t> para extraer información útil (RAM y Memoria).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aplican </a:t>
            </a:r>
            <a:r>
              <a:rPr lang="es-ES" dirty="0" err="1"/>
              <a:t>dummies</a:t>
            </a:r>
            <a:r>
              <a:rPr lang="es-ES" dirty="0"/>
              <a:t> y se eliminan columnas no relevantes.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AR" dirty="0"/>
          </a:p>
        </p:txBody>
      </p:sp>
      <p:pic>
        <p:nvPicPr>
          <p:cNvPr id="11" name="Picture 10" descr="Shape&#10;&#10;Description automatically generated with low confidence">
            <a:extLst>
              <a:ext uri="{FF2B5EF4-FFF2-40B4-BE49-F238E27FC236}">
                <a16:creationId xmlns:a16="http://schemas.microsoft.com/office/drawing/2014/main" id="{8B2F4A96-0477-9B0E-75DD-0020EA50D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4484" y="4174926"/>
            <a:ext cx="1876291" cy="1876291"/>
          </a:xfrm>
          <a:prstGeom prst="rect">
            <a:avLst/>
          </a:prstGeom>
        </p:spPr>
      </p:pic>
    </p:spTree>
    <p:extLst>
      <p:ext uri="{BB962C8B-B14F-4D97-AF65-F5344CB8AC3E}">
        <p14:creationId xmlns:p14="http://schemas.microsoft.com/office/powerpoint/2010/main" val="2079606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B5D0379-3EF6-20ED-9A86-36E0E00F7C86}"/>
              </a:ext>
            </a:extLst>
          </p:cNvPr>
          <p:cNvSpPr>
            <a:spLocks noGrp="1"/>
          </p:cNvSpPr>
          <p:nvPr>
            <p:ph type="title"/>
          </p:nvPr>
        </p:nvSpPr>
        <p:spPr>
          <a:xfrm>
            <a:off x="2227594" y="457200"/>
            <a:ext cx="7575221" cy="1371600"/>
          </a:xfrm>
        </p:spPr>
        <p:txBody>
          <a:bodyPr/>
          <a:lstStyle/>
          <a:p>
            <a:r>
              <a:rPr lang="en-US" dirty="0"/>
              <a:t>Dataset luego de la limpieza</a:t>
            </a:r>
          </a:p>
        </p:txBody>
      </p:sp>
      <p:pic>
        <p:nvPicPr>
          <p:cNvPr id="5" name="Picture 4" descr="Text, letter&#10;&#10;Description automatically generated">
            <a:extLst>
              <a:ext uri="{FF2B5EF4-FFF2-40B4-BE49-F238E27FC236}">
                <a16:creationId xmlns:a16="http://schemas.microsoft.com/office/drawing/2014/main" id="{5BBF3F17-6576-EB61-FB67-65CF84AB5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185" y="1828800"/>
            <a:ext cx="7413631" cy="3849624"/>
          </a:xfrm>
          <a:prstGeom prst="rect">
            <a:avLst/>
          </a:prstGeom>
          <a:noFill/>
        </p:spPr>
      </p:pic>
      <p:sp>
        <p:nvSpPr>
          <p:cNvPr id="2" name="Date Placeholder 1">
            <a:extLst>
              <a:ext uri="{FF2B5EF4-FFF2-40B4-BE49-F238E27FC236}">
                <a16:creationId xmlns:a16="http://schemas.microsoft.com/office/drawing/2014/main" id="{5DBAAFA6-F082-F1DA-009E-7EB330BD48D6}"/>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AAFB7C9E-3979-4C02-B5BE-C4A5BB72B56E}" type="datetime1">
              <a:rPr lang="es-ES" smtClean="0"/>
              <a:pPr rtl="0">
                <a:spcAft>
                  <a:spcPts val="600"/>
                </a:spcAft>
              </a:pPr>
              <a:t>17/09/2022</a:t>
            </a:fld>
            <a:endParaRPr lang="en-US"/>
          </a:p>
        </p:txBody>
      </p:sp>
      <p:pic>
        <p:nvPicPr>
          <p:cNvPr id="7" name="Picture 6" descr="A picture containing text&#10;&#10;Description automatically generated">
            <a:extLst>
              <a:ext uri="{FF2B5EF4-FFF2-40B4-BE49-F238E27FC236}">
                <a16:creationId xmlns:a16="http://schemas.microsoft.com/office/drawing/2014/main" id="{1A7A3AC6-44E2-1C52-0B1D-4B4952744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007687">
            <a:off x="2607438" y="5171264"/>
            <a:ext cx="1413626" cy="697285"/>
          </a:xfrm>
          <a:prstGeom prst="rect">
            <a:avLst/>
          </a:prstGeom>
        </p:spPr>
      </p:pic>
    </p:spTree>
    <p:extLst>
      <p:ext uri="{BB962C8B-B14F-4D97-AF65-F5344CB8AC3E}">
        <p14:creationId xmlns:p14="http://schemas.microsoft.com/office/powerpoint/2010/main" val="2244451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AAFA6-F082-F1DA-009E-7EB330BD48D6}"/>
              </a:ext>
            </a:extLst>
          </p:cNvPr>
          <p:cNvSpPr>
            <a:spLocks noGrp="1"/>
          </p:cNvSpPr>
          <p:nvPr>
            <p:ph type="dt" sz="half" idx="10"/>
          </p:nvPr>
        </p:nvSpPr>
        <p:spPr/>
        <p:txBody>
          <a:bodyPr/>
          <a:lstStyle/>
          <a:p>
            <a:pPr rtl="0"/>
            <a:fld id="{AAFB7C9E-3979-4C02-B5BE-C4A5BB72B56E}" type="datetime1">
              <a:rPr lang="es-ES" smtClean="0"/>
              <a:t>17/09/2022</a:t>
            </a:fld>
            <a:endParaRPr lang="en-US"/>
          </a:p>
        </p:txBody>
      </p:sp>
      <p:pic>
        <p:nvPicPr>
          <p:cNvPr id="4" name="Picture 3" descr="Chart, bar chart&#10;&#10;Description automatically generated">
            <a:extLst>
              <a:ext uri="{FF2B5EF4-FFF2-40B4-BE49-F238E27FC236}">
                <a16:creationId xmlns:a16="http://schemas.microsoft.com/office/drawing/2014/main" id="{5F1CA19A-DD4E-4CB7-EAC1-20308450C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10" y="661218"/>
            <a:ext cx="7532900" cy="2504031"/>
          </a:xfrm>
          <a:prstGeom prst="rect">
            <a:avLst/>
          </a:prstGeom>
        </p:spPr>
      </p:pic>
      <p:pic>
        <p:nvPicPr>
          <p:cNvPr id="12" name="Picture 11" descr="Chart, box and whisker chart&#10;&#10;Description automatically generated">
            <a:extLst>
              <a:ext uri="{FF2B5EF4-FFF2-40B4-BE49-F238E27FC236}">
                <a16:creationId xmlns:a16="http://schemas.microsoft.com/office/drawing/2014/main" id="{D80FBEA1-BE21-94AD-E5A2-4D6563453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10" y="3531009"/>
            <a:ext cx="7568044" cy="2504031"/>
          </a:xfrm>
          <a:prstGeom prst="rect">
            <a:avLst/>
          </a:prstGeom>
        </p:spPr>
      </p:pic>
      <p:sp>
        <p:nvSpPr>
          <p:cNvPr id="19" name="TextBox 18">
            <a:extLst>
              <a:ext uri="{FF2B5EF4-FFF2-40B4-BE49-F238E27FC236}">
                <a16:creationId xmlns:a16="http://schemas.microsoft.com/office/drawing/2014/main" id="{6DFDDE39-3DF2-3C29-8AF4-EA17F22F1BAE}"/>
              </a:ext>
            </a:extLst>
          </p:cNvPr>
          <p:cNvSpPr txBox="1"/>
          <p:nvPr/>
        </p:nvSpPr>
        <p:spPr>
          <a:xfrm>
            <a:off x="8338657" y="1478184"/>
            <a:ext cx="3311554" cy="1569660"/>
          </a:xfrm>
          <a:prstGeom prst="rect">
            <a:avLst/>
          </a:prstGeom>
          <a:noFill/>
        </p:spPr>
        <p:txBody>
          <a:bodyPr wrap="square" rtlCol="0">
            <a:spAutoFit/>
          </a:bodyPr>
          <a:lstStyle/>
          <a:p>
            <a:pPr algn="ctr"/>
            <a:r>
              <a:rPr lang="es-ES" sz="3200" b="1" dirty="0"/>
              <a:t>ANALISIS EXPLORATORIO DEL DATASET</a:t>
            </a:r>
            <a:endParaRPr lang="es-AR" sz="3200" b="1" dirty="0"/>
          </a:p>
        </p:txBody>
      </p:sp>
      <p:pic>
        <p:nvPicPr>
          <p:cNvPr id="21" name="Picture 20" descr="Icon&#10;&#10;Description automatically generated">
            <a:extLst>
              <a:ext uri="{FF2B5EF4-FFF2-40B4-BE49-F238E27FC236}">
                <a16:creationId xmlns:a16="http://schemas.microsoft.com/office/drawing/2014/main" id="{7BA6CC82-7532-65D1-DD64-1C5E147371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7643" y="3335586"/>
            <a:ext cx="2603228" cy="2603228"/>
          </a:xfrm>
          <a:prstGeom prst="rect">
            <a:avLst/>
          </a:prstGeom>
        </p:spPr>
      </p:pic>
    </p:spTree>
    <p:extLst>
      <p:ext uri="{BB962C8B-B14F-4D97-AF65-F5344CB8AC3E}">
        <p14:creationId xmlns:p14="http://schemas.microsoft.com/office/powerpoint/2010/main" val="1635266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049_TF78438558" id="{92C0FBC3-D428-4652-A90F-45466FC76BF8}" vid="{82B1A46E-4D6B-4AF3-BD71-B87BEE2914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DD5C72EF9204F8F2F6C3B50C312AE" ma:contentTypeVersion="5" ma:contentTypeDescription="Create a new document." ma:contentTypeScope="" ma:versionID="a33abb955dd47ed23d1e8bbf7458591b">
  <xsd:schema xmlns:xsd="http://www.w3.org/2001/XMLSchema" xmlns:xs="http://www.w3.org/2001/XMLSchema" xmlns:p="http://schemas.microsoft.com/office/2006/metadata/properties" xmlns:ns3="68113d1f-a96a-49d3-a452-e4c789f3fbbd" xmlns:ns4="674bd3e5-73ce-4452-b847-849c95921457" targetNamespace="http://schemas.microsoft.com/office/2006/metadata/properties" ma:root="true" ma:fieldsID="5fe0dd039df87f8dbec09ab2122f10ad" ns3:_="" ns4:_="">
    <xsd:import namespace="68113d1f-a96a-49d3-a452-e4c789f3fbbd"/>
    <xsd:import namespace="674bd3e5-73ce-4452-b847-849c9592145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113d1f-a96a-49d3-a452-e4c789f3fb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4bd3e5-73ce-4452-b847-849c959214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0B39F3-D39F-4C72-B4EE-8AF89DD79802}">
  <ds:schemaRefs>
    <ds:schemaRef ds:uri="http://schemas.microsoft.com/sharepoint/v3/contenttype/forms"/>
  </ds:schemaRefs>
</ds:datastoreItem>
</file>

<file path=customXml/itemProps2.xml><?xml version="1.0" encoding="utf-8"?>
<ds:datastoreItem xmlns:ds="http://schemas.openxmlformats.org/officeDocument/2006/customXml" ds:itemID="{04B69859-EA56-4327-90F2-9FE77AF1288A}">
  <ds:schemaRefs>
    <ds:schemaRef ds:uri="68113d1f-a96a-49d3-a452-e4c789f3fbbd"/>
    <ds:schemaRef ds:uri="http://schemas.openxmlformats.org/package/2006/metadata/core-properties"/>
    <ds:schemaRef ds:uri="http://www.w3.org/XML/1998/namespace"/>
    <ds:schemaRef ds:uri="http://purl.org/dc/terms/"/>
    <ds:schemaRef ds:uri="http://schemas.microsoft.com/office/infopath/2007/PartnerControls"/>
    <ds:schemaRef ds:uri="http://schemas.microsoft.com/office/2006/documentManagement/types"/>
    <ds:schemaRef ds:uri="674bd3e5-73ce-4452-b847-849c95921457"/>
    <ds:schemaRef ds:uri="http://schemas.microsoft.com/office/2006/metadata/properties"/>
    <ds:schemaRef ds:uri="http://purl.org/dc/elements/1.1/"/>
    <ds:schemaRef ds:uri="http://purl.org/dc/dcmitype/"/>
  </ds:schemaRefs>
</ds:datastoreItem>
</file>

<file path=customXml/itemProps3.xml><?xml version="1.0" encoding="utf-8"?>
<ds:datastoreItem xmlns:ds="http://schemas.openxmlformats.org/officeDocument/2006/customXml" ds:itemID="{B5371EA0-38D4-4D5B-AF74-95D1C32D8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113d1f-a96a-49d3-a452-e4c789f3fbbd"/>
    <ds:schemaRef ds:uri="674bd3e5-73ce-4452-b847-849c959214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{B5EE78F8-C449-44EF-9696-12802AB8D6ED}tf78438558_win32</Template>
  <TotalTime>392</TotalTime>
  <Words>543</Words>
  <Application>Microsoft Office PowerPoint</Application>
  <PresentationFormat>Panorámica</PresentationFormat>
  <Paragraphs>142</Paragraphs>
  <Slides>15</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Century Gothic</vt:lpstr>
      <vt:lpstr>Garamond</vt:lpstr>
      <vt:lpstr>Wingdings</vt:lpstr>
      <vt:lpstr>SavonVTI</vt:lpstr>
      <vt:lpstr>PROYECTO INTEGRADOR</vt:lpstr>
      <vt:lpstr>Presentación de PowerPoint</vt:lpstr>
      <vt:lpstr>OBJETIVOS</vt:lpstr>
      <vt:lpstr>Presentación de PowerPoint</vt:lpstr>
      <vt:lpstr>Presentación de PowerPoint</vt:lpstr>
      <vt:lpstr>Presentación de PowerPoint</vt:lpstr>
      <vt:lpstr>Presentación de PowerPoint</vt:lpstr>
      <vt:lpstr>Dataset luego de la limpieza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Desafio 1: Limpieza de DataSet Properatti</dc:title>
  <dc:creator>Odetti, Maria Sol</dc:creator>
  <cp:lastModifiedBy>Odetti, Maria Sol</cp:lastModifiedBy>
  <cp:revision>18</cp:revision>
  <dcterms:created xsi:type="dcterms:W3CDTF">2022-05-11T23:46:28Z</dcterms:created>
  <dcterms:modified xsi:type="dcterms:W3CDTF">2022-09-17T12:52:30Z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0x010100565DD5C72EF9204F8F2F6C3B50C312AE</vt:lpwstr>
  </property>
</Properties>
</file>