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5" r:id="rId9"/>
    <p:sldId id="268" r:id="rId10"/>
    <p:sldId id="285" r:id="rId11"/>
    <p:sldId id="267" r:id="rId12"/>
    <p:sldId id="270" r:id="rId13"/>
    <p:sldId id="271" r:id="rId14"/>
    <p:sldId id="264" r:id="rId15"/>
    <p:sldId id="278" r:id="rId16"/>
    <p:sldId id="280" r:id="rId17"/>
    <p:sldId id="284" r:id="rId18"/>
    <p:sldId id="287" r:id="rId19"/>
    <p:sldId id="26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0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BB1A-A7AB-4605-BA31-E8B7C8754CB0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DD54-238D-4887-8CA4-0F17E0B9C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641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5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7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96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07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1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3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72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Diminuir as frases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0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4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8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7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2DD54-238D-4887-8CA4-0F17E0B9CC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40B8-FBC2-4798-8435-C3D9CAA5E37F}" type="datetime1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5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6D2-5499-4749-A3A0-98B23FD7C808}" type="datetime1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0FD5-4F89-43D5-AEDE-0E85CDE38390}" type="datetime1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F4A3-1362-460F-B7BE-50F4CE054DD2}" type="datetime1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4CB-E9F4-4803-BE1C-28C6FF0CB67F}" type="datetime1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6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CA21-939D-49CC-BB99-775D4B08FE7F}" type="datetime1">
              <a:rPr lang="pt-BR" smtClean="0"/>
              <a:t>26/05/2022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88C9-D76F-4FD4-A259-1F5782794EFC}" type="datetime1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DD00-E69D-460C-819D-F4EDEDE08F1A}" type="datetime1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5BC9-15F8-404A-9AA3-88F82D17E841}" type="datetime1">
              <a:rPr lang="pt-BR" smtClean="0"/>
              <a:t>26/05/2022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0DF8-CA0C-408A-918E-61B9E0205B6B}" type="datetime1">
              <a:rPr lang="pt-BR" smtClean="0"/>
              <a:t>26/05/2022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DA7584-A39D-4608-A92D-C378E0654411}" type="datetime1">
              <a:rPr lang="pt-BR" smtClean="0"/>
              <a:t>26/05/2022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3DA35E-1F7A-4403-A7B3-42E00FDC9276}" type="datetime1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7BE2E-5451-4DD3-9FE5-30C594637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6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C0-24A3-40FA-A09F-DF8ED84D9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DW para análise estatística do ENEM na busca por conhecimento educacional do país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D3A35-09AB-492B-B338-B4C87457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610" y="4352544"/>
            <a:ext cx="6801612" cy="69494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pt-BR" dirty="0"/>
              <a:t>Aluno: Saulo Martins Soares da Fonseca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Orientadora: Dra. Ana Carolina Brito de Almeida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2946134-2B90-4FE7-B69E-32E24C935C2C}"/>
              </a:ext>
            </a:extLst>
          </p:cNvPr>
          <p:cNvSpPr txBox="1">
            <a:spLocks/>
          </p:cNvSpPr>
          <p:nvPr/>
        </p:nvSpPr>
        <p:spPr>
          <a:xfrm>
            <a:off x="2594610" y="1265562"/>
            <a:ext cx="6801612" cy="801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800" dirty="0"/>
              <a:t>Universidade do Estado do Rio de Janeiro</a:t>
            </a:r>
          </a:p>
          <a:p>
            <a:pPr algn="l">
              <a:spcBef>
                <a:spcPts val="0"/>
              </a:spcBef>
            </a:pPr>
            <a:r>
              <a:rPr lang="pt-BR" sz="2800" dirty="0"/>
              <a:t>IME – Instituto de Matemática e Estatística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97CD559-D39E-4C54-967E-8E4DD47B7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22" y="4352544"/>
            <a:ext cx="2170403" cy="21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34" y="169164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Requisitos do </a:t>
            </a:r>
            <a:r>
              <a:rPr lang="pt-BR" dirty="0" err="1"/>
              <a:t>dw</a:t>
            </a:r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C65FF479-5A22-4A74-B588-9FB7F312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669989"/>
              </p:ext>
            </p:extLst>
          </p:nvPr>
        </p:nvGraphicFramePr>
        <p:xfrm>
          <a:off x="1409700" y="1629664"/>
          <a:ext cx="9372600" cy="4165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1234360870"/>
                    </a:ext>
                  </a:extLst>
                </a:gridCol>
                <a:gridCol w="6044184">
                  <a:extLst>
                    <a:ext uri="{9D8B030D-6E8A-4147-A177-3AD203B41FA5}">
                      <a16:colId xmlns:a16="http://schemas.microsoft.com/office/drawing/2014/main" val="2311399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do Requisito para o DW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Descritivo do Requisito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RQD1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dos alunos por estado, por tipo de prova e por ano?</a:t>
                      </a:r>
                      <a:endParaRPr lang="pt-B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0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RQD2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perfil financeiro dos alunos agrupado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RQD3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dos alunos com necessidade especiais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RQD4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o total de inscritos no Enem por ano, sexo e estado?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3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RQD5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porcentagem de acertos e erros por prova, estado e escola?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4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RQD6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média das notas das provas referente as escolas comparando com as médias nacionais?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RQD7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média 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notas das provas referente as escolas comparando com as médias estaduais?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RQD8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Quantas pessoas com necessidades especiais se inscreveram no ENEM por estado e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RQD9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a quantidade de pessoas com necessidades especiais que se inscreveram agrupados por tipo de necessidade, estado e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RQD10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cada tipo de deficiência qual auxílio foi solicitado agrupado por ano?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06294"/>
                  </a:ext>
                </a:extLst>
              </a:tr>
            </a:tbl>
          </a:graphicData>
        </a:graphic>
      </p:graphicFrame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3C3E4CA-9CED-3C48-E850-0A455793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300" y="6068292"/>
            <a:ext cx="556260" cy="482138"/>
          </a:xfrm>
        </p:spPr>
        <p:txBody>
          <a:bodyPr/>
          <a:lstStyle/>
          <a:p>
            <a:r>
              <a:rPr lang="pt-BR" b="1" dirty="0"/>
              <a:t>10/20</a:t>
            </a:r>
          </a:p>
        </p:txBody>
      </p:sp>
    </p:spTree>
    <p:extLst>
      <p:ext uri="{BB962C8B-B14F-4D97-AF65-F5344CB8AC3E}">
        <p14:creationId xmlns:p14="http://schemas.microsoft.com/office/powerpoint/2010/main" val="297247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4AF3-D498-404C-B6FD-BEF2A1C7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434" y="96687"/>
            <a:ext cx="7729728" cy="685384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do DW</a:t>
            </a:r>
          </a:p>
        </p:txBody>
      </p:sp>
      <p:pic>
        <p:nvPicPr>
          <p:cNvPr id="7" name="Espaço Reservado para Conteúdo 6" descr="Diagrama, Esquemático&#10;&#10;Descrição gerada automaticamente">
            <a:extLst>
              <a:ext uri="{FF2B5EF4-FFF2-40B4-BE49-F238E27FC236}">
                <a16:creationId xmlns:a16="http://schemas.microsoft.com/office/drawing/2014/main" id="{C998D2B8-515C-47AA-88D2-E665F0F6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886968"/>
            <a:ext cx="9098280" cy="5971032"/>
          </a:xfr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9FAEE1A-5257-74B6-721E-66A83078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300" y="6068292"/>
            <a:ext cx="556260" cy="482138"/>
          </a:xfrm>
        </p:spPr>
        <p:txBody>
          <a:bodyPr/>
          <a:lstStyle/>
          <a:p>
            <a:r>
              <a:rPr lang="pt-BR" b="1" dirty="0"/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57422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6545536-7D7E-41FB-8F28-869CCA4F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071331"/>
            <a:ext cx="10385368" cy="1520824"/>
          </a:xfr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82E2AF8-A479-5AAE-6BE8-3C085AC4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300" y="6068292"/>
            <a:ext cx="556260" cy="482138"/>
          </a:xfrm>
        </p:spPr>
        <p:txBody>
          <a:bodyPr/>
          <a:lstStyle/>
          <a:p>
            <a:r>
              <a:rPr lang="pt-BR" b="1" dirty="0"/>
              <a:t>12/20</a:t>
            </a:r>
          </a:p>
        </p:txBody>
      </p:sp>
    </p:spTree>
    <p:extLst>
      <p:ext uri="{BB962C8B-B14F-4D97-AF65-F5344CB8AC3E}">
        <p14:creationId xmlns:p14="http://schemas.microsoft.com/office/powerpoint/2010/main" val="201101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243"/>
            <a:ext cx="7729728" cy="1188720"/>
          </a:xfrm>
        </p:spPr>
        <p:txBody>
          <a:bodyPr/>
          <a:lstStyle/>
          <a:p>
            <a:r>
              <a:rPr lang="pt-BR" dirty="0"/>
              <a:t>ETL do TRANSACIONAL para o </a:t>
            </a:r>
            <a:r>
              <a:rPr lang="pt-BR" dirty="0" err="1"/>
              <a:t>dw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17C2CA-DC54-4B88-B8D3-745136CF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6" y="1567478"/>
            <a:ext cx="10686660" cy="4422776"/>
          </a:xfr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CEE2C4EF-FA17-A4B4-DD36-250AD0F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300" y="6068292"/>
            <a:ext cx="556260" cy="482138"/>
          </a:xfrm>
        </p:spPr>
        <p:txBody>
          <a:bodyPr/>
          <a:lstStyle/>
          <a:p>
            <a:r>
              <a:rPr lang="pt-BR" b="1" dirty="0"/>
              <a:t>13/20</a:t>
            </a:r>
          </a:p>
        </p:txBody>
      </p:sp>
    </p:spTree>
    <p:extLst>
      <p:ext uri="{BB962C8B-B14F-4D97-AF65-F5344CB8AC3E}">
        <p14:creationId xmlns:p14="http://schemas.microsoft.com/office/powerpoint/2010/main" val="211763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9709-FA34-4CD6-8FA2-8861B8B7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87595-0C4A-47C0-9340-617A5A83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Disponibilização dos dados transacionais para cada ano.</a:t>
            </a:r>
          </a:p>
          <a:p>
            <a:r>
              <a:rPr lang="pt-BR" dirty="0"/>
              <a:t>Disponibilização do DW.</a:t>
            </a:r>
          </a:p>
          <a:p>
            <a:r>
              <a:rPr lang="pt-BR" dirty="0"/>
              <a:t>Visualização de dados através dos gráficos gerados pela ferramenta </a:t>
            </a:r>
            <a:r>
              <a:rPr lang="pt-BR" i="1" dirty="0"/>
              <a:t>PowerBi</a:t>
            </a:r>
            <a:r>
              <a:rPr lang="pt-BR" dirty="0"/>
              <a:t>.</a:t>
            </a:r>
          </a:p>
          <a:p>
            <a:r>
              <a:rPr lang="pt-BR" dirty="0"/>
              <a:t>A análise de desempenho do DW: </a:t>
            </a:r>
            <a:br>
              <a:rPr lang="pt-BR" dirty="0"/>
            </a:br>
            <a:r>
              <a:rPr lang="pt-BR" dirty="0"/>
              <a:t>Média dos alunos agrupados por: estado, área da prova e ano do Enem.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BDF2C0-7D64-4A95-B57C-92DC0E63C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9209"/>
              </p:ext>
            </p:extLst>
          </p:nvPr>
        </p:nvGraphicFramePr>
        <p:xfrm>
          <a:off x="2469896" y="4835482"/>
          <a:ext cx="69758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928">
                  <a:extLst>
                    <a:ext uri="{9D8B030D-6E8A-4147-A177-3AD203B41FA5}">
                      <a16:colId xmlns:a16="http://schemas.microsoft.com/office/drawing/2014/main" val="3761727199"/>
                    </a:ext>
                  </a:extLst>
                </a:gridCol>
                <a:gridCol w="3487928">
                  <a:extLst>
                    <a:ext uri="{9D8B030D-6E8A-4147-A177-3AD203B41FA5}">
                      <a16:colId xmlns:a16="http://schemas.microsoft.com/office/drawing/2014/main" val="1451528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Transacional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DW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088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1min 9 </a:t>
                      </a:r>
                      <a:r>
                        <a:rPr lang="pt-BR" dirty="0" err="1"/>
                        <a:t>secs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73560"/>
                  </a:ext>
                </a:extLst>
              </a:tr>
            </a:tbl>
          </a:graphicData>
        </a:graphic>
      </p:graphicFrame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F1D09317-57BA-E39B-575E-3E69EFD2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300" y="6068292"/>
            <a:ext cx="556260" cy="482138"/>
          </a:xfrm>
        </p:spPr>
        <p:txBody>
          <a:bodyPr/>
          <a:lstStyle/>
          <a:p>
            <a:r>
              <a:rPr lang="pt-BR" b="1" dirty="0"/>
              <a:t>14/20</a:t>
            </a:r>
          </a:p>
        </p:txBody>
      </p:sp>
    </p:spTree>
    <p:extLst>
      <p:ext uri="{BB962C8B-B14F-4D97-AF65-F5344CB8AC3E}">
        <p14:creationId xmlns:p14="http://schemas.microsoft.com/office/powerpoint/2010/main" val="299504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gráfico4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DA5EDC5-02FA-94DC-AA79-A7E3DF371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840" y="1092512"/>
            <a:ext cx="11196320" cy="5318448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8BDD6E-E253-9DE6-7F08-35D186EE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1520" y="6450263"/>
            <a:ext cx="548640" cy="365760"/>
          </a:xfrm>
        </p:spPr>
        <p:txBody>
          <a:bodyPr/>
          <a:lstStyle/>
          <a:p>
            <a:fld id="{5497BE2E-5451-4DD3-9FE5-30C594637B0F}" type="slidenum">
              <a:rPr lang="pt-BR" b="1" smtClean="0"/>
              <a:t>15</a:t>
            </a:fld>
            <a:r>
              <a:rPr lang="pt-BR" b="1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253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gráfico6</a:t>
            </a:r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E1E036F3-F6DF-4DA7-9E49-93F4AFD8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057" y="1147665"/>
            <a:ext cx="11811871" cy="527345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CB910F-0AF4-7DF6-B6C1-4BC42A04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2602" y="6421120"/>
            <a:ext cx="559318" cy="365760"/>
          </a:xfrm>
        </p:spPr>
        <p:txBody>
          <a:bodyPr/>
          <a:lstStyle/>
          <a:p>
            <a:fld id="{5497BE2E-5451-4DD3-9FE5-30C594637B0F}" type="slidenum">
              <a:rPr lang="pt-BR" b="1" smtClean="0"/>
              <a:t>16</a:t>
            </a:fld>
            <a:r>
              <a:rPr lang="pt-BR" b="1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5564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5F919-FC56-499A-A924-E42BBB1D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54778"/>
          </a:xfrm>
        </p:spPr>
        <p:txBody>
          <a:bodyPr/>
          <a:lstStyle/>
          <a:p>
            <a:r>
              <a:rPr lang="pt-BR" dirty="0"/>
              <a:t>Resultados – gráfico10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6D69E5B-98F1-80F9-DBCF-3A958E84E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0" y="1107440"/>
            <a:ext cx="10596880" cy="5582609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FCC1F7-7AD2-BFF8-CC78-A43FE9BA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8720" y="6409000"/>
            <a:ext cx="589280" cy="365760"/>
          </a:xfrm>
        </p:spPr>
        <p:txBody>
          <a:bodyPr/>
          <a:lstStyle/>
          <a:p>
            <a:fld id="{5497BE2E-5451-4DD3-9FE5-30C594637B0F}" type="slidenum">
              <a:rPr lang="pt-BR" b="1" smtClean="0"/>
              <a:t>17</a:t>
            </a:fld>
            <a:r>
              <a:rPr lang="pt-BR" b="1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53498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95C4D-FEDB-4D6F-9A85-8D656F0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90E5A-FB2B-41E3-8959-40D8E8B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Contribuições</a:t>
            </a:r>
          </a:p>
          <a:p>
            <a:pPr lvl="1"/>
            <a:r>
              <a:rPr lang="pt-BR" sz="1800" dirty="0"/>
              <a:t>Infraestrutura de fácil acesso.</a:t>
            </a:r>
          </a:p>
          <a:p>
            <a:pPr lvl="1"/>
            <a:r>
              <a:rPr lang="pt-BR" sz="1800" dirty="0"/>
              <a:t>Forma mais simples e prática de acessar os dados.</a:t>
            </a:r>
          </a:p>
          <a:p>
            <a:pPr lvl="1"/>
            <a:r>
              <a:rPr lang="pt-BR" sz="1800" dirty="0"/>
              <a:t>Mais conhecimento sobre o Enem.</a:t>
            </a:r>
          </a:p>
          <a:p>
            <a:r>
              <a:rPr lang="pt-BR" dirty="0"/>
              <a:t>Limitações</a:t>
            </a:r>
          </a:p>
          <a:p>
            <a:pPr lvl="1"/>
            <a:r>
              <a:rPr lang="pt-BR" sz="1800" dirty="0"/>
              <a:t>Infraestrutura.</a:t>
            </a:r>
          </a:p>
          <a:p>
            <a:pPr lvl="1"/>
            <a:r>
              <a:rPr lang="pt-BR" sz="1800" dirty="0"/>
              <a:t>Analisados anos 2014 e 2015.</a:t>
            </a:r>
          </a:p>
          <a:p>
            <a:pPr lvl="1"/>
            <a:r>
              <a:rPr lang="pt-BR" sz="1800" dirty="0"/>
              <a:t>Utilização do Pentaho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9B136-7496-7AD7-9DA2-9C63FB0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8282" y="6289040"/>
            <a:ext cx="559318" cy="365760"/>
          </a:xfrm>
        </p:spPr>
        <p:txBody>
          <a:bodyPr/>
          <a:lstStyle/>
          <a:p>
            <a:fld id="{5497BE2E-5451-4DD3-9FE5-30C594637B0F}" type="slidenum">
              <a:rPr lang="pt-BR" b="1" smtClean="0"/>
              <a:t>18</a:t>
            </a:fld>
            <a:r>
              <a:rPr lang="pt-BR" b="1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08205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3563-498C-41C1-B3F0-3151A8E3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081E-8ACB-4B7E-BA17-832681C4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pt-BR" dirty="0"/>
              <a:t>Realizar o carregamento dos dados dos demais anos.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Criar novos relatórios utilizando o DW.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Melhorar o armazenamento de dados.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Refatorar os </a:t>
            </a:r>
            <a:r>
              <a:rPr lang="pt-BR" dirty="0" err="1"/>
              <a:t>ETL’s</a:t>
            </a:r>
            <a:r>
              <a:rPr lang="pt-BR" dirty="0"/>
              <a:t>. 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Realizar um estudo em </a:t>
            </a:r>
            <a:r>
              <a:rPr lang="pt-BR" dirty="0" err="1"/>
              <a:t>Tuning</a:t>
            </a:r>
            <a:r>
              <a:rPr lang="pt-BR" dirty="0"/>
              <a:t> de banco de dados.</a:t>
            </a:r>
          </a:p>
          <a:p>
            <a:pPr lvl="0">
              <a:lnSpc>
                <a:spcPct val="110000"/>
              </a:lnSpc>
            </a:pPr>
            <a:r>
              <a:rPr lang="pt-BR" dirty="0"/>
              <a:t>Adaptar o banco de dados atual de acordo </a:t>
            </a:r>
            <a:r>
              <a:rPr lang="pt-BR"/>
              <a:t>com a </a:t>
            </a:r>
            <a:r>
              <a:rPr lang="pt-BR" dirty="0"/>
              <a:t>LGPD.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4E7F7-95DF-AB5A-2031-CF3CD499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569478" cy="365760"/>
          </a:xfrm>
        </p:spPr>
        <p:txBody>
          <a:bodyPr/>
          <a:lstStyle/>
          <a:p>
            <a:fld id="{5497BE2E-5451-4DD3-9FE5-30C594637B0F}" type="slidenum">
              <a:rPr lang="pt-BR" b="1" smtClean="0"/>
              <a:t>19</a:t>
            </a:fld>
            <a:r>
              <a:rPr lang="pt-BR" b="1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58078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3A5804-A670-482E-AFAC-1C35D109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da 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52EF3AD-EF1D-4842-9D25-784B9182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44592"/>
            <a:ext cx="4271771" cy="3407373"/>
          </a:xfrm>
        </p:spPr>
        <p:txBody>
          <a:bodyPr>
            <a:normAutofit/>
          </a:bodyPr>
          <a:lstStyle/>
          <a:p>
            <a:r>
              <a:rPr lang="pt-BR" dirty="0"/>
              <a:t>Motivação do trabalho</a:t>
            </a:r>
          </a:p>
          <a:p>
            <a:r>
              <a:rPr lang="pt-BR" dirty="0"/>
              <a:t>Objetivo</a:t>
            </a:r>
          </a:p>
          <a:p>
            <a:r>
              <a:rPr lang="pt-BR" dirty="0"/>
              <a:t>O que é o Enem?</a:t>
            </a:r>
          </a:p>
          <a:p>
            <a:r>
              <a:rPr lang="pt-BR" dirty="0"/>
              <a:t>Transacional </a:t>
            </a:r>
          </a:p>
          <a:p>
            <a:pPr lvl="1"/>
            <a:r>
              <a:rPr lang="pt-BR" dirty="0"/>
              <a:t>Modelo Lógico</a:t>
            </a:r>
          </a:p>
          <a:p>
            <a:pPr lvl="1"/>
            <a:r>
              <a:rPr lang="pt-BR" dirty="0"/>
              <a:t>ETL dos dados fonte para o transacional</a:t>
            </a:r>
          </a:p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DC8DC75-F08F-4BB9-B139-994375B6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4347" y="2333584"/>
            <a:ext cx="3366517" cy="3407373"/>
          </a:xfrm>
        </p:spPr>
        <p:txBody>
          <a:bodyPr>
            <a:normAutofit/>
          </a:bodyPr>
          <a:lstStyle/>
          <a:p>
            <a:r>
              <a:rPr lang="pt-BR" dirty="0"/>
              <a:t>DW</a:t>
            </a:r>
          </a:p>
          <a:p>
            <a:pPr lvl="1"/>
            <a:r>
              <a:rPr lang="pt-BR" dirty="0"/>
              <a:t>Requisitos do DW</a:t>
            </a:r>
          </a:p>
          <a:p>
            <a:pPr lvl="1"/>
            <a:r>
              <a:rPr lang="pt-BR" dirty="0"/>
              <a:t>Modelo do DW</a:t>
            </a:r>
          </a:p>
          <a:p>
            <a:pPr lvl="1"/>
            <a:r>
              <a:rPr lang="pt-BR" dirty="0"/>
              <a:t>ETL do transacional para o DW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E64FFEF-1ADD-71BB-4063-3028947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068292"/>
            <a:ext cx="479885" cy="482138"/>
          </a:xfrm>
        </p:spPr>
        <p:txBody>
          <a:bodyPr/>
          <a:lstStyle/>
          <a:p>
            <a:r>
              <a:rPr lang="pt-BR" b="1" dirty="0"/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40881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1BA72A-980A-4BB4-8D44-217C7B3A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18558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33D2-FBF4-4F78-A628-C204A00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do trabalho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7B30167-1EEE-4828-822C-E7977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Lei de Acesso à Informação (LAI) cujo a referência é: Lei nº 12.527/2011.</a:t>
            </a:r>
          </a:p>
          <a:p>
            <a:pPr algn="just"/>
            <a:r>
              <a:rPr lang="pt-BR" dirty="0"/>
              <a:t>Dados disponibilizados na área da educação são os dados do Enem.</a:t>
            </a:r>
          </a:p>
          <a:p>
            <a:pPr algn="just"/>
            <a:r>
              <a:rPr lang="pt-BR" dirty="0"/>
              <a:t>Dificuldade em consultar informações do Enem.</a:t>
            </a:r>
          </a:p>
          <a:p>
            <a:pPr algn="just"/>
            <a:r>
              <a:rPr lang="pt-BR" dirty="0"/>
              <a:t>Base do trabalho: Frias, Jorge Luiz Dias de. “Uma Ferramenta para a obtenção e análise de Dados do Enem. Tese (Mestrado em Matemática). Faculdade de Matemática. Pontifícia Universidade Católica. 2015 ”</a:t>
            </a:r>
          </a:p>
          <a:p>
            <a:pPr algn="just"/>
            <a:r>
              <a:rPr lang="pt-BR" dirty="0"/>
              <a:t>A principal motivação deste trabalho é ampliar o conhecimento sobre o Enem utilizando as tecnologias disponíveis na área de dados para realizar tal feito.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21D34E45-5C84-2678-6375-DBB393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068292"/>
            <a:ext cx="479885" cy="482138"/>
          </a:xfrm>
        </p:spPr>
        <p:txBody>
          <a:bodyPr/>
          <a:lstStyle/>
          <a:p>
            <a:r>
              <a:rPr lang="pt-BR" b="1" dirty="0"/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16529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5F95-9E09-4BE4-A2EB-CB34085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45E10-2B3E-4ADC-A72D-44E4C2A9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411475"/>
          </a:xfrm>
        </p:spPr>
        <p:txBody>
          <a:bodyPr>
            <a:normAutofit/>
          </a:bodyPr>
          <a:lstStyle/>
          <a:p>
            <a:pPr lvl="1" algn="just"/>
            <a:r>
              <a:rPr lang="pt-BR" sz="1800" dirty="0"/>
              <a:t>Disponibilizar os dados de uma forma organizada e eficiente para consulta. </a:t>
            </a:r>
          </a:p>
          <a:p>
            <a:pPr lvl="1" algn="just"/>
            <a:r>
              <a:rPr lang="pt-BR" sz="1800" dirty="0"/>
              <a:t>Objetivo Secundários</a:t>
            </a:r>
          </a:p>
          <a:p>
            <a:pPr lvl="2" algn="just"/>
            <a:r>
              <a:rPr lang="pt-BR" sz="1800" dirty="0"/>
              <a:t>Criar banco de dados transacional. </a:t>
            </a:r>
          </a:p>
          <a:p>
            <a:pPr lvl="2" algn="just"/>
            <a:r>
              <a:rPr lang="pt-BR" sz="1800" dirty="0"/>
              <a:t>Criar um DW com os dados históricos do ENEM.</a:t>
            </a:r>
          </a:p>
          <a:p>
            <a:pPr lvl="2" algn="just"/>
            <a:r>
              <a:rPr lang="pt-BR" sz="1800" dirty="0"/>
              <a:t>Criar as </a:t>
            </a:r>
            <a:r>
              <a:rPr lang="pt-BR" sz="1800" dirty="0" err="1"/>
              <a:t>ETL’s</a:t>
            </a:r>
            <a:r>
              <a:rPr lang="pt-BR" sz="1800" dirty="0"/>
              <a:t> tanto para o transacional quanto para o DW.</a:t>
            </a:r>
          </a:p>
          <a:p>
            <a:pPr lvl="2" algn="just"/>
            <a:r>
              <a:rPr lang="pt-BR" sz="1800" dirty="0"/>
              <a:t>Criar os gráficos no PowerBi para a visualização de dados.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0328CAD-AB66-9D2F-CA60-FAD3D993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068292"/>
            <a:ext cx="479885" cy="482138"/>
          </a:xfrm>
        </p:spPr>
        <p:txBody>
          <a:bodyPr/>
          <a:lstStyle/>
          <a:p>
            <a:r>
              <a:rPr lang="pt-BR" b="1" dirty="0"/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39808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FFAE1-D83D-4A35-BEA7-A04966D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F8C7A-EC56-4447-AACF-498405F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152"/>
            <a:ext cx="7729728" cy="3990848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Exame Nacional do Ensino Médio (ENEM)</a:t>
            </a:r>
          </a:p>
          <a:p>
            <a:pPr algn="just"/>
            <a:r>
              <a:rPr lang="pt-BR" dirty="0"/>
              <a:t>Avaliar a qualidade do Ensino Médio Brasileiro. </a:t>
            </a:r>
          </a:p>
          <a:p>
            <a:pPr algn="just"/>
            <a:r>
              <a:rPr lang="pt-BR" dirty="0"/>
              <a:t>As provas são divididas em: </a:t>
            </a:r>
          </a:p>
          <a:p>
            <a:pPr lvl="1" algn="just"/>
            <a:r>
              <a:rPr lang="pt-BR" sz="1800" dirty="0"/>
              <a:t>Ciência da Natureza</a:t>
            </a:r>
          </a:p>
          <a:p>
            <a:pPr lvl="1" algn="just"/>
            <a:r>
              <a:rPr lang="pt-BR" sz="1800" dirty="0"/>
              <a:t>Ciência Humanas</a:t>
            </a:r>
          </a:p>
          <a:p>
            <a:pPr lvl="1" algn="just"/>
            <a:r>
              <a:rPr lang="pt-BR" sz="1800" dirty="0"/>
              <a:t>Matemática</a:t>
            </a:r>
          </a:p>
          <a:p>
            <a:pPr lvl="1" algn="just"/>
            <a:r>
              <a:rPr lang="pt-BR" sz="1800" dirty="0"/>
              <a:t>Linguagens e Códigos (com a Redação)</a:t>
            </a:r>
          </a:p>
          <a:p>
            <a:r>
              <a:rPr lang="pt-BR" dirty="0"/>
              <a:t>O exame contém ao total 180 questões objetivas e uma prova discursa.</a:t>
            </a:r>
          </a:p>
          <a:p>
            <a:r>
              <a:rPr lang="pt-BR" dirty="0"/>
              <a:t>As provas são dividas em cores.</a:t>
            </a:r>
          </a:p>
          <a:p>
            <a:r>
              <a:rPr lang="pt-BR" dirty="0"/>
              <a:t>Dados pessoais e socioeconômicos.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182B7E53-67E4-A03F-96DB-12BEFA0B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068292"/>
            <a:ext cx="479885" cy="482138"/>
          </a:xfrm>
        </p:spPr>
        <p:txBody>
          <a:bodyPr/>
          <a:lstStyle/>
          <a:p>
            <a:r>
              <a:rPr lang="pt-BR" b="1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138071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5"/>
            <a:ext cx="7729728" cy="1023765"/>
          </a:xfrm>
        </p:spPr>
        <p:txBody>
          <a:bodyPr>
            <a:normAutofit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5609628-AE59-493D-B182-9D7B34017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5582" y="2545773"/>
            <a:ext cx="11540836" cy="1602798"/>
          </a:xfr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98078701-A8C3-0F1F-C791-F1C2A6A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068292"/>
            <a:ext cx="479885" cy="482138"/>
          </a:xfrm>
        </p:spPr>
        <p:txBody>
          <a:bodyPr/>
          <a:lstStyle/>
          <a:p>
            <a:r>
              <a:rPr lang="pt-BR" b="1" dirty="0"/>
              <a:t>6/20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91581C-A4FB-F871-9F56-80B556909BCF}"/>
              </a:ext>
            </a:extLst>
          </p:cNvPr>
          <p:cNvSpPr/>
          <p:nvPr/>
        </p:nvSpPr>
        <p:spPr>
          <a:xfrm>
            <a:off x="314960" y="2550160"/>
            <a:ext cx="11521440" cy="10871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30154E-6D5E-8E59-E8F9-7434BAC94DFF}"/>
              </a:ext>
            </a:extLst>
          </p:cNvPr>
          <p:cNvSpPr/>
          <p:nvPr/>
        </p:nvSpPr>
        <p:spPr>
          <a:xfrm>
            <a:off x="314960" y="3637280"/>
            <a:ext cx="11521440" cy="51129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9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7DD0-A6D0-4738-AFCD-5FF79B2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50" y="121300"/>
            <a:ext cx="7729728" cy="490883"/>
          </a:xfrm>
        </p:spPr>
        <p:txBody>
          <a:bodyPr>
            <a:normAutofit fontScale="90000"/>
          </a:bodyPr>
          <a:lstStyle/>
          <a:p>
            <a:r>
              <a:rPr lang="pt-BR" dirty="0"/>
              <a:t>Dados brutos do </a:t>
            </a:r>
            <a:r>
              <a:rPr lang="pt-BR" dirty="0" err="1"/>
              <a:t>enem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9F08B3F-6554-42B6-B534-90A6C4735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783" y="727788"/>
            <a:ext cx="11601062" cy="6008912"/>
          </a:xfr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E41AADB7-2E79-692D-CB3E-A93F397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9081" y="5889143"/>
            <a:ext cx="479885" cy="482138"/>
          </a:xfrm>
        </p:spPr>
        <p:txBody>
          <a:bodyPr/>
          <a:lstStyle/>
          <a:p>
            <a:r>
              <a:rPr lang="pt-BR" b="1" dirty="0"/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395445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5FE-3801-415D-B3CF-AC688021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5315"/>
            <a:ext cx="7729728" cy="569168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lógico - Transacional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79CCBD2-B3CD-F023-957A-10525B8C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0"/>
            <a:ext cx="12192000" cy="6030685"/>
          </a:xfrm>
          <a:prstGeom prst="rect">
            <a:avLst/>
          </a:prstGeom>
        </p:spPr>
      </p:pic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255D665B-7A8A-97A2-7E97-6D92D3B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068292"/>
            <a:ext cx="479885" cy="482138"/>
          </a:xfrm>
        </p:spPr>
        <p:txBody>
          <a:bodyPr/>
          <a:lstStyle/>
          <a:p>
            <a:r>
              <a:rPr lang="pt-BR" b="1" dirty="0"/>
              <a:t>8/20</a:t>
            </a:r>
          </a:p>
        </p:txBody>
      </p:sp>
    </p:spTree>
    <p:extLst>
      <p:ext uri="{BB962C8B-B14F-4D97-AF65-F5344CB8AC3E}">
        <p14:creationId xmlns:p14="http://schemas.microsoft.com/office/powerpoint/2010/main" val="234855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12D3-4265-43E4-87F2-7433FCCB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13231"/>
            <a:ext cx="9784080" cy="1072253"/>
          </a:xfrm>
        </p:spPr>
        <p:txBody>
          <a:bodyPr/>
          <a:lstStyle/>
          <a:p>
            <a:r>
              <a:rPr lang="pt-BR" dirty="0"/>
              <a:t>ETL DOS DADOS FONTES PARA O TRANSACIONAL</a:t>
            </a:r>
          </a:p>
        </p:txBody>
      </p:sp>
      <p:pic>
        <p:nvPicPr>
          <p:cNvPr id="17" name="Espaço Reservado para Conteúdo 16" descr="Diagrama&#10;&#10;Descrição gerada automaticamente">
            <a:extLst>
              <a:ext uri="{FF2B5EF4-FFF2-40B4-BE49-F238E27FC236}">
                <a16:creationId xmlns:a16="http://schemas.microsoft.com/office/drawing/2014/main" id="{96798A78-6475-4741-AB50-6D95ED22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9" y="2094404"/>
            <a:ext cx="11482644" cy="4050365"/>
          </a:xfrm>
        </p:spPr>
      </p:pic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00F50E9B-63EA-627B-060D-4B62BBC6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441" y="6212620"/>
            <a:ext cx="479885" cy="482138"/>
          </a:xfrm>
        </p:spPr>
        <p:txBody>
          <a:bodyPr/>
          <a:lstStyle/>
          <a:p>
            <a:r>
              <a:rPr lang="pt-BR" b="1" dirty="0"/>
              <a:t>9/20</a:t>
            </a:r>
          </a:p>
        </p:txBody>
      </p:sp>
    </p:spTree>
    <p:extLst>
      <p:ext uri="{BB962C8B-B14F-4D97-AF65-F5344CB8AC3E}">
        <p14:creationId xmlns:p14="http://schemas.microsoft.com/office/powerpoint/2010/main" val="117038022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cote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706</Words>
  <Application>Microsoft Office PowerPoint</Application>
  <PresentationFormat>Widescreen</PresentationFormat>
  <Paragraphs>135</Paragraphs>
  <Slides>20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Pacote</vt:lpstr>
      <vt:lpstr>Uso de DW para análise estatística do ENEM na busca por conhecimento educacional do país</vt:lpstr>
      <vt:lpstr>Sumário da apresentação</vt:lpstr>
      <vt:lpstr>Motivação do trabalho </vt:lpstr>
      <vt:lpstr>Objetivo</vt:lpstr>
      <vt:lpstr>O que é o enem?</vt:lpstr>
      <vt:lpstr>Dados brutos do enem</vt:lpstr>
      <vt:lpstr>Dados brutos do enem</vt:lpstr>
      <vt:lpstr>MODELO lógico - Transacional</vt:lpstr>
      <vt:lpstr>ETL DOS DADOS FONTES PARA O TRANSACIONAL</vt:lpstr>
      <vt:lpstr>Requisitos do dw</vt:lpstr>
      <vt:lpstr>Modelo do DW</vt:lpstr>
      <vt:lpstr>ETL do TRANSACIONAL para o dw</vt:lpstr>
      <vt:lpstr>ETL do TRANSACIONAL para o dw</vt:lpstr>
      <vt:lpstr>resultados</vt:lpstr>
      <vt:lpstr>Resultados – gráfico4</vt:lpstr>
      <vt:lpstr>Resultados – gráfico6</vt:lpstr>
      <vt:lpstr>Resultados – gráfico10</vt:lpstr>
      <vt:lpstr>Conclusão</vt:lpstr>
      <vt:lpstr>Trabalhos futuros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DW para análise estatística do ENEM na busca por conhecimento educacional do país</dc:title>
  <dc:creator>Saulo Martins</dc:creator>
  <cp:lastModifiedBy>Saulo Martins</cp:lastModifiedBy>
  <cp:revision>40</cp:revision>
  <dcterms:created xsi:type="dcterms:W3CDTF">2022-03-02T22:09:03Z</dcterms:created>
  <dcterms:modified xsi:type="dcterms:W3CDTF">2022-05-27T03:00:06Z</dcterms:modified>
</cp:coreProperties>
</file>