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6" r:id="rId10"/>
    <p:sldId id="265" r:id="rId11"/>
    <p:sldId id="268" r:id="rId12"/>
    <p:sldId id="269" r:id="rId13"/>
    <p:sldId id="267" r:id="rId14"/>
    <p:sldId id="270" r:id="rId15"/>
    <p:sldId id="271" r:id="rId16"/>
    <p:sldId id="264" r:id="rId17"/>
    <p:sldId id="262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BB1A-A7AB-4605-BA31-E8B7C8754CB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DD54-238D-4887-8CA4-0F17E0B9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A69AB-7D77-4AD1-B9DF-F84D0C41143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5FE-3801-415D-B3CF-AC68802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315"/>
            <a:ext cx="7729728" cy="56916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62F17E1-BEE4-4F33-BE89-A17CD547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8457"/>
            <a:ext cx="121920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13231"/>
            <a:ext cx="9784080" cy="1072253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3D007-5DCE-40EE-BFB6-38330CB2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052828"/>
            <a:ext cx="8247888" cy="3101983"/>
          </a:xfrm>
        </p:spPr>
        <p:txBody>
          <a:bodyPr/>
          <a:lstStyle/>
          <a:p>
            <a:pPr lvl="0" algn="just"/>
            <a:r>
              <a:rPr lang="pt-BR" dirty="0"/>
              <a:t>Acessar o site do governo para realizar o download referente ao ano que será trabalhado.</a:t>
            </a:r>
          </a:p>
          <a:p>
            <a:pPr lvl="0" algn="just"/>
            <a:r>
              <a:rPr lang="pt-BR" dirty="0"/>
              <a:t>Realizar o download no servidor.</a:t>
            </a:r>
          </a:p>
          <a:p>
            <a:pPr lvl="0" algn="just"/>
            <a:r>
              <a:rPr lang="pt-BR" dirty="0"/>
              <a:t>Descompactar o arquivo dos dados brutos.</a:t>
            </a:r>
          </a:p>
          <a:p>
            <a:pPr lvl="0" algn="just"/>
            <a:r>
              <a:rPr lang="pt-BR" dirty="0"/>
              <a:t>Executar os scripts Shell e Python que tem por objetivo extrair os dados, transformá-los e, por fim, realizar o Load para a tabela destino.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38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57" y="302956"/>
            <a:ext cx="7729728" cy="1188720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1AA75A75-0FF5-4498-BF2F-745372B0C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122" y="1782148"/>
            <a:ext cx="5501949" cy="4814530"/>
          </a:xfrm>
          <a:prstGeom prst="rect">
            <a:avLst/>
          </a:prstGeom>
        </p:spPr>
      </p:pic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274520D-DD3E-4FC3-9567-10418379D8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1928" y="1782148"/>
            <a:ext cx="6008913" cy="48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434" y="96687"/>
            <a:ext cx="7729728" cy="68538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DW</a:t>
            </a:r>
          </a:p>
        </p:txBody>
      </p:sp>
      <p:pic>
        <p:nvPicPr>
          <p:cNvPr id="7" name="Espaço Reservado para Conteúdo 6" descr="Diagrama, Esquemático&#10;&#10;Descrição gerada automaticamente">
            <a:extLst>
              <a:ext uri="{FF2B5EF4-FFF2-40B4-BE49-F238E27FC236}">
                <a16:creationId xmlns:a16="http://schemas.microsoft.com/office/drawing/2014/main" id="{C998D2B8-515C-47AA-88D2-E665F0F6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886968"/>
            <a:ext cx="9098280" cy="5971032"/>
          </a:xfrm>
        </p:spPr>
      </p:pic>
    </p:spTree>
    <p:extLst>
      <p:ext uri="{BB962C8B-B14F-4D97-AF65-F5344CB8AC3E}">
        <p14:creationId xmlns:p14="http://schemas.microsoft.com/office/powerpoint/2010/main" val="57422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6E008-917B-4C09-8876-71D158D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os dados estarem disponíveis nos bancos de dados transacionais, então pode ser realizado o ETL do transacional para o DW. </a:t>
            </a:r>
          </a:p>
          <a:p>
            <a:r>
              <a:rPr lang="pt-BR" dirty="0"/>
              <a:t>O ETL extrai os dados do transacional, realiza as devidas transformações e faz o carregamento para o DW. </a:t>
            </a:r>
          </a:p>
          <a:p>
            <a:r>
              <a:rPr lang="pt-BR" dirty="0"/>
              <a:t>Os planos de carga em sua maioria são gerados e executados usando a ferramenta Pentaho Data Integration.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01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243"/>
            <a:ext cx="7729728" cy="1188720"/>
          </a:xfrm>
        </p:spPr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17C2CA-DC54-4B88-B8D3-745136CF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6" y="1567478"/>
            <a:ext cx="10686660" cy="4422776"/>
          </a:xfrm>
        </p:spPr>
      </p:pic>
    </p:spTree>
    <p:extLst>
      <p:ext uri="{BB962C8B-B14F-4D97-AF65-F5344CB8AC3E}">
        <p14:creationId xmlns:p14="http://schemas.microsoft.com/office/powerpoint/2010/main" val="211763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9709-FA34-4CD6-8FA2-8861B8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87595-0C4A-47C0-9340-617A5A83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Respostas das perguntas que foram base do DW.</a:t>
            </a:r>
          </a:p>
          <a:p>
            <a:r>
              <a:rPr lang="pt-BR" dirty="0"/>
              <a:t>Disponibilização de uma infraestrutura fim-a-fim para os dados DW.</a:t>
            </a:r>
          </a:p>
          <a:p>
            <a:r>
              <a:rPr lang="pt-BR" dirty="0"/>
              <a:t>Visualização de dados através dos gráficos gerados pela ferramenta </a:t>
            </a:r>
            <a:r>
              <a:rPr lang="pt-BR" i="1" dirty="0"/>
              <a:t>PowerBi</a:t>
            </a:r>
            <a:r>
              <a:rPr lang="pt-BR" dirty="0"/>
              <a:t>.</a:t>
            </a:r>
          </a:p>
          <a:p>
            <a:r>
              <a:rPr lang="pt-BR" dirty="0"/>
              <a:t>A análise de desempenho do DW: </a:t>
            </a:r>
            <a:br>
              <a:rPr lang="pt-BR" dirty="0"/>
            </a:br>
            <a:r>
              <a:rPr lang="pt-BR" dirty="0"/>
              <a:t>Média dos alunos agrupados por: estado, área da prova e ano do Enem.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BDF2C0-7D64-4A95-B57C-92DC0E63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2540"/>
              </p:ext>
            </p:extLst>
          </p:nvPr>
        </p:nvGraphicFramePr>
        <p:xfrm>
          <a:off x="2497328" y="4442290"/>
          <a:ext cx="69758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28">
                  <a:extLst>
                    <a:ext uri="{9D8B030D-6E8A-4147-A177-3AD203B41FA5}">
                      <a16:colId xmlns:a16="http://schemas.microsoft.com/office/drawing/2014/main" val="3761727199"/>
                    </a:ext>
                  </a:extLst>
                </a:gridCol>
                <a:gridCol w="3487928">
                  <a:extLst>
                    <a:ext uri="{9D8B030D-6E8A-4147-A177-3AD203B41FA5}">
                      <a16:colId xmlns:a16="http://schemas.microsoft.com/office/drawing/2014/main" val="145152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8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1min 9 </a:t>
                      </a:r>
                      <a:r>
                        <a:rPr lang="pt-BR" dirty="0" err="1"/>
                        <a:t>secs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5C4D-FEDB-4D6F-9A85-8D656F0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90E5A-FB2B-41E3-8959-40D8E8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Padronização dos dados.</a:t>
            </a:r>
          </a:p>
          <a:p>
            <a:r>
              <a:rPr lang="pt-BR" dirty="0"/>
              <a:t>Criação da infraestrutura.</a:t>
            </a:r>
          </a:p>
          <a:p>
            <a:r>
              <a:rPr lang="pt-BR" dirty="0"/>
              <a:t>Armazenamento dos dados.</a:t>
            </a:r>
          </a:p>
          <a:p>
            <a:r>
              <a:rPr lang="pt-BR" dirty="0"/>
              <a:t>Capacidade de processamento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9330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3563-498C-41C1-B3F0-3151A8E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081E-8ACB-4B7E-BA17-832681C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pt-BR" dirty="0"/>
              <a:t>Criar bancos de dados transacional para os anos após 2015 do ENEM e a população desses dados no banco de dados do DW.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Ampliar a visualização de dados e ampliar os relatórios baseados em novas perguntas que o DW responda.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 Melhorar a capacidade da infraestrutura, principalmente, no armazenamento de dados.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Refatorar os códigos do ETL tanto do transacional quanto do DW.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Realizar estudo de heurísticas para melhorar o desempenho das consultas que já existem e geram os relatórios.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Usar a capacidade dos dados para realizar um estudo com foco em </a:t>
            </a:r>
            <a:r>
              <a:rPr lang="pt-BR" dirty="0" err="1"/>
              <a:t>Tuning</a:t>
            </a:r>
            <a:r>
              <a:rPr lang="pt-BR" dirty="0"/>
              <a:t> de banco de dados.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Adaptar o banco de dados atual de acordo com o LGPD.</a:t>
            </a:r>
          </a:p>
        </p:txBody>
      </p:sp>
    </p:spTree>
    <p:extLst>
      <p:ext uri="{BB962C8B-B14F-4D97-AF65-F5344CB8AC3E}">
        <p14:creationId xmlns:p14="http://schemas.microsoft.com/office/powerpoint/2010/main" val="58078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1BA72A-980A-4BB4-8D44-217C7B3A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1855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332653"/>
            <a:ext cx="4271771" cy="34073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Objetivo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Disponibilização dos dados.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ETL do fonte para o transacional</a:t>
            </a:r>
          </a:p>
          <a:p>
            <a:r>
              <a:rPr lang="pt-BR" dirty="0"/>
              <a:t>Modelo do DW</a:t>
            </a:r>
          </a:p>
          <a:p>
            <a:r>
              <a:rPr lang="pt-BR" dirty="0"/>
              <a:t>ETL do transacional para o DW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332653"/>
            <a:ext cx="4270247" cy="34073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Resultados</a:t>
            </a:r>
          </a:p>
          <a:p>
            <a:r>
              <a:rPr lang="pt-BR" dirty="0"/>
              <a:t>Impedimentos</a:t>
            </a:r>
          </a:p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do trabalho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Através da Lei de Acesso à Informação (LAI) cujo a referência é: Lei nº 12.527/2011. Os dados são disponibilizados e podem ser acessar de forma gratuita.</a:t>
            </a:r>
          </a:p>
          <a:p>
            <a:pPr algn="just"/>
            <a:r>
              <a:rPr lang="pt-BR" dirty="0"/>
              <a:t>Um dos dados disponibilizados na área da educação são os dados do Enem.</a:t>
            </a:r>
          </a:p>
          <a:p>
            <a:pPr algn="just"/>
            <a:r>
              <a:rPr lang="pt-BR" dirty="0"/>
              <a:t>A principal motivação deste trabalho é ampliar o conhecimento sobre o Enem utilizando as tecnologias disponíveis na área de dados para realizar tal feito.</a:t>
            </a:r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5F95-9E09-4BE4-A2EB-CB34085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5E10-2B3E-4ADC-A72D-44E4C2A9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Disponibilizar uma infraestrutura e os dados do ENEM para que possa tanto a infraestrutura quanto os dados serem estudados. </a:t>
            </a:r>
          </a:p>
          <a:p>
            <a:pPr lvl="1" algn="just"/>
            <a:r>
              <a:rPr lang="pt-BR" dirty="0"/>
              <a:t>Criar banco de dados transacional normalizados para cada ano do Enem para este trabalho foram os anos de 2014 e 2015. </a:t>
            </a:r>
          </a:p>
          <a:p>
            <a:pPr lvl="1" algn="just"/>
            <a:r>
              <a:rPr lang="pt-BR" dirty="0"/>
              <a:t>Criar um DW que uma os dados históricos do ENEM, ou seja, a “união” dos dados de cada ano do Enem.</a:t>
            </a:r>
          </a:p>
          <a:p>
            <a:pPr lvl="1" algn="just"/>
            <a:r>
              <a:rPr lang="pt-BR" dirty="0"/>
              <a:t>Criar as </a:t>
            </a:r>
            <a:r>
              <a:rPr lang="pt-BR" dirty="0" err="1"/>
              <a:t>ETL’s</a:t>
            </a:r>
            <a:r>
              <a:rPr lang="pt-BR" dirty="0"/>
              <a:t> tanto para o transacional quanto para o DW.</a:t>
            </a:r>
          </a:p>
          <a:p>
            <a:pPr lvl="1" algn="just"/>
            <a:r>
              <a:rPr lang="pt-BR" dirty="0"/>
              <a:t>Criar os gráficos no PowerBi para a visualização de dados, neste caso.</a:t>
            </a:r>
          </a:p>
        </p:txBody>
      </p:sp>
    </p:spTree>
    <p:extLst>
      <p:ext uri="{BB962C8B-B14F-4D97-AF65-F5344CB8AC3E}">
        <p14:creationId xmlns:p14="http://schemas.microsoft.com/office/powerpoint/2010/main" val="39808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FAE1-D83D-4A35-BEA7-A04966D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F8C7A-EC56-4447-AACF-498405F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152"/>
            <a:ext cx="7729728" cy="3380875"/>
          </a:xfrm>
        </p:spPr>
        <p:txBody>
          <a:bodyPr/>
          <a:lstStyle/>
          <a:p>
            <a:pPr algn="just"/>
            <a:r>
              <a:rPr lang="pt-BR" dirty="0"/>
              <a:t>Exame Nacional de Ensino Médio que tem por objetivo avaliar a qualidade do Ensino Médio Brasileiro. </a:t>
            </a:r>
          </a:p>
          <a:p>
            <a:pPr algn="just"/>
            <a:r>
              <a:rPr lang="pt-BR" dirty="0"/>
              <a:t>As provas são divididas em: Ciência da Natureza, Ciência Humanas</a:t>
            </a:r>
            <a:r>
              <a:rPr lang="pt-BR"/>
              <a:t>, Matemática, Linguagens </a:t>
            </a:r>
            <a:r>
              <a:rPr lang="pt-BR" dirty="0"/>
              <a:t>e Códigos (com a Redação).</a:t>
            </a:r>
          </a:p>
          <a:p>
            <a:r>
              <a:rPr lang="pt-BR" dirty="0"/>
              <a:t>O exame contém ao total 180 questões objetivas e uma prova discursa.</a:t>
            </a:r>
          </a:p>
          <a:p>
            <a:r>
              <a:rPr lang="pt-BR" dirty="0"/>
              <a:t>As provas são dividas em cores como: amarela, azul, branca e rosa, porém as cores podem mudar de acordo com o ano.</a:t>
            </a:r>
          </a:p>
        </p:txBody>
      </p:sp>
    </p:spTree>
    <p:extLst>
      <p:ext uri="{BB962C8B-B14F-4D97-AF65-F5344CB8AC3E}">
        <p14:creationId xmlns:p14="http://schemas.microsoft.com/office/powerpoint/2010/main" val="138071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B7B52-94DB-4675-A4F8-72844E6A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467344" cy="3101982"/>
          </a:xfrm>
        </p:spPr>
        <p:txBody>
          <a:bodyPr/>
          <a:lstStyle/>
          <a:p>
            <a:pPr algn="just"/>
            <a:r>
              <a:rPr lang="pt-BR" dirty="0"/>
              <a:t>Os arquivos disponibilizados pelo governo federal e quando realizado o download vem em formato “.zip’.</a:t>
            </a:r>
          </a:p>
          <a:p>
            <a:pPr algn="just"/>
            <a:r>
              <a:rPr lang="pt-BR" dirty="0"/>
              <a:t>Dentro do arquivo “.zip” contém vários segmentos de informações: dados brutos, provas, gabaritos entre outros. </a:t>
            </a:r>
          </a:p>
          <a:p>
            <a:pPr algn="just"/>
            <a:r>
              <a:rPr lang="pt-BR" dirty="0"/>
              <a:t>O arquivo “microdados_enem_YYYY.csv” contém os dados compilados do Enem.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95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5"/>
            <a:ext cx="7729728" cy="490883"/>
          </a:xfrm>
        </p:spPr>
        <p:txBody>
          <a:bodyPr>
            <a:normAutofit fontScale="90000"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68B2E2-0687-41E3-80B3-BA7DCAA630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401" y="848412"/>
            <a:ext cx="11943761" cy="5901180"/>
          </a:xfrm>
        </p:spPr>
      </p:pic>
    </p:spTree>
    <p:extLst>
      <p:ext uri="{BB962C8B-B14F-4D97-AF65-F5344CB8AC3E}">
        <p14:creationId xmlns:p14="http://schemas.microsoft.com/office/powerpoint/2010/main" val="34557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50" y="121300"/>
            <a:ext cx="7729728" cy="490883"/>
          </a:xfrm>
        </p:spPr>
        <p:txBody>
          <a:bodyPr>
            <a:normAutofit fontScale="90000"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9F08B3F-6554-42B6-B534-90A6C4735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783" y="727788"/>
            <a:ext cx="11601062" cy="6008912"/>
          </a:xfrm>
        </p:spPr>
      </p:pic>
    </p:spTree>
    <p:extLst>
      <p:ext uri="{BB962C8B-B14F-4D97-AF65-F5344CB8AC3E}">
        <p14:creationId xmlns:p14="http://schemas.microsoft.com/office/powerpoint/2010/main" val="39544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9E124-2A85-4DCA-B085-C790C65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49" y="1"/>
            <a:ext cx="7729728" cy="57849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CONCEITUAL</a:t>
            </a: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0723FB66-1A7E-46FA-AE76-CB81EB8A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74"/>
            <a:ext cx="12192000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507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761</Words>
  <Application>Microsoft Office PowerPoint</Application>
  <PresentationFormat>Widescreen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do trabalho </vt:lpstr>
      <vt:lpstr>Objetivo</vt:lpstr>
      <vt:lpstr>O que é o enem?</vt:lpstr>
      <vt:lpstr>Dados brutos do enem</vt:lpstr>
      <vt:lpstr>Dados brutos do enem</vt:lpstr>
      <vt:lpstr>Dados brutos do enem</vt:lpstr>
      <vt:lpstr>MODELO CONCEITUAL</vt:lpstr>
      <vt:lpstr>MODELO lógico</vt:lpstr>
      <vt:lpstr>ETL DOS DADOS FONTES PARA O TRANSACIONAL</vt:lpstr>
      <vt:lpstr>ETL DOS DADOS FONTES PARA O TRANSACIONAL</vt:lpstr>
      <vt:lpstr>Modelo do DW</vt:lpstr>
      <vt:lpstr>ETL do TRANSACIONAL para o dw</vt:lpstr>
      <vt:lpstr>ETL do TRANSACIONAL para o dw</vt:lpstr>
      <vt:lpstr>resultados</vt:lpstr>
      <vt:lpstr>Limitações</vt:lpstr>
      <vt:lpstr>Trabalhos futuros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14</cp:revision>
  <dcterms:created xsi:type="dcterms:W3CDTF">2022-03-02T22:09:03Z</dcterms:created>
  <dcterms:modified xsi:type="dcterms:W3CDTF">2022-03-24T02:53:19Z</dcterms:modified>
</cp:coreProperties>
</file>