
<file path=[Content_Types].xml><?xml version="1.0" encoding="utf-8"?>
<Types xmlns="http://schemas.openxmlformats.org/package/2006/content-types">
  <Default Extension="tiff" ContentType="image/tiff"/>
  <Default Extension="png" ContentType="image/png"/>
  <Default Extension="rels" ContentType="application/vnd.openxmlformats-package.relationships+xml"/>
  <Default Extension="xml" ContentType="application/xml"/>
  <Override PartName="/ppt/theme/theme2.xml" ContentType="application/vnd.openxmlformats-officedocument.theme+xml"/>
  <Override PartName="/ppt/theme/theme1.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Types>
</file>

<file path=_rels/.rels><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p="http://schemas.openxmlformats.org/presentationml/2006/main" xmlns:a="http://schemas.openxmlformats.org/drawingml/2006/main" xmlns:r="http://schemas.openxmlformats.org/officeDocument/2006/relationships" strictFirstAndLastChars="0" saveSubsetFonts="1">
  <p:sldMasterIdLst>
    <p:sldMasterId id="2147483648" r:id="rId1"/>
  </p:sldMasterIdLst>
  <p:notesMasterIdLst>
    <p:notesMasterId r:id="rId11"/>
  </p:notesMasterIdLst>
  <p:sldIdLst>
    <p:sldId id="265" r:id="rId2"/>
    <p:sldId id="266" r:id="rId3"/>
    <p:sldId id="267" r:id="rId4"/>
    <p:sldId id="268" r:id="rId5"/>
    <p:sldId id="269" r:id="rId6"/>
    <p:sldId id="270" r:id="rId7"/>
    <p:sldId id="271" r:id="rId8"/>
    <p:sldId id="272" r:id="rId9"/>
    <p:sldId id="263" r:id="rId10"/>
  </p:sldIdLst>
  <p:sldSz cx="10080625" cy="7559675"/>
  <p:notesSz cx="7772400" cy="10058400"/>
  <p:defaultTextStyle>
    <a:defPPr>
      <a:defRPr lang="en-GB"/>
    </a:defPPr>
    <a:lvl1pPr algn="l" rtl="0" eaLnBrk="0" fontAlgn="base" hangingPunct="0">
      <a:spcBef>
        <a:spcPct val="0"/>
      </a:spcBef>
      <a:spcAft>
        <a:spcPct val="0"/>
      </a:spcAft>
      <a:defRPr sz="2400" kern="1200">
        <a:solidFill>
          <a:schemeClr val="tx1"/>
        </a:solidFill>
        <a:latin typeface="Times New Roman" pitchFamily="16"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6"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6"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6"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6" charset="0"/>
        <a:ea typeface="+mn-ea"/>
        <a:cs typeface="+mn-cs"/>
      </a:defRPr>
    </a:lvl5pPr>
    <a:lvl6pPr marL="2286000" algn="l" defTabSz="914400" rtl="0" eaLnBrk="1" latinLnBrk="0" hangingPunct="1">
      <a:defRPr sz="2400" kern="1200">
        <a:solidFill>
          <a:schemeClr val="tx1"/>
        </a:solidFill>
        <a:latin typeface="Times New Roman" pitchFamily="16" charset="0"/>
        <a:ea typeface="+mn-ea"/>
        <a:cs typeface="+mn-cs"/>
      </a:defRPr>
    </a:lvl6pPr>
    <a:lvl7pPr marL="2743200" algn="l" defTabSz="914400" rtl="0" eaLnBrk="1" latinLnBrk="0" hangingPunct="1">
      <a:defRPr sz="2400" kern="1200">
        <a:solidFill>
          <a:schemeClr val="tx1"/>
        </a:solidFill>
        <a:latin typeface="Times New Roman" pitchFamily="16" charset="0"/>
        <a:ea typeface="+mn-ea"/>
        <a:cs typeface="+mn-cs"/>
      </a:defRPr>
    </a:lvl7pPr>
    <a:lvl8pPr marL="3200400" algn="l" defTabSz="914400" rtl="0" eaLnBrk="1" latinLnBrk="0" hangingPunct="1">
      <a:defRPr sz="2400" kern="1200">
        <a:solidFill>
          <a:schemeClr val="tx1"/>
        </a:solidFill>
        <a:latin typeface="Times New Roman" pitchFamily="16" charset="0"/>
        <a:ea typeface="+mn-ea"/>
        <a:cs typeface="+mn-cs"/>
      </a:defRPr>
    </a:lvl8pPr>
    <a:lvl9pPr marL="3657600" algn="l" defTabSz="914400" rtl="0" eaLnBrk="1" latinLnBrk="0" hangingPunct="1">
      <a:defRPr sz="2400" kern="1200">
        <a:solidFill>
          <a:schemeClr val="tx1"/>
        </a:solidFill>
        <a:latin typeface="Times New Roman" pitchFamily="16"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432" autoAdjust="0"/>
  </p:normalViewPr>
  <p:slideViewPr>
    <p:cSldViewPr>
      <p:cViewPr varScale="1">
        <p:scale>
          <a:sx n="55" d="100"/>
          <a:sy n="55" d="100"/>
        </p:scale>
        <p:origin x="-1044" y="-7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Relationships xmlns="http://schemas.openxmlformats.org/package/2006/relationships"><Relationship Id="rId11" Type="http://schemas.openxmlformats.org/officeDocument/2006/relationships/notesMaster" Target="notesMasters/notesMaster1.xml"/><Relationship Id="rId15" Type="http://schemas.openxmlformats.org/officeDocument/2006/relationships/tableStyles" Target="tableStyles.xml"/><Relationship Id="rId1" Type="http://schemas.openxmlformats.org/officeDocument/2006/relationships/slideMaster" Target="slideMasters/slideMaster1.xml"/><Relationship Id="rId14" Type="http://schemas.openxmlformats.org/officeDocument/2006/relationships/theme" Target="theme/theme1.xml"/><Relationship Id="rId13" Type="http://schemas.openxmlformats.org/officeDocument/2006/relationships/viewProps" Target="viewProps.xml"/><Relationship Id="rId12" Type="http://schemas.openxmlformats.org/officeDocument/2006/relationships/presProps" Target="presProp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w="9525">
            <a:solidFill>
              <a:srgbClr val="000000"/>
            </a:solidFill>
            <a:miter lim="800000"/>
            <a:headEnd/>
            <a:tailEnd/>
          </a:ln>
          <a:effectLst/>
        </p:spPr>
      </p:sp>
      <p:sp>
        <p:nvSpPr>
          <p:cNvPr id="2050" name="Rectangle 2"/>
          <p:cNvSpPr txBox="1">
            <a:spLocks noGrp="1" noChangeArrowheads="1"/>
          </p:cNvSpPr>
          <p:nvPr>
            <p:ph type="body" idx="1"/>
          </p:nvPr>
        </p:nvSpPr>
        <p:spPr bwMode="auto">
          <a:xfrm>
            <a:off x="1185863" y="4787900"/>
            <a:ext cx="5407025" cy="38258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en-US" smtClean="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Relationships xmlns="http://schemas.openxmlformats.org/package/2006/relationships"><Relationship Id="rId1" Type="http://schemas.openxmlformats.org/officeDocument/2006/relationships/notesMaster" Target="../notesMasters/notesMaster1.xml"/><Relationship Id="rId3" Type="http://schemas.openxmlformats.org/officeDocument/2006/relationships/slide" Target="../slides/slide2.xml"/></Relationships>

</file>

<file path=ppt/notesSlides/_rels/notesSlide3.xml.rels><Relationships xmlns="http://schemas.openxmlformats.org/package/2006/relationships"><Relationship Id="rId1" Type="http://schemas.openxmlformats.org/officeDocument/2006/relationships/notesMaster" Target="../notesMasters/notesMaster1.xml"/><Relationship Id="rId4" Type="http://schemas.openxmlformats.org/officeDocument/2006/relationships/slide" Target="../slides/slide3.xml"/></Relationships>

</file>

<file path=ppt/notesSlides/_rels/notesSlide4.xml.rels><Relationships xmlns="http://schemas.openxmlformats.org/package/2006/relationships"><Relationship Id="rId1" Type="http://schemas.openxmlformats.org/officeDocument/2006/relationships/notesMaster" Target="../notesMasters/notesMaster1.xml"/><Relationship Id="rId5" Type="http://schemas.openxmlformats.org/officeDocument/2006/relationships/slide" Target="../slides/slide4.xml"/></Relationships>

</file>

<file path=ppt/notesSlides/_rels/notesSlide5.xml.rels><Relationships xmlns="http://schemas.openxmlformats.org/package/2006/relationships"><Relationship Id="rId1" Type="http://schemas.openxmlformats.org/officeDocument/2006/relationships/notesMaster" Target="../notesMasters/notesMaster1.xml"/><Relationship Id="rId6" Type="http://schemas.openxmlformats.org/officeDocument/2006/relationships/slide" Target="../slides/slide5.xml"/></Relationships>

</file>

<file path=ppt/notesSlides/_rels/notesSlide6.xml.rels><Relationships xmlns="http://schemas.openxmlformats.org/package/2006/relationships"><Relationship Id="rId1" Type="http://schemas.openxmlformats.org/officeDocument/2006/relationships/notesMaster" Target="../notesMasters/notesMaster1.xml"/><Relationship Id="rId7" Type="http://schemas.openxmlformats.org/officeDocument/2006/relationships/slide" Target="../slides/slide6.xml"/></Relationships>

</file>

<file path=ppt/notesSlides/_rels/notesSlide7.xml.rels><Relationships xmlns="http://schemas.openxmlformats.org/package/2006/relationships"><Relationship Id="rId1" Type="http://schemas.openxmlformats.org/officeDocument/2006/relationships/notesMaster" Target="../notesMasters/notesMaster1.xml"/><Relationship Id="rId8" Type="http://schemas.openxmlformats.org/officeDocument/2006/relationships/slide" Target="../slides/slide7.xml"/></Relationships>

</file>

<file path=ppt/notesSlides/_rels/notesSlide8.xml.rels><Relationships xmlns="http://schemas.openxmlformats.org/package/2006/relationships"><Relationship Id="rId1" Type="http://schemas.openxmlformats.org/officeDocument/2006/relationships/notesMaster" Target="../notesMasters/notesMaster1.xml"/><Relationship Id="rId9" Type="http://schemas.openxmlformats.org/officeDocument/2006/relationships/slide" Target="../slides/slide8.xml"/></Relationships>

</file>

<file path=ppt/notesSlides/_rels/notesSlide9.xml.rels><Relationships xmlns="http://schemas.openxmlformats.org/package/2006/relationships"><Relationship Id="rId1" Type="http://schemas.openxmlformats.org/officeDocument/2006/relationships/notesMaster" Target="../notesMasters/notesMaster1.xml"/><Relationship Id="rId10"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5"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1266" name="Rectangle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wrap="none" anchor="ct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9"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2290" name="Rectangle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wrap="none" anchor="ctr"/>
          <a:lstStyle/>
          <a:p>
            <a:endParaRPr lang="en-US" dirty="0"/>
          </a:p>
        </p:txBody>
      </p:sp>
    </p:spTree>
  </p:cSld>
  <p:clrMapOvr>
    <a:masterClrMapping/>
  </p:clrMapOvr>
</p:notes>
</file>

<file path=ppt/notesSlides/notesSlide3.xml><?xml version="1.0" encoding="utf-8"?>
<p:notes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3314" name="Text Box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lIns="0" tIns="0" rIns="0" bIns="0">
            <a:spAutoFit/>
          </a:bodyPr>
          <a:lstStyle/>
          <a:p>
            <a:pPr marL="215900" indent="-215900" eaLnBrk="1">
              <a:lnSpc>
                <a:spcPct val="97000"/>
              </a:lnSpc>
              <a:spcBef>
                <a:spcPct val="0"/>
              </a:spcBef>
              <a:buSzPct val="45000"/>
              <a:buFont typeface="StarSymbol" charset="0"/>
              <a:buNone/>
              <a:tabLst>
                <a:tab pos="723900" algn="l"/>
                <a:tab pos="1447800" algn="l"/>
                <a:tab pos="2171700" algn="l"/>
                <a:tab pos="2895600" algn="l"/>
                <a:tab pos="3619500" algn="l"/>
                <a:tab pos="4343400" algn="l"/>
                <a:tab pos="5067300" algn="l"/>
              </a:tabLst>
            </a:pPr>
            <a:r>
              <a:rPr lang="en-GB" smtClean="0">
                <a:latin typeface="Arial" charset="0"/>
                <a:ea typeface="Gothic" charset="0"/>
                <a:cs typeface="Gothic" charset="0"/>
              </a:rPr>
              <a:t>   Download a PDF of the Research Summary.</a:t>
            </a:r>
            <a:endParaRPr lang="en-GB" dirty="0">
              <a:latin typeface="Arial" charset="0"/>
              <a:ea typeface="Gothic" charset="0"/>
              <a:cs typeface="Gothic" charset="0"/>
            </a:endParaRPr>
          </a:p>
        </p:txBody>
      </p:sp>
    </p:spTree>
  </p:cSld>
  <p:clrMapOvr>
    <a:masterClrMapping/>
  </p:clrMapOvr>
</p:notes>
</file>

<file path=ppt/notesSlides/notesSlide4.xml><?xml version="1.0" encoding="utf-8"?>
<p:notes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3314" name="Text Box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lIns="0" tIns="0" rIns="0" bIns="0">
            <a:spAutoFit/>
          </a:bodyPr>
          <a:lstStyle/>
          <a:p>
            <a:pPr marL="215900" indent="-215900" eaLnBrk="1">
              <a:lnSpc>
                <a:spcPct val="97000"/>
              </a:lnSpc>
              <a:spcBef>
                <a:spcPct val="0"/>
              </a:spcBef>
              <a:buSzPct val="45000"/>
              <a:buFont typeface="StarSymbol" charset="0"/>
              <a:buNone/>
              <a:tabLst>
                <a:tab pos="723900" algn="l"/>
                <a:tab pos="1447800" algn="l"/>
                <a:tab pos="2171700" algn="l"/>
                <a:tab pos="2895600" algn="l"/>
                <a:tab pos="3619500" algn="l"/>
                <a:tab pos="4343400" algn="l"/>
                <a:tab pos="5067300" algn="l"/>
              </a:tabLst>
            </a:pPr>
            <a:r>
              <a:rPr lang="en-GB" smtClean="0">
                <a:latin typeface="Arial" charset="0"/>
                <a:ea typeface="Gothic" charset="0"/>
                <a:cs typeface="Gothic" charset="0"/>
              </a:rPr>
              <a:t>Figure 1 Primary and Key Secondary End Points. The two primary end points at week 52 were resolution of nonalcoholic steatohepatitis (NASH) with no worsening of fibrosis (Panel A), and an improvement (reduction) in fibrosis by at least one stage with no worsening of the nonalcoholic fatty liver disease (NAFLD) activity score (Panel B). The key secondary end point was the percent change from baseline in the low-density lipoprotein (LDL) cholesterol level at week 24 (Panel C). The NAFLD activity score is assessed on a scale of 0 to 8, with higher scores indicating more severe disease; the components of this measure are steatosis (assessed on a scale of 0 to 3), lobular inflammation (assessed on a scale of 0 to 3), and hepatocellular ballooning (assessed on a scale of 0 to 2). NASH resolution was defined as achievement of a hepatocellular ballooning score of 0, a lobular inflammation score of 0 or 1, and a reduction in the NAFLD activity score by at least 2 points. Fibrosis stages range from F0 (no fibrosis) to F4 (cirrhosis). A total of 11 patients had a delay in their week 52 biopsy due to coronavirus disease 2019–related closure of the biopsy site or related reasons and were removed from the primary analysis population for liver-biopsy analyses.</a:t>
            </a:r>
            <a:endParaRPr lang="en-GB" dirty="0">
              <a:latin typeface="Arial" charset="0"/>
              <a:ea typeface="Gothic" charset="0"/>
              <a:cs typeface="Gothic" charset="0"/>
            </a:endParaRPr>
          </a:p>
        </p:txBody>
      </p:sp>
    </p:spTree>
  </p:cSld>
  <p:clrMapOvr>
    <a:masterClrMapping/>
  </p:clrMapOvr>
</p:notes>
</file>

<file path=ppt/notesSlides/notesSlide5.xml><?xml version="1.0" encoding="utf-8"?>
<p:notes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3314" name="Text Box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lIns="0" tIns="0" rIns="0" bIns="0">
            <a:spAutoFit/>
          </a:bodyPr>
          <a:lstStyle/>
          <a:p>
            <a:pPr marL="215900" indent="-215900" eaLnBrk="1">
              <a:lnSpc>
                <a:spcPct val="97000"/>
              </a:lnSpc>
              <a:spcBef>
                <a:spcPct val="0"/>
              </a:spcBef>
              <a:buSzPct val="45000"/>
              <a:buFont typeface="StarSymbol" charset="0"/>
              <a:buNone/>
              <a:tabLst>
                <a:tab pos="723900" algn="l"/>
                <a:tab pos="1447800" algn="l"/>
                <a:tab pos="2171700" algn="l"/>
                <a:tab pos="2895600" algn="l"/>
                <a:tab pos="3619500" algn="l"/>
                <a:tab pos="4343400" algn="l"/>
                <a:tab pos="5067300" algn="l"/>
              </a:tabLst>
            </a:pPr>
            <a:r>
              <a:rPr lang="en-GB" smtClean="0">
                <a:latin typeface="Arial" charset="0"/>
                <a:ea typeface="Gothic" charset="0"/>
                <a:cs typeface="Gothic" charset="0"/>
              </a:rPr>
              <a:t>Table 1 Demographic and Clinical Characteristics of the Patients at Baseline (Primary Population).</a:t>
            </a:r>
            <a:endParaRPr lang="en-GB" dirty="0">
              <a:latin typeface="Arial" charset="0"/>
              <a:ea typeface="Gothic" charset="0"/>
              <a:cs typeface="Gothic" charset="0"/>
            </a:endParaRPr>
          </a:p>
        </p:txBody>
      </p:sp>
    </p:spTree>
  </p:cSld>
  <p:clrMapOvr>
    <a:masterClrMapping/>
  </p:clrMapOvr>
</p:notes>
</file>

<file path=ppt/notesSlides/notesSlide6.xml><?xml version="1.0" encoding="utf-8"?>
<p:notes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3314" name="Text Box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lIns="0" tIns="0" rIns="0" bIns="0">
            <a:spAutoFit/>
          </a:bodyPr>
          <a:lstStyle/>
          <a:p>
            <a:pPr marL="215900" indent="-215900" eaLnBrk="1">
              <a:lnSpc>
                <a:spcPct val="97000"/>
              </a:lnSpc>
              <a:spcBef>
                <a:spcPct val="0"/>
              </a:spcBef>
              <a:buSzPct val="45000"/>
              <a:buFont typeface="StarSymbol" charset="0"/>
              <a:buNone/>
              <a:tabLst>
                <a:tab pos="723900" algn="l"/>
                <a:tab pos="1447800" algn="l"/>
                <a:tab pos="2171700" algn="l"/>
                <a:tab pos="2895600" algn="l"/>
                <a:tab pos="3619500" algn="l"/>
                <a:tab pos="4343400" algn="l"/>
                <a:tab pos="5067300" algn="l"/>
              </a:tabLst>
            </a:pPr>
            <a:r>
              <a:rPr lang="en-GB" smtClean="0">
                <a:latin typeface="Arial" charset="0"/>
                <a:ea typeface="Gothic" charset="0"/>
                <a:cs typeface="Gothic" charset="0"/>
              </a:rPr>
              <a:t>Table 2 Biopsy End Points.</a:t>
            </a:r>
            <a:endParaRPr lang="en-GB" dirty="0">
              <a:latin typeface="Arial" charset="0"/>
              <a:ea typeface="Gothic" charset="0"/>
              <a:cs typeface="Gothic" charset="0"/>
            </a:endParaRPr>
          </a:p>
        </p:txBody>
      </p:sp>
    </p:spTree>
  </p:cSld>
  <p:clrMapOvr>
    <a:masterClrMapping/>
  </p:clrMapOvr>
</p:notes>
</file>

<file path=ppt/notesSlides/notesSlide7.xml><?xml version="1.0" encoding="utf-8"?>
<p:notes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3314" name="Text Box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lIns="0" tIns="0" rIns="0" bIns="0">
            <a:spAutoFit/>
          </a:bodyPr>
          <a:lstStyle/>
          <a:p>
            <a:pPr marL="215900" indent="-215900" eaLnBrk="1">
              <a:lnSpc>
                <a:spcPct val="97000"/>
              </a:lnSpc>
              <a:spcBef>
                <a:spcPct val="0"/>
              </a:spcBef>
              <a:buSzPct val="45000"/>
              <a:buFont typeface="StarSymbol" charset="0"/>
              <a:buNone/>
              <a:tabLst>
                <a:tab pos="723900" algn="l"/>
                <a:tab pos="1447800" algn="l"/>
                <a:tab pos="2171700" algn="l"/>
                <a:tab pos="2895600" algn="l"/>
                <a:tab pos="3619500" algn="l"/>
                <a:tab pos="4343400" algn="l"/>
                <a:tab pos="5067300" algn="l"/>
              </a:tabLst>
            </a:pPr>
            <a:r>
              <a:rPr lang="en-GB" smtClean="0">
                <a:latin typeface="Arial" charset="0"/>
                <a:ea typeface="Gothic" charset="0"/>
                <a:cs typeface="Gothic" charset="0"/>
              </a:rPr>
              <a:t>Table 3 Key Secondary and Other Secondary End Points (Primary Population).</a:t>
            </a:r>
            <a:endParaRPr lang="en-GB" dirty="0">
              <a:latin typeface="Arial" charset="0"/>
              <a:ea typeface="Gothic" charset="0"/>
              <a:cs typeface="Gothic" charset="0"/>
            </a:endParaRPr>
          </a:p>
        </p:txBody>
      </p:sp>
    </p:spTree>
  </p:cSld>
  <p:clrMapOvr>
    <a:masterClrMapping/>
  </p:clrMapOvr>
</p:notes>
</file>

<file path=ppt/notesSlides/notesSlide8.xml><?xml version="1.0" encoding="utf-8"?>
<p:notes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3314" name="Text Box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lIns="0" tIns="0" rIns="0" bIns="0">
            <a:spAutoFit/>
          </a:bodyPr>
          <a:lstStyle/>
          <a:p>
            <a:pPr marL="215900" indent="-215900" eaLnBrk="1">
              <a:lnSpc>
                <a:spcPct val="97000"/>
              </a:lnSpc>
              <a:spcBef>
                <a:spcPct val="0"/>
              </a:spcBef>
              <a:buSzPct val="45000"/>
              <a:buFont typeface="StarSymbol" charset="0"/>
              <a:buNone/>
              <a:tabLst>
                <a:tab pos="723900" algn="l"/>
                <a:tab pos="1447800" algn="l"/>
                <a:tab pos="2171700" algn="l"/>
                <a:tab pos="2895600" algn="l"/>
                <a:tab pos="3619500" algn="l"/>
                <a:tab pos="4343400" algn="l"/>
                <a:tab pos="5067300" algn="l"/>
              </a:tabLst>
            </a:pPr>
            <a:r>
              <a:rPr lang="en-GB" smtClean="0">
                <a:latin typeface="Arial" charset="0"/>
                <a:ea typeface="Gothic" charset="0"/>
                <a:cs typeface="Gothic" charset="0"/>
              </a:rPr>
              <a:t>Table 4 Safety Summary (Primary Population).</a:t>
            </a:r>
            <a:endParaRPr lang="en-GB" dirty="0">
              <a:latin typeface="Arial" charset="0"/>
              <a:ea typeface="Gothic" charset="0"/>
              <a:cs typeface="Gothic"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3"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wrap="none" anchor="ctr"/>
          <a:lstStyle/>
          <a:p>
            <a:endParaRPr lang="en-US" dirty="0"/>
          </a:p>
        </p:txBody>
      </p:sp>
    </p:spTree>
  </p:cSld>
  <p:clrMapOvr>
    <a:masterClrMapping/>
  </p:clrMapOvr>
</p:notes>
</file>

<file path=ppt/slideLayouts/_rels/slideLayout1.xml.rels><Relationships xmlns="http://schemas.openxmlformats.org/package/2006/relationships"><Relationship Id="rId1" Type="http://schemas.openxmlformats.org/officeDocument/2006/relationships/slideMaster" Target="../slideMasters/slideMaster1.xml"/></Relationships>
</file>

<file path=ppt/slideLayouts/_rels/slideLayout10.xml.rels><Relationships xmlns="http://schemas.openxmlformats.org/package/2006/relationships"><Relationship Id="rId1" Type="http://schemas.openxmlformats.org/officeDocument/2006/relationships/slideMaster" Target="../slideMasters/slideMaster1.xml"/></Relationships>
</file>

<file path=ppt/slideLayouts/_rels/slideLayout11.xml.rels><Relationships xmlns="http://schemas.openxmlformats.org/package/2006/relationships"><Relationship Id="rId1" Type="http://schemas.openxmlformats.org/officeDocument/2006/relationships/slideMaster" Target="../slideMasters/slideMaster1.xml"/></Relationships>
</file>

<file path=ppt/slideLayouts/_rels/slideLayout2.xml.rels><Relationships xmlns="http://schemas.openxmlformats.org/package/2006/relationships"><Relationship Id="rId1" Type="http://schemas.openxmlformats.org/officeDocument/2006/relationships/slideMaster" Target="../slideMasters/slideMaster1.xml"/></Relationships>
</file>

<file path=ppt/slideLayouts/_rels/slideLayout3.xml.rels><Relationships xmlns="http://schemas.openxmlformats.org/package/2006/relationships"><Relationship Id="rId1" Type="http://schemas.openxmlformats.org/officeDocument/2006/relationships/slideMaster" Target="../slideMasters/slideMaster1.xml"/></Relationships>
</file>

<file path=ppt/slideLayouts/_rels/slideLayout4.xml.rels><Relationships xmlns="http://schemas.openxmlformats.org/package/2006/relationships"><Relationship Id="rId1" Type="http://schemas.openxmlformats.org/officeDocument/2006/relationships/slideMaster" Target="../slideMasters/slideMaster1.xml"/></Relationships>
</file>

<file path=ppt/slideLayouts/_rels/slideLayout5.xml.rels><Relationships xmlns="http://schemas.openxmlformats.org/package/2006/relationships"><Relationship Id="rId1" Type="http://schemas.openxmlformats.org/officeDocument/2006/relationships/slideMaster" Target="../slideMasters/slideMaster1.xml"/></Relationships>
</file>

<file path=ppt/slideLayouts/_rels/slideLayout6.xml.rels><Relationships xmlns="http://schemas.openxmlformats.org/package/2006/relationships"><Relationship Id="rId1" Type="http://schemas.openxmlformats.org/officeDocument/2006/relationships/slideMaster" Target="../slideMasters/slideMaster1.xml"/></Relationships>
</file>

<file path=ppt/slideLayouts/_rels/slideLayout7.xml.rels><Relationships xmlns="http://schemas.openxmlformats.org/package/2006/relationships"><Relationship Id="rId1" Type="http://schemas.openxmlformats.org/officeDocument/2006/relationships/slideMaster" Target="../slideMasters/slideMaster1.xml"/></Relationships>
</file>

<file path=ppt/slideLayouts/_rels/slideLayout8.xml.rels><Relationships xmlns="http://schemas.openxmlformats.org/package/2006/relationships"><Relationship Id="rId1" Type="http://schemas.openxmlformats.org/officeDocument/2006/relationships/slideMaster" Target="../slideMasters/slideMaster1.xml"/></Relationships>
</file>

<file path=ppt/slideLayouts/_rels/slideLayout9.xml.rel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4550" y="627063"/>
            <a:ext cx="2151063" cy="6235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9775" y="627063"/>
            <a:ext cx="6302375" cy="6235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9775" y="2101850"/>
            <a:ext cx="4225925" cy="4760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8100" y="2101850"/>
            <a:ext cx="4227513" cy="4760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739775" y="627063"/>
            <a:ext cx="8605838" cy="126047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6" name="Rectangle 2"/>
          <p:cNvSpPr>
            <a:spLocks noGrp="1" noChangeArrowheads="1"/>
          </p:cNvSpPr>
          <p:nvPr>
            <p:ph type="body" idx="1"/>
          </p:nvPr>
        </p:nvSpPr>
        <p:spPr bwMode="auto">
          <a:xfrm>
            <a:off x="739775" y="2101850"/>
            <a:ext cx="8605838" cy="47609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fontAlgn="base" hangingPunct="0">
        <a:lnSpc>
          <a:spcPct val="97000"/>
        </a:lnSpc>
        <a:spcBef>
          <a:spcPct val="0"/>
        </a:spcBef>
        <a:spcAft>
          <a:spcPct val="0"/>
        </a:spcAft>
        <a:buClr>
          <a:srgbClr val="FFFFFF"/>
        </a:buClr>
        <a:buSzPct val="45000"/>
        <a:buFont typeface="StarSymbol" charset="0"/>
        <a:defRPr sz="2800" b="1">
          <a:solidFill>
            <a:srgbClr val="FFFFFF"/>
          </a:solidFill>
          <a:latin typeface="+mj-lt"/>
          <a:ea typeface="+mj-ea"/>
          <a:cs typeface="+mj-cs"/>
        </a:defRPr>
      </a:lvl1pPr>
      <a:lvl2pPr marL="431800" indent="-215900" algn="l" defTabSz="457200" rtl="0" fontAlgn="base" hangingPunct="0">
        <a:spcBef>
          <a:spcPct val="0"/>
        </a:spcBef>
        <a:spcAft>
          <a:spcPct val="0"/>
        </a:spcAft>
        <a:buClr>
          <a:srgbClr val="FFFFFF"/>
        </a:buClr>
        <a:buSzPct val="45000"/>
        <a:buFont typeface="StarSymbol" charset="0"/>
        <a:defRPr sz="4400">
          <a:solidFill>
            <a:srgbClr val="000000"/>
          </a:solidFill>
          <a:latin typeface="Times New Roman" pitchFamily="16" charset="0"/>
          <a:ea typeface="Gothic" charset="0"/>
          <a:cs typeface="Gothic" charset="0"/>
        </a:defRPr>
      </a:lvl2pPr>
      <a:lvl3pPr marL="647700" indent="-215900" algn="l" defTabSz="457200" rtl="0" fontAlgn="base" hangingPunct="0">
        <a:spcBef>
          <a:spcPct val="0"/>
        </a:spcBef>
        <a:spcAft>
          <a:spcPct val="0"/>
        </a:spcAft>
        <a:buClr>
          <a:srgbClr val="FFFFFF"/>
        </a:buClr>
        <a:buSzPct val="45000"/>
        <a:buFont typeface="StarSymbol" charset="0"/>
        <a:defRPr sz="4400">
          <a:solidFill>
            <a:srgbClr val="000000"/>
          </a:solidFill>
          <a:latin typeface="Times New Roman" pitchFamily="16" charset="0"/>
          <a:ea typeface="Gothic" charset="0"/>
          <a:cs typeface="Gothic" charset="0"/>
        </a:defRPr>
      </a:lvl3pPr>
      <a:lvl4pPr marL="863600" indent="-215900" algn="l" defTabSz="457200" rtl="0" fontAlgn="base" hangingPunct="0">
        <a:spcBef>
          <a:spcPct val="0"/>
        </a:spcBef>
        <a:spcAft>
          <a:spcPct val="0"/>
        </a:spcAft>
        <a:buClr>
          <a:srgbClr val="FFFFFF"/>
        </a:buClr>
        <a:buSzPct val="45000"/>
        <a:buFont typeface="StarSymbol" charset="0"/>
        <a:defRPr sz="4400">
          <a:solidFill>
            <a:srgbClr val="000000"/>
          </a:solidFill>
          <a:latin typeface="Times New Roman" pitchFamily="16" charset="0"/>
          <a:ea typeface="Gothic" charset="0"/>
          <a:cs typeface="Gothic" charset="0"/>
        </a:defRPr>
      </a:lvl4pPr>
      <a:lvl5pPr marL="1079500" indent="-215900" algn="l" defTabSz="457200" rtl="0" fontAlgn="base" hangingPunct="0">
        <a:spcBef>
          <a:spcPct val="0"/>
        </a:spcBef>
        <a:spcAft>
          <a:spcPct val="0"/>
        </a:spcAft>
        <a:buClr>
          <a:srgbClr val="FFFFFF"/>
        </a:buClr>
        <a:buSzPct val="45000"/>
        <a:buFont typeface="StarSymbol" charset="0"/>
        <a:defRPr sz="4400">
          <a:solidFill>
            <a:srgbClr val="000000"/>
          </a:solidFill>
          <a:latin typeface="Times New Roman" pitchFamily="16" charset="0"/>
          <a:ea typeface="Gothic" charset="0"/>
          <a:cs typeface="Gothic" charset="0"/>
        </a:defRPr>
      </a:lvl5pPr>
      <a:lvl6pPr marL="1536700" indent="-215900" algn="l" defTabSz="457200" rtl="0" fontAlgn="base" hangingPunct="0">
        <a:spcBef>
          <a:spcPct val="0"/>
        </a:spcBef>
        <a:spcAft>
          <a:spcPct val="0"/>
        </a:spcAft>
        <a:buClr>
          <a:srgbClr val="FFFFFF"/>
        </a:buClr>
        <a:buSzPct val="45000"/>
        <a:buFont typeface="StarSymbol" charset="0"/>
        <a:defRPr sz="4400">
          <a:solidFill>
            <a:srgbClr val="000000"/>
          </a:solidFill>
          <a:latin typeface="Times New Roman" pitchFamily="16" charset="0"/>
          <a:ea typeface="Gothic" charset="0"/>
          <a:cs typeface="Gothic" charset="0"/>
        </a:defRPr>
      </a:lvl6pPr>
      <a:lvl7pPr marL="1993900" indent="-215900" algn="l" defTabSz="457200" rtl="0" fontAlgn="base" hangingPunct="0">
        <a:spcBef>
          <a:spcPct val="0"/>
        </a:spcBef>
        <a:spcAft>
          <a:spcPct val="0"/>
        </a:spcAft>
        <a:buClr>
          <a:srgbClr val="FFFFFF"/>
        </a:buClr>
        <a:buSzPct val="45000"/>
        <a:buFont typeface="StarSymbol" charset="0"/>
        <a:defRPr sz="4400">
          <a:solidFill>
            <a:srgbClr val="000000"/>
          </a:solidFill>
          <a:latin typeface="Times New Roman" pitchFamily="16" charset="0"/>
          <a:ea typeface="Gothic" charset="0"/>
          <a:cs typeface="Gothic" charset="0"/>
        </a:defRPr>
      </a:lvl7pPr>
      <a:lvl8pPr marL="2451100" indent="-215900" algn="l" defTabSz="457200" rtl="0" fontAlgn="base" hangingPunct="0">
        <a:spcBef>
          <a:spcPct val="0"/>
        </a:spcBef>
        <a:spcAft>
          <a:spcPct val="0"/>
        </a:spcAft>
        <a:buClr>
          <a:srgbClr val="FFFFFF"/>
        </a:buClr>
        <a:buSzPct val="45000"/>
        <a:buFont typeface="StarSymbol" charset="0"/>
        <a:defRPr sz="4400">
          <a:solidFill>
            <a:srgbClr val="000000"/>
          </a:solidFill>
          <a:latin typeface="Times New Roman" pitchFamily="16" charset="0"/>
          <a:ea typeface="Gothic" charset="0"/>
          <a:cs typeface="Gothic" charset="0"/>
        </a:defRPr>
      </a:lvl8pPr>
      <a:lvl9pPr marL="2908300" indent="-215900" algn="l" defTabSz="457200" rtl="0" fontAlgn="base" hangingPunct="0">
        <a:spcBef>
          <a:spcPct val="0"/>
        </a:spcBef>
        <a:spcAft>
          <a:spcPct val="0"/>
        </a:spcAft>
        <a:buClr>
          <a:srgbClr val="FFFFFF"/>
        </a:buClr>
        <a:buSzPct val="45000"/>
        <a:buFont typeface="StarSymbol" charset="0"/>
        <a:defRPr sz="4400">
          <a:solidFill>
            <a:srgbClr val="000000"/>
          </a:solidFill>
          <a:latin typeface="Times New Roman" pitchFamily="16" charset="0"/>
          <a:ea typeface="Gothic" charset="0"/>
          <a:cs typeface="Gothic" charset="0"/>
        </a:defRPr>
      </a:lvl9pPr>
    </p:titleStyle>
    <p:bodyStyle>
      <a:lvl1pPr marL="431800" indent="-323850" algn="l" defTabSz="457200" rtl="0" fontAlgn="base" hangingPunct="0">
        <a:lnSpc>
          <a:spcPct val="97000"/>
        </a:lnSpc>
        <a:spcBef>
          <a:spcPct val="0"/>
        </a:spcBef>
        <a:spcAft>
          <a:spcPts val="888"/>
        </a:spcAft>
        <a:buClr>
          <a:srgbClr val="FFFFFF"/>
        </a:buClr>
        <a:buSzPct val="100000"/>
        <a:buFont typeface="Arial" charset="0"/>
        <a:buChar char="•"/>
        <a:defRPr sz="2000">
          <a:solidFill>
            <a:srgbClr val="FFFFFF"/>
          </a:solidFill>
          <a:latin typeface="+mn-lt"/>
          <a:ea typeface="+mn-ea"/>
          <a:cs typeface="+mn-cs"/>
        </a:defRPr>
      </a:lvl1pPr>
      <a:lvl2pPr marL="863600" indent="-287338" algn="l" defTabSz="457200" rtl="0" fontAlgn="base" hangingPunct="0">
        <a:lnSpc>
          <a:spcPct val="97000"/>
        </a:lnSpc>
        <a:spcBef>
          <a:spcPct val="0"/>
        </a:spcBef>
        <a:spcAft>
          <a:spcPts val="1138"/>
        </a:spcAft>
        <a:buClr>
          <a:srgbClr val="FFFFFF"/>
        </a:buClr>
        <a:buSzPct val="75000"/>
        <a:buFont typeface="StarSymbol" charset="0"/>
        <a:buChar char="–"/>
        <a:defRPr sz="2600">
          <a:solidFill>
            <a:srgbClr val="FFFFFF"/>
          </a:solidFill>
          <a:latin typeface="+mn-lt"/>
          <a:ea typeface="+mn-ea"/>
          <a:cs typeface="+mn-cs"/>
        </a:defRPr>
      </a:lvl2pPr>
      <a:lvl3pPr marL="1295400" indent="-215900" algn="l" defTabSz="457200" rtl="0" fontAlgn="base" hangingPunct="0">
        <a:lnSpc>
          <a:spcPct val="97000"/>
        </a:lnSpc>
        <a:spcBef>
          <a:spcPct val="0"/>
        </a:spcBef>
        <a:spcAft>
          <a:spcPts val="850"/>
        </a:spcAft>
        <a:buClr>
          <a:srgbClr val="FFFFFF"/>
        </a:buClr>
        <a:buSzPct val="45000"/>
        <a:buFont typeface="StarSymbol" charset="0"/>
        <a:buChar char="●"/>
        <a:defRPr sz="2400">
          <a:solidFill>
            <a:srgbClr val="FFFFFF"/>
          </a:solidFill>
          <a:latin typeface="+mn-lt"/>
          <a:ea typeface="+mn-ea"/>
          <a:cs typeface="+mn-cs"/>
        </a:defRPr>
      </a:lvl3pPr>
      <a:lvl4pPr marL="1727200" indent="-215900" algn="l" defTabSz="457200" rtl="0" fontAlgn="base" hangingPunct="0">
        <a:lnSpc>
          <a:spcPct val="97000"/>
        </a:lnSpc>
        <a:spcBef>
          <a:spcPct val="0"/>
        </a:spcBef>
        <a:spcAft>
          <a:spcPts val="575"/>
        </a:spcAft>
        <a:buClr>
          <a:srgbClr val="FFFFFF"/>
        </a:buClr>
        <a:buSzPct val="75000"/>
        <a:buFont typeface="StarSymbol" charset="0"/>
        <a:buChar char="–"/>
        <a:defRPr sz="2000">
          <a:solidFill>
            <a:srgbClr val="FFFFFF"/>
          </a:solidFill>
          <a:latin typeface="+mn-lt"/>
          <a:ea typeface="+mn-ea"/>
          <a:cs typeface="+mn-cs"/>
        </a:defRPr>
      </a:lvl4pPr>
      <a:lvl5pPr marL="2159000" indent="-215900" algn="l" defTabSz="457200" rtl="0" fontAlgn="base" hangingPunct="0">
        <a:lnSpc>
          <a:spcPct val="97000"/>
        </a:lnSpc>
        <a:spcBef>
          <a:spcPct val="0"/>
        </a:spcBef>
        <a:spcAft>
          <a:spcPts val="288"/>
        </a:spcAft>
        <a:buClr>
          <a:srgbClr val="FFFFFF"/>
        </a:buClr>
        <a:buSzPct val="45000"/>
        <a:buFont typeface="StarSymbol" charset="0"/>
        <a:buChar char="●"/>
        <a:defRPr sz="2000">
          <a:solidFill>
            <a:srgbClr val="FFFFFF"/>
          </a:solidFill>
          <a:latin typeface="+mn-lt"/>
          <a:ea typeface="+mn-ea"/>
          <a:cs typeface="+mn-cs"/>
        </a:defRPr>
      </a:lvl5pPr>
      <a:lvl6pPr marL="2616200" indent="-215900" algn="l" defTabSz="457200" rtl="0" fontAlgn="base" hangingPunct="0">
        <a:lnSpc>
          <a:spcPct val="97000"/>
        </a:lnSpc>
        <a:spcBef>
          <a:spcPct val="0"/>
        </a:spcBef>
        <a:spcAft>
          <a:spcPts val="288"/>
        </a:spcAft>
        <a:buClr>
          <a:srgbClr val="FFFFFF"/>
        </a:buClr>
        <a:buSzPct val="45000"/>
        <a:buFont typeface="StarSymbol" charset="0"/>
        <a:buChar char="●"/>
        <a:defRPr sz="2000">
          <a:solidFill>
            <a:srgbClr val="FFFFFF"/>
          </a:solidFill>
          <a:latin typeface="+mn-lt"/>
          <a:ea typeface="+mn-ea"/>
          <a:cs typeface="+mn-cs"/>
        </a:defRPr>
      </a:lvl6pPr>
      <a:lvl7pPr marL="3073400" indent="-215900" algn="l" defTabSz="457200" rtl="0" fontAlgn="base" hangingPunct="0">
        <a:lnSpc>
          <a:spcPct val="97000"/>
        </a:lnSpc>
        <a:spcBef>
          <a:spcPct val="0"/>
        </a:spcBef>
        <a:spcAft>
          <a:spcPts val="288"/>
        </a:spcAft>
        <a:buClr>
          <a:srgbClr val="FFFFFF"/>
        </a:buClr>
        <a:buSzPct val="45000"/>
        <a:buFont typeface="StarSymbol" charset="0"/>
        <a:buChar char="●"/>
        <a:defRPr sz="2000">
          <a:solidFill>
            <a:srgbClr val="FFFFFF"/>
          </a:solidFill>
          <a:latin typeface="+mn-lt"/>
          <a:ea typeface="+mn-ea"/>
          <a:cs typeface="+mn-cs"/>
        </a:defRPr>
      </a:lvl7pPr>
      <a:lvl8pPr marL="3530600" indent="-215900" algn="l" defTabSz="457200" rtl="0" fontAlgn="base" hangingPunct="0">
        <a:lnSpc>
          <a:spcPct val="97000"/>
        </a:lnSpc>
        <a:spcBef>
          <a:spcPct val="0"/>
        </a:spcBef>
        <a:spcAft>
          <a:spcPts val="288"/>
        </a:spcAft>
        <a:buClr>
          <a:srgbClr val="FFFFFF"/>
        </a:buClr>
        <a:buSzPct val="45000"/>
        <a:buFont typeface="StarSymbol" charset="0"/>
        <a:buChar char="●"/>
        <a:defRPr sz="2000">
          <a:solidFill>
            <a:srgbClr val="FFFFFF"/>
          </a:solidFill>
          <a:latin typeface="+mn-lt"/>
          <a:ea typeface="+mn-ea"/>
          <a:cs typeface="+mn-cs"/>
        </a:defRPr>
      </a:lvl8pPr>
      <a:lvl9pPr marL="3987800" indent="-215900" algn="l" defTabSz="457200" rtl="0" fontAlgn="base" hangingPunct="0">
        <a:lnSpc>
          <a:spcPct val="97000"/>
        </a:lnSpc>
        <a:spcBef>
          <a:spcPct val="0"/>
        </a:spcBef>
        <a:spcAft>
          <a:spcPts val="288"/>
        </a:spcAft>
        <a:buClr>
          <a:srgbClr val="FFFFFF"/>
        </a:buClr>
        <a:buSzPct val="45000"/>
        <a:buFont typeface="StarSymbol" charset="0"/>
        <a:buChar char="●"/>
        <a:defRPr sz="2000">
          <a:solidFill>
            <a:srgbClr val="FFFFFF"/>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Relationships xmlns="http://schemas.openxmlformats.org/package/2006/relationships"><Relationship Id="rId3"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notesSlide" Target="../notesSlides/notesSlide2.xml"/></Relationships>

</file>

<file path=ppt/slides/_rels/slide3.xml.rels><Relationships xmlns="http://schemas.openxmlformats.org/package/2006/relationships"><Relationship Id="rId3"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tiff"/><Relationship Id="rId7" Type="http://schemas.openxmlformats.org/officeDocument/2006/relationships/notesSlide" Target="../notesSlides/notesSlide3.xml"/></Relationships>

</file>

<file path=ppt/slides/_rels/slide4.xml.rels><Relationships xmlns="http://schemas.openxmlformats.org/package/2006/relationships"><Relationship Id="rId3"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tiff"/><Relationship Id="rId8" Type="http://schemas.openxmlformats.org/officeDocument/2006/relationships/notesSlide" Target="../notesSlides/notesSlide4.xml"/></Relationships>

</file>

<file path=ppt/slides/_rels/slide5.xml.rels><Relationships xmlns="http://schemas.openxmlformats.org/package/2006/relationships"><Relationship Id="rId3"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8.tiff"/><Relationship Id="rId9" Type="http://schemas.openxmlformats.org/officeDocument/2006/relationships/notesSlide" Target="../notesSlides/notesSlide5.xml"/></Relationships>

</file>

<file path=ppt/slides/_rels/slide6.xml.rels><Relationships xmlns="http://schemas.openxmlformats.org/package/2006/relationships"><Relationship Id="rId3"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0.tiff"/><Relationship Id="rId10" Type="http://schemas.openxmlformats.org/officeDocument/2006/relationships/notesSlide" Target="../notesSlides/notesSlide6.xml"/></Relationships>

</file>

<file path=ppt/slides/_rels/slide7.xml.rels><Relationships xmlns="http://schemas.openxmlformats.org/package/2006/relationships"><Relationship Id="rId3"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2.tiff"/><Relationship Id="rId11" Type="http://schemas.openxmlformats.org/officeDocument/2006/relationships/notesSlide" Target="../notesSlides/notesSlide7.xml"/></Relationships>

</file>

<file path=ppt/slides/_rels/slide8.xml.rels><Relationships xmlns="http://schemas.openxmlformats.org/package/2006/relationships"><Relationship Id="rId3"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4.tiff"/><Relationship Id="rId12" Type="http://schemas.openxmlformats.org/officeDocument/2006/relationships/notesSlide" Target="../notesSlides/notesSlide8.xml"/></Relationships>

</file>

<file path=ppt/slides/_rels/slide9.xml.rels><Relationships xmlns="http://schemas.openxmlformats.org/package/2006/relationships"><Relationship Id="rId3" Type="http://schemas.openxmlformats.org/officeDocument/2006/relationships/image" Target="../media/image15.png"/><Relationship Id="rId1" Type="http://schemas.openxmlformats.org/officeDocument/2006/relationships/slideLayout" Target="../slideLayouts/slideLayout2.xml"/><Relationship Id="rId13" Type="http://schemas.openxmlformats.org/officeDocument/2006/relationships/notesSlide" Target="../notesSlides/notesSlide9.xml"/></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739775" y="631825"/>
            <a:ext cx="8604250" cy="1262063"/>
          </a:xfrm>
          <a:prstGeom prst="rect">
            <a:avLst/>
          </a:prstGeom>
          <a:noFill/>
          <a:ln w="9525">
            <a:noFill/>
            <a:miter lim="800000"/>
            <a:headEnd/>
            <a:tailEnd/>
          </a:ln>
        </p:spPr>
        <p:txBody>
          <a:bodyPr lIns="0" tIns="0" rIns="0" bIns="0"/>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b="1" dirty="0" smtClean="0">
                <a:solidFill>
                  <a:srgbClr val="FF0000"/>
                </a:solidFill>
                <a:latin typeface="Arial" charset="0"/>
              </a:rPr>
              <a:t>Original Article</a:t>
            </a:r>
            <a:r>
              <a:rPr lang="en-GB" sz="2800" b="1" dirty="0" smtClean="0">
                <a:solidFill>
                  <a:srgbClr val="FFFFFF"/>
                </a:solidFill>
                <a:latin typeface="Arial" charset="0"/>
              </a:rPr>
              <a:t> </a:t>
            </a:r>
            <a:br>
              <a:rPr lang="en-GB" sz="2800" b="1" dirty="0">
                <a:solidFill>
                  <a:srgbClr val="FFFFFF"/>
                </a:solidFill>
                <a:latin typeface="Arial" charset="0"/>
              </a:rPr>
            </a:br>
            <a:r>
              <a:rPr lang="en-GB" sz="2800" b="1" dirty="0" smtClean="0">
                <a:solidFill>
                  <a:srgbClr val="FFFFFF"/>
                </a:solidFill>
                <a:latin typeface="Arial" charset="0"/>
              </a:rPr>
              <a:t>A Phase 3, Randomized, Controlled Trial of Resmetirom in NASH with Liver Fibrosis</a:t>
            </a:r>
            <a:endParaRPr lang="en-GB" sz="2800" b="1" dirty="0">
              <a:solidFill>
                <a:srgbClr val="FFFFFF"/>
              </a:solidFill>
              <a:latin typeface="Arial" charset="0"/>
            </a:endParaRPr>
          </a:p>
        </p:txBody>
      </p:sp>
      <p:sp>
        <p:nvSpPr>
          <p:cNvPr id="3074" name="Text Box 2"/>
          <p:cNvSpPr txBox="1">
            <a:spLocks noChangeArrowheads="1"/>
          </p:cNvSpPr>
          <p:nvPr/>
        </p:nvSpPr>
        <p:spPr bwMode="auto">
          <a:xfrm>
            <a:off x="739775" y="2259013"/>
            <a:ext cx="8604250" cy="3021012"/>
          </a:xfrm>
          <a:prstGeom prst="rect">
            <a:avLst/>
          </a:prstGeom>
          <a:noFill/>
          <a:ln w="9525">
            <a:noFill/>
            <a:miter lim="800000"/>
            <a:headEnd/>
            <a:tailEnd/>
          </a:ln>
        </p:spPr>
        <p:txBody>
          <a:bodyPr lIns="0" tIns="0" rIns="0" bIns="0"/>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dirty="0" err="1" smtClean="0">
                <a:solidFill>
                  <a:srgbClr val="FFFFFF"/>
                </a:solidFill>
                <a:latin typeface="Arial" charset="0"/>
              </a:rPr>
              <a:t>Stephen A. Harrison, M.D., Pierre Bedossa, M.D., Ph.D., Cynthia D. Guy, M.D., Jörn M. Schattenberg, M.D., Rohit Loomba, M.D., M.H.Sc., Rebecca Taub, M.D., Dominic Labriola, Ph.D., Sam E. Moussa, M.D., Guy W. Neff, M.D., Mary E. Rinella, M.D., Quentin M. Anstee, M.D., Ph.D., Manal F. Abdelmalek, M.D., M.P.H., Zobair Younossi, M.D., Seth J. Baum, M.D., Sven Francque, M.D., Michael R. Charlton, M.D., Philip N. Newsome, M.D., Nicolas Lanthier, M.D., Ph.D., Ingolf Schiefke, M.D., Alessandra Mangia, M.D., Juan M. Pericàs, M.D., Ph.D., Rashmee Patil, M.D., Arun J. Sanyal, M.D., Mazen Noureddin, M.D., M.H.Sc., Meena B. Bansal, M.D., Naim Alkhouri, M.D., Laurent Castera, M.D., Ph.D., Madhavi Rudraraju, M.D., Vlad Ratziu, M.D., Ph.D., for the MAESTRO-NASH Investigators </a:t>
            </a:r>
            <a:endParaRPr lang="en-GB" sz="1800" dirty="0">
              <a:solidFill>
                <a:srgbClr val="FFFFFF"/>
              </a:solidFill>
              <a:latin typeface="Arial" charset="0"/>
            </a:endParaRPr>
          </a:p>
        </p:txBody>
      </p:sp>
      <p:sp>
        <p:nvSpPr>
          <p:cNvPr id="3075" name="Text Box 3"/>
          <p:cNvSpPr txBox="1">
            <a:spLocks noChangeArrowheads="1"/>
          </p:cNvSpPr>
          <p:nvPr/>
        </p:nvSpPr>
        <p:spPr bwMode="auto">
          <a:xfrm>
            <a:off x="738188" y="5641975"/>
            <a:ext cx="8604250" cy="268663"/>
          </a:xfrm>
          <a:prstGeom prst="rect">
            <a:avLst/>
          </a:prstGeom>
          <a:noFill/>
          <a:ln w="9525">
            <a:noFill/>
            <a:miter lim="800000"/>
            <a:headEnd/>
            <a:tailEnd/>
          </a:ln>
        </p:spPr>
        <p:txBody>
          <a:bodyPr lIns="0" tIns="0" rIns="0" bIns="0">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dirty="0" smtClean="0">
                <a:solidFill>
                  <a:srgbClr val="FFFFFF"/>
                </a:solidFill>
                <a:latin typeface="Arial" charset="0"/>
              </a:rPr>
              <a:t>N Engl J Med</a:t>
            </a:r>
            <a:endParaRPr lang="en-GB" sz="1800" dirty="0">
              <a:solidFill>
                <a:srgbClr val="FFFFFF"/>
              </a:solidFill>
              <a:latin typeface="Arial" charset="0"/>
            </a:endParaRPr>
          </a:p>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dirty="0" smtClean="0">
                <a:solidFill>
                  <a:srgbClr val="FFFFFF"/>
                </a:solidFill>
                <a:latin typeface="Arial" charset="0"/>
              </a:rPr>
              <a:t>Volume 390(6):497-509</a:t>
            </a:r>
            <a:endParaRPr lang="en-GB" sz="1800" dirty="0">
              <a:solidFill>
                <a:srgbClr val="FFFFFF"/>
              </a:solidFill>
              <a:latin typeface="Arial" charset="0"/>
            </a:endParaRPr>
          </a:p>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dirty="0" smtClean="0">
                <a:solidFill>
                  <a:srgbClr val="FFFFFF"/>
                </a:solidFill>
                <a:latin typeface="Arial" charset="0"/>
              </a:rPr>
              <a:t>February 8, 2024</a:t>
            </a:r>
            <a:endParaRPr lang="en-GB" sz="1800" dirty="0">
              <a:solidFill>
                <a:srgbClr val="FFFFFF"/>
              </a:solidFill>
              <a:latin typeface="Arial" charset="0"/>
            </a:endParaRPr>
          </a:p>
        </p:txBody>
      </p:sp>
      <p:pic>
        <p:nvPicPr>
          <p:cNvPr id="3076" name="Picture 4"/>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Tree>
  </p:cSld>
  <p:clrMapOvr>
    <a:masterClrMapping/>
  </p:clrMapOvr>
  <p:transition spd="med"/>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739775" y="787983"/>
            <a:ext cx="8604250" cy="417935"/>
          </a:xfrm>
          <a:prstGeom prst="rect">
            <a:avLst/>
          </a:prstGeom>
          <a:noFill/>
          <a:ln w="9525">
            <a:noFill/>
            <a:miter lim="800000"/>
            <a:headEnd/>
            <a:tailEnd/>
          </a:ln>
        </p:spPr>
        <p:txBody>
          <a:bodyPr lIns="0" tIns="0" rIns="0" bIns="0" anchor="ctr">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800" b="1" smtClean="0">
                <a:solidFill>
                  <a:srgbClr val="FFFFFF"/>
                </a:solidFill>
                <a:latin typeface="Arial" charset="0"/>
              </a:rPr>
              <a:t>Study Overview</a:t>
            </a:r>
            <a:endParaRPr lang="en-GB" sz="2800" b="1" dirty="0">
              <a:solidFill>
                <a:srgbClr val="FFFFFF"/>
              </a:solidFill>
              <a:latin typeface="Arial" charset="0"/>
            </a:endParaRPr>
          </a:p>
        </p:txBody>
      </p:sp>
      <p:sp>
        <p:nvSpPr>
          <p:cNvPr id="4098" name="Rectangle 2"/>
          <p:cNvSpPr>
            <a:spLocks noGrp="1" noChangeArrowheads="1"/>
          </p:cNvSpPr>
          <p:nvPr>
            <p:ph type="body"/>
          </p:nvPr>
        </p:nvSpPr>
        <p:spPr>
          <a:xfrm>
            <a:off x="739775" y="1549400"/>
            <a:ext cx="8607425" cy="5241925"/>
          </a:xfrm>
          <a:ln/>
        </p:spPr>
        <p:txBody>
          <a:bodyPr anchor="t"/>
          <a:lstStyle/>
          <a:p>
            <a:pPr marL="431800" indent="-323850" algn="l">
              <a:lnSpc>
                <a:spcPct val="92000"/>
              </a:lnSpc>
              <a:spcAft>
                <a:spcPts val="888"/>
              </a:spcAft>
              <a:buSzPct val="100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b="0" dirty="0" smtClean="0">
                <a:latin typeface="Arial" charset="0"/>
              </a:rPr>
              <a:t>Resmetirom is a selective agonist of THR-β.</a:t>
            </a:r>
            <a:endParaRPr lang="en-GB" sz="2000" b="0" dirty="0">
              <a:latin typeface="Arial" charset="0"/>
            </a:endParaRPr>
          </a:p>
          <a:p>
            <a:pPr marL="431800" indent="-323850" algn="l">
              <a:lnSpc>
                <a:spcPct val="92000"/>
              </a:lnSpc>
              <a:spcAft>
                <a:spcPts val="888"/>
              </a:spcAft>
              <a:buSzPct val="100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b="0" dirty="0" smtClean="0">
                <a:latin typeface="Arial" charset="0"/>
              </a:rPr>
              <a:t>In adults with nonalcoholic steatohepatitis and fibrosis, daily resmetirom (80 mg or 100 mg) was superior to placebo with respect to NASH resolution and fibrosis improvement.</a:t>
            </a:r>
            <a:endParaRPr lang="en-GB" sz="2000" b="0" dirty="0">
              <a:latin typeface="Arial" charset="0"/>
            </a:endParaRPr>
          </a:p>
        </p:txBody>
      </p:sp>
      <p:pic>
        <p:nvPicPr>
          <p:cNvPr id="4099" name="Picture 3"/>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Tree>
  </p:cSld>
  <p:clrMapOvr>
    <a:masterClrMapping/>
  </p:clrMapOvr>
  <p:transition spd="med"/>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358775" y="420688"/>
            <a:ext cx="9364663" cy="238848"/>
          </a:xfrm>
          <a:prstGeom prst="rect">
            <a:avLst/>
          </a:prstGeom>
          <a:noFill/>
          <a:ln w="9525">
            <a:noFill/>
            <a:miter lim="800000"/>
            <a:headEnd/>
            <a:tailEnd/>
          </a:ln>
        </p:spPr>
        <p:txBody>
          <a:bodyPr lIns="0" tIns="0" rIns="0" bIns="0">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z="1600" b="1" dirty="0">
              <a:solidFill>
                <a:srgbClr val="FFFFFF"/>
              </a:solidFill>
              <a:latin typeface="Arial" charset="0"/>
            </a:endParaRPr>
          </a:p>
        </p:txBody>
      </p:sp>
      <p:pic>
        <p:nvPicPr>
          <p:cNvPr id="5122" name="Picture 2"/>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
        <p:nvSpPr>
          <p:cNvPr id="5124" name="Text Box 4"/>
          <p:cNvSpPr txBox="1">
            <a:spLocks noChangeArrowheads="1"/>
          </p:cNvSpPr>
          <p:nvPr/>
        </p:nvSpPr>
        <p:spPr bwMode="auto">
          <a:xfrm>
            <a:off x="2909882" y="6583363"/>
            <a:ext cx="4238636" cy="179152"/>
          </a:xfrm>
          <a:prstGeom prst="rect">
            <a:avLst/>
          </a:prstGeom>
          <a:noFill/>
          <a:ln w="9525">
            <a:noFill/>
            <a:miter lim="800000"/>
            <a:headEnd/>
            <a:tailEnd/>
          </a:ln>
        </p:spPr>
        <p:txBody>
          <a:bodyPr lIns="0" tIns="0" rIns="0" bIns="0">
            <a:spAutoFit/>
          </a:bodyPr>
          <a:lstStyle/>
          <a:p>
            <a:pPr eaLnBrk="1">
              <a:lnSpc>
                <a:spcPct val="97000"/>
              </a:lnSpc>
              <a:buClr>
                <a:srgbClr val="FFFFFF"/>
              </a:buClr>
              <a:buSzPct val="45000"/>
              <a:buFont typeface="StarSymbol" charset="0"/>
              <a:buNone/>
              <a:tabLst>
                <a:tab pos="723900" algn="l"/>
                <a:tab pos="1447800" algn="l"/>
                <a:tab pos="2171700" algn="l"/>
                <a:tab pos="2895600" algn="l"/>
                <a:tab pos="3619500" algn="l"/>
              </a:tabLst>
            </a:pPr>
            <a:r>
              <a:rPr lang="en-GB" sz="1200" b="1" smtClean="0">
                <a:solidFill>
                  <a:srgbClr val="FFFFFF"/>
                </a:solidFill>
                <a:latin typeface="Arial" charset="0"/>
              </a:rPr>
              <a:t>Harrison SA et al. N Engl J Med2024;390:497-509</a:t>
            </a:r>
            <a:endParaRPr lang="en-GB" sz="1200" b="1" dirty="0">
              <a:solidFill>
                <a:srgbClr val="FFFFFF"/>
              </a:solidFill>
              <a:latin typeface="Arial" charset="0"/>
            </a:endParaRPr>
          </a:p>
        </p:txBody>
      </p:sp>
      <p:pic>
        <p:nvPicPr>
          <p:cNvPr id="6" name="Picture 5" descr="Image"/>
          <p:cNvPicPr>
            <a:picLocks noChangeAspect="1"/>
          </p:cNvPicPr>
          <p:nvPr/>
        </p:nvPicPr>
        <p:blipFill>
          <a:blip r:embed="rId4" cstate="print"/>
          <a:stretch>
            <a:fillRect/>
          </a:stretch>
        </p:blipFill>
        <p:spPr>
          <a:xfrm>
            <a:off x="2909882" y="1028700"/>
            <a:ext cx="4238636" cy="5486400"/>
          </a:xfrm>
          <a:prstGeom prst="rect">
            <a:avLst/>
          </a:prstGeom>
        </p:spPr>
      </p:pic>
    </p:spTree>
  </p:cSld>
  <p:clrMapOvr>
    <a:masterClrMapping/>
  </p:clrMapOvr>
  <p:transition spd="med"/>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358775" y="420688"/>
            <a:ext cx="9364663" cy="238848"/>
          </a:xfrm>
          <a:prstGeom prst="rect">
            <a:avLst/>
          </a:prstGeom>
          <a:noFill/>
          <a:ln w="9525">
            <a:noFill/>
            <a:miter lim="800000"/>
            <a:headEnd/>
            <a:tailEnd/>
          </a:ln>
        </p:spPr>
        <p:txBody>
          <a:bodyPr lIns="0" tIns="0" rIns="0" bIns="0">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b="1" dirty="0" err="1" smtClean="0">
                <a:solidFill>
                  <a:srgbClr val="FFFFFF"/>
                </a:solidFill>
                <a:latin typeface="Arial" charset="0"/>
              </a:rPr>
              <a:t>Primary and Key Secondary End Points.</a:t>
            </a:r>
            <a:endParaRPr lang="en-GB" sz="1600" b="1" dirty="0">
              <a:solidFill>
                <a:srgbClr val="FFFFFF"/>
              </a:solidFill>
              <a:latin typeface="Arial" charset="0"/>
            </a:endParaRPr>
          </a:p>
        </p:txBody>
      </p:sp>
      <p:pic>
        <p:nvPicPr>
          <p:cNvPr id="5122" name="Picture 2"/>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
        <p:nvSpPr>
          <p:cNvPr id="5124" name="Text Box 4"/>
          <p:cNvSpPr txBox="1">
            <a:spLocks noChangeArrowheads="1"/>
          </p:cNvSpPr>
          <p:nvPr/>
        </p:nvSpPr>
        <p:spPr bwMode="auto">
          <a:xfrm>
            <a:off x="4013432" y="6583363"/>
            <a:ext cx="2031536" cy="179152"/>
          </a:xfrm>
          <a:prstGeom prst="rect">
            <a:avLst/>
          </a:prstGeom>
          <a:noFill/>
          <a:ln w="9525">
            <a:noFill/>
            <a:miter lim="800000"/>
            <a:headEnd/>
            <a:tailEnd/>
          </a:ln>
        </p:spPr>
        <p:txBody>
          <a:bodyPr lIns="0" tIns="0" rIns="0" bIns="0">
            <a:spAutoFit/>
          </a:bodyPr>
          <a:lstStyle/>
          <a:p>
            <a:pPr eaLnBrk="1">
              <a:lnSpc>
                <a:spcPct val="97000"/>
              </a:lnSpc>
              <a:buClr>
                <a:srgbClr val="FFFFFF"/>
              </a:buClr>
              <a:buSzPct val="45000"/>
              <a:buFont typeface="StarSymbol" charset="0"/>
              <a:buNone/>
              <a:tabLst>
                <a:tab pos="723900" algn="l"/>
                <a:tab pos="1447800" algn="l"/>
                <a:tab pos="2171700" algn="l"/>
                <a:tab pos="2895600" algn="l"/>
                <a:tab pos="3619500" algn="l"/>
              </a:tabLst>
            </a:pPr>
            <a:r>
              <a:rPr lang="en-GB" sz="1200" b="1" smtClean="0">
                <a:solidFill>
                  <a:srgbClr val="FFFFFF"/>
                </a:solidFill>
                <a:latin typeface="Arial" charset="0"/>
              </a:rPr>
              <a:t>Harrison SA et al. N Engl J Med2024;390:497-509</a:t>
            </a:r>
            <a:endParaRPr lang="en-GB" sz="1200" b="1" dirty="0">
              <a:solidFill>
                <a:srgbClr val="FFFFFF"/>
              </a:solidFill>
              <a:latin typeface="Arial" charset="0"/>
            </a:endParaRPr>
          </a:p>
        </p:txBody>
      </p:sp>
      <p:pic>
        <p:nvPicPr>
          <p:cNvPr id="6" name="Picture 5" descr="Image"/>
          <p:cNvPicPr>
            <a:picLocks noChangeAspect="1"/>
          </p:cNvPicPr>
          <p:nvPr/>
        </p:nvPicPr>
        <p:blipFill>
          <a:blip r:embed="rId4" cstate="print"/>
          <a:stretch>
            <a:fillRect/>
          </a:stretch>
        </p:blipFill>
        <p:spPr>
          <a:xfrm>
            <a:off x="4013432" y="1028700"/>
            <a:ext cx="2031536" cy="5486400"/>
          </a:xfrm>
          <a:prstGeom prst="rect">
            <a:avLst/>
          </a:prstGeom>
        </p:spPr>
      </p:pic>
    </p:spTree>
  </p:cSld>
  <p:clrMapOvr>
    <a:masterClrMapping/>
  </p:clrMapOvr>
  <p:transition spd="med"/>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358775" y="420688"/>
            <a:ext cx="9364663" cy="238848"/>
          </a:xfrm>
          <a:prstGeom prst="rect">
            <a:avLst/>
          </a:prstGeom>
          <a:noFill/>
          <a:ln w="9525">
            <a:noFill/>
            <a:miter lim="800000"/>
            <a:headEnd/>
            <a:tailEnd/>
          </a:ln>
        </p:spPr>
        <p:txBody>
          <a:bodyPr lIns="0" tIns="0" rIns="0" bIns="0">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b="1" dirty="0" err="1" smtClean="0">
                <a:solidFill>
                  <a:srgbClr val="FFFFFF"/>
                </a:solidFill>
                <a:latin typeface="Arial" charset="0"/>
              </a:rPr>
              <a:t>Demographic and Clinical Characteristics of the Patients at Baseline (Primary Population).</a:t>
            </a:r>
            <a:endParaRPr lang="en-GB" sz="1600" b="1" dirty="0">
              <a:solidFill>
                <a:srgbClr val="FFFFFF"/>
              </a:solidFill>
              <a:latin typeface="Arial" charset="0"/>
            </a:endParaRPr>
          </a:p>
        </p:txBody>
      </p:sp>
      <p:pic>
        <p:nvPicPr>
          <p:cNvPr id="5122" name="Picture 2"/>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
        <p:nvSpPr>
          <p:cNvPr id="5124" name="Text Box 4"/>
          <p:cNvSpPr txBox="1">
            <a:spLocks noChangeArrowheads="1"/>
          </p:cNvSpPr>
          <p:nvPr/>
        </p:nvSpPr>
        <p:spPr bwMode="auto">
          <a:xfrm>
            <a:off x="3637222" y="6583363"/>
            <a:ext cx="2783956" cy="179152"/>
          </a:xfrm>
          <a:prstGeom prst="rect">
            <a:avLst/>
          </a:prstGeom>
          <a:noFill/>
          <a:ln w="9525">
            <a:noFill/>
            <a:miter lim="800000"/>
            <a:headEnd/>
            <a:tailEnd/>
          </a:ln>
        </p:spPr>
        <p:txBody>
          <a:bodyPr lIns="0" tIns="0" rIns="0" bIns="0">
            <a:spAutoFit/>
          </a:bodyPr>
          <a:lstStyle/>
          <a:p>
            <a:pPr eaLnBrk="1">
              <a:lnSpc>
                <a:spcPct val="97000"/>
              </a:lnSpc>
              <a:buClr>
                <a:srgbClr val="FFFFFF"/>
              </a:buClr>
              <a:buSzPct val="45000"/>
              <a:buFont typeface="StarSymbol" charset="0"/>
              <a:buNone/>
              <a:tabLst>
                <a:tab pos="723900" algn="l"/>
                <a:tab pos="1447800" algn="l"/>
                <a:tab pos="2171700" algn="l"/>
                <a:tab pos="2895600" algn="l"/>
                <a:tab pos="3619500" algn="l"/>
              </a:tabLst>
            </a:pPr>
            <a:r>
              <a:rPr lang="en-GB" sz="1200" b="1" smtClean="0">
                <a:solidFill>
                  <a:srgbClr val="FFFFFF"/>
                </a:solidFill>
                <a:latin typeface="Arial" charset="0"/>
              </a:rPr>
              <a:t>Harrison SA et al. N Engl J Med2024;390:497-509</a:t>
            </a:r>
            <a:endParaRPr lang="en-GB" sz="1200" b="1" dirty="0">
              <a:solidFill>
                <a:srgbClr val="FFFFFF"/>
              </a:solidFill>
              <a:latin typeface="Arial" charset="0"/>
            </a:endParaRPr>
          </a:p>
        </p:txBody>
      </p:sp>
      <p:pic>
        <p:nvPicPr>
          <p:cNvPr id="6" name="Picture 5" descr="Image"/>
          <p:cNvPicPr>
            <a:picLocks noChangeAspect="1"/>
          </p:cNvPicPr>
          <p:nvPr/>
        </p:nvPicPr>
        <p:blipFill>
          <a:blip r:embed="rId4" cstate="print"/>
          <a:stretch>
            <a:fillRect/>
          </a:stretch>
        </p:blipFill>
        <p:spPr>
          <a:xfrm>
            <a:off x="3637222" y="1028700"/>
            <a:ext cx="2783956" cy="5486400"/>
          </a:xfrm>
          <a:prstGeom prst="rect">
            <a:avLst/>
          </a:prstGeom>
        </p:spPr>
      </p:pic>
    </p:spTree>
  </p:cSld>
  <p:clrMapOvr>
    <a:masterClrMapping/>
  </p:clrMapOvr>
  <p:transition spd="med"/>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358775" y="420688"/>
            <a:ext cx="9364663" cy="238848"/>
          </a:xfrm>
          <a:prstGeom prst="rect">
            <a:avLst/>
          </a:prstGeom>
          <a:noFill/>
          <a:ln w="9525">
            <a:noFill/>
            <a:miter lim="800000"/>
            <a:headEnd/>
            <a:tailEnd/>
          </a:ln>
        </p:spPr>
        <p:txBody>
          <a:bodyPr lIns="0" tIns="0" rIns="0" bIns="0">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b="1" dirty="0" err="1" smtClean="0">
                <a:solidFill>
                  <a:srgbClr val="FFFFFF"/>
                </a:solidFill>
                <a:latin typeface="Arial" charset="0"/>
              </a:rPr>
              <a:t>Biopsy End Points.</a:t>
            </a:r>
            <a:endParaRPr lang="en-GB" sz="1600" b="1" dirty="0">
              <a:solidFill>
                <a:srgbClr val="FFFFFF"/>
              </a:solidFill>
              <a:latin typeface="Arial" charset="0"/>
            </a:endParaRPr>
          </a:p>
        </p:txBody>
      </p:sp>
      <p:pic>
        <p:nvPicPr>
          <p:cNvPr id="5122" name="Picture 2"/>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
        <p:nvSpPr>
          <p:cNvPr id="5124" name="Text Box 4"/>
          <p:cNvSpPr txBox="1">
            <a:spLocks noChangeArrowheads="1"/>
          </p:cNvSpPr>
          <p:nvPr/>
        </p:nvSpPr>
        <p:spPr bwMode="auto">
          <a:xfrm>
            <a:off x="571500" y="6583363"/>
            <a:ext cx="8915400" cy="179152"/>
          </a:xfrm>
          <a:prstGeom prst="rect">
            <a:avLst/>
          </a:prstGeom>
          <a:noFill/>
          <a:ln w="9525">
            <a:noFill/>
            <a:miter lim="800000"/>
            <a:headEnd/>
            <a:tailEnd/>
          </a:ln>
        </p:spPr>
        <p:txBody>
          <a:bodyPr lIns="0" tIns="0" rIns="0" bIns="0">
            <a:spAutoFit/>
          </a:bodyPr>
          <a:lstStyle/>
          <a:p>
            <a:pPr eaLnBrk="1">
              <a:lnSpc>
                <a:spcPct val="97000"/>
              </a:lnSpc>
              <a:buClr>
                <a:srgbClr val="FFFFFF"/>
              </a:buClr>
              <a:buSzPct val="45000"/>
              <a:buFont typeface="StarSymbol" charset="0"/>
              <a:buNone/>
              <a:tabLst>
                <a:tab pos="723900" algn="l"/>
                <a:tab pos="1447800" algn="l"/>
                <a:tab pos="2171700" algn="l"/>
                <a:tab pos="2895600" algn="l"/>
                <a:tab pos="3619500" algn="l"/>
              </a:tabLst>
            </a:pPr>
            <a:r>
              <a:rPr lang="en-GB" sz="1200" b="1" smtClean="0">
                <a:solidFill>
                  <a:srgbClr val="FFFFFF"/>
                </a:solidFill>
                <a:latin typeface="Arial" charset="0"/>
              </a:rPr>
              <a:t>Harrison SA et al. N Engl J Med2024;390:497-509</a:t>
            </a:r>
            <a:endParaRPr lang="en-GB" sz="1200" b="1" dirty="0">
              <a:solidFill>
                <a:srgbClr val="FFFFFF"/>
              </a:solidFill>
              <a:latin typeface="Arial" charset="0"/>
            </a:endParaRPr>
          </a:p>
        </p:txBody>
      </p:sp>
      <p:pic>
        <p:nvPicPr>
          <p:cNvPr id="6" name="Picture 5" descr="Image"/>
          <p:cNvPicPr>
            <a:picLocks noChangeAspect="1"/>
          </p:cNvPicPr>
          <p:nvPr/>
        </p:nvPicPr>
        <p:blipFill>
          <a:blip r:embed="rId4" cstate="print"/>
          <a:stretch>
            <a:fillRect/>
          </a:stretch>
        </p:blipFill>
        <p:spPr>
          <a:xfrm>
            <a:off x="571500" y="1614761"/>
            <a:ext cx="8915400" cy="4314278"/>
          </a:xfrm>
          <a:prstGeom prst="rect">
            <a:avLst/>
          </a:prstGeom>
        </p:spPr>
      </p:pic>
    </p:spTree>
  </p:cSld>
  <p:clrMapOvr>
    <a:masterClrMapping/>
  </p:clrMapOvr>
  <p:transition spd="med"/>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358775" y="420688"/>
            <a:ext cx="9364663" cy="238848"/>
          </a:xfrm>
          <a:prstGeom prst="rect">
            <a:avLst/>
          </a:prstGeom>
          <a:noFill/>
          <a:ln w="9525">
            <a:noFill/>
            <a:miter lim="800000"/>
            <a:headEnd/>
            <a:tailEnd/>
          </a:ln>
        </p:spPr>
        <p:txBody>
          <a:bodyPr lIns="0" tIns="0" rIns="0" bIns="0">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b="1" dirty="0" err="1" smtClean="0">
                <a:solidFill>
                  <a:srgbClr val="FFFFFF"/>
                </a:solidFill>
                <a:latin typeface="Arial" charset="0"/>
              </a:rPr>
              <a:t>Key Secondary and Other Secondary End Points (Primary Population).</a:t>
            </a:r>
            <a:endParaRPr lang="en-GB" sz="1600" b="1" dirty="0">
              <a:solidFill>
                <a:srgbClr val="FFFFFF"/>
              </a:solidFill>
              <a:latin typeface="Arial" charset="0"/>
            </a:endParaRPr>
          </a:p>
        </p:txBody>
      </p:sp>
      <p:pic>
        <p:nvPicPr>
          <p:cNvPr id="5122" name="Picture 2"/>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
        <p:nvSpPr>
          <p:cNvPr id="5124" name="Text Box 4"/>
          <p:cNvSpPr txBox="1">
            <a:spLocks noChangeArrowheads="1"/>
          </p:cNvSpPr>
          <p:nvPr/>
        </p:nvSpPr>
        <p:spPr bwMode="auto">
          <a:xfrm>
            <a:off x="571500" y="6583363"/>
            <a:ext cx="8915400" cy="179152"/>
          </a:xfrm>
          <a:prstGeom prst="rect">
            <a:avLst/>
          </a:prstGeom>
          <a:noFill/>
          <a:ln w="9525">
            <a:noFill/>
            <a:miter lim="800000"/>
            <a:headEnd/>
            <a:tailEnd/>
          </a:ln>
        </p:spPr>
        <p:txBody>
          <a:bodyPr lIns="0" tIns="0" rIns="0" bIns="0">
            <a:spAutoFit/>
          </a:bodyPr>
          <a:lstStyle/>
          <a:p>
            <a:pPr eaLnBrk="1">
              <a:lnSpc>
                <a:spcPct val="97000"/>
              </a:lnSpc>
              <a:buClr>
                <a:srgbClr val="FFFFFF"/>
              </a:buClr>
              <a:buSzPct val="45000"/>
              <a:buFont typeface="StarSymbol" charset="0"/>
              <a:buNone/>
              <a:tabLst>
                <a:tab pos="723900" algn="l"/>
                <a:tab pos="1447800" algn="l"/>
                <a:tab pos="2171700" algn="l"/>
                <a:tab pos="2895600" algn="l"/>
                <a:tab pos="3619500" algn="l"/>
              </a:tabLst>
            </a:pPr>
            <a:r>
              <a:rPr lang="en-GB" sz="1200" b="1" smtClean="0">
                <a:solidFill>
                  <a:srgbClr val="FFFFFF"/>
                </a:solidFill>
                <a:latin typeface="Arial" charset="0"/>
              </a:rPr>
              <a:t>Harrison SA et al. N Engl J Med2024;390:497-509</a:t>
            </a:r>
            <a:endParaRPr lang="en-GB" sz="1200" b="1" dirty="0">
              <a:solidFill>
                <a:srgbClr val="FFFFFF"/>
              </a:solidFill>
              <a:latin typeface="Arial" charset="0"/>
            </a:endParaRPr>
          </a:p>
        </p:txBody>
      </p:sp>
      <p:pic>
        <p:nvPicPr>
          <p:cNvPr id="6" name="Picture 5" descr="Image"/>
          <p:cNvPicPr>
            <a:picLocks noChangeAspect="1"/>
          </p:cNvPicPr>
          <p:nvPr/>
        </p:nvPicPr>
        <p:blipFill>
          <a:blip r:embed="rId4" cstate="print"/>
          <a:stretch>
            <a:fillRect/>
          </a:stretch>
        </p:blipFill>
        <p:spPr>
          <a:xfrm>
            <a:off x="571500" y="1713606"/>
            <a:ext cx="8915400" cy="4116589"/>
          </a:xfrm>
          <a:prstGeom prst="rect">
            <a:avLst/>
          </a:prstGeom>
        </p:spPr>
      </p:pic>
    </p:spTree>
  </p:cSld>
  <p:clrMapOvr>
    <a:masterClrMapping/>
  </p:clrMapOvr>
  <p:transition spd="med"/>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358775" y="420688"/>
            <a:ext cx="9364663" cy="238848"/>
          </a:xfrm>
          <a:prstGeom prst="rect">
            <a:avLst/>
          </a:prstGeom>
          <a:noFill/>
          <a:ln w="9525">
            <a:noFill/>
            <a:miter lim="800000"/>
            <a:headEnd/>
            <a:tailEnd/>
          </a:ln>
        </p:spPr>
        <p:txBody>
          <a:bodyPr lIns="0" tIns="0" rIns="0" bIns="0">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b="1" dirty="0" err="1" smtClean="0">
                <a:solidFill>
                  <a:srgbClr val="FFFFFF"/>
                </a:solidFill>
                <a:latin typeface="Arial" charset="0"/>
              </a:rPr>
              <a:t>Safety Summary (Primary Population).</a:t>
            </a:r>
            <a:endParaRPr lang="en-GB" sz="1600" b="1" dirty="0">
              <a:solidFill>
                <a:srgbClr val="FFFFFF"/>
              </a:solidFill>
              <a:latin typeface="Arial" charset="0"/>
            </a:endParaRPr>
          </a:p>
        </p:txBody>
      </p:sp>
      <p:pic>
        <p:nvPicPr>
          <p:cNvPr id="5122" name="Picture 2"/>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
        <p:nvSpPr>
          <p:cNvPr id="5124" name="Text Box 4"/>
          <p:cNvSpPr txBox="1">
            <a:spLocks noChangeArrowheads="1"/>
          </p:cNvSpPr>
          <p:nvPr/>
        </p:nvSpPr>
        <p:spPr bwMode="auto">
          <a:xfrm>
            <a:off x="2458430" y="6583363"/>
            <a:ext cx="5141541" cy="179152"/>
          </a:xfrm>
          <a:prstGeom prst="rect">
            <a:avLst/>
          </a:prstGeom>
          <a:noFill/>
          <a:ln w="9525">
            <a:noFill/>
            <a:miter lim="800000"/>
            <a:headEnd/>
            <a:tailEnd/>
          </a:ln>
        </p:spPr>
        <p:txBody>
          <a:bodyPr lIns="0" tIns="0" rIns="0" bIns="0">
            <a:spAutoFit/>
          </a:bodyPr>
          <a:lstStyle/>
          <a:p>
            <a:pPr eaLnBrk="1">
              <a:lnSpc>
                <a:spcPct val="97000"/>
              </a:lnSpc>
              <a:buClr>
                <a:srgbClr val="FFFFFF"/>
              </a:buClr>
              <a:buSzPct val="45000"/>
              <a:buFont typeface="StarSymbol" charset="0"/>
              <a:buNone/>
              <a:tabLst>
                <a:tab pos="723900" algn="l"/>
                <a:tab pos="1447800" algn="l"/>
                <a:tab pos="2171700" algn="l"/>
                <a:tab pos="2895600" algn="l"/>
                <a:tab pos="3619500" algn="l"/>
              </a:tabLst>
            </a:pPr>
            <a:r>
              <a:rPr lang="en-GB" sz="1200" b="1" smtClean="0">
                <a:solidFill>
                  <a:srgbClr val="FFFFFF"/>
                </a:solidFill>
                <a:latin typeface="Arial" charset="0"/>
              </a:rPr>
              <a:t>Harrison SA et al. N Engl J Med2024;390:497-509</a:t>
            </a:r>
            <a:endParaRPr lang="en-GB" sz="1200" b="1" dirty="0">
              <a:solidFill>
                <a:srgbClr val="FFFFFF"/>
              </a:solidFill>
              <a:latin typeface="Arial" charset="0"/>
            </a:endParaRPr>
          </a:p>
        </p:txBody>
      </p:sp>
      <p:pic>
        <p:nvPicPr>
          <p:cNvPr id="6" name="Picture 5" descr="Image"/>
          <p:cNvPicPr>
            <a:picLocks noChangeAspect="1"/>
          </p:cNvPicPr>
          <p:nvPr/>
        </p:nvPicPr>
        <p:blipFill>
          <a:blip r:embed="rId4" cstate="print"/>
          <a:stretch>
            <a:fillRect/>
          </a:stretch>
        </p:blipFill>
        <p:spPr>
          <a:xfrm>
            <a:off x="2458430" y="1028700"/>
            <a:ext cx="5141541" cy="5486400"/>
          </a:xfrm>
          <a:prstGeom prst="rect">
            <a:avLst/>
          </a:prstGeom>
        </p:spPr>
      </p:pic>
    </p:spTree>
  </p:cSld>
  <p:clrMapOvr>
    <a:masterClrMapping/>
  </p:clrMapOvr>
  <p:transition spd="med"/>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739775" y="787983"/>
            <a:ext cx="8604250" cy="417935"/>
          </a:xfrm>
          <a:prstGeom prst="rect">
            <a:avLst/>
          </a:prstGeom>
          <a:noFill/>
          <a:ln w="9525">
            <a:noFill/>
            <a:miter lim="800000"/>
            <a:headEnd/>
            <a:tailEnd/>
          </a:ln>
        </p:spPr>
        <p:txBody>
          <a:bodyPr lIns="0" tIns="0" rIns="0" bIns="0" anchor="ctr">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800" b="1" smtClean="0">
                <a:solidFill>
                  <a:srgbClr val="FFFFFF"/>
                </a:solidFill>
                <a:latin typeface="Arial" charset="0"/>
              </a:rPr>
              <a:t>Conclusions</a:t>
            </a:r>
            <a:endParaRPr lang="en-GB" sz="2800" b="1" dirty="0">
              <a:solidFill>
                <a:srgbClr val="FFFFFF"/>
              </a:solidFill>
              <a:latin typeface="Arial" charset="0"/>
            </a:endParaRPr>
          </a:p>
        </p:txBody>
      </p:sp>
      <p:sp>
        <p:nvSpPr>
          <p:cNvPr id="10242" name="Rectangle 2"/>
          <p:cNvSpPr>
            <a:spLocks noGrp="1" noChangeArrowheads="1"/>
          </p:cNvSpPr>
          <p:nvPr>
            <p:ph type="body"/>
          </p:nvPr>
        </p:nvSpPr>
        <p:spPr>
          <a:xfrm>
            <a:off x="739775" y="1549400"/>
            <a:ext cx="8607425" cy="5241925"/>
          </a:xfrm>
          <a:ln/>
        </p:spPr>
        <p:txBody>
          <a:bodyPr anchor="t"/>
          <a:lstStyle/>
          <a:p>
            <a:pPr marL="431800" indent="-323850" algn="l">
              <a:lnSpc>
                <a:spcPct val="92000"/>
              </a:lnSpc>
              <a:spcAft>
                <a:spcPts val="888"/>
              </a:spcAft>
              <a:buSzPct val="100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b="0" dirty="0" smtClean="0">
                <a:latin typeface="Arial" charset="0"/>
              </a:rPr>
              <a:t>Both the 80-mg dose and the 100-mg dose of resmetirom were superior to placebo with respect to NASH resolution and improvement in liver fibrosis by at least one stage.</a:t>
            </a:r>
            <a:endParaRPr lang="en-GB" sz="2000" b="0" dirty="0">
              <a:latin typeface="Arial" charset="0"/>
            </a:endParaRPr>
          </a:p>
        </p:txBody>
      </p:sp>
      <p:pic>
        <p:nvPicPr>
          <p:cNvPr id="10243" name="Picture 3"/>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Tree>
  </p:cSld>
  <p:clrMapOvr>
    <a:masterClrMapping/>
  </p:clrMapOvr>
  <p:transition spd="med"/>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Gothic"/>
        <a:cs typeface="Gothic"/>
      </a:majorFont>
      <a:minorFont>
        <a:latin typeface="Times New Roman"/>
        <a:ea typeface="Gothic"/>
        <a:cs typeface="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effectLst/>
            <a:latin typeface="Times New Roman"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effectLst/>
            <a:latin typeface="Times New Roman"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2820</TotalTime>
  <Words>7</Words>
  <Application>Microsoft Office PowerPoint</Application>
  <PresentationFormat>Custom</PresentationFormat>
  <Paragraphs>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Bob Starbird</dc:creator>
  <cp:lastModifiedBy>bstarbird</cp:lastModifiedBy>
  <cp:revision>15</cp:revision>
  <dcterms:modified xsi:type="dcterms:W3CDTF">2010-05-03T14:18:33Z</dcterms:modified>
</cp:coreProperties>
</file>