
<file path=[Content_Types].xml><?xml version="1.0" encoding="utf-8"?>
<Types xmlns="http://schemas.openxmlformats.org/package/2006/content-types">
  <Default Extension="tiff" ContentType="image/tiff"/>
  <Default Extension="png" ContentType="image/png"/>
  <Default Extension="rels" ContentType="application/vnd.openxmlformats-package.relationships+xml"/>
  <Default Extension="xml" ContentType="application/xml"/>
  <Override PartName="/ppt/theme/theme2.xml" ContentType="application/vnd.openxmlformats-officedocument.theme+xml"/>
  <Override PartName="/ppt/theme/theme1.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Types>
</file>

<file path=_rels/.rels><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strictFirstAndLastChars="0" saveSubsetFonts="1">
  <p:sldMasterIdLst>
    <p:sldMasterId id="2147483648" r:id="rId1"/>
  </p:sldMasterIdLst>
  <p:notesMasterIdLst>
    <p:notesMasterId r:id="rId10"/>
  </p:notesMasterIdLst>
  <p:sldIdLst>
    <p:sldId id="265" r:id="rId2"/>
    <p:sldId id="266" r:id="rId3"/>
    <p:sldId id="267" r:id="rId4"/>
    <p:sldId id="268" r:id="rId5"/>
    <p:sldId id="269" r:id="rId6"/>
    <p:sldId id="270" r:id="rId7"/>
    <p:sldId id="271" r:id="rId8"/>
    <p:sldId id="263" r:id="rId9"/>
  </p:sldIdLst>
  <p:sldSz cx="10080625" cy="7559675"/>
  <p:notesSz cx="7772400" cy="10058400"/>
  <p:defaultTextStyle>
    <a:defPPr>
      <a:defRPr lang="en-GB"/>
    </a:defPPr>
    <a:lvl1pPr algn="l" rtl="0" eaLnBrk="0" fontAlgn="base" hangingPunct="0">
      <a:spcBef>
        <a:spcPct val="0"/>
      </a:spcBef>
      <a:spcAft>
        <a:spcPct val="0"/>
      </a:spcAft>
      <a:defRPr sz="2400" kern="1200">
        <a:solidFill>
          <a:schemeClr val="tx1"/>
        </a:solidFill>
        <a:latin typeface="Times New Roman" pitchFamily="16"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6"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6"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6"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32" autoAdjust="0"/>
  </p:normalViewPr>
  <p:slideViewPr>
    <p:cSldViewPr>
      <p:cViewPr varScale="1">
        <p:scale>
          <a:sx n="55" d="100"/>
          <a:sy n="55" d="100"/>
        </p:scale>
        <p:origin x="-104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Relationships xmlns="http://schemas.openxmlformats.org/package/2006/relationships"><Relationship Id="rId10" Type="http://schemas.openxmlformats.org/officeDocument/2006/relationships/notesMaster" Target="notesMasters/notesMaster1.xml"/><Relationship Id="rId14" Type="http://schemas.openxmlformats.org/officeDocument/2006/relationships/tableStyles" Target="tableStyles.xml"/><Relationship Id="rId1" Type="http://schemas.openxmlformats.org/officeDocument/2006/relationships/slideMaster" Target="slideMasters/slideMaster1.xml"/><Relationship Id="rId13" Type="http://schemas.openxmlformats.org/officeDocument/2006/relationships/theme" Target="theme/theme1.xml"/><Relationship Id="rId12" Type="http://schemas.openxmlformats.org/officeDocument/2006/relationships/viewProps" Target="viewProps.xml"/><Relationship Id="rId11" Type="http://schemas.openxmlformats.org/officeDocument/2006/relationships/presProps" Target="presProp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a:effectLst/>
        </p:spPr>
      </p:sp>
      <p:sp>
        <p:nvSpPr>
          <p:cNvPr id="2050" name="Rectangle 2"/>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Relationships xmlns="http://schemas.openxmlformats.org/package/2006/relationships"><Relationship Id="rId1" Type="http://schemas.openxmlformats.org/officeDocument/2006/relationships/notesMaster" Target="../notesMasters/notesMaster1.xml"/><Relationship Id="rId3" Type="http://schemas.openxmlformats.org/officeDocument/2006/relationships/slide" Target="../slides/slide2.xml"/></Relationships>

</file>

<file path=ppt/notesSlides/_rels/notesSlide3.xml.rels><Relationships xmlns="http://schemas.openxmlformats.org/package/2006/relationships"><Relationship Id="rId1" Type="http://schemas.openxmlformats.org/officeDocument/2006/relationships/notesMaster" Target="../notesMasters/notesMaster1.xml"/><Relationship Id="rId4" Type="http://schemas.openxmlformats.org/officeDocument/2006/relationships/slide" Target="../slides/slide3.xml"/></Relationships>

</file>

<file path=ppt/notesSlides/_rels/notesSlide4.xml.rels><Relationships xmlns="http://schemas.openxmlformats.org/package/2006/relationships"><Relationship Id="rId1" Type="http://schemas.openxmlformats.org/officeDocument/2006/relationships/notesMaster" Target="../notesMasters/notesMaster1.xml"/><Relationship Id="rId5" Type="http://schemas.openxmlformats.org/officeDocument/2006/relationships/slide" Target="../slides/slide4.xml"/></Relationships>

</file>

<file path=ppt/notesSlides/_rels/notesSlide5.xml.rels><Relationships xmlns="http://schemas.openxmlformats.org/package/2006/relationships"><Relationship Id="rId1" Type="http://schemas.openxmlformats.org/officeDocument/2006/relationships/notesMaster" Target="../notesMasters/notesMaster1.xml"/><Relationship Id="rId6" Type="http://schemas.openxmlformats.org/officeDocument/2006/relationships/slide" Target="../slides/slide5.xml"/></Relationships>

</file>

<file path=ppt/notesSlides/_rels/notesSlide6.xml.rels><Relationships xmlns="http://schemas.openxmlformats.org/package/2006/relationships"><Relationship Id="rId1" Type="http://schemas.openxmlformats.org/officeDocument/2006/relationships/notesMaster" Target="../notesMasters/notesMaster1.xml"/><Relationship Id="rId7" Type="http://schemas.openxmlformats.org/officeDocument/2006/relationships/slide" Target="../slides/slide6.xml"/></Relationships>

</file>

<file path=ppt/notesSlides/_rels/notesSlide7.xml.rels><Relationships xmlns="http://schemas.openxmlformats.org/package/2006/relationships"><Relationship Id="rId1" Type="http://schemas.openxmlformats.org/officeDocument/2006/relationships/notesMaster" Target="../notesMasters/notesMaster1.xml"/><Relationship Id="rId8" Type="http://schemas.openxmlformats.org/officeDocument/2006/relationships/slide" Target="../slides/slide7.xml"/></Relationships>

</file>

<file path=ppt/notesSlides/_rels/notesSlide8.xml.rels><Relationships xmlns="http://schemas.openxmlformats.org/package/2006/relationships"><Relationship Id="rId1" Type="http://schemas.openxmlformats.org/officeDocument/2006/relationships/notesMaster" Target="../notesMasters/notesMaster1.xml"/><Relationship Id="rId9"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3.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1 Enrollment, Randomization, and Trial Completion. One participant was randomly assigned to the placebo group but discontinued the trial before receiving an infusion and was not included in the modified intention-to-treat population. The combination-therapy group was discontinued; details are provided in the protocol. Information regarding specific reasons for screening failure is provided in Table S1 in the Supplementary Appendix.</a:t>
            </a:r>
            <a:endParaRPr lang="en-GB" dirty="0">
              <a:latin typeface="Arial" charset="0"/>
              <a:ea typeface="Gothic" charset="0"/>
              <a:cs typeface="Gothic" charset="0"/>
            </a:endParaRPr>
          </a:p>
        </p:txBody>
      </p:sp>
    </p:spTree>
  </p:cSld>
  <p:clrMapOvr>
    <a:masterClrMapping/>
  </p:clrMapOvr>
</p:notes>
</file>

<file path=ppt/notesSlides/notesSlide4.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2 Primary and Secondary Clinical Outcomes. Panel A shows the results for the primary outcome, the least-squares mean change from baseline to 76 weeks in the score on the Integrated Alzheimer’s Disease Rating Scale (iADRS; scores range from 0 to 144, with lower scores indicating a greater cognitive deficit and greater impairment of the ability to perform activities of daily living), in the donanemab group and the placebo group, analyzed with a mixed model for repeated measures (MMRM). The difference between the donanemab group and the placebo group in the primary outcome was 3.20 (95% confidence interval [CI], 0.12 to 6.27; P=0.04). Panel B shows the results for secondary clinical outcomes, including the least-squares mean change from baseline to 76 weeks in scores on the Clinical Dementia Rating Scale–Sum of Boxes (CDR-SB; scores range from 0 to 18, with higher scores indicating greater impairment), the 13-item cognitive subscale of the Alzheimer’s Disease Assessment Scale (ADAS-Cog</a:t>
            </a:r>
            <a:r>
              <a:rPr lang="en-GB" smtClean="0" baseline="-25000">
                <a:latin typeface="Arial" charset="0"/>
                <a:ea typeface="Gothic" charset="0"/>
                <a:cs typeface="Gothic" charset="0"/>
              </a:rPr>
              <a:t>13</a:t>
            </a:r>
            <a:r>
              <a:rPr lang="en-GB" smtClean="0">
                <a:latin typeface="Arial" charset="0"/>
                <a:ea typeface="Gothic" charset="0"/>
                <a:cs typeface="Gothic" charset="0"/>
              </a:rPr>
              <a:t>; scores range from 0 to 85, with higher scores indicating a greater deficit), the Alzheimer’s Disease Cooperative Study–Instrumental Activities of Daily Living Inventory (ADCS-iADL; scores range from 0 to 59, with lower scores indicating greater impairment), and the Mini–Mental State Examination (MMSE; scores range from 0 to 30, with higher scores indicating better mental performance), in the donanemab group and the placebo group, analyzed with the MMRM. Panel C shows the estimated percent change in the iADRS, CDR-SB, ADAS-Cog</a:t>
            </a:r>
            <a:r>
              <a:rPr lang="en-GB" smtClean="0" baseline="-25000">
                <a:latin typeface="Arial" charset="0"/>
                <a:ea typeface="Gothic" charset="0"/>
                <a:cs typeface="Gothic" charset="0"/>
              </a:rPr>
              <a:t>13</a:t>
            </a:r>
            <a:r>
              <a:rPr lang="en-GB" smtClean="0">
                <a:latin typeface="Arial" charset="0"/>
                <a:ea typeface="Gothic" charset="0"/>
                <a:cs typeface="Gothic" charset="0"/>
              </a:rPr>
              <a:t>, ADCS-iADL, and MMSE scores in the donanemab group as compared with the placebo group, analyzed with the MMRM at 76 weeks (with 95% confidence intervals) and with the Bayesian disease progression model (DPM) over the entire 18-month intervention period (with 95% credible intervals). The credible intervals for data in the Bayesian disease progression model were not adjusted for multiple comparisons, and no definite conclusions can be drawn. Plus–minus values are means ±SE. 𝙸 bars indicate standard errors.</a:t>
            </a:r>
            <a:endParaRPr lang="en-GB" dirty="0">
              <a:latin typeface="Arial" charset="0"/>
              <a:ea typeface="Gothic" charset="0"/>
              <a:cs typeface="Gothic" charset="0"/>
            </a:endParaRPr>
          </a:p>
        </p:txBody>
      </p:sp>
    </p:spTree>
  </p:cSld>
  <p:clrMapOvr>
    <a:masterClrMapping/>
  </p:clrMapOvr>
</p:notes>
</file>

<file path=ppt/notesSlides/notesSlide5.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3 Secondary Biomarker Outcomes. Results are shown for secondary biomarker outcomes, including the change from baseline to 76 weeks in the level of amyloid plaques deposited in the brain as assessed by positron-emission tomography (PET) with injection of </a:t>
            </a:r>
            <a:r>
              <a:rPr lang="en-GB" smtClean="0" baseline="30000">
                <a:latin typeface="Arial" charset="0"/>
                <a:ea typeface="Gothic" charset="0"/>
                <a:cs typeface="Gothic" charset="0"/>
              </a:rPr>
              <a:t>18</a:t>
            </a:r>
            <a:r>
              <a:rPr lang="en-GB" smtClean="0">
                <a:latin typeface="Arial" charset="0"/>
                <a:ea typeface="Gothic" charset="0"/>
                <a:cs typeface="Gothic" charset="0"/>
              </a:rPr>
              <a:t>F-florbetapir (Panel A), in the global tau load as assessed by PET with injection of </a:t>
            </a:r>
            <a:r>
              <a:rPr lang="en-GB" smtClean="0" baseline="30000">
                <a:latin typeface="Arial" charset="0"/>
                <a:ea typeface="Gothic" charset="0"/>
                <a:cs typeface="Gothic" charset="0"/>
              </a:rPr>
              <a:t>18</a:t>
            </a:r>
            <a:r>
              <a:rPr lang="en-GB" smtClean="0">
                <a:latin typeface="Arial" charset="0"/>
                <a:ea typeface="Gothic" charset="0"/>
                <a:cs typeface="Gothic" charset="0"/>
              </a:rPr>
              <a:t>F-flortaucipir (Panel B), and in the whole-brain volume, ventricular volume, and hippocampal volume as assessed by volumetric magnetic resonance imaging (MRI) (Panel C). Amyloid-negative status is defined as an amyloid plaque level of less than 24.10 centiloids, which is the average level among otherwise healthy persons of a similar age. Plus–minus values are means ±SE. 𝙸 bars indicate standard errors.</a:t>
            </a:r>
            <a:endParaRPr lang="en-GB" dirty="0">
              <a:latin typeface="Arial" charset="0"/>
              <a:ea typeface="Gothic" charset="0"/>
              <a:cs typeface="Gothic" charset="0"/>
            </a:endParaRPr>
          </a:p>
        </p:txBody>
      </p:sp>
    </p:spTree>
  </p:cSld>
  <p:clrMapOvr>
    <a:masterClrMapping/>
  </p:clrMapOvr>
</p:notes>
</file>

<file path=ppt/notesSlides/notesSlide6.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1 Characteristics of the Participants at Baseline.</a:t>
            </a:r>
            <a:endParaRPr lang="en-GB" dirty="0">
              <a:latin typeface="Arial" charset="0"/>
              <a:ea typeface="Gothic" charset="0"/>
              <a:cs typeface="Gothic" charset="0"/>
            </a:endParaRPr>
          </a:p>
        </p:txBody>
      </p:sp>
    </p:spTree>
  </p:cSld>
  <p:clrMapOvr>
    <a:masterClrMapping/>
  </p:clrMapOvr>
</p:notes>
</file>

<file path=ppt/notesSlides/notesSlide7.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2 Summary of Adverse Events.</a:t>
            </a:r>
            <a:endParaRPr lang="en-GB" dirty="0">
              <a:latin typeface="Arial" charset="0"/>
              <a:ea typeface="Gothic" charset="0"/>
              <a:cs typeface="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slideLayouts/_rels/slideLayout1.xml.rels><Relationships xmlns="http://schemas.openxmlformats.org/package/2006/relationships"><Relationship Id="rId1" Type="http://schemas.openxmlformats.org/officeDocument/2006/relationships/slideMaster" Target="../slideMasters/slideMaster1.xml"/></Relationships>
</file>

<file path=ppt/slideLayouts/_rels/slideLayout10.xml.rels><Relationships xmlns="http://schemas.openxmlformats.org/package/2006/relationships"><Relationship Id="rId1" Type="http://schemas.openxmlformats.org/officeDocument/2006/relationships/slideMaster" Target="../slideMasters/slideMaster1.xml"/></Relationships>
</file>

<file path=ppt/slideLayouts/_rels/slideLayout11.xml.rels><Relationships xmlns="http://schemas.openxmlformats.org/package/2006/relationships"><Relationship Id="rId1" Type="http://schemas.openxmlformats.org/officeDocument/2006/relationships/slideMaster" Target="../slideMasters/slideMaster1.xml"/></Relationships>
</file>

<file path=ppt/slideLayouts/_rels/slideLayout2.xml.rels><Relationships xmlns="http://schemas.openxmlformats.org/package/2006/relationships"><Relationship Id="rId1" Type="http://schemas.openxmlformats.org/officeDocument/2006/relationships/slideMaster" Target="../slideMasters/slideMaster1.xml"/></Relationships>
</file>

<file path=ppt/slideLayouts/_rels/slideLayout3.xml.rels><Relationships xmlns="http://schemas.openxmlformats.org/package/2006/relationships"><Relationship Id="rId1" Type="http://schemas.openxmlformats.org/officeDocument/2006/relationships/slideMaster" Target="../slideMasters/slideMaster1.xml"/></Relationships>
</file>

<file path=ppt/slideLayouts/_rels/slideLayout4.xml.rels><Relationships xmlns="http://schemas.openxmlformats.org/package/2006/relationships"><Relationship Id="rId1" Type="http://schemas.openxmlformats.org/officeDocument/2006/relationships/slideMaster" Target="../slideMasters/slideMaster1.xml"/></Relationships>
</file>

<file path=ppt/slideLayouts/_rels/slideLayout5.xml.rels><Relationships xmlns="http://schemas.openxmlformats.org/package/2006/relationships"><Relationship Id="rId1" Type="http://schemas.openxmlformats.org/officeDocument/2006/relationships/slideMaster" Target="../slideMasters/slideMaster1.xml"/></Relationships>
</file>

<file path=ppt/slideLayouts/_rels/slideLayout6.xml.rels><Relationships xmlns="http://schemas.openxmlformats.org/package/2006/relationships"><Relationship Id="rId1" Type="http://schemas.openxmlformats.org/officeDocument/2006/relationships/slideMaster" Target="../slideMasters/slideMaster1.xml"/></Relationships>
</file>

<file path=ppt/slideLayouts/_rels/slideLayout7.xml.rels><Relationships xmlns="http://schemas.openxmlformats.org/package/2006/relationships"><Relationship Id="rId1" Type="http://schemas.openxmlformats.org/officeDocument/2006/relationships/slideMaster" Target="../slideMasters/slideMaster1.xml"/></Relationships>
</file>

<file path=ppt/slideLayouts/_rels/slideLayout8.xml.rels><Relationships xmlns="http://schemas.openxmlformats.org/package/2006/relationships"><Relationship Id="rId1" Type="http://schemas.openxmlformats.org/officeDocument/2006/relationships/slideMaster" Target="../slideMasters/slideMaster1.xml"/></Relationships>
</file>

<file path=ppt/slideLayouts/_rels/slideLayout9.xml.rel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4550" y="627063"/>
            <a:ext cx="2151063" cy="6235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9775" y="627063"/>
            <a:ext cx="6302375" cy="6235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2101850"/>
            <a:ext cx="4225925"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8100" y="2101850"/>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39775" y="627063"/>
            <a:ext cx="8605838" cy="12604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739775" y="2101850"/>
            <a:ext cx="8605838" cy="47609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hangingPunct="0">
        <a:lnSpc>
          <a:spcPct val="97000"/>
        </a:lnSpc>
        <a:spcBef>
          <a:spcPct val="0"/>
        </a:spcBef>
        <a:spcAft>
          <a:spcPct val="0"/>
        </a:spcAft>
        <a:buClr>
          <a:srgbClr val="FFFFFF"/>
        </a:buClr>
        <a:buSzPct val="45000"/>
        <a:buFont typeface="StarSymbol" charset="0"/>
        <a:defRPr sz="2800" b="1">
          <a:solidFill>
            <a:srgbClr val="FFFFFF"/>
          </a:solidFill>
          <a:latin typeface="+mj-lt"/>
          <a:ea typeface="+mj-ea"/>
          <a:cs typeface="+mj-cs"/>
        </a:defRPr>
      </a:lvl1pPr>
      <a:lvl2pPr marL="4318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2pPr>
      <a:lvl3pPr marL="647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3pPr>
      <a:lvl4pPr marL="8636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4pPr>
      <a:lvl5pPr marL="10795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5pPr>
      <a:lvl6pPr marL="1536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6pPr>
      <a:lvl7pPr marL="19939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7pPr>
      <a:lvl8pPr marL="24511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8pPr>
      <a:lvl9pPr marL="29083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9pPr>
    </p:titleStyle>
    <p:bodyStyle>
      <a:lvl1pPr marL="431800" indent="-323850" algn="l" defTabSz="457200" rtl="0" fontAlgn="base" hangingPunct="0">
        <a:lnSpc>
          <a:spcPct val="97000"/>
        </a:lnSpc>
        <a:spcBef>
          <a:spcPct val="0"/>
        </a:spcBef>
        <a:spcAft>
          <a:spcPts val="888"/>
        </a:spcAft>
        <a:buClr>
          <a:srgbClr val="FFFFFF"/>
        </a:buClr>
        <a:buSzPct val="100000"/>
        <a:buFont typeface="Arial" charset="0"/>
        <a:buChar char="•"/>
        <a:defRPr sz="2000">
          <a:solidFill>
            <a:srgbClr val="FFFFFF"/>
          </a:solidFill>
          <a:latin typeface="+mn-lt"/>
          <a:ea typeface="+mn-ea"/>
          <a:cs typeface="+mn-cs"/>
        </a:defRPr>
      </a:lvl1pPr>
      <a:lvl2pPr marL="863600" indent="-287338" algn="l" defTabSz="457200" rtl="0" fontAlgn="base" hangingPunct="0">
        <a:lnSpc>
          <a:spcPct val="97000"/>
        </a:lnSpc>
        <a:spcBef>
          <a:spcPct val="0"/>
        </a:spcBef>
        <a:spcAft>
          <a:spcPts val="1138"/>
        </a:spcAft>
        <a:buClr>
          <a:srgbClr val="FFFFFF"/>
        </a:buClr>
        <a:buSzPct val="75000"/>
        <a:buFont typeface="StarSymbol" charset="0"/>
        <a:buChar char="–"/>
        <a:defRPr sz="2600">
          <a:solidFill>
            <a:srgbClr val="FFFFFF"/>
          </a:solidFill>
          <a:latin typeface="+mn-lt"/>
          <a:ea typeface="+mn-ea"/>
          <a:cs typeface="+mn-cs"/>
        </a:defRPr>
      </a:lvl2pPr>
      <a:lvl3pPr marL="1295400" indent="-215900" algn="l" defTabSz="457200" rtl="0" fontAlgn="base" hangingPunct="0">
        <a:lnSpc>
          <a:spcPct val="97000"/>
        </a:lnSpc>
        <a:spcBef>
          <a:spcPct val="0"/>
        </a:spcBef>
        <a:spcAft>
          <a:spcPts val="850"/>
        </a:spcAft>
        <a:buClr>
          <a:srgbClr val="FFFFFF"/>
        </a:buClr>
        <a:buSzPct val="45000"/>
        <a:buFont typeface="StarSymbol" charset="0"/>
        <a:buChar char="●"/>
        <a:defRPr sz="2400">
          <a:solidFill>
            <a:srgbClr val="FFFFFF"/>
          </a:solidFill>
          <a:latin typeface="+mn-lt"/>
          <a:ea typeface="+mn-ea"/>
          <a:cs typeface="+mn-cs"/>
        </a:defRPr>
      </a:lvl3pPr>
      <a:lvl4pPr marL="1727200" indent="-215900" algn="l" defTabSz="457200" rtl="0" fontAlgn="base" hangingPunct="0">
        <a:lnSpc>
          <a:spcPct val="97000"/>
        </a:lnSpc>
        <a:spcBef>
          <a:spcPct val="0"/>
        </a:spcBef>
        <a:spcAft>
          <a:spcPts val="575"/>
        </a:spcAft>
        <a:buClr>
          <a:srgbClr val="FFFFFF"/>
        </a:buClr>
        <a:buSzPct val="75000"/>
        <a:buFont typeface="StarSymbol" charset="0"/>
        <a:buChar char="–"/>
        <a:defRPr sz="2000">
          <a:solidFill>
            <a:srgbClr val="FFFFFF"/>
          </a:solidFill>
          <a:latin typeface="+mn-lt"/>
          <a:ea typeface="+mn-ea"/>
          <a:cs typeface="+mn-cs"/>
        </a:defRPr>
      </a:lvl4pPr>
      <a:lvl5pPr marL="21590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5pPr>
      <a:lvl6pPr marL="26162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6pPr>
      <a:lvl7pPr marL="30734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7pPr>
      <a:lvl8pPr marL="35306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8pPr>
      <a:lvl9pPr marL="39878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notesSlide" Target="../notesSlides/notesSlide2.xml"/></Relationships>

</file>

<file path=ppt/slides/_rels/slide3.xml.rels><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tiff"/><Relationship Id="rId7" Type="http://schemas.openxmlformats.org/officeDocument/2006/relationships/notesSlide" Target="../notesSlides/notesSlide3.xml"/></Relationships>

</file>

<file path=ppt/slides/_rels/slide4.xml.rels><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tiff"/><Relationship Id="rId8" Type="http://schemas.openxmlformats.org/officeDocument/2006/relationships/notesSlide" Target="../notesSlides/notesSlide4.xml"/></Relationships>

</file>

<file path=ppt/slides/_rels/slide5.xml.rels><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tiff"/><Relationship Id="rId9" Type="http://schemas.openxmlformats.org/officeDocument/2006/relationships/notesSlide" Target="../notesSlides/notesSlide5.xml"/></Relationships>

</file>

<file path=ppt/slides/_rels/slide6.xml.rels><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tiff"/><Relationship Id="rId10" Type="http://schemas.openxmlformats.org/officeDocument/2006/relationships/notesSlide" Target="../notesSlides/notesSlide6.xml"/></Relationships>

</file>

<file path=ppt/slides/_rels/slide7.xml.rels><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tiff"/><Relationship Id="rId11" Type="http://schemas.openxmlformats.org/officeDocument/2006/relationships/notesSlide" Target="../notesSlides/notesSlide7.xml"/></Relationships>

</file>

<file path=ppt/slides/_rels/slide8.xml.rels><Relationships xmlns="http://schemas.openxmlformats.org/package/2006/relationships"><Relationship Id="rId3" Type="http://schemas.openxmlformats.org/officeDocument/2006/relationships/image" Target="../media/image13.png"/><Relationship Id="rId1" Type="http://schemas.openxmlformats.org/officeDocument/2006/relationships/slideLayout" Target="../slideLayouts/slideLayout2.xml"/><Relationship Id="rId12" Type="http://schemas.openxmlformats.org/officeDocument/2006/relationships/notesSlide" Target="../notesSlides/notesSlide8.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739775" y="631825"/>
            <a:ext cx="8604250" cy="1262063"/>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b="1" dirty="0" smtClean="0">
                <a:solidFill>
                  <a:srgbClr val="FF0000"/>
                </a:solidFill>
                <a:latin typeface="Arial" charset="0"/>
              </a:rPr>
              <a:t>Original Article</a:t>
            </a:r>
            <a:r>
              <a:rPr lang="en-GB" sz="2800" b="1" dirty="0" smtClean="0">
                <a:solidFill>
                  <a:srgbClr val="FFFFFF"/>
                </a:solidFill>
                <a:latin typeface="Arial" charset="0"/>
              </a:rPr>
              <a:t> </a:t>
            </a:r>
            <a:br>
              <a:rPr lang="en-GB" sz="2800" b="1" dirty="0">
                <a:solidFill>
                  <a:srgbClr val="FFFFFF"/>
                </a:solidFill>
                <a:latin typeface="Arial" charset="0"/>
              </a:rPr>
            </a:br>
            <a:r>
              <a:rPr lang="en-GB" sz="2800" b="1" dirty="0" smtClean="0">
                <a:solidFill>
                  <a:srgbClr val="FFFFFF"/>
                </a:solidFill>
                <a:latin typeface="Arial" charset="0"/>
              </a:rPr>
              <a:t>Donanemab in Early Alzheimer’s Disease</a:t>
            </a:r>
            <a:endParaRPr lang="en-GB" sz="2800" b="1" dirty="0">
              <a:solidFill>
                <a:srgbClr val="FFFFFF"/>
              </a:solidFill>
              <a:latin typeface="Arial" charset="0"/>
            </a:endParaRPr>
          </a:p>
        </p:txBody>
      </p:sp>
      <p:sp>
        <p:nvSpPr>
          <p:cNvPr id="3074" name="Text Box 2"/>
          <p:cNvSpPr txBox="1">
            <a:spLocks noChangeArrowheads="1"/>
          </p:cNvSpPr>
          <p:nvPr/>
        </p:nvSpPr>
        <p:spPr bwMode="auto">
          <a:xfrm>
            <a:off x="739775" y="2259013"/>
            <a:ext cx="8604250" cy="3021012"/>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err="1" smtClean="0">
                <a:solidFill>
                  <a:srgbClr val="FFFFFF"/>
                </a:solidFill>
                <a:latin typeface="Arial" charset="0"/>
              </a:rPr>
              <a:t>Mark A. Mintun, M.D., Albert C. Lo, M.D., Ph.D., Cynthia Duggan Evans, Ph.D., Alette M. Wessels, Ph.D., Paul A. Ardayfio, Ph.D., Scott W. Andersen, M.S., Sergey Shcherbinin, Ph.D., JonDavid Sparks, Ph.D., John R. Sims, M.D., Miroslaw Brys, M.D., Ph.D., Liana G. Apostolova, M.D., Stephen P. Salloway, M.D., and Daniel M. Skovronsky, M.D., Ph.D.</a:t>
            </a:r>
            <a:endParaRPr lang="en-GB" sz="1800" dirty="0">
              <a:solidFill>
                <a:srgbClr val="FFFFFF"/>
              </a:solidFill>
              <a:latin typeface="Arial" charset="0"/>
            </a:endParaRPr>
          </a:p>
        </p:txBody>
      </p:sp>
      <p:sp>
        <p:nvSpPr>
          <p:cNvPr id="3075" name="Text Box 3"/>
          <p:cNvSpPr txBox="1">
            <a:spLocks noChangeArrowheads="1"/>
          </p:cNvSpPr>
          <p:nvPr/>
        </p:nvSpPr>
        <p:spPr bwMode="auto">
          <a:xfrm>
            <a:off x="738188" y="5641975"/>
            <a:ext cx="8604250" cy="268663"/>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N Engl J Med</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Volume 384(18):1691-1704</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May 6, 2021</a:t>
            </a:r>
            <a:endParaRPr lang="en-GB" sz="1800" dirty="0">
              <a:solidFill>
                <a:srgbClr val="FFFFFF"/>
              </a:solidFill>
              <a:latin typeface="Arial" charset="0"/>
            </a:endParaRPr>
          </a:p>
        </p:txBody>
      </p:sp>
      <p:pic>
        <p:nvPicPr>
          <p:cNvPr id="3076" name="Picture 4"/>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Study Overview</a:t>
            </a:r>
            <a:endParaRPr lang="en-GB" sz="2800" b="1" dirty="0">
              <a:solidFill>
                <a:srgbClr val="FFFFFF"/>
              </a:solidFill>
              <a:latin typeface="Arial" charset="0"/>
            </a:endParaRPr>
          </a:p>
        </p:txBody>
      </p:sp>
      <p:sp>
        <p:nvSpPr>
          <p:cNvPr id="4098"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A phase 2 trial of donanemab, an antibody that targets amyloid deposited in the brain, showed a better composite score for cognition and for the ability to perform activities of daily living than placebo at 76 weeks in patients with early Alzheimer’s disease.</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Results for secondary outcomes were generally similar in the two trial groups.</a:t>
            </a:r>
            <a:endParaRPr lang="en-GB" sz="2000" b="0" dirty="0">
              <a:latin typeface="Arial" charset="0"/>
            </a:endParaRPr>
          </a:p>
        </p:txBody>
      </p:sp>
      <p:pic>
        <p:nvPicPr>
          <p:cNvPr id="4099"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Enrollment, Randomization, and Trial Completion.</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1508499" y="6583363"/>
            <a:ext cx="7041403"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Mintun MA et al. N Engl J Med2021;384:1691-1704</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1508499" y="1028700"/>
            <a:ext cx="7041403" cy="5486400"/>
          </a:xfrm>
          <a:prstGeom prst="rect">
            <a:avLst/>
          </a:prstGeom>
        </p:spPr>
      </p:pic>
    </p:spTree>
  </p:cSld>
  <p:clrMapOvr>
    <a:masterClrMapping/>
  </p:clrMapOvr>
  <p:transition spd="med"/>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Primary and Secondary Clinical Outcomes.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232796" y="6583363"/>
            <a:ext cx="3592808"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Mintun MA et al. N Engl J Med2021;384:1691-1704</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232796" y="1028700"/>
            <a:ext cx="3592808" cy="5486400"/>
          </a:xfrm>
          <a:prstGeom prst="rect">
            <a:avLst/>
          </a:prstGeom>
        </p:spPr>
      </p:pic>
    </p:spTree>
  </p:cSld>
  <p:clrMapOvr>
    <a:masterClrMapping/>
  </p:clrMapOvr>
  <p:transition spd="med"/>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Secondary Biomarker Outcomes.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159122" y="6583363"/>
            <a:ext cx="3740157"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Mintun MA et al. N Engl J Med2021;384:1691-1704</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159122" y="1028700"/>
            <a:ext cx="3740157" cy="5486400"/>
          </a:xfrm>
          <a:prstGeom prst="rect">
            <a:avLst/>
          </a:prstGeom>
        </p:spPr>
      </p:pic>
    </p:spTree>
  </p:cSld>
  <p:clrMapOvr>
    <a:masterClrMapping/>
  </p:clrMapOvr>
  <p:transition spd="med"/>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Characteristics of the Participants at Baseline.</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400523" y="6583363"/>
            <a:ext cx="3257354"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Mintun MA et al. N Engl J Med2021;384:1691-1704</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400523" y="1028700"/>
            <a:ext cx="3257354" cy="5486400"/>
          </a:xfrm>
          <a:prstGeom prst="rect">
            <a:avLst/>
          </a:prstGeom>
        </p:spPr>
      </p:pic>
    </p:spTree>
  </p:cSld>
  <p:clrMapOvr>
    <a:masterClrMapping/>
  </p:clrMapOvr>
  <p:transition spd="med"/>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Summary of Adverse Events.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529062" y="6583363"/>
            <a:ext cx="3000277"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Mintun MA et al. N Engl J Med2021;384:1691-1704</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529062" y="1028700"/>
            <a:ext cx="3000277" cy="5486400"/>
          </a:xfrm>
          <a:prstGeom prst="rect">
            <a:avLst/>
          </a:prstGeom>
        </p:spPr>
      </p:pic>
    </p:spTree>
  </p:cSld>
  <p:clrMapOvr>
    <a:masterClrMapping/>
  </p:clrMapOvr>
  <p:transition spd="med"/>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Conclusions</a:t>
            </a:r>
            <a:endParaRPr lang="en-GB" sz="2800" b="1" dirty="0">
              <a:solidFill>
                <a:srgbClr val="FFFFFF"/>
              </a:solidFill>
              <a:latin typeface="Arial" charset="0"/>
            </a:endParaRPr>
          </a:p>
        </p:txBody>
      </p:sp>
      <p:sp>
        <p:nvSpPr>
          <p:cNvPr id="10242"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In patients with early Alzheimer’s disease, donanemab resulted in a better composite score for cognition and for the ability to perform activities of daily living than placebo at 76 weeks, although results for secondary outcomes were mixed.</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Longer and larger trials are necessary to study the efficacy and safety of donanemab in Alzheimer’s disease.</a:t>
            </a:r>
            <a:endParaRPr lang="en-GB" sz="2000" b="0" dirty="0">
              <a:latin typeface="Arial" charset="0"/>
            </a:endParaRPr>
          </a:p>
        </p:txBody>
      </p:sp>
      <p:pic>
        <p:nvPicPr>
          <p:cNvPr id="10243"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Gothic"/>
        <a:cs typeface="Gothic"/>
      </a:majorFont>
      <a:minorFont>
        <a:latin typeface="Times New Roman"/>
        <a:ea typeface="Gothic"/>
        <a:cs typeface="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2820</TotalTime>
  <Words>7</Words>
  <Application>Microsoft Office PowerPoint</Application>
  <PresentationFormat>Custom</PresentationFormat>
  <Paragraphs>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 Starbird</dc:creator>
  <cp:lastModifiedBy>bstarbird</cp:lastModifiedBy>
  <cp:revision>15</cp:revision>
  <dcterms:modified xsi:type="dcterms:W3CDTF">2010-05-03T14:18:33Z</dcterms:modified>
</cp:coreProperties>
</file>