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75" d="100"/>
          <a:sy n="75" d="100"/>
        </p:scale>
        <p:origin x="90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pt-BR" sz="2800" dirty="0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Inscritos</a:t>
            </a:r>
            <a:endParaRPr lang="pt-BR" sz="28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Plan1!$B$1</c:f>
              <c:strCache>
                <c:ptCount val="1"/>
                <c:pt idx="0">
                  <c:v>Alunos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tint val="65000"/>
                    <a:tint val="94000"/>
                    <a:satMod val="103000"/>
                    <a:lumMod val="102000"/>
                  </a:schemeClr>
                </a:gs>
                <a:gs pos="50000">
                  <a:schemeClr val="accent6">
                    <a:tint val="65000"/>
                    <a:shade val="100000"/>
                    <a:satMod val="110000"/>
                    <a:lumMod val="100000"/>
                  </a:schemeClr>
                </a:gs>
                <a:gs pos="100000">
                  <a:schemeClr val="accent6">
                    <a:tint val="65000"/>
                    <a:shade val="78000"/>
                    <a:satMod val="120000"/>
                    <a:lumMod val="99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35000"/>
                </a:srgbClr>
              </a:outerShdw>
            </a:effectLst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Plan1!$A$2:$A$5</c:f>
              <c:strCache>
                <c:ptCount val="4"/>
                <c:pt idx="0">
                  <c:v>Segurança</c:v>
                </c:pt>
                <c:pt idx="1">
                  <c:v>Gastromia</c:v>
                </c:pt>
                <c:pt idx="2">
                  <c:v>TIC</c:v>
                </c:pt>
                <c:pt idx="3">
                  <c:v>Administração</c:v>
                </c:pt>
              </c:strCache>
            </c:strRef>
          </c:cat>
          <c:val>
            <c:numRef>
              <c:f>Plan1!$B$2:$B$5</c:f>
              <c:numCache>
                <c:formatCode>General</c:formatCode>
                <c:ptCount val="4"/>
                <c:pt idx="0">
                  <c:v>150</c:v>
                </c:pt>
                <c:pt idx="1">
                  <c:v>230</c:v>
                </c:pt>
                <c:pt idx="2">
                  <c:v>422</c:v>
                </c:pt>
                <c:pt idx="3">
                  <c:v>110</c:v>
                </c:pt>
              </c:numCache>
            </c:numRef>
          </c:val>
        </c:ser>
        <c:ser>
          <c:idx val="1"/>
          <c:order val="1"/>
          <c:tx>
            <c:strRef>
              <c:f>Plan1!$C$1</c:f>
              <c:strCache>
                <c:ptCount val="1"/>
                <c:pt idx="0">
                  <c:v>Colunas2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tint val="94000"/>
                    <a:satMod val="103000"/>
                    <a:lumMod val="102000"/>
                  </a:schemeClr>
                </a:gs>
                <a:gs pos="50000">
                  <a:schemeClr val="accent6">
                    <a:shade val="100000"/>
                    <a:satMod val="110000"/>
                    <a:lumMod val="100000"/>
                  </a:schemeClr>
                </a:gs>
                <a:gs pos="100000">
                  <a:schemeClr val="accent6">
                    <a:shade val="78000"/>
                    <a:satMod val="120000"/>
                    <a:lumMod val="99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35000"/>
                </a:srgbClr>
              </a:outerShdw>
            </a:effectLst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Plan1!$A$2:$A$5</c:f>
              <c:strCache>
                <c:ptCount val="4"/>
                <c:pt idx="0">
                  <c:v>Segurança</c:v>
                </c:pt>
                <c:pt idx="1">
                  <c:v>Gastromia</c:v>
                </c:pt>
                <c:pt idx="2">
                  <c:v>TIC</c:v>
                </c:pt>
                <c:pt idx="3">
                  <c:v>Administração</c:v>
                </c:pt>
              </c:strCache>
            </c:strRef>
          </c:cat>
          <c:val>
            <c:numRef>
              <c:f>Plan1!$C$2:$C$5</c:f>
              <c:numCache>
                <c:formatCode>General</c:formatCode>
                <c:ptCount val="4"/>
              </c:numCache>
            </c:numRef>
          </c:val>
        </c:ser>
        <c:ser>
          <c:idx val="2"/>
          <c:order val="2"/>
          <c:tx>
            <c:strRef>
              <c:f>Plan1!$D$1</c:f>
              <c:strCache>
                <c:ptCount val="1"/>
                <c:pt idx="0">
                  <c:v>Colunas1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shade val="65000"/>
                    <a:tint val="94000"/>
                    <a:satMod val="103000"/>
                    <a:lumMod val="102000"/>
                  </a:schemeClr>
                </a:gs>
                <a:gs pos="50000">
                  <a:schemeClr val="accent6">
                    <a:shade val="65000"/>
                    <a:shade val="100000"/>
                    <a:satMod val="110000"/>
                    <a:lumMod val="100000"/>
                  </a:schemeClr>
                </a:gs>
                <a:gs pos="100000">
                  <a:schemeClr val="accent6">
                    <a:shade val="65000"/>
                    <a:shade val="78000"/>
                    <a:satMod val="120000"/>
                    <a:lumMod val="99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35000"/>
                </a:srgbClr>
              </a:outerShdw>
            </a:effectLst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Plan1!$A$2:$A$5</c:f>
              <c:strCache>
                <c:ptCount val="4"/>
                <c:pt idx="0">
                  <c:v>Segurança</c:v>
                </c:pt>
                <c:pt idx="1">
                  <c:v>Gastromia</c:v>
                </c:pt>
                <c:pt idx="2">
                  <c:v>TIC</c:v>
                </c:pt>
                <c:pt idx="3">
                  <c:v>Administração</c:v>
                </c:pt>
              </c:strCache>
            </c:strRef>
          </c:cat>
          <c:val>
            <c:numRef>
              <c:f>Plan1!$D$2:$D$5</c:f>
              <c:numCache>
                <c:formatCode>General</c:formatCode>
                <c:ptCount val="4"/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225371072"/>
        <c:axId val="225368272"/>
        <c:axId val="0"/>
      </c:bar3DChart>
      <c:catAx>
        <c:axId val="2253710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25368272"/>
        <c:crosses val="autoZero"/>
        <c:auto val="1"/>
        <c:lblAlgn val="ctr"/>
        <c:lblOffset val="100"/>
        <c:noMultiLvlLbl val="0"/>
      </c:catAx>
      <c:valAx>
        <c:axId val="2253682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50000"/>
                  <a:lumOff val="5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253710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Reversed" id="26">
  <a:schemeClr val="accent6"/>
</cs:colorStyle>
</file>

<file path=ppt/charts/style1.xml><?xml version="1.0" encoding="utf-8"?>
<cs:chartStyle xmlns:cs="http://schemas.microsoft.com/office/drawing/2012/chartStyle" xmlns:a="http://schemas.openxmlformats.org/drawingml/2006/main" id="294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/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dk1">
            <a:lumMod val="60000"/>
            <a:lumOff val="4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/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40C2A06-F50B-4066-A3A3-0493BB1A2999}" type="datetimeFigureOut">
              <a:rPr lang="pt-BR" smtClean="0"/>
              <a:t>16/08/2018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3D760C4-90EE-48F9-9233-C275AD87A13B}" type="slidenum">
              <a:rPr lang="pt-BR" smtClean="0"/>
              <a:t>‹nº›</a:t>
            </a:fld>
            <a:endParaRPr lang="pt-BR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9219240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C2A06-F50B-4066-A3A3-0493BB1A2999}" type="datetimeFigureOut">
              <a:rPr lang="pt-BR" smtClean="0"/>
              <a:t>16/08/2018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760C4-90EE-48F9-9233-C275AD87A1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6964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C2A06-F50B-4066-A3A3-0493BB1A2999}" type="datetimeFigureOut">
              <a:rPr lang="pt-BR" smtClean="0"/>
              <a:t>16/08/2018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760C4-90EE-48F9-9233-C275AD87A1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3668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C2A06-F50B-4066-A3A3-0493BB1A2999}" type="datetimeFigureOut">
              <a:rPr lang="pt-BR" smtClean="0"/>
              <a:t>16/08/2018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760C4-90EE-48F9-9233-C275AD87A1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1201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40C2A06-F50B-4066-A3A3-0493BB1A2999}" type="datetimeFigureOut">
              <a:rPr lang="pt-BR" smtClean="0"/>
              <a:t>16/08/2018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3D760C4-90EE-48F9-9233-C275AD87A13B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6578708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C2A06-F50B-4066-A3A3-0493BB1A2999}" type="datetimeFigureOut">
              <a:rPr lang="pt-BR" smtClean="0"/>
              <a:t>16/08/2018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760C4-90EE-48F9-9233-C275AD87A1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11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C2A06-F50B-4066-A3A3-0493BB1A2999}" type="datetimeFigureOut">
              <a:rPr lang="pt-BR" smtClean="0"/>
              <a:t>16/08/2018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760C4-90EE-48F9-9233-C275AD87A1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3813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C2A06-F50B-4066-A3A3-0493BB1A2999}" type="datetimeFigureOut">
              <a:rPr lang="pt-BR" smtClean="0"/>
              <a:t>16/08/2018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760C4-90EE-48F9-9233-C275AD87A1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986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C2A06-F50B-4066-A3A3-0493BB1A2999}" type="datetimeFigureOut">
              <a:rPr lang="pt-BR" smtClean="0"/>
              <a:t>16/08/2018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760C4-90EE-48F9-9233-C275AD87A1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250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40C2A06-F50B-4066-A3A3-0493BB1A2999}" type="datetimeFigureOut">
              <a:rPr lang="pt-BR" smtClean="0"/>
              <a:t>16/08/2018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3D760C4-90EE-48F9-9233-C275AD87A13B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46678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40C2A06-F50B-4066-A3A3-0493BB1A2999}" type="datetimeFigureOut">
              <a:rPr lang="pt-BR" smtClean="0"/>
              <a:t>16/08/2018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3D760C4-90EE-48F9-9233-C275AD87A13B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91157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540C2A06-F50B-4066-A3A3-0493BB1A2999}" type="datetimeFigureOut">
              <a:rPr lang="pt-BR" smtClean="0"/>
              <a:t>16/08/2018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E3D760C4-90EE-48F9-9233-C275AD87A13B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31480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4294967295" orient="horz" pos="1368">
          <p15:clr>
            <a:srgbClr val="F26B43"/>
          </p15:clr>
        </p15:guide>
        <p15:guide id="4294967295" orient="horz" pos="1440">
          <p15:clr>
            <a:srgbClr val="F26B43"/>
          </p15:clr>
        </p15:guide>
        <p15:guide id="4294967295" orient="horz" pos="3696">
          <p15:clr>
            <a:srgbClr val="F26B43"/>
          </p15:clr>
        </p15:guide>
        <p15:guide id="4294967295" orient="horz" pos="432">
          <p15:clr>
            <a:srgbClr val="F26B43"/>
          </p15:clr>
        </p15:guide>
        <p15:guide id="4294967295" orient="horz" pos="1512">
          <p15:clr>
            <a:srgbClr val="F26B43"/>
          </p15:clr>
        </p15:guide>
        <p15:guide id="4294967295" pos="6912">
          <p15:clr>
            <a:srgbClr val="F26B43"/>
          </p15:clr>
        </p15:guide>
        <p15:guide id="4294967295" pos="936">
          <p15:clr>
            <a:srgbClr val="F26B43"/>
          </p15:clr>
        </p15:guide>
        <p15:guide id="4294967295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pt-BR" sz="5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Feira Senac 2018</a:t>
            </a:r>
            <a:endParaRPr lang="pt-BR" sz="5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pt-BR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Nova Iguaçu</a:t>
            </a:r>
            <a:endParaRPr lang="pt-BR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2825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1600" y="857923"/>
            <a:ext cx="9601200" cy="1485900"/>
          </a:xfrm>
        </p:spPr>
        <p:txBody>
          <a:bodyPr/>
          <a:lstStyle/>
          <a:p>
            <a:pPr algn="ctr"/>
            <a:r>
              <a:rPr lang="pt-BR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Programação</a:t>
            </a:r>
            <a:endParaRPr lang="pt-BR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83167204"/>
              </p:ext>
            </p:extLst>
          </p:nvPr>
        </p:nvGraphicFramePr>
        <p:xfrm>
          <a:off x="1371600" y="2759337"/>
          <a:ext cx="9601200" cy="2225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800600"/>
                <a:gridCol w="4800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Andar</a:t>
                      </a:r>
                      <a:endParaRPr lang="pt-BR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Atividade</a:t>
                      </a:r>
                      <a:endParaRPr lang="pt-BR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Térreo</a:t>
                      </a:r>
                      <a:endParaRPr lang="pt-BR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Exposição de veículos</a:t>
                      </a:r>
                      <a:endParaRPr lang="pt-BR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1º</a:t>
                      </a:r>
                      <a:endParaRPr lang="pt-BR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Segurança</a:t>
                      </a:r>
                      <a:endParaRPr lang="pt-BR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2º</a:t>
                      </a:r>
                      <a:endParaRPr lang="pt-BR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Gastronomia</a:t>
                      </a:r>
                      <a:endParaRPr lang="pt-BR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3º</a:t>
                      </a:r>
                      <a:endParaRPr lang="pt-BR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TIC</a:t>
                      </a:r>
                      <a:endParaRPr lang="pt-BR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4º</a:t>
                      </a:r>
                      <a:endParaRPr lang="pt-BR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Administração</a:t>
                      </a:r>
                      <a:endParaRPr lang="pt-BR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39142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Número de Inscritos</a:t>
            </a:r>
            <a:endParaRPr lang="pt-BR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9" name="Espaço Reservado para Conteúdo 1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2495733"/>
              </p:ext>
            </p:extLst>
          </p:nvPr>
        </p:nvGraphicFramePr>
        <p:xfrm>
          <a:off x="1371600" y="2171700"/>
          <a:ext cx="9601200" cy="41000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280277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19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107521" y="428530"/>
            <a:ext cx="6364243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4400" b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300" endPos="45500" dir="5400000" sy="-100000" algn="bl" rotWithShape="0"/>
                </a:effectLst>
                <a:latin typeface="Arial" panose="020B0604020202020204" pitchFamily="34" charset="0"/>
                <a:cs typeface="Arial" panose="020B0604020202020204" pitchFamily="34" charset="0"/>
              </a:rPr>
              <a:t>Nossos Colaboradores</a:t>
            </a:r>
            <a:endParaRPr lang="pt-BR" sz="4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  <a:reflection blurRad="6350" stA="55000" endA="300" endPos="45500" dir="5400000" sy="-100000" algn="bl" rotWithShape="0"/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728" y="1549101"/>
            <a:ext cx="2475658" cy="1904104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3669" y="4023359"/>
            <a:ext cx="2834864" cy="1133973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816" y="1549101"/>
            <a:ext cx="2834864" cy="1904104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3669" y="5905204"/>
            <a:ext cx="2834864" cy="764124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3669" y="1945843"/>
            <a:ext cx="2834864" cy="1329644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3107521" y="417746"/>
            <a:ext cx="6364243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4400" b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300" endPos="45500" dir="5400000" sy="-100000" algn="bl" rotWithShape="0"/>
                </a:effectLst>
                <a:latin typeface="Arial" panose="020B0604020202020204" pitchFamily="34" charset="0"/>
                <a:cs typeface="Arial" panose="020B0604020202020204" pitchFamily="34" charset="0"/>
              </a:rPr>
              <a:t>Nossos Colaboradores</a:t>
            </a:r>
            <a:endParaRPr lang="pt-BR" sz="4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  <a:reflection blurRad="6350" stA="55000" endA="300" endPos="45500" dir="5400000" sy="-100000" algn="bl" rotWithShape="0"/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3107521" y="428530"/>
            <a:ext cx="6364243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4400" b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300" endPos="45500" dir="5400000" sy="-100000" algn="bl" rotWithShape="0"/>
                </a:effectLst>
                <a:latin typeface="Arial" panose="020B0604020202020204" pitchFamily="34" charset="0"/>
                <a:cs typeface="Arial" panose="020B0604020202020204" pitchFamily="34" charset="0"/>
              </a:rPr>
              <a:t>Nossos Colaboradores</a:t>
            </a:r>
            <a:endParaRPr lang="pt-BR" sz="4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  <a:reflection blurRad="6350" stA="55000" endA="300" endPos="45500" dir="5400000" sy="-100000" algn="bl" rotWithShape="0"/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86787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TM10001105[[fn=Corte]]</Template>
  <TotalTime>58</TotalTime>
  <Words>30</Words>
  <Application>Microsoft Office PowerPoint</Application>
  <PresentationFormat>Widescreen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7" baseType="lpstr">
      <vt:lpstr>Arial</vt:lpstr>
      <vt:lpstr>Franklin Gothic Book</vt:lpstr>
      <vt:lpstr>Crop</vt:lpstr>
      <vt:lpstr>Feira Senac 2018</vt:lpstr>
      <vt:lpstr>Programação</vt:lpstr>
      <vt:lpstr>Número de Inscritos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Feira Senac 2018</dc:title>
  <dc:creator>Técnico em Informática 2018.1</dc:creator>
  <cp:lastModifiedBy>Técnico em Informática 2018.1</cp:lastModifiedBy>
  <cp:revision>7</cp:revision>
  <dcterms:created xsi:type="dcterms:W3CDTF">2018-08-16T11:28:37Z</dcterms:created>
  <dcterms:modified xsi:type="dcterms:W3CDTF">2018-08-16T12:27:19Z</dcterms:modified>
</cp:coreProperties>
</file>