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3" r:id="rId2"/>
    <p:sldId id="295" r:id="rId3"/>
    <p:sldId id="290" r:id="rId4"/>
    <p:sldId id="294" r:id="rId5"/>
    <p:sldId id="280" r:id="rId6"/>
    <p:sldId id="287" r:id="rId7"/>
    <p:sldId id="286" r:id="rId8"/>
    <p:sldId id="296" r:id="rId9"/>
    <p:sldId id="285" r:id="rId10"/>
    <p:sldId id="281" r:id="rId11"/>
    <p:sldId id="274" r:id="rId12"/>
    <p:sldId id="282" r:id="rId13"/>
    <p:sldId id="283" r:id="rId14"/>
    <p:sldId id="284" r:id="rId15"/>
    <p:sldId id="260" r:id="rId16"/>
    <p:sldId id="289" r:id="rId17"/>
    <p:sldId id="275" r:id="rId18"/>
    <p:sldId id="288" r:id="rId19"/>
    <p:sldId id="276" r:id="rId20"/>
    <p:sldId id="291" r:id="rId21"/>
    <p:sldId id="277" r:id="rId22"/>
    <p:sldId id="292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19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9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1T13:56:37.684" idx="8">
    <p:pos x="4247" y="996"/>
    <p:text>NOTE new alternative image/layout variations on this title slide are now available. 
Select 'Layout' in the 'Slides section under the HOME menu tab to see the various options.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B13C-49F6-EB46-B257-30993C422BC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6206B-4ACF-C941-B6E3-C7C15DD95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rand Footer 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FFA58D-BE54-A86C-9AC7-13D3F7DAFB6E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C8B-9E17-B040-8A5D-207C262F40E4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369264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87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rand End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EF1A-C823-49F8-5E01-F1777EEB28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81287" y="2333812"/>
            <a:ext cx="6829425" cy="1422398"/>
          </a:xfrm>
        </p:spPr>
        <p:txBody>
          <a:bodyPr anchor="t" anchorCtr="0"/>
          <a:lstStyle>
            <a:lvl1pPr algn="ctr">
              <a:lnSpc>
                <a:spcPct val="75000"/>
              </a:lnSpc>
              <a:defRPr sz="60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E1EB5-7222-26E3-54FE-AD16F259F969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91CA9-DBD4-D539-5DE6-B69F25404C0A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634310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56282" y="2037528"/>
            <a:ext cx="10079444" cy="1345390"/>
          </a:xfrm>
        </p:spPr>
        <p:txBody>
          <a:bodyPr anchor="b">
            <a:normAutofit/>
          </a:bodyPr>
          <a:lstStyle>
            <a:lvl1pPr algn="ctr">
              <a:defRPr sz="3600" spc="454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498127"/>
            <a:ext cx="9144000" cy="691273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18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42907" indent="0" algn="ctr">
              <a:buNone/>
              <a:defRPr sz="1500"/>
            </a:lvl2pPr>
            <a:lvl3pPr marL="685813" indent="0" algn="ctr">
              <a:buNone/>
              <a:defRPr sz="1350"/>
            </a:lvl3pPr>
            <a:lvl4pPr marL="1028720" indent="0" algn="ctr">
              <a:buNone/>
              <a:defRPr sz="1200"/>
            </a:lvl4pPr>
            <a:lvl5pPr marL="1371627" indent="0" algn="ctr">
              <a:buNone/>
              <a:defRPr sz="1200"/>
            </a:lvl5pPr>
            <a:lvl6pPr marL="1714534" indent="0" algn="ctr">
              <a:buNone/>
              <a:defRPr sz="1200"/>
            </a:lvl6pPr>
            <a:lvl7pPr marL="2057440" indent="0" algn="ctr">
              <a:buNone/>
              <a:defRPr sz="1200"/>
            </a:lvl7pPr>
            <a:lvl8pPr marL="2400347" indent="0" algn="ctr">
              <a:buNone/>
              <a:defRPr sz="1200"/>
            </a:lvl8pPr>
            <a:lvl9pPr marL="2743254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  <p15:guide id="3" orient="horz" pos="26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o Brand Footer - Red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FFA58D-BE54-A86C-9AC7-13D3F7DAFB6E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C8B-9E17-B040-8A5D-207C262F40E4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92F0-FE15-2D4F-517D-9415DD3E86C8}"/>
              </a:ext>
            </a:extLst>
          </p:cNvPr>
          <p:cNvSpPr txBox="1"/>
          <p:nvPr userDrawn="1"/>
        </p:nvSpPr>
        <p:spPr>
          <a:xfrm>
            <a:off x="7015397" y="14390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8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o Brand Footer - Blu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FFA58D-BE54-A86C-9AC7-13D3F7DAFB6E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C8B-9E17-B040-8A5D-207C262F40E4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92F0-FE15-2D4F-517D-9415DD3E86C8}"/>
              </a:ext>
            </a:extLst>
          </p:cNvPr>
          <p:cNvSpPr txBox="1"/>
          <p:nvPr userDrawn="1"/>
        </p:nvSpPr>
        <p:spPr>
          <a:xfrm>
            <a:off x="7015397" y="14390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No Brand Footer - Green">
    <p:bg>
      <p:bgPr>
        <a:solidFill>
          <a:srgbClr val="368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FFA58D-BE54-A86C-9AC7-13D3F7DAFB6E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C8B-9E17-B040-8A5D-207C262F40E4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92F0-FE15-2D4F-517D-9415DD3E86C8}"/>
              </a:ext>
            </a:extLst>
          </p:cNvPr>
          <p:cNvSpPr txBox="1"/>
          <p:nvPr userDrawn="1"/>
        </p:nvSpPr>
        <p:spPr>
          <a:xfrm>
            <a:off x="7015397" y="14390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6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592F0-FE15-2D4F-517D-9415DD3E86C8}"/>
              </a:ext>
            </a:extLst>
          </p:cNvPr>
          <p:cNvSpPr txBox="1"/>
          <p:nvPr userDrawn="1"/>
        </p:nvSpPr>
        <p:spPr>
          <a:xfrm>
            <a:off x="7015397" y="14390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No Brand Footer - Purple"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FFA58D-BE54-A86C-9AC7-13D3F7DAFB6E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C8B-9E17-B040-8A5D-207C262F40E4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92F0-FE15-2D4F-517D-9415DD3E86C8}"/>
              </a:ext>
            </a:extLst>
          </p:cNvPr>
          <p:cNvSpPr txBox="1"/>
          <p:nvPr userDrawn="1"/>
        </p:nvSpPr>
        <p:spPr>
          <a:xfrm>
            <a:off x="7015397" y="14390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No Brand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FFA58D-BE54-A86C-9AC7-13D3F7DAFB6E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C8B-9E17-B040-8A5D-207C262F40E4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92F0-FE15-2D4F-517D-9415DD3E86C8}"/>
              </a:ext>
            </a:extLst>
          </p:cNvPr>
          <p:cNvSpPr txBox="1"/>
          <p:nvPr userDrawn="1"/>
        </p:nvSpPr>
        <p:spPr>
          <a:xfrm>
            <a:off x="7015397" y="14390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AB07FA-96AD-2713-E14A-84E2FCB1F8F2}"/>
              </a:ext>
            </a:extLst>
          </p:cNvPr>
          <p:cNvCxnSpPr/>
          <p:nvPr userDrawn="1"/>
        </p:nvCxnSpPr>
        <p:spPr>
          <a:xfrm>
            <a:off x="0" y="6181273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No Brand Footer -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FFA58D-BE54-A86C-9AC7-13D3F7DAFB6E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EAC8B-9E17-B040-8A5D-207C262F40E4}"/>
              </a:ext>
            </a:extLst>
          </p:cNvPr>
          <p:cNvSpPr txBox="1"/>
          <p:nvPr userDrawn="1"/>
        </p:nvSpPr>
        <p:spPr>
          <a:xfrm>
            <a:off x="5827366" y="6414295"/>
            <a:ext cx="6049893" cy="230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GB" sz="1400" b="0" i="0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Computing | Science and Engineering Department | </a:t>
            </a:r>
            <a:r>
              <a:rPr lang="en-GB" sz="1400" dirty="0">
                <a:solidFill>
                  <a:schemeClr val="bg1"/>
                </a:solidFill>
                <a:latin typeface="Trebuchet MS" panose="020B0703020202090204" pitchFamily="34" charset="0"/>
              </a:rPr>
              <a:t>Solent </a:t>
            </a:r>
            <a:r>
              <a:rPr lang="en-GB" sz="1400" baseline="0" dirty="0">
                <a:solidFill>
                  <a:schemeClr val="bg1"/>
                </a:solidFill>
                <a:latin typeface="Trebuchet MS" panose="020B0703020202090204" pitchFamily="34" charset="0"/>
              </a:rPr>
              <a:t>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92F0-FE15-2D4F-517D-9415DD3E86C8}"/>
              </a:ext>
            </a:extLst>
          </p:cNvPr>
          <p:cNvSpPr txBox="1"/>
          <p:nvPr userDrawn="1"/>
        </p:nvSpPr>
        <p:spPr>
          <a:xfrm>
            <a:off x="7015397" y="14390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3091-980F-48E6-A497-69729129D74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48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3091-980F-48E6-A497-69729129D741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4C07-3C4C-41A1-BAE7-C874EA5C9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3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49" r:id="rId9"/>
    <p:sldLayoutId id="2147483655" r:id="rId10"/>
    <p:sldLayoutId id="2147483672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37/0022-3514.77.6.1121" TargetMode="External"/><Relationship Id="rId2" Type="http://schemas.openxmlformats.org/officeDocument/2006/relationships/hyperlink" Target="http://dx.doi.org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36/ard.49.11.957-b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netflix-techblog/protecting-netflix-viewing-privacy-at-scale-39c675d88f45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olent.ac.uk/mod/book/view.php?id=2936&amp;chapterid=1764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37/0022-3514.77.6.1121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ctrTitle" idx="4294967295"/>
          </p:nvPr>
        </p:nvSpPr>
        <p:spPr>
          <a:xfrm>
            <a:off x="844952" y="1400236"/>
            <a:ext cx="9910763" cy="2905125"/>
          </a:xfrm>
        </p:spPr>
        <p:txBody>
          <a:bodyPr>
            <a:noAutofit/>
          </a:bodyPr>
          <a:lstStyle/>
          <a:p>
            <a:r>
              <a:rPr lang="en-GB" sz="9600" b="1" dirty="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endParaRPr lang="en-GB" sz="9600" b="1" dirty="0">
              <a:solidFill>
                <a:schemeClr val="bg1"/>
              </a:solidFill>
            </a:endParaRPr>
          </a:p>
        </p:txBody>
      </p:sp>
      <p:sp>
        <p:nvSpPr>
          <p:cNvPr id="56" name="Subtitle 55"/>
          <p:cNvSpPr>
            <a:spLocks noGrp="1"/>
          </p:cNvSpPr>
          <p:nvPr>
            <p:ph type="subTitle" idx="4294967295"/>
          </p:nvPr>
        </p:nvSpPr>
        <p:spPr>
          <a:xfrm>
            <a:off x="3048000" y="6089650"/>
            <a:ext cx="9144000" cy="69056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Computing – </a:t>
            </a:r>
            <a:r>
              <a:rPr lang="en-GB" dirty="0">
                <a:ea typeface="+mn-lt"/>
                <a:cs typeface="+mn-lt"/>
              </a:rPr>
              <a:t>Faculty of Business, Law and Digital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39895-420B-A842-874F-F7B8A5E0C892}"/>
              </a:ext>
            </a:extLst>
          </p:cNvPr>
          <p:cNvSpPr/>
          <p:nvPr/>
        </p:nvSpPr>
        <p:spPr>
          <a:xfrm>
            <a:off x="183775" y="6330091"/>
            <a:ext cx="1933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martin.reid@solent.ac.uk</a:t>
            </a:r>
            <a:endParaRPr lang="en-GB" sz="1200" dirty="0">
              <a:solidFill>
                <a:srgbClr val="FFFFFF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6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048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</a:t>
            </a:r>
            <a:r>
              <a:rPr lang="en-GB" sz="400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Bibliography - Harvard Reference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206" y="1659285"/>
            <a:ext cx="111775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This reference is in the correct Harvard structure:</a:t>
            </a:r>
            <a:br>
              <a:rPr lang="en-GB" sz="2800" dirty="0">
                <a:latin typeface="Trebuchet MS" charset="0"/>
                <a:ea typeface="Trebuchet MS" charset="0"/>
                <a:cs typeface="Trebuchet MS" charset="0"/>
              </a:rPr>
            </a:br>
            <a:b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28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10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DOI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206" y="1659285"/>
            <a:ext cx="111775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mr-IN" sz="2800" dirty="0">
                <a:latin typeface="Trebuchet MS" charset="0"/>
                <a:ea typeface="Trebuchet MS" charset="0"/>
                <a:cs typeface="Trebuchet MS" charset="0"/>
              </a:rPr>
              <a:t>…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but it is a good idea to add (manually) the </a:t>
            </a:r>
            <a:r>
              <a:rPr lang="en-GB" sz="2800" u="sng" dirty="0">
                <a:solidFill>
                  <a:srgbClr val="0563C1"/>
                </a:solidFill>
                <a:latin typeface="Trebuchet MS" charset="0"/>
                <a:ea typeface="Trebuchet MS" charset="0"/>
                <a:cs typeface="Trebuchet MS" charset="0"/>
                <a:hlinkClick r:id="rId2"/>
              </a:rPr>
              <a:t>Digital Object Identifier: DOI</a:t>
            </a:r>
            <a:r>
              <a:rPr lang="en-GB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to the bottom of the journal reference like this:</a:t>
            </a:r>
          </a:p>
          <a:p>
            <a:b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GB" sz="28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28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28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28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3" tooltip="http://dx.doi.org/10.1037/0022-3514.77.6.1121"/>
              </a:rPr>
              <a:t>http://dx.doi.org/10.1037/0022-3514.77.6.1121</a:t>
            </a:r>
            <a:r>
              <a:rPr lang="en-GB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2800" dirty="0"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330283" y="3345366"/>
            <a:ext cx="2397512" cy="501805"/>
          </a:xfrm>
          <a:prstGeom prst="straightConnector1">
            <a:avLst/>
          </a:prstGeom>
          <a:ln w="149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1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865542" y="4884235"/>
            <a:ext cx="2397512" cy="501805"/>
          </a:xfrm>
          <a:prstGeom prst="straightConnector1">
            <a:avLst/>
          </a:prstGeom>
          <a:ln w="381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7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8537" y="1636997"/>
            <a:ext cx="65149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400">
                <a:solidFill>
                  <a:srgbClr val="005A96"/>
                </a:solidFill>
                <a:latin typeface="Trebuchet MS" charset="0"/>
                <a:ea typeface="Trebuchet MS" charset="0"/>
                <a:cs typeface="Trebuchet MS" charset="0"/>
                <a:hlinkClick r:id="rId2"/>
              </a:rPr>
              <a:t>10.1136/ard.49.11.957-b</a:t>
            </a:r>
            <a:endParaRPr lang="en-GB" sz="4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4829" y="4188733"/>
            <a:ext cx="112758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400" dirty="0">
                <a:solidFill>
                  <a:srgbClr val="005A96"/>
                </a:solidFill>
                <a:latin typeface="Trebuchet MS" charset="0"/>
                <a:ea typeface="Trebuchet MS" charset="0"/>
                <a:cs typeface="Trebuchet MS" charset="0"/>
                <a:hlinkClick r:id="rId2"/>
              </a:rPr>
              <a:t>http://dx.doi.org/10.1136/ard.49.11.957-b</a:t>
            </a:r>
            <a:endParaRPr lang="en-GB" sz="4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829" y="890189"/>
            <a:ext cx="1124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rebuchet MS" charset="0"/>
                <a:ea typeface="Trebuchet MS" charset="0"/>
                <a:cs typeface="Trebuchet MS" charset="0"/>
              </a:rPr>
              <a:t>DOI link might be presented like this &amp; will not work: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829" y="3398887"/>
            <a:ext cx="973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rebuchet MS" charset="0"/>
                <a:ea typeface="Trebuchet MS" charset="0"/>
                <a:cs typeface="Trebuchet MS" charset="0"/>
              </a:rPr>
              <a:t>If this is the case just add </a:t>
            </a:r>
            <a:r>
              <a:rPr lang="mr-IN" sz="3600" dirty="0">
                <a:solidFill>
                  <a:srgbClr val="005A96"/>
                </a:solidFill>
                <a:latin typeface="Trebuchet MS" charset="0"/>
                <a:ea typeface="Trebuchet MS" charset="0"/>
                <a:cs typeface="Trebuchet MS" charset="0"/>
              </a:rPr>
              <a:t>http://dx.doi.org/</a:t>
            </a:r>
            <a:r>
              <a:rPr lang="en-GB" sz="3600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55434" y="4856364"/>
            <a:ext cx="463328" cy="1522134"/>
          </a:xfrm>
          <a:prstGeom prst="straightConnector1">
            <a:avLst/>
          </a:prstGeom>
          <a:ln w="381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7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044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Overview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3250358" y="1097896"/>
            <a:ext cx="8855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16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16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2" tooltip="http://dx.doi.org/10.1037/0022-3514.77.6.1121"/>
              </a:rPr>
              <a:t>http://dx.doi.org/10.1037/0022-3514.77.6.1121</a:t>
            </a:r>
            <a:r>
              <a:rPr lang="en-GB" sz="1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1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908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Overview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7857" y="1921125"/>
            <a:ext cx="10736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overview includes:</a:t>
            </a:r>
            <a:endParaRPr lang="en-US" sz="2800" dirty="0">
              <a:solidFill>
                <a:srgbClr val="333333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86518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Descriptive/summary of what you have found</a:t>
            </a:r>
          </a:p>
          <a:p>
            <a:pPr marL="86518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reference/citation to where you found it</a:t>
            </a:r>
          </a:p>
          <a:p>
            <a:pPr marL="86518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What value it has – the information that is critical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5166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6324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1978" y="3254037"/>
            <a:ext cx="10912170" cy="679648"/>
            <a:chOff x="591978" y="3254037"/>
            <a:chExt cx="10912170" cy="67964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1978" y="3353011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083036" y="3709990"/>
              <a:ext cx="2158059" cy="1516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250358" y="1097896"/>
            <a:ext cx="8855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16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16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2" tooltip="http://dx.doi.org/10.1037/0022-3514.77.6.1121"/>
              </a:rPr>
              <a:t>http://dx.doi.org/10.1037/0022-3514.77.6.1121</a:t>
            </a:r>
            <a:r>
              <a:rPr lang="en-GB" sz="1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1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325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Summary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9032" y="2082696"/>
            <a:ext cx="115739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summary includes:</a:t>
            </a:r>
            <a:endParaRPr lang="en-US" sz="2800" dirty="0">
              <a:solidFill>
                <a:srgbClr val="333333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649288" lvl="3" indent="-285750">
              <a:buFont typeface="Arial" charset="0"/>
              <a:buChar char="•"/>
              <a:tabLst>
                <a:tab pos="352425" algn="l"/>
              </a:tabLst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What the source is about IN YOU OWN words (do not copy &amp; paste)</a:t>
            </a:r>
          </a:p>
          <a:p>
            <a:pPr marL="649288" lvl="3" indent="-285750">
              <a:buFont typeface="Arial" charset="0"/>
              <a:buChar char="•"/>
              <a:tabLst>
                <a:tab pos="352425" algn="l"/>
              </a:tabLst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How methods were used &amp; main statistics from analysis</a:t>
            </a:r>
          </a:p>
          <a:p>
            <a:pPr marL="649288" lvl="3" indent="-285750">
              <a:buFont typeface="Arial" charset="0"/>
              <a:buChar char="•"/>
              <a:tabLst>
                <a:tab pos="352425" algn="l"/>
              </a:tabLst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REMEMBER to pay attention to the conclusions</a:t>
            </a:r>
          </a:p>
        </p:txBody>
      </p:sp>
    </p:spTree>
    <p:extLst>
      <p:ext uri="{BB962C8B-B14F-4D97-AF65-F5344CB8AC3E}">
        <p14:creationId xmlns:p14="http://schemas.microsoft.com/office/powerpoint/2010/main" val="272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4" y="128657"/>
            <a:ext cx="1106841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Evaluation</a:t>
            </a: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250358" y="1097896"/>
            <a:ext cx="8855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Trebuchet MS" charset="0"/>
                <a:ea typeface="Trebuchet MS" charset="0"/>
                <a:cs typeface="Trebuchet MS" charset="0"/>
              </a:rPr>
              <a:t>KRUGER, JUSTIN &amp; DUNNING, DAVID, 1999.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 Unskilled and Unaware of It: How Difficulties in Recognizing One's Own Incompetence Lead to Inflated Self-Assessments. (Statistical Data Included). </a:t>
            </a:r>
            <a:r>
              <a:rPr lang="en-GB" sz="1600" i="1" dirty="0">
                <a:latin typeface="Trebuchet MS" charset="0"/>
                <a:ea typeface="Trebuchet MS" charset="0"/>
                <a:cs typeface="Trebuchet MS" charset="0"/>
              </a:rPr>
              <a:t>Journal of Personality and Social Psychology</a:t>
            </a:r>
            <a:r>
              <a:rPr lang="en-GB" sz="1600" dirty="0">
                <a:latin typeface="Trebuchet MS" charset="0"/>
                <a:ea typeface="Trebuchet MS" charset="0"/>
                <a:cs typeface="Trebuchet MS" charset="0"/>
              </a:rPr>
              <a:t>, 77(6), pp.1121–34.</a:t>
            </a:r>
          </a:p>
          <a:p>
            <a:pPr fontAlgn="base"/>
            <a:r>
              <a:rPr lang="en-GB" sz="1600" u="sng" dirty="0">
                <a:solidFill>
                  <a:srgbClr val="005BC6"/>
                </a:solidFill>
                <a:latin typeface="Trebuchet MS" charset="0"/>
                <a:ea typeface="Trebuchet MS" charset="0"/>
                <a:cs typeface="Trebuchet MS" charset="0"/>
                <a:hlinkClick r:id="rId2" tooltip="http://dx.doi.org/10.1037/0022-3514.77.6.1121"/>
              </a:rPr>
              <a:t>http://dx.doi.org/10.1037/0022-3514.77.6.1121</a:t>
            </a:r>
            <a:r>
              <a:rPr lang="en-GB" sz="1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 </a:t>
            </a:r>
            <a:endParaRPr lang="en-GB" sz="1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087" y="1166842"/>
            <a:ext cx="111958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BLOG, N.T., 2016. Protecting Netflix Viewing Privacy at Scale. In: -08-08T07:00:00.000Z [viewed Nov 17, 2017]. Available from: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  <a:hlinkClick r:id="rId2"/>
              </a:rPr>
              <a:t>https://medium.com/netflix-techblog/protecting-netflix-viewing-privacy-at-scale-39c675d88f45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CASTELLANOS, J. and D. AXELROD, 1990. Effect of habitual knuckle cracking on hand function.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Annals of the rheumatic diseases,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49(5), 308-309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COPPOLA, R. and M. MORISIO, 2016. Connected Car: Technologies, Issues, Future Trends.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ACM Computing Surveys (CSUR),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49(3), 1-36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DEANS, T., 2009.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Managing the Freshman Year.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Urbana: National Council of Teachers of English, pp.W496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GOODSTEIN, L.D.(.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 et al.,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 1986. Motivational Processes Affecting Learning.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American Psychologist,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41(10), 1040-1048</a:t>
            </a:r>
            <a:br>
              <a:rPr lang="en-US" dirty="0">
                <a:latin typeface="Trebuchet MS" charset="0"/>
                <a:ea typeface="Trebuchet MS" charset="0"/>
                <a:cs typeface="Trebuchet MS" charset="0"/>
              </a:rPr>
            </a:b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HIGHER EDUCATION, P.I., MORI and UNITE, 2005. </a:t>
            </a:r>
            <a:r>
              <a:rPr lang="en-US" i="1" dirty="0">
                <a:latin typeface="Trebuchet MS" charset="0"/>
                <a:ea typeface="Trebuchet MS" charset="0"/>
                <a:cs typeface="Trebuchet MS" charset="0"/>
              </a:rPr>
              <a:t>The student experience report 2005. 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Bristol: UNITE</a:t>
            </a:r>
            <a:endParaRPr lang="en-US" b="0" i="0" dirty="0"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087" y="490654"/>
            <a:ext cx="25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Bibliography List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48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4" y="128657"/>
            <a:ext cx="1106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8477" y="1844625"/>
            <a:ext cx="1066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Evaluation includes:</a:t>
            </a:r>
            <a:endParaRPr lang="en-US" sz="2800" dirty="0">
              <a:solidFill>
                <a:srgbClr val="333333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For what purpose was the source published</a:t>
            </a: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Determined the credibility and reliability of the source</a:t>
            </a: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Is it peer-reviewed?</a:t>
            </a:r>
          </a:p>
          <a:p>
            <a:pPr marL="731838" lvl="3" indent="-45720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Has it been widely cited?</a:t>
            </a:r>
            <a:endParaRPr lang="en-US" sz="2800" b="0" i="0" dirty="0">
              <a:solidFill>
                <a:srgbClr val="333333"/>
              </a:solidFill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157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Usefulness</a:t>
            </a:r>
            <a:endParaRPr lang="en-GB" sz="4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039515" y="5527628"/>
            <a:ext cx="467991" cy="467991"/>
          </a:xfrm>
          <a:prstGeom prst="ellipse">
            <a:avLst/>
          </a:prstGeom>
          <a:solidFill>
            <a:srgbClr val="FF2F92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85859" y="5539666"/>
            <a:ext cx="10818289" cy="1070937"/>
            <a:chOff x="685859" y="5539666"/>
            <a:chExt cx="10818289" cy="107093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26708" y="57917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6708" y="59822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6708" y="6204251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9651" y="553966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59" y="6148938"/>
              <a:ext cx="1638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Usefulness</a:t>
              </a:r>
              <a:endParaRPr lang="en-GB" sz="28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270962" y="6148938"/>
              <a:ext cx="2178252" cy="2529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3061" y="1097896"/>
            <a:ext cx="11983211" cy="1077218"/>
            <a:chOff x="123061" y="1097896"/>
            <a:chExt cx="11983211" cy="1077218"/>
          </a:xfrm>
        </p:grpSpPr>
        <p:sp>
          <p:nvSpPr>
            <p:cNvPr id="46" name="Rectangle 45"/>
            <p:cNvSpPr/>
            <p:nvPr/>
          </p:nvSpPr>
          <p:spPr>
            <a:xfrm>
              <a:off x="3250358" y="1097896"/>
              <a:ext cx="885591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16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16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16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16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157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>
                <a:solidFill>
                  <a:schemeClr val="bg1"/>
                </a:solidFill>
                <a:effectLst/>
                <a:latin typeface="Trebuchet MS" charset="0"/>
                <a:ea typeface="Trebuchet MS" charset="0"/>
                <a:cs typeface="Trebuchet MS" charset="0"/>
              </a:rPr>
              <a:t>- </a:t>
            </a:r>
            <a:r>
              <a:rPr lang="en-GB" sz="40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Usefulness</a:t>
            </a:r>
            <a:endParaRPr lang="en-GB" sz="4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2820" y="1866928"/>
            <a:ext cx="103594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Usefulness includes:</a:t>
            </a:r>
          </a:p>
          <a:p>
            <a:pPr marL="384175" lvl="3" indent="-28575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How useful is the source to you?</a:t>
            </a:r>
          </a:p>
          <a:p>
            <a:pPr marL="384175" lvl="3" indent="-285750">
              <a:buFont typeface="Arial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Focus on statistics, examples quotes and facts (if you do include any quotes make sure these are presented in “speech marks” to differentiate them from your own writing.</a:t>
            </a:r>
            <a:endParaRPr lang="en-US" sz="2800" b="0" i="0" dirty="0">
              <a:solidFill>
                <a:srgbClr val="333333"/>
              </a:solidFill>
              <a:effectLst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59F4-22DB-65D3-AD8E-09FE2ABC2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7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8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Structure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039515" y="5527628"/>
            <a:ext cx="467991" cy="467991"/>
          </a:xfrm>
          <a:prstGeom prst="ellipse">
            <a:avLst/>
          </a:prstGeom>
          <a:solidFill>
            <a:srgbClr val="FF2F92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85859" y="5539666"/>
            <a:ext cx="10818289" cy="1070937"/>
            <a:chOff x="685859" y="5539666"/>
            <a:chExt cx="10818289" cy="107093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26708" y="57917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6708" y="59822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6708" y="6204251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9651" y="553966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59" y="6148938"/>
              <a:ext cx="1638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rebuchet MS" charset="0"/>
                  <a:ea typeface="Times New Roman" charset="0"/>
                </a:rPr>
                <a:t>Usefulness</a:t>
              </a:r>
              <a:endParaRPr lang="en-GB" sz="28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270962" y="6148938"/>
              <a:ext cx="2178252" cy="2529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3061" y="1027201"/>
            <a:ext cx="11983211" cy="1101783"/>
            <a:chOff x="123061" y="1027201"/>
            <a:chExt cx="11983211" cy="1101783"/>
          </a:xfrm>
        </p:grpSpPr>
        <p:sp>
          <p:nvSpPr>
            <p:cNvPr id="46" name="Rectangle 45"/>
            <p:cNvSpPr/>
            <p:nvPr/>
          </p:nvSpPr>
          <p:spPr>
            <a:xfrm>
              <a:off x="3250358" y="1027201"/>
              <a:ext cx="885591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16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16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16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16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7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277" y="1393902"/>
            <a:ext cx="9545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Before you start an </a:t>
            </a:r>
            <a:r>
              <a:rPr lang="en-GB" sz="3600" b="1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Annotated Bibliography </a:t>
            </a:r>
            <a:r>
              <a:rPr lang="en-GB" sz="36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you will been to have found, read and understood a range of useful sources to support your project/reporting writing.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42946" y="6216134"/>
            <a:ext cx="890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More information on evaluating sources can be found on </a:t>
            </a:r>
            <a:r>
              <a:rPr lang="en-GB" dirty="0">
                <a:hlinkClick r:id="rId2"/>
              </a:rPr>
              <a:t>succeed@solent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2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935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Introduction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0405" y="1598177"/>
            <a:ext cx="107311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The purpose of the </a:t>
            </a:r>
            <a:r>
              <a:rPr lang="en-US" sz="36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Annotated Bibliography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is to assess the standing, quality and usefulness of sources by </a:t>
            </a:r>
            <a:r>
              <a:rPr lang="en-US" sz="3600" dirty="0" err="1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summarising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them in </a:t>
            </a:r>
            <a:r>
              <a:rPr lang="en-US" sz="36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YOU OWN WORDS 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in</a:t>
            </a:r>
            <a:r>
              <a:rPr lang="en-US" sz="3600" b="1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Trebuchet MS" charset="0"/>
                <a:ea typeface="Trebuchet MS" charset="0"/>
                <a:cs typeface="Trebuchet MS" charset="0"/>
              </a:rPr>
              <a:t>preparation for completing a Literature Review/survey. </a:t>
            </a:r>
          </a:p>
          <a:p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908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</a:t>
            </a:r>
            <a:r>
              <a:rPr lang="en-GB" sz="400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Bibliography - Introduction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0405" y="1598177"/>
            <a:ext cx="107311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An Annotated Bibliography simply means “Note about a book” but can relate to notes on any type of sources:</a:t>
            </a:r>
            <a:br>
              <a:rPr lang="en-US" sz="2600" dirty="0">
                <a:latin typeface="Trebuchet MS" charset="0"/>
                <a:ea typeface="Trebuchet MS" charset="0"/>
                <a:cs typeface="Trebuchet MS" charset="0"/>
              </a:rPr>
            </a:br>
            <a:endParaRPr lang="en-US" sz="1200" dirty="0">
              <a:latin typeface="Trebuchet MS" charset="0"/>
              <a:ea typeface="Trebuchet MS" charset="0"/>
              <a:cs typeface="Trebuchet MS" charset="0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Annotated Bibliography is a “database” of information 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It should be one of the first steps when undertaking research 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See it as a “diary recording your reactions to information you have discovered.  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It speeds up your research process – as you will already have gathered </a:t>
            </a:r>
            <a:r>
              <a:rPr lang="en-US" sz="2600" dirty="0" err="1">
                <a:latin typeface="Trebuchet MS" charset="0"/>
                <a:ea typeface="Trebuchet MS" charset="0"/>
                <a:cs typeface="Trebuchet MS" charset="0"/>
              </a:rPr>
              <a:t>organised</a:t>
            </a: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 and evaluated your sources.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600" dirty="0">
                <a:latin typeface="Trebuchet MS" charset="0"/>
                <a:ea typeface="Trebuchet MS" charset="0"/>
                <a:cs typeface="Trebuchet MS" charset="0"/>
              </a:rPr>
              <a:t>Each item is </a:t>
            </a:r>
            <a:r>
              <a:rPr lang="en-US" sz="2600" b="1" dirty="0">
                <a:latin typeface="Trebuchet MS" charset="0"/>
                <a:ea typeface="Trebuchet MS" charset="0"/>
                <a:cs typeface="Trebuchet MS" charset="0"/>
              </a:rPr>
              <a:t>150 words excluding the Harvard reference</a:t>
            </a:r>
            <a:br>
              <a:rPr lang="en-US" sz="2600" dirty="0">
                <a:latin typeface="Trebuchet MS" charset="0"/>
                <a:ea typeface="Trebuchet MS" charset="0"/>
                <a:cs typeface="Trebuchet MS" charset="0"/>
              </a:rPr>
            </a:br>
            <a:endParaRPr lang="en-GB" sz="26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0811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- </a:t>
            </a:r>
            <a:r>
              <a:rPr lang="en-US" sz="4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workflow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6554" y="1443841"/>
            <a:ext cx="115739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Search for useful sources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Read and understand them 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Record them in </a:t>
            </a:r>
            <a:r>
              <a:rPr lang="en-US" sz="3600" dirty="0" err="1">
                <a:latin typeface="Trebuchet MS" charset="0"/>
                <a:ea typeface="Trebuchet MS" charset="0"/>
                <a:cs typeface="Trebuchet MS" charset="0"/>
              </a:rPr>
              <a:t>RefWorks</a:t>
            </a: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 (or similar) 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Collect/record useful documents, diagrams/images &amp; snippets of information</a:t>
            </a:r>
          </a:p>
          <a:p>
            <a:pPr marL="752475" lvl="2" indent="-742950">
              <a:buFont typeface="+mj-lt"/>
              <a:buAutoNum type="arabicPeriod"/>
            </a:pPr>
            <a:r>
              <a:rPr lang="en-US" sz="3600" dirty="0">
                <a:latin typeface="Trebuchet MS" charset="0"/>
                <a:ea typeface="Trebuchet MS" charset="0"/>
                <a:cs typeface="Trebuchet MS" charset="0"/>
              </a:rPr>
              <a:t>Write up an Annotated Bibliography for each of the most useful sources</a:t>
            </a:r>
          </a:p>
        </p:txBody>
      </p:sp>
    </p:spTree>
    <p:extLst>
      <p:ext uri="{BB962C8B-B14F-4D97-AF65-F5344CB8AC3E}">
        <p14:creationId xmlns:p14="http://schemas.microsoft.com/office/powerpoint/2010/main" val="20803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88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en-GB" sz="400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Structure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14130" y="2129038"/>
            <a:ext cx="467991" cy="467991"/>
          </a:xfrm>
          <a:prstGeom prst="ellipse">
            <a:avLst/>
          </a:prstGeom>
          <a:solidFill>
            <a:srgbClr val="00B0F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008306" y="3241999"/>
            <a:ext cx="467991" cy="467991"/>
          </a:xfrm>
          <a:prstGeom prst="ellipse">
            <a:avLst/>
          </a:prstGeom>
          <a:solidFill>
            <a:srgbClr val="00B05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033788" y="4297209"/>
            <a:ext cx="467991" cy="467991"/>
          </a:xfrm>
          <a:prstGeom prst="ellipse">
            <a:avLst/>
          </a:prstGeom>
          <a:solidFill>
            <a:srgbClr val="E30613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039515" y="5527628"/>
            <a:ext cx="467991" cy="467991"/>
          </a:xfrm>
          <a:prstGeom prst="ellipse">
            <a:avLst/>
          </a:prstGeom>
          <a:solidFill>
            <a:srgbClr val="FF2F92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615968" y="2141076"/>
            <a:ext cx="10888180" cy="866716"/>
            <a:chOff x="615968" y="2141076"/>
            <a:chExt cx="10888180" cy="866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26708" y="24064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6708" y="2596975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26708" y="279907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26708" y="3007792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5968" y="2466815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rebuchet MS" charset="0"/>
                  <a:ea typeface="Times New Roman" charset="0"/>
                </a:rPr>
                <a:t>Overview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411" y="214107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8" name="Straight Arrow Connector 27"/>
            <p:cNvCxnSpPr>
              <a:stCxn id="38" idx="3"/>
            </p:cNvCxnSpPr>
            <p:nvPr/>
          </p:nvCxnSpPr>
          <p:spPr>
            <a:xfrm>
              <a:off x="2083036" y="2697648"/>
              <a:ext cx="2418743" cy="894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9524" y="3254037"/>
            <a:ext cx="10974624" cy="932675"/>
            <a:chOff x="529524" y="3254037"/>
            <a:chExt cx="10974624" cy="93267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6708" y="35212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26708" y="3711711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6708" y="3933685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980411" y="325403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524" y="3725047"/>
              <a:ext cx="1491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Summary 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20582" y="3887798"/>
              <a:ext cx="2173337" cy="680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1172" y="4309247"/>
            <a:ext cx="10962976" cy="1020263"/>
            <a:chOff x="541172" y="4309247"/>
            <a:chExt cx="10962976" cy="102026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26708" y="45728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26708" y="4763370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6708" y="4965466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6708" y="5174187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00069" y="4309247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172" y="4867845"/>
              <a:ext cx="16234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Evaluation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152927" y="4910637"/>
              <a:ext cx="2173978" cy="1880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85859" y="5539666"/>
            <a:ext cx="10818289" cy="1070937"/>
            <a:chOff x="685859" y="5539666"/>
            <a:chExt cx="10818289" cy="107093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26708" y="57917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6708" y="5982277"/>
              <a:ext cx="697744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6708" y="6204251"/>
              <a:ext cx="4367590" cy="0"/>
            </a:xfrm>
            <a:prstGeom prst="lin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9651" y="5539666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59" y="6148938"/>
              <a:ext cx="1638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rebuchet MS" charset="0"/>
                  <a:ea typeface="Times New Roman" charset="0"/>
                </a:rPr>
                <a:t>Usefulness</a:t>
              </a:r>
              <a:endParaRPr lang="en-GB" sz="28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270962" y="6148938"/>
              <a:ext cx="2178252" cy="2529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286450"/>
            <a:ext cx="3161460" cy="842534"/>
            <a:chOff x="123061" y="1286450"/>
            <a:chExt cx="3161460" cy="842534"/>
          </a:xfrm>
        </p:grpSpPr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3061" y="1097896"/>
            <a:ext cx="11983211" cy="1077218"/>
            <a:chOff x="123061" y="1097896"/>
            <a:chExt cx="11983211" cy="1077218"/>
          </a:xfrm>
        </p:grpSpPr>
        <p:sp>
          <p:nvSpPr>
            <p:cNvPr id="46" name="Rectangle 45"/>
            <p:cNvSpPr/>
            <p:nvPr/>
          </p:nvSpPr>
          <p:spPr>
            <a:xfrm>
              <a:off x="3250358" y="1097896"/>
              <a:ext cx="885591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16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16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16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16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16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8065" y="128657"/>
            <a:ext cx="1123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Annotated Bibliography </a:t>
            </a:r>
            <a:r>
              <a:rPr lang="mr-IN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GB" sz="40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Harvard Reference </a:t>
            </a:r>
            <a:endParaRPr lang="en-GB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763153" y="1274412"/>
            <a:ext cx="467991" cy="467991"/>
          </a:xfrm>
          <a:prstGeom prst="ellipse">
            <a:avLst/>
          </a:prstGeom>
          <a:solidFill>
            <a:srgbClr val="000000"/>
          </a:solidFill>
          <a:ln>
            <a:solidFill>
              <a:srgbClr val="333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43"/>
          <p:cNvGrpSpPr/>
          <p:nvPr/>
        </p:nvGrpSpPr>
        <p:grpSpPr>
          <a:xfrm>
            <a:off x="123061" y="1097896"/>
            <a:ext cx="11983211" cy="1631216"/>
            <a:chOff x="123061" y="1097896"/>
            <a:chExt cx="11983211" cy="1631216"/>
          </a:xfrm>
        </p:grpSpPr>
        <p:sp>
          <p:nvSpPr>
            <p:cNvPr id="4" name="Rectangle 3"/>
            <p:cNvSpPr/>
            <p:nvPr/>
          </p:nvSpPr>
          <p:spPr>
            <a:xfrm>
              <a:off x="3250358" y="1097896"/>
              <a:ext cx="885591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b="1" dirty="0">
                  <a:latin typeface="Trebuchet MS" charset="0"/>
                  <a:ea typeface="Trebuchet MS" charset="0"/>
                  <a:cs typeface="Trebuchet MS" charset="0"/>
                </a:rPr>
                <a:t>KRUGER, JUSTIN &amp; DUNNING, DAVID, 1999.</a:t>
              </a:r>
              <a:r>
                <a:rPr lang="en-GB" sz="2000" dirty="0">
                  <a:latin typeface="Trebuchet MS" charset="0"/>
                  <a:ea typeface="Trebuchet MS" charset="0"/>
                  <a:cs typeface="Trebuchet MS" charset="0"/>
                </a:rPr>
                <a:t> Unskilled and Unaware of It: How Difficulties in Recognizing One's Own Incompetence Lead to Inflated Self-Assessments. (Statistical Data Included). </a:t>
              </a:r>
              <a:r>
                <a:rPr lang="en-GB" sz="2000" i="1" dirty="0">
                  <a:latin typeface="Trebuchet MS" charset="0"/>
                  <a:ea typeface="Trebuchet MS" charset="0"/>
                  <a:cs typeface="Trebuchet MS" charset="0"/>
                </a:rPr>
                <a:t>Journal of Personality and Social Psychology</a:t>
              </a:r>
              <a:r>
                <a:rPr lang="en-GB" sz="2000" dirty="0">
                  <a:latin typeface="Trebuchet MS" charset="0"/>
                  <a:ea typeface="Trebuchet MS" charset="0"/>
                  <a:cs typeface="Trebuchet MS" charset="0"/>
                </a:rPr>
                <a:t>, 77(6), pp.1121–34.</a:t>
              </a:r>
            </a:p>
            <a:p>
              <a:pPr fontAlgn="base"/>
              <a:r>
                <a:rPr lang="en-GB" sz="2000" u="sng" dirty="0">
                  <a:solidFill>
                    <a:srgbClr val="005BC6"/>
                  </a:solidFill>
                  <a:latin typeface="Trebuchet MS" charset="0"/>
                  <a:ea typeface="Trebuchet MS" charset="0"/>
                  <a:cs typeface="Trebuchet MS" charset="0"/>
                  <a:hlinkClick r:id="rId2" tooltip="http://dx.doi.org/10.1037/0022-3514.77.6.1121"/>
                </a:rPr>
                <a:t>http://dx.doi.org/10.1037/0022-3514.77.6.1121</a:t>
              </a:r>
              <a:r>
                <a:rPr lang="en-GB" sz="2000" dirty="0">
                  <a:solidFill>
                    <a:srgbClr val="333333"/>
                  </a:solidFill>
                  <a:latin typeface="Trebuchet MS" charset="0"/>
                  <a:ea typeface="Trebuchet MS" charset="0"/>
                  <a:cs typeface="Trebuchet MS" charset="0"/>
                </a:rPr>
                <a:t> </a:t>
              </a:r>
              <a:endParaRPr lang="en-GB" sz="20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9434" y="1286450"/>
              <a:ext cx="5213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3061" y="1297987"/>
              <a:ext cx="1570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Trebuchet MS" charset="0"/>
                  <a:ea typeface="Times New Roman" charset="0"/>
                </a:rPr>
                <a:t>Harvard Reference</a:t>
              </a:r>
              <a:endParaRPr lang="en-GB" sz="2400" dirty="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693601" y="1713486"/>
              <a:ext cx="1590920" cy="21847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1244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Trebuchet MS</vt:lpstr>
      <vt:lpstr>Office Theme</vt:lpstr>
      <vt:lpstr>Annotated Bibliography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Southampton 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Reid</dc:creator>
  <cp:lastModifiedBy>Martin Reid</cp:lastModifiedBy>
  <cp:revision>52</cp:revision>
  <dcterms:created xsi:type="dcterms:W3CDTF">2017-12-15T13:06:08Z</dcterms:created>
  <dcterms:modified xsi:type="dcterms:W3CDTF">2023-07-10T19:14:10Z</dcterms:modified>
</cp:coreProperties>
</file>