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83" r:id="rId3"/>
    <p:sldId id="270" r:id="rId4"/>
    <p:sldId id="269" r:id="rId5"/>
    <p:sldId id="271" r:id="rId6"/>
    <p:sldId id="280" r:id="rId7"/>
    <p:sldId id="281" r:id="rId8"/>
    <p:sldId id="282" r:id="rId9"/>
    <p:sldId id="256" r:id="rId10"/>
    <p:sldId id="25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2" r:id="rId23"/>
    <p:sldId id="273" r:id="rId24"/>
    <p:sldId id="274" r:id="rId25"/>
    <p:sldId id="279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5B530-F957-4431-8CE5-6222D544EE92}" v="24" dt="2023-06-26T20:14:5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80968" autoAdjust="0"/>
  </p:normalViewPr>
  <p:slideViewPr>
    <p:cSldViewPr snapToGrid="0" showGuides="1">
      <p:cViewPr varScale="1">
        <p:scale>
          <a:sx n="98" d="100"/>
          <a:sy n="98" d="100"/>
        </p:scale>
        <p:origin x="648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0FF0-E552-4A00-8D8F-FC33FD33BA6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4A41-A1E9-4695-82EF-16F7B9C80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7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49696"/>
                </a:solidFill>
                <a:effectLst/>
                <a:latin typeface="Consolas" panose="020B0609020204030204" pitchFamily="49" charset="0"/>
              </a:rPr>
              <a:t>TB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(Start)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(Boil water)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(Add tea leaves)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(Steep for 3 minutes)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(Add milk)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(Optional: Add sugar)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(Stir)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(Pour into a cup)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(Enjoy!)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4969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:#9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fd8cb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:#333,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:2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px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4969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:#9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fd8cb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:#333,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:2</a:t>
            </a:r>
            <a:r>
              <a:rPr lang="en-GB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px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4A41-A1E9-4695-82EF-16F7B9C8033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2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TB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A(Start)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B(Boil water)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C(Add tea leaves)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D(Steep for 3 minutes)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E(Add milk)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F(Optional: Add sugar)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G(Stir)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H(Pour into a cup)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I(Enjoy!)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A fill:#9fd8cb,stroke:#333,stroke-width:2px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I fill:#9fd8cb,stroke:#333,stroke-width:2px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C4A41-A1E9-4695-82EF-16F7B9C8033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0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Brand RED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0F7C2-A67D-66EE-A016-8A7C4F2B2861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B665-068C-0F5D-1E24-C82BB249E09B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FEEB6-0319-7858-24FB-8F1A2B0047C2}"/>
              </a:ext>
            </a:extLst>
          </p:cNvPr>
          <p:cNvSpPr txBox="1"/>
          <p:nvPr userDrawn="1"/>
        </p:nvSpPr>
        <p:spPr>
          <a:xfrm>
            <a:off x="3822192" y="2761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65DC-0CFD-1D54-9A49-4C9557469FB2}"/>
              </a:ext>
            </a:extLst>
          </p:cNvPr>
          <p:cNvSpPr txBox="1"/>
          <p:nvPr userDrawn="1"/>
        </p:nvSpPr>
        <p:spPr>
          <a:xfrm>
            <a:off x="2670048" y="25054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332F5-1D65-2E83-0171-57EC3D11ABC0}"/>
              </a:ext>
            </a:extLst>
          </p:cNvPr>
          <p:cNvSpPr txBox="1"/>
          <p:nvPr userDrawn="1"/>
        </p:nvSpPr>
        <p:spPr>
          <a:xfrm>
            <a:off x="156481" y="6418999"/>
            <a:ext cx="2577929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ctr"/>
            <a:r>
              <a:rPr lang="en-GB" sz="1400" b="0" i="0" baseline="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martin.reid@solent.ac.uk</a:t>
            </a:r>
            <a:endParaRPr lang="en-GB" sz="1400" baseline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FE9A7-5826-0769-35A7-5953A40958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06EF69-D7D9-DB0B-5E2E-7378AA3A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253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B404-5F67-78D2-C483-9C1C3A2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7FC5-8E6E-11FE-EC3A-D04CFA297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F55BE-9264-F7CF-76CA-2A92B725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E280-706C-A4A1-A11B-FF67D731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6242-2124-17B7-AE53-4E5F4715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1B0C-ADA8-B02E-8B4C-11C3528F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2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2C17-9629-E8FD-346E-EC02DD4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0F45-7F83-2BB2-1BC1-75A730DA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438B6-7E80-88B1-0891-7789590A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026EF-BF4C-2AE0-D51A-0D3516E4A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850D-B254-D4CD-4642-DA23D2C4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98B62-6957-711F-E5CC-A3F49701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9F630-82A3-E53B-31A1-F4274B9A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431B1-8544-92B8-1173-44EDB7D6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6F7A-165D-9019-6CBC-F30071DB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AAA2-410E-59FF-0851-6210724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E32D6-D624-AD73-035A-6C9A1B0A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FA9F-84DC-FA1C-7740-FD03F85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4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5102-7CE5-410D-3106-A6F9D81F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0F014-D281-4C09-B4B2-3370A98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8F60-B6D5-96C4-F3AA-9303E8AF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82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176F-89CC-607F-A2DA-3F43D58C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E017-6FE3-077B-2832-7DE51CF4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FB18-9A04-6081-856A-4A3C1959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C9D9-215B-4886-AE4E-D821296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F86B-4BFC-7FAE-2BED-A95A868B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DF42-5B82-C013-B7EF-C5964449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3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D51C-6DC2-5D11-CFB1-5D0D2527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61B36-D84A-16FA-BE2B-57C8E62F8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21F40-5C06-97F6-5751-E807ECE5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7B8E-7156-8D36-9CE9-131FEF98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7BDA-5992-0E22-A3DD-56B99266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890-F047-335D-F7A0-E0F0F7C4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8E08-786D-5C14-CD9E-0AC5782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C8763-046C-A4F5-ABB7-66E361D4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3EFA-4F7D-5D72-EBD8-A9C2088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92E1-E3C8-317F-B3E4-BE7B48D9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2335-1312-D474-E3D0-4FE59091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5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6A61B-360C-B190-A6B9-BC7D4D94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18707-19D4-017D-E867-17C95689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C43A-0A59-AE05-CED6-86A975D8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E120-DE3A-2209-81E5-8371A489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D1AC-6E50-4F02-E5E2-193F051E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80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No Brand BLU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0F7C2-A67D-66EE-A016-8A7C4F2B2861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B665-068C-0F5D-1E24-C82BB249E09B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FEEB6-0319-7858-24FB-8F1A2B0047C2}"/>
              </a:ext>
            </a:extLst>
          </p:cNvPr>
          <p:cNvSpPr txBox="1"/>
          <p:nvPr userDrawn="1"/>
        </p:nvSpPr>
        <p:spPr>
          <a:xfrm>
            <a:off x="3822192" y="2761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65DC-0CFD-1D54-9A49-4C9557469FB2}"/>
              </a:ext>
            </a:extLst>
          </p:cNvPr>
          <p:cNvSpPr txBox="1"/>
          <p:nvPr userDrawn="1"/>
        </p:nvSpPr>
        <p:spPr>
          <a:xfrm>
            <a:off x="2670048" y="25054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332F5-1D65-2E83-0171-57EC3D11ABC0}"/>
              </a:ext>
            </a:extLst>
          </p:cNvPr>
          <p:cNvSpPr txBox="1"/>
          <p:nvPr userDrawn="1"/>
        </p:nvSpPr>
        <p:spPr>
          <a:xfrm>
            <a:off x="156481" y="6418999"/>
            <a:ext cx="2577929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ctr"/>
            <a:r>
              <a:rPr lang="en-GB" sz="1400" b="0" i="0" baseline="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martin.reid@solent.ac.uk</a:t>
            </a:r>
            <a:endParaRPr lang="en-GB" sz="1400" baseline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A623B-AED8-077D-6A8B-9E7C6E312E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757808-0ED9-3710-A310-554E54F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66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No Brand GREEN">
    <p:bg>
      <p:bgPr>
        <a:solidFill>
          <a:srgbClr val="2E5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0F7C2-A67D-66EE-A016-8A7C4F2B2861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B665-068C-0F5D-1E24-C82BB249E09B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FEEB6-0319-7858-24FB-8F1A2B0047C2}"/>
              </a:ext>
            </a:extLst>
          </p:cNvPr>
          <p:cNvSpPr txBox="1"/>
          <p:nvPr userDrawn="1"/>
        </p:nvSpPr>
        <p:spPr>
          <a:xfrm>
            <a:off x="3822192" y="2761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65DC-0CFD-1D54-9A49-4C9557469FB2}"/>
              </a:ext>
            </a:extLst>
          </p:cNvPr>
          <p:cNvSpPr txBox="1"/>
          <p:nvPr userDrawn="1"/>
        </p:nvSpPr>
        <p:spPr>
          <a:xfrm>
            <a:off x="2670048" y="25054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332F5-1D65-2E83-0171-57EC3D11ABC0}"/>
              </a:ext>
            </a:extLst>
          </p:cNvPr>
          <p:cNvSpPr txBox="1"/>
          <p:nvPr userDrawn="1"/>
        </p:nvSpPr>
        <p:spPr>
          <a:xfrm>
            <a:off x="156481" y="6418999"/>
            <a:ext cx="2577929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ctr"/>
            <a:r>
              <a:rPr lang="en-GB" sz="1400" b="0" i="0" baseline="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martin.reid@solent.ac.uk</a:t>
            </a:r>
            <a:endParaRPr lang="en-GB" sz="1400" baseline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6598E-40D9-EAF4-8FB6-2A106B0443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D6D3AD-9CAF-F931-EBE9-1E1A9AEF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674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No Brand PURPL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0F7C2-A67D-66EE-A016-8A7C4F2B2861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B665-068C-0F5D-1E24-C82BB249E09B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FEEB6-0319-7858-24FB-8F1A2B0047C2}"/>
              </a:ext>
            </a:extLst>
          </p:cNvPr>
          <p:cNvSpPr txBox="1"/>
          <p:nvPr userDrawn="1"/>
        </p:nvSpPr>
        <p:spPr>
          <a:xfrm>
            <a:off x="3822192" y="2761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65DC-0CFD-1D54-9A49-4C9557469FB2}"/>
              </a:ext>
            </a:extLst>
          </p:cNvPr>
          <p:cNvSpPr txBox="1"/>
          <p:nvPr userDrawn="1"/>
        </p:nvSpPr>
        <p:spPr>
          <a:xfrm>
            <a:off x="2670048" y="25054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332F5-1D65-2E83-0171-57EC3D11ABC0}"/>
              </a:ext>
            </a:extLst>
          </p:cNvPr>
          <p:cNvSpPr txBox="1"/>
          <p:nvPr userDrawn="1"/>
        </p:nvSpPr>
        <p:spPr>
          <a:xfrm>
            <a:off x="156481" y="6418999"/>
            <a:ext cx="2577929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ctr"/>
            <a:r>
              <a:rPr lang="en-GB" sz="1400" b="0" i="0" baseline="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martin.reid@solent.ac.uk</a:t>
            </a:r>
            <a:endParaRPr lang="en-GB" sz="1400" baseline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E1031F-1456-4828-478F-0CE307E98F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8A55772-3A37-3A43-BEE7-8EAFAF74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3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- No Brand ORANGE">
    <p:bg>
      <p:bgPr>
        <a:solidFill>
          <a:srgbClr val="D0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0F7C2-A67D-66EE-A016-8A7C4F2B2861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B665-068C-0F5D-1E24-C82BB249E09B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FEEB6-0319-7858-24FB-8F1A2B0047C2}"/>
              </a:ext>
            </a:extLst>
          </p:cNvPr>
          <p:cNvSpPr txBox="1"/>
          <p:nvPr userDrawn="1"/>
        </p:nvSpPr>
        <p:spPr>
          <a:xfrm>
            <a:off x="3822192" y="2761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65DC-0CFD-1D54-9A49-4C9557469FB2}"/>
              </a:ext>
            </a:extLst>
          </p:cNvPr>
          <p:cNvSpPr txBox="1"/>
          <p:nvPr userDrawn="1"/>
        </p:nvSpPr>
        <p:spPr>
          <a:xfrm>
            <a:off x="2670048" y="25054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3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332F5-1D65-2E83-0171-57EC3D11ABC0}"/>
              </a:ext>
            </a:extLst>
          </p:cNvPr>
          <p:cNvSpPr txBox="1"/>
          <p:nvPr userDrawn="1"/>
        </p:nvSpPr>
        <p:spPr>
          <a:xfrm>
            <a:off x="156481" y="6418999"/>
            <a:ext cx="2577929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ctr"/>
            <a:r>
              <a:rPr lang="en-GB" sz="1400" b="0" i="0" baseline="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martin.reid@solent.ac.uk</a:t>
            </a:r>
            <a:endParaRPr lang="en-GB" sz="1400" baseline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5F836D-7A13-0495-C07E-62A919E65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722329-3CC5-0998-FA51-64F28464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00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rand End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E1EB5-7222-26E3-54FE-AD16F259F969}"/>
              </a:ext>
            </a:extLst>
          </p:cNvPr>
          <p:cNvSpPr/>
          <p:nvPr userDrawn="1"/>
        </p:nvSpPr>
        <p:spPr>
          <a:xfrm>
            <a:off x="0" y="6200777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91CA9-DBD4-D539-5DE6-B69F25404C0A}"/>
              </a:ext>
            </a:extLst>
          </p:cNvPr>
          <p:cNvSpPr txBox="1"/>
          <p:nvPr userDrawn="1"/>
        </p:nvSpPr>
        <p:spPr>
          <a:xfrm>
            <a:off x="5827367" y="6414297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8B2FD5-99D3-B821-0C92-71E58D0F33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21" y="2186421"/>
            <a:ext cx="10568489" cy="1027273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75000"/>
              </a:lnSpc>
              <a:defRPr sz="8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11AB03-9250-B07C-E2F0-832D467F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0" y="3411613"/>
            <a:ext cx="8564032" cy="102727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spcAft>
                <a:spcPts val="1000"/>
              </a:spcAft>
              <a:buNone/>
              <a:defRPr sz="3733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44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BD4D-AF8D-4004-7BDC-1206A6951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31C4-9466-EE26-548A-18ECD088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4CD1-FB83-9E85-9A93-57EC0C63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6900-2FFC-86F3-BC3B-C8076353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3088-5151-E908-42CE-5B18B25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0B7A-2E05-95EB-F7CA-4706954C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A13D-3FBF-A04E-54AD-B1102E56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C8D7-E9E4-565A-AC08-C9C3B04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3576-89E7-E3D5-49F1-7504E351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E280-3448-41D8-8F6C-13989646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8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174F-5D95-459D-E82B-9B1361A5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0CD3-DBED-C04E-1F6B-BED74455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0A6A-E6EB-E614-F1E4-80D0704E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B441-DADF-B8C6-DAD4-10D3A33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2775-C29B-91A9-7426-B86754D3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38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8B0ED-3A84-BD71-072E-C19F4482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4F1C-E7E6-7126-5B3D-BF82191E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AED2-0CA9-34AD-F589-4D4E8CF8D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111E-F56C-4727-BAB6-7F16A33545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57DB-A251-4589-E656-73E0AC9A7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06AD-75FD-0FD0-4DCD-CF11E348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CB1D-F5C9-4270-B2BC-7BE6030D2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uml-class-diagram-tutoria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youtu.be/iRiQMCAgWJ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uml-object-diagra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ucidchart.com/pages/uml-use-case-diagra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ucidchart.com/pages/uml-sequence-diagram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uml-activity-diagra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ucidchart.com/pages/uml-state-machine-diagram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ucidchart.com/pages/uml-component-diagram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ucidchart.com/pages/uml-deployment-diagram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uml-package-diagra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uml-communication-diagra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ucidchart.com/pages/uml-composite-structure-diagram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ermaid.js.org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intro/n00b-gettingStarted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anagedagile.com/is-uml-still-relevant-toda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https://www.quora.com/Do-people-use-UML-anymore-Is-UML-still-used-in-202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4mode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odeling.com/essays/realisticuml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reecodecamp.org/news/object-oriented-programming-concepts-21bb035f7260/#:~:text=The%20four%20principles%20of%20object,scary%20for%20a%20junior%20developer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reecodecamp.org/news/object-oriented-programming-concepts-21bb035f7260/#:~:text=The%20four%20principles%20of%20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1BEF-F742-FEEF-9378-56AB1F005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8900" i="0" dirty="0">
                <a:effectLst/>
                <a:latin typeface="Trebuchet MS" panose="020B0603020202020204" pitchFamily="34" charset="0"/>
              </a:rPr>
              <a:t>Systems Modelling</a:t>
            </a:r>
            <a:br>
              <a:rPr lang="en-GB" b="0" i="0" dirty="0">
                <a:effectLst/>
                <a:latin typeface="Open Sans" panose="020B0806030504020204" pitchFamily="34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7B6D-8ED2-6DD7-42CE-27F60C42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21" y="3353247"/>
            <a:ext cx="8564032" cy="1027273"/>
          </a:xfrm>
        </p:spPr>
        <p:txBody>
          <a:bodyPr/>
          <a:lstStyle/>
          <a:p>
            <a:r>
              <a:rPr lang="en-GB" b="0" i="0" dirty="0">
                <a:effectLst/>
                <a:latin typeface="Trebuchet MS" panose="020B0603020202020204" pitchFamily="34" charset="0"/>
              </a:rPr>
              <a:t>UML (Unified Modelling Language)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56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60F0-4EAF-DD61-532F-E5E1E141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870524"/>
            <a:ext cx="8696960" cy="5987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D51AE-D532-CE11-A06D-0A1B702E4C6B}"/>
              </a:ext>
            </a:extLst>
          </p:cNvPr>
          <p:cNvSpPr txBox="1"/>
          <p:nvPr/>
        </p:nvSpPr>
        <p:spPr>
          <a:xfrm>
            <a:off x="962826" y="270359"/>
            <a:ext cx="10676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</a:rPr>
              <a:t>Example</a:t>
            </a:r>
            <a:r>
              <a:rPr lang="en-GB" b="0" i="0" dirty="0">
                <a:effectLst/>
              </a:rPr>
              <a:t> - A dog has states - colour, name, breed as well as behaviours -wagging, barking, eating. An object is an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26089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F5676-FC0C-BF97-278F-2C181DA0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69" y="653752"/>
            <a:ext cx="5820587" cy="510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D98F1-52B1-46AA-5526-9FCFBE5366DB}"/>
              </a:ext>
            </a:extLst>
          </p:cNvPr>
          <p:cNvSpPr txBox="1"/>
          <p:nvPr/>
        </p:nvSpPr>
        <p:spPr>
          <a:xfrm>
            <a:off x="535536" y="518593"/>
            <a:ext cx="53677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effectLst/>
              </a:rPr>
              <a:t>Class Diagram</a:t>
            </a:r>
          </a:p>
          <a:p>
            <a:r>
              <a:rPr lang="en-GB" b="0" i="0" dirty="0">
                <a:effectLst/>
              </a:rPr>
              <a:t>Represents the static structure of a system by showing classes, attributes, operations, relationships, and their associations.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845F1-17D8-DEBF-15E2-4ACEE416F315}"/>
              </a:ext>
            </a:extLst>
          </p:cNvPr>
          <p:cNvSpPr txBox="1"/>
          <p:nvPr/>
        </p:nvSpPr>
        <p:spPr>
          <a:xfrm>
            <a:off x="1117006" y="6305225"/>
            <a:ext cx="9957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effectLst/>
              </a:rPr>
              <a:t>VISUAL PARADIGM, 2019. </a:t>
            </a:r>
            <a:r>
              <a:rPr lang="en-GB" sz="1100" b="0" i="1" dirty="0">
                <a:effectLst/>
              </a:rPr>
              <a:t>UML Class Diagram Tutorial</a:t>
            </a:r>
            <a:r>
              <a:rPr lang="en-GB" sz="1100" b="0" i="0" dirty="0">
                <a:effectLst/>
              </a:rPr>
              <a:t> 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3"/>
              </a:rPr>
              <a:t>https://www.visual-paradigm.com/guide/uml-unified-modeling-language/uml-class-diagram-tutorial/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BA017-D9FE-64F5-206D-591A236F62E4}"/>
              </a:ext>
            </a:extLst>
          </p:cNvPr>
          <p:cNvSpPr txBox="1"/>
          <p:nvPr/>
        </p:nvSpPr>
        <p:spPr>
          <a:xfrm>
            <a:off x="535536" y="2204338"/>
            <a:ext cx="50438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effectLst/>
              </a:rPr>
              <a:t>GLEEK, 2021. </a:t>
            </a:r>
            <a:r>
              <a:rPr lang="en-GB" sz="1100" i="1" dirty="0">
                <a:effectLst/>
              </a:rPr>
              <a:t>UML Class diagram example: Bank ATM system</a:t>
            </a:r>
            <a:br>
              <a:rPr lang="en-GB" sz="1100" i="1" dirty="0">
                <a:effectLst/>
              </a:rPr>
            </a:br>
            <a:r>
              <a:rPr lang="en-GB" sz="1100" dirty="0">
                <a:effectLst/>
              </a:rPr>
              <a:t> [viewed 26 June 2023]. Available from: </a:t>
            </a:r>
            <a:r>
              <a:rPr lang="en-GB" sz="1100" dirty="0">
                <a:effectLst/>
                <a:hlinkClick r:id="rId4"/>
              </a:rPr>
              <a:t>https://youtu.be/iRiQMCAgWJc</a:t>
            </a:r>
            <a:r>
              <a:rPr lang="en-GB" sz="11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18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73B97C-6F87-866D-02A1-8889BFF2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7" y="1436945"/>
            <a:ext cx="9192908" cy="4429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82BCD-5220-A68A-1AFA-025D88DD0116}"/>
              </a:ext>
            </a:extLst>
          </p:cNvPr>
          <p:cNvSpPr txBox="1"/>
          <p:nvPr/>
        </p:nvSpPr>
        <p:spPr>
          <a:xfrm>
            <a:off x="706808" y="467033"/>
            <a:ext cx="10778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solidFill>
                  <a:srgbClr val="27262B"/>
                </a:solidFill>
                <a:effectLst/>
              </a:rPr>
              <a:t>Object Diagram</a:t>
            </a:r>
          </a:p>
          <a:p>
            <a:pPr algn="l"/>
            <a:r>
              <a:rPr lang="en-GB" b="0" i="0" dirty="0">
                <a:solidFill>
                  <a:srgbClr val="5C5962"/>
                </a:solidFill>
                <a:effectLst/>
              </a:rPr>
              <a:t>Depicts instances of classes and their relationships at a specific point in time. It shows the objects and their attributes and associations.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EA615-0EAE-DC6D-6088-283EBC356F1C}"/>
              </a:ext>
            </a:extLst>
          </p:cNvPr>
          <p:cNvSpPr txBox="1"/>
          <p:nvPr/>
        </p:nvSpPr>
        <p:spPr>
          <a:xfrm>
            <a:off x="1371005" y="6390967"/>
            <a:ext cx="9957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5C5962"/>
                </a:solidFill>
                <a:effectLst/>
                <a:latin typeface="system-ui"/>
              </a:rPr>
              <a:t>LUCIDCHART, 2023. Object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latin typeface="system-ui"/>
                <a:hlinkClick r:id="rId3"/>
              </a:rPr>
              <a:t>https://www.lucidchart.com/pages/uml-object-diagram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845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B4A4D-5633-43C9-A55A-02F3D16A64BA}"/>
              </a:ext>
            </a:extLst>
          </p:cNvPr>
          <p:cNvSpPr txBox="1"/>
          <p:nvPr/>
        </p:nvSpPr>
        <p:spPr>
          <a:xfrm>
            <a:off x="476428" y="318509"/>
            <a:ext cx="3899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solidFill>
                  <a:srgbClr val="27262B"/>
                </a:solidFill>
                <a:effectLst/>
              </a:rPr>
              <a:t>Use Case Diagram</a:t>
            </a:r>
          </a:p>
          <a:p>
            <a:pPr algn="l"/>
            <a:r>
              <a:rPr lang="en-GB" b="0" i="0" dirty="0">
                <a:effectLst/>
              </a:rPr>
              <a:t>Illustrates the functional requirements of a system by showing actors, use cases, and their relationships. It represents the interactions between the system and external entities.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7C4A-9CCC-1315-7E4F-9FD0B443B296}"/>
              </a:ext>
            </a:extLst>
          </p:cNvPr>
          <p:cNvSpPr txBox="1"/>
          <p:nvPr/>
        </p:nvSpPr>
        <p:spPr>
          <a:xfrm>
            <a:off x="237145" y="5939327"/>
            <a:ext cx="46254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5C5962"/>
                </a:solidFill>
                <a:effectLst/>
              </a:rPr>
              <a:t>LUCIDCHART, 2019. UML Use Case Diagram Tutorial </a:t>
            </a:r>
            <a:r>
              <a:rPr lang="en-GB" sz="1100" b="0" i="0" dirty="0" err="1">
                <a:solidFill>
                  <a:srgbClr val="5C5962"/>
                </a:solidFill>
                <a:effectLst/>
              </a:rPr>
              <a:t>Lucidchart</a:t>
            </a:r>
            <a:r>
              <a:rPr lang="en-GB" sz="1100" b="0" i="0" dirty="0">
                <a:solidFill>
                  <a:srgbClr val="5C5962"/>
                </a:solidFill>
                <a:effectLst/>
              </a:rPr>
              <a:t>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https://www.lucidchart.com/pages/uml-use-case-diagram</a:t>
            </a:r>
            <a:endParaRPr lang="en-GB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25EF9-0EBF-59C9-5EC3-972DCFE7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1" y="0"/>
            <a:ext cx="7109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4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91081-28A6-DC25-FF16-5C99EF3671B3}"/>
              </a:ext>
            </a:extLst>
          </p:cNvPr>
          <p:cNvSpPr txBox="1"/>
          <p:nvPr/>
        </p:nvSpPr>
        <p:spPr>
          <a:xfrm>
            <a:off x="461473" y="318509"/>
            <a:ext cx="47514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solidFill>
                  <a:srgbClr val="27262B"/>
                </a:solidFill>
                <a:effectLst/>
              </a:rPr>
              <a:t>Sequence Diagram</a:t>
            </a:r>
          </a:p>
          <a:p>
            <a:pPr algn="l"/>
            <a:r>
              <a:rPr lang="en-GB" b="0" i="0" dirty="0">
                <a:effectLst/>
                <a:latin typeface="system-ui"/>
              </a:rPr>
              <a:t>Shows the interactions between objects in a sequential manner over time. It emphasizes the time ordering of messages exchanged between objects.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6F84C-9AAE-8083-192B-F9A1CB2AB2FD}"/>
              </a:ext>
            </a:extLst>
          </p:cNvPr>
          <p:cNvSpPr txBox="1"/>
          <p:nvPr/>
        </p:nvSpPr>
        <p:spPr>
          <a:xfrm>
            <a:off x="305511" y="6018553"/>
            <a:ext cx="49074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5C5962"/>
                </a:solidFill>
                <a:effectLst/>
              </a:rPr>
              <a:t>LUCIDCHART, 2019b. UML Sequence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https://www.lucidchart.com/pages/uml-sequence-diagram</a:t>
            </a:r>
            <a:endParaRPr lang="en-GB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CD41F-34E4-447E-5681-213C5769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07" y="0"/>
            <a:ext cx="4911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11279-362A-FA30-17E6-18C0DB1678D1}"/>
              </a:ext>
            </a:extLst>
          </p:cNvPr>
          <p:cNvSpPr txBox="1"/>
          <p:nvPr/>
        </p:nvSpPr>
        <p:spPr>
          <a:xfrm>
            <a:off x="553340" y="443162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effectLst/>
              </a:rPr>
              <a:t>Activity Diagram</a:t>
            </a:r>
          </a:p>
          <a:p>
            <a:pPr algn="l"/>
            <a:r>
              <a:rPr lang="en-GB" b="0" i="0" dirty="0">
                <a:effectLst/>
              </a:rPr>
              <a:t>Represents the workflow or flow of activities in a system. It describes the dynamic behaviour of a system by showing the control flow, decisions, concurrency, and loops.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9C2F-9CE9-4A1E-0471-EF75FDDA5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75"/>
          <a:stretch/>
        </p:blipFill>
        <p:spPr>
          <a:xfrm>
            <a:off x="6632820" y="0"/>
            <a:ext cx="56149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C8D17-6813-AFB4-9654-CE65A5E2209A}"/>
              </a:ext>
            </a:extLst>
          </p:cNvPr>
          <p:cNvSpPr txBox="1"/>
          <p:nvPr/>
        </p:nvSpPr>
        <p:spPr>
          <a:xfrm>
            <a:off x="272137" y="6479657"/>
            <a:ext cx="8888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5C5962"/>
                </a:solidFill>
                <a:effectLst/>
              </a:rPr>
              <a:t>LUCIDCHART, 2023b. UML Activity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3"/>
              </a:rPr>
              <a:t>https://www.lucidchart.com/pages/uml-activity-diagram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8982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8A9FC-1712-7CBC-CD90-9C8A6956B29D}"/>
              </a:ext>
            </a:extLst>
          </p:cNvPr>
          <p:cNvSpPr txBox="1"/>
          <p:nvPr/>
        </p:nvSpPr>
        <p:spPr>
          <a:xfrm>
            <a:off x="459336" y="447434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effectLst/>
                <a:latin typeface="system-ui"/>
              </a:rPr>
              <a:t>State Machine Diagram</a:t>
            </a:r>
          </a:p>
          <a:p>
            <a:pPr algn="l"/>
            <a:r>
              <a:rPr lang="en-GB" b="0" i="0" dirty="0">
                <a:effectLst/>
                <a:latin typeface="system-ui"/>
              </a:rPr>
              <a:t>Models the behaviour of an object or a system by representing the states, events, and transitions between states. It describes the possible sequences of states and their responses to events.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A181A-7205-AB71-18DB-4F1728BBFD3E}"/>
              </a:ext>
            </a:extLst>
          </p:cNvPr>
          <p:cNvSpPr txBox="1"/>
          <p:nvPr/>
        </p:nvSpPr>
        <p:spPr>
          <a:xfrm>
            <a:off x="459336" y="6229305"/>
            <a:ext cx="60974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effectLst/>
              </a:rPr>
              <a:t>LUCIDCHART, 2023c. State Machine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https://www.lucidchart.com/pages/uml-state-machine-diagram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B4884-A8BF-2FCB-04FA-F0959403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8" y="36513"/>
            <a:ext cx="5717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B950F-B29D-8132-D8A3-4678C7AF43D8}"/>
              </a:ext>
            </a:extLst>
          </p:cNvPr>
          <p:cNvSpPr txBox="1"/>
          <p:nvPr/>
        </p:nvSpPr>
        <p:spPr>
          <a:xfrm>
            <a:off x="321614" y="506516"/>
            <a:ext cx="4172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effectLst/>
              </a:rPr>
              <a:t>Component Diagram</a:t>
            </a:r>
          </a:p>
          <a:p>
            <a:pPr algn="l"/>
            <a:r>
              <a:rPr lang="en-GB" b="0" i="0" dirty="0">
                <a:effectLst/>
              </a:rPr>
              <a:t>Depicts the organization and dependencies of software components in a system. It shows the high-level structure of a system and the interfaces between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6EC-9987-9AAC-8057-D408F31B9EE0}"/>
              </a:ext>
            </a:extLst>
          </p:cNvPr>
          <p:cNvSpPr txBox="1"/>
          <p:nvPr/>
        </p:nvSpPr>
        <p:spPr>
          <a:xfrm>
            <a:off x="1758294" y="6473743"/>
            <a:ext cx="88043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5C5962"/>
                </a:solidFill>
                <a:effectLst/>
              </a:rPr>
              <a:t>LUCIDCHART, 2019c. Component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https://www.lucidchart.com/pages/uml-component-diagram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CBB28-4ED8-6A77-5523-EBEF99D5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60" y="253452"/>
            <a:ext cx="7173326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63FF85-265C-2B4C-3A88-F4B9A788E29D}"/>
              </a:ext>
            </a:extLst>
          </p:cNvPr>
          <p:cNvSpPr txBox="1"/>
          <p:nvPr/>
        </p:nvSpPr>
        <p:spPr>
          <a:xfrm>
            <a:off x="1014812" y="360327"/>
            <a:ext cx="10470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effectLst/>
                <a:latin typeface="system-ui"/>
              </a:rPr>
              <a:t>Deployment Diagram</a:t>
            </a:r>
          </a:p>
          <a:p>
            <a:pPr algn="l"/>
            <a:r>
              <a:rPr lang="en-GB" b="0" i="0" dirty="0">
                <a:effectLst/>
                <a:latin typeface="system-ui"/>
              </a:rPr>
              <a:t>Represents the physical deployment of software components on hardware nodes. It illustrates the hardware infrastructure and the distribution of components across nodes.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DC713-FB85-CC85-0BA9-81BECC0D73EE}"/>
              </a:ext>
            </a:extLst>
          </p:cNvPr>
          <p:cNvSpPr txBox="1"/>
          <p:nvPr/>
        </p:nvSpPr>
        <p:spPr>
          <a:xfrm>
            <a:off x="1668210" y="6394213"/>
            <a:ext cx="8855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effectLst/>
              </a:rPr>
              <a:t>LUCIDCHART, 2023d. Deployment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https://www.lucidchart.com/pages/uml-deployment-diagram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A6DC-9D92-2C7F-6B77-92FFC960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24" y="1657669"/>
            <a:ext cx="724001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281E1-5589-71FA-C39C-4EC988D9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90" y="1114429"/>
            <a:ext cx="5753903" cy="448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D602C-EBD7-6630-68F5-6BC9BD2450F1}"/>
              </a:ext>
            </a:extLst>
          </p:cNvPr>
          <p:cNvSpPr txBox="1"/>
          <p:nvPr/>
        </p:nvSpPr>
        <p:spPr>
          <a:xfrm>
            <a:off x="487375" y="358673"/>
            <a:ext cx="5118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effectLst/>
              </a:rPr>
              <a:t>Package Diagram</a:t>
            </a:r>
          </a:p>
          <a:p>
            <a:pPr algn="l"/>
            <a:r>
              <a:rPr lang="en-GB" b="0" i="0" dirty="0">
                <a:effectLst/>
                <a:latin typeface="system-ui"/>
              </a:rPr>
              <a:t>Shows the organization and dependencies of packages or namespaces in a system. It provides a high-level view of the modular structure of a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C961-1D55-BE74-8E54-5E27A5337D79}"/>
              </a:ext>
            </a:extLst>
          </p:cNvPr>
          <p:cNvSpPr txBox="1"/>
          <p:nvPr/>
        </p:nvSpPr>
        <p:spPr>
          <a:xfrm>
            <a:off x="1450647" y="6368522"/>
            <a:ext cx="88555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>
                <a:effectLst/>
              </a:rPr>
              <a:t>LUCIDCHART, 2023e. Package Diagram Tutorial [viewed 30 May 2023]. Available from: </a:t>
            </a:r>
            <a:r>
              <a:rPr lang="en-GB" sz="1100" b="0" i="0">
                <a:solidFill>
                  <a:srgbClr val="7253ED"/>
                </a:solidFill>
                <a:effectLst/>
                <a:hlinkClick r:id="rId3"/>
              </a:rPr>
              <a:t>https://www.lucidchart.com/pages/uml-package-diagram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B320-1B44-E6CC-C154-9ACB85868676}"/>
              </a:ext>
            </a:extLst>
          </p:cNvPr>
          <p:cNvSpPr txBox="1"/>
          <p:nvPr/>
        </p:nvSpPr>
        <p:spPr>
          <a:xfrm>
            <a:off x="560109" y="2367640"/>
            <a:ext cx="49731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400" b="0" i="0" dirty="0">
              <a:effectLst/>
            </a:endParaRPr>
          </a:p>
          <a:p>
            <a:pPr algn="l"/>
            <a:endParaRPr lang="en-GB" sz="1400" dirty="0"/>
          </a:p>
          <a:p>
            <a:pPr algn="l"/>
            <a:r>
              <a:rPr lang="en-GB" sz="1400" b="0" i="0" dirty="0">
                <a:effectLst/>
              </a:rPr>
              <a:t>The diagram show a business model in which the classes are grouped into packages:</a:t>
            </a:r>
            <a:br>
              <a:rPr lang="en-GB" sz="1400" b="0" i="0" dirty="0">
                <a:effectLst/>
              </a:rPr>
            </a:br>
            <a:endParaRPr lang="en-GB" sz="14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Packages appear as rectangles with small tabs at the top.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The package name is on the tab or inside the rectangle.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The dotted arrows are dependencies.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One package depends on another if changes in the other could possibly force changes in the first.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8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B0CADD-6C5F-08B3-0487-83DE46F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500969">
            <a:off x="-2947092" y="-659305"/>
            <a:ext cx="20357080" cy="915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88C94-6AEC-0F68-6B38-94FF9565BAED}"/>
              </a:ext>
            </a:extLst>
          </p:cNvPr>
          <p:cNvSpPr txBox="1"/>
          <p:nvPr/>
        </p:nvSpPr>
        <p:spPr>
          <a:xfrm>
            <a:off x="847194" y="863996"/>
            <a:ext cx="104976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1" dirty="0">
                <a:solidFill>
                  <a:schemeClr val="bg1"/>
                </a:solidFill>
                <a:latin typeface="Trebuchet MS" panose="020B0603020202020204" pitchFamily="34" charset="0"/>
              </a:rPr>
              <a:t>Systems modelling is a process of creating simplified representations or models of complex systems in order to understand their behaviour, analyse their dynamics, and make predictions or decisions based on those models. </a:t>
            </a:r>
          </a:p>
          <a:p>
            <a:endParaRPr lang="en-GB" sz="3200" b="1" i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GB" sz="3200" b="1" i="1" dirty="0">
                <a:solidFill>
                  <a:schemeClr val="bg1"/>
                </a:solidFill>
                <a:latin typeface="Trebuchet MS" panose="020B0603020202020204" pitchFamily="34" charset="0"/>
              </a:rPr>
              <a:t>Using mathematical and conceptual tools to describe and simulate the interactions and relationships among different components or elements within a system</a:t>
            </a:r>
            <a:r>
              <a:rPr lang="en-GB" sz="3200" i="1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75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E8995-5127-F851-004A-5F9DD394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42" y="2034680"/>
            <a:ext cx="7459116" cy="385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22F1F-ADCB-FF13-8B77-BF3AA9C6261C}"/>
              </a:ext>
            </a:extLst>
          </p:cNvPr>
          <p:cNvSpPr txBox="1"/>
          <p:nvPr/>
        </p:nvSpPr>
        <p:spPr>
          <a:xfrm>
            <a:off x="791614" y="261628"/>
            <a:ext cx="10364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effectLst/>
              </a:rPr>
              <a:t>Communication Diagram</a:t>
            </a:r>
          </a:p>
          <a:p>
            <a:r>
              <a:rPr lang="en-GB" b="0" i="0" dirty="0">
                <a:effectLst/>
              </a:rPr>
              <a:t>Like a sequence diagram, it focuses on the interactions between objects but emphasizes the relationships between objects rather than the time ordering of messages.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19645-A8F2-BF49-31BC-8DE6FD7330AE}"/>
              </a:ext>
            </a:extLst>
          </p:cNvPr>
          <p:cNvSpPr txBox="1"/>
          <p:nvPr/>
        </p:nvSpPr>
        <p:spPr>
          <a:xfrm>
            <a:off x="1239520" y="6465567"/>
            <a:ext cx="9916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rgbClr val="5C5962"/>
                </a:solidFill>
                <a:effectLst/>
              </a:rPr>
              <a:t>LUCIDCHART, 2023f. Communication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3"/>
              </a:rPr>
              <a:t>https://www.lucidchart.com/pages/uml-communication-diagram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0397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C72ECF67-D195-A0A2-A094-D477FB077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530" y="3275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83C-5F28-C8C1-E3E6-416D6393F0E8}"/>
              </a:ext>
            </a:extLst>
          </p:cNvPr>
          <p:cNvSpPr txBox="1"/>
          <p:nvPr/>
        </p:nvSpPr>
        <p:spPr>
          <a:xfrm>
            <a:off x="680720" y="349796"/>
            <a:ext cx="1112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>
                <a:effectLst/>
              </a:rPr>
              <a:t>Composite Structure Diagram</a:t>
            </a:r>
          </a:p>
          <a:p>
            <a:pPr algn="l"/>
            <a:r>
              <a:rPr lang="en-GB" b="0" i="0">
                <a:effectLst/>
              </a:rPr>
              <a:t>Describes the internal structure and collaborations of a class or component. It shows the structure and relationships between parts, ports, connectors, and other internal elements.</a:t>
            </a:r>
            <a:endParaRPr lang="en-GB" b="0" i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1A75-E38F-55A8-057D-6DF5B2BE4D8D}"/>
              </a:ext>
            </a:extLst>
          </p:cNvPr>
          <p:cNvSpPr txBox="1"/>
          <p:nvPr/>
        </p:nvSpPr>
        <p:spPr>
          <a:xfrm>
            <a:off x="1177925" y="6377399"/>
            <a:ext cx="98361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rgbClr val="5C5962"/>
                </a:solidFill>
                <a:effectLst/>
              </a:rPr>
              <a:t>LUCIDCHART, 2023g. Composite Structure Diagram Tutorial [viewed 30 May 2023]. Available from: </a:t>
            </a:r>
            <a:r>
              <a:rPr lang="en-GB" sz="1100" b="0" i="0" dirty="0">
                <a:solidFill>
                  <a:srgbClr val="7253ED"/>
                </a:solidFill>
                <a:effectLst/>
                <a:hlinkClick r:id="rId2"/>
              </a:rPr>
              <a:t>https://www.lucidchart.com/pages/uml-composite-structure-diagram</a:t>
            </a:r>
            <a:endParaRPr lang="en-GB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19270-62C3-C376-43B8-B5DFB54B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49" y="1980321"/>
            <a:ext cx="521090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EF7FA-275F-A472-25FA-77F8EC05F476}"/>
              </a:ext>
            </a:extLst>
          </p:cNvPr>
          <p:cNvSpPr txBox="1"/>
          <p:nvPr/>
        </p:nvSpPr>
        <p:spPr>
          <a:xfrm>
            <a:off x="10143857" y="6420302"/>
            <a:ext cx="204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mermaid.js.org/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03D74-DFF6-828E-FF87-20065F3BA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3"/>
          <a:stretch/>
        </p:blipFill>
        <p:spPr>
          <a:xfrm>
            <a:off x="0" y="58889"/>
            <a:ext cx="12192000" cy="62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B4F84-F91F-2BD8-4058-ACCBB971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0" y="0"/>
            <a:ext cx="109054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91914-9265-965D-FD37-A76B87F85363}"/>
              </a:ext>
            </a:extLst>
          </p:cNvPr>
          <p:cNvSpPr txBox="1"/>
          <p:nvPr/>
        </p:nvSpPr>
        <p:spPr>
          <a:xfrm>
            <a:off x="10143857" y="6420302"/>
            <a:ext cx="204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mermaid.js.org/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0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7BFA6-A499-16C4-9A77-0996E1A9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73" y="0"/>
            <a:ext cx="1072385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FD25C-5B9D-A138-0109-B39767741665}"/>
              </a:ext>
            </a:extLst>
          </p:cNvPr>
          <p:cNvSpPr txBox="1"/>
          <p:nvPr/>
        </p:nvSpPr>
        <p:spPr>
          <a:xfrm>
            <a:off x="7532405" y="6374231"/>
            <a:ext cx="4659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mermaid.js.org/intro/n00b-gettingStarted.html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06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8D2F0-5BEB-6CF3-88A5-BBF7358F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0" y="72737"/>
            <a:ext cx="10294460" cy="62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EFC6D-C5FD-9578-9020-D89440928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8"/>
          <a:stretch/>
        </p:blipFill>
        <p:spPr>
          <a:xfrm>
            <a:off x="6748463" y="569150"/>
            <a:ext cx="5096586" cy="606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DA4F-A6BC-848B-38D0-453DCE950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20" b="3006"/>
          <a:stretch/>
        </p:blipFill>
        <p:spPr>
          <a:xfrm>
            <a:off x="346951" y="2185487"/>
            <a:ext cx="5887595" cy="3371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BB54D-B892-46C4-0F90-F1973E873436}"/>
              </a:ext>
            </a:extLst>
          </p:cNvPr>
          <p:cNvSpPr txBox="1"/>
          <p:nvPr/>
        </p:nvSpPr>
        <p:spPr>
          <a:xfrm>
            <a:off x="592282" y="245985"/>
            <a:ext cx="430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ChatGPT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56321-16E3-A102-5FC0-F9E0962B0AE7}"/>
              </a:ext>
            </a:extLst>
          </p:cNvPr>
          <p:cNvSpPr txBox="1"/>
          <p:nvPr/>
        </p:nvSpPr>
        <p:spPr>
          <a:xfrm>
            <a:off x="852055" y="1215736"/>
            <a:ext cx="50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Prompt: </a:t>
            </a:r>
            <a:r>
              <a:rPr lang="en-GB" b="1" i="0" dirty="0">
                <a:effectLst/>
              </a:rPr>
              <a:t>create mermaid code for flow chart to create a cup of tea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8E935-5620-A297-2C28-7E4EB5993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62" t="7926" r="7907" b="8346"/>
          <a:stretch/>
        </p:blipFill>
        <p:spPr>
          <a:xfrm>
            <a:off x="6096000" y="65191"/>
            <a:ext cx="1080654" cy="10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49FF6-6EB1-6ED8-A934-8DC67BB3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6" y="650684"/>
            <a:ext cx="5882924" cy="4236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F9A16-3264-45A0-18C6-294701EA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81" y="650684"/>
            <a:ext cx="5882924" cy="419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875DE-7C62-E942-DFD5-DA4703A48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925" y="5010390"/>
            <a:ext cx="7297168" cy="12193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9F472-9D95-8C47-7901-8ED5842F4AE0}"/>
              </a:ext>
            </a:extLst>
          </p:cNvPr>
          <p:cNvCxnSpPr>
            <a:cxnSpLocks/>
          </p:cNvCxnSpPr>
          <p:nvPr/>
        </p:nvCxnSpPr>
        <p:spPr>
          <a:xfrm flipH="1">
            <a:off x="4231532" y="1118681"/>
            <a:ext cx="2354094" cy="4513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473148-5165-BB83-C089-BE94C77847B8}"/>
              </a:ext>
            </a:extLst>
          </p:cNvPr>
          <p:cNvSpPr txBox="1"/>
          <p:nvPr/>
        </p:nvSpPr>
        <p:spPr>
          <a:xfrm>
            <a:off x="435935" y="5326912"/>
            <a:ext cx="275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LR (Left-Right)</a:t>
            </a:r>
            <a:br>
              <a:rPr lang="en-GB" dirty="0"/>
            </a:br>
            <a:r>
              <a:rPr lang="en-GB" dirty="0"/>
              <a:t> to TB (Top-Bottom</a:t>
            </a:r>
          </a:p>
        </p:txBody>
      </p:sp>
    </p:spTree>
    <p:extLst>
      <p:ext uri="{BB962C8B-B14F-4D97-AF65-F5344CB8AC3E}">
        <p14:creationId xmlns:p14="http://schemas.microsoft.com/office/powerpoint/2010/main" val="352297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55A52-87D4-923B-A3B7-C7A90C15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47" y="254722"/>
            <a:ext cx="8755706" cy="6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06526-7E57-D8B1-A9AC-9B5C6231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1238">
            <a:off x="946176" y="691467"/>
            <a:ext cx="6516009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2A4A7-581A-5376-4D80-8D732AB9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8728">
            <a:off x="3319261" y="1179877"/>
            <a:ext cx="6535062" cy="255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E43F2-07AF-3C34-1C60-495DF5EAE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36724">
            <a:off x="1439992" y="1795020"/>
            <a:ext cx="6439799" cy="368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5376A-E2B4-8B78-04E9-0393577C66FE}"/>
              </a:ext>
            </a:extLst>
          </p:cNvPr>
          <p:cNvSpPr txBox="1"/>
          <p:nvPr/>
        </p:nvSpPr>
        <p:spPr>
          <a:xfrm>
            <a:off x="215054" y="6447548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5"/>
              </a:rPr>
              <a:t>https://www.quora.com/Do-people-use-UML-anymore-Is-UML-still-used-in-2022</a:t>
            </a:r>
            <a:r>
              <a:rPr lang="en-GB" sz="11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9CC926-990C-9DD8-DC82-884547BC0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5779">
            <a:off x="4231467" y="2442256"/>
            <a:ext cx="7201905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9B43-9AE8-5013-D40C-A79E4D21956B}"/>
              </a:ext>
            </a:extLst>
          </p:cNvPr>
          <p:cNvSpPr txBox="1"/>
          <p:nvPr/>
        </p:nvSpPr>
        <p:spPr>
          <a:xfrm>
            <a:off x="7241849" y="6278271"/>
            <a:ext cx="4840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effectLst/>
              </a:rPr>
              <a:t>COBB, C., 2019</a:t>
            </a:r>
            <a:r>
              <a:rPr lang="en-GB" sz="1100" dirty="0">
                <a:effectLst/>
              </a:rPr>
              <a:t>. </a:t>
            </a:r>
            <a:r>
              <a:rPr lang="en-GB" sz="1100" i="1" dirty="0">
                <a:effectLst/>
              </a:rPr>
              <a:t>Agile Project Management Training</a:t>
            </a:r>
            <a:r>
              <a:rPr lang="en-GB" sz="1100" dirty="0">
                <a:effectLst/>
              </a:rPr>
              <a:t> [viewed 26 June 2023]. Available from: </a:t>
            </a:r>
            <a:r>
              <a:rPr lang="en-GB" sz="1100" dirty="0">
                <a:effectLst/>
                <a:hlinkClick r:id="rId7"/>
              </a:rPr>
              <a:t>https://managedagile.com/is-uml-still-relevant-today/</a:t>
            </a:r>
            <a:r>
              <a:rPr lang="en-GB" sz="11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5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E1AF-C178-BB10-340C-6F248639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87" y="787352"/>
            <a:ext cx="9787025" cy="5557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032F1-05EA-B879-0B2A-6E7C99C37098}"/>
              </a:ext>
            </a:extLst>
          </p:cNvPr>
          <p:cNvSpPr txBox="1"/>
          <p:nvPr/>
        </p:nvSpPr>
        <p:spPr>
          <a:xfrm>
            <a:off x="2350412" y="6519682"/>
            <a:ext cx="7659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effectLst/>
              </a:rPr>
              <a:t>BROWN, S., 2011</a:t>
            </a:r>
            <a:r>
              <a:rPr lang="en-GB" sz="1100" dirty="0">
                <a:effectLst/>
              </a:rPr>
              <a:t>. </a:t>
            </a:r>
            <a:r>
              <a:rPr lang="en-GB" sz="1100" i="1" dirty="0">
                <a:effectLst/>
              </a:rPr>
              <a:t>The C4 model for visualising software architecture</a:t>
            </a:r>
            <a:r>
              <a:rPr lang="en-GB" sz="1100" dirty="0">
                <a:effectLst/>
              </a:rPr>
              <a:t> [viewed 26 June 2023]. Available from: </a:t>
            </a:r>
            <a:r>
              <a:rPr lang="en-GB" sz="1100" dirty="0">
                <a:effectLst/>
                <a:hlinkClick r:id="rId3"/>
              </a:rPr>
              <a:t>https://c4model.com/</a:t>
            </a:r>
            <a:r>
              <a:rPr lang="en-GB" sz="11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A8CDA-82C4-5932-51A0-CA8B6B35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92" y="0"/>
            <a:ext cx="1097841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9F436-9DF7-B51C-813D-B822DD1AA9F3}"/>
              </a:ext>
            </a:extLst>
          </p:cNvPr>
          <p:cNvSpPr txBox="1"/>
          <p:nvPr/>
        </p:nvSpPr>
        <p:spPr>
          <a:xfrm>
            <a:off x="264920" y="6458643"/>
            <a:ext cx="11844471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100" b="1" dirty="0">
                <a:effectLst/>
              </a:rPr>
              <a:t>AGILE MODELING, 2023</a:t>
            </a:r>
            <a:r>
              <a:rPr lang="en-GB" sz="1100" dirty="0">
                <a:effectLst/>
              </a:rPr>
              <a:t>. </a:t>
            </a:r>
            <a:r>
              <a:rPr lang="en-GB" sz="1100" i="1" dirty="0">
                <a:effectLst/>
              </a:rPr>
              <a:t>Be Realistic About the UML: It’s Simply Not Sufficient – The Agile </a:t>
            </a:r>
            <a:r>
              <a:rPr lang="en-GB" sz="1100" i="1" dirty="0" err="1">
                <a:effectLst/>
              </a:rPr>
              <a:t>Modeling</a:t>
            </a:r>
            <a:r>
              <a:rPr lang="en-GB" sz="1100" i="1" dirty="0">
                <a:effectLst/>
              </a:rPr>
              <a:t> (AM) Method</a:t>
            </a:r>
            <a:r>
              <a:rPr lang="en-GB" sz="1100" dirty="0">
                <a:effectLst/>
              </a:rPr>
              <a:t> [viewed 26 June 2023]. Available from: </a:t>
            </a:r>
            <a:r>
              <a:rPr lang="en-GB" sz="1100" dirty="0">
                <a:effectLst/>
                <a:hlinkClick r:id="rId3"/>
              </a:rPr>
              <a:t>https://agilemodeling.com/essays/realisticuml.htm</a:t>
            </a:r>
            <a:r>
              <a:rPr lang="en-GB" sz="11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9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7FD27A-3885-02B1-D0AC-4C3B5ADC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1CBF2-52D6-674A-C422-AB836BA9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87"/>
            <a:ext cx="12192000" cy="63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43633-7DA0-F2D2-64EE-0040E53770FB}"/>
              </a:ext>
            </a:extLst>
          </p:cNvPr>
          <p:cNvSpPr txBox="1"/>
          <p:nvPr/>
        </p:nvSpPr>
        <p:spPr>
          <a:xfrm>
            <a:off x="3920404" y="2465014"/>
            <a:ext cx="8902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7200" b="1" i="0" dirty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UML Types</a:t>
            </a:r>
          </a:p>
        </p:txBody>
      </p:sp>
    </p:spTree>
    <p:extLst>
      <p:ext uri="{BB962C8B-B14F-4D97-AF65-F5344CB8AC3E}">
        <p14:creationId xmlns:p14="http://schemas.microsoft.com/office/powerpoint/2010/main" val="11428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2E8E55-E520-DA75-6BE8-4D5540604E2B}"/>
              </a:ext>
            </a:extLst>
          </p:cNvPr>
          <p:cNvSpPr txBox="1"/>
          <p:nvPr/>
        </p:nvSpPr>
        <p:spPr>
          <a:xfrm>
            <a:off x="615297" y="709561"/>
            <a:ext cx="6135881" cy="474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dirty="0">
                <a:effectLst/>
              </a:rPr>
              <a:t>What is a Class?</a:t>
            </a:r>
            <a:br>
              <a:rPr lang="en-GB" sz="2400" b="0" i="0" dirty="0">
                <a:effectLst/>
              </a:rPr>
            </a:br>
            <a:br>
              <a:rPr lang="en-GB" sz="1050" b="0" i="0" dirty="0">
                <a:effectLst/>
              </a:rPr>
            </a:br>
            <a:r>
              <a:rPr lang="en-GB" sz="2400" b="0" i="0" dirty="0">
                <a:effectLst/>
              </a:rPr>
              <a:t>A Class serves as a design template for an object, and the relationship between objects and classes is closely intertwined. </a:t>
            </a:r>
          </a:p>
          <a:p>
            <a:pPr algn="l"/>
            <a:endParaRPr lang="en-GB" sz="2400" dirty="0"/>
          </a:p>
          <a:p>
            <a:r>
              <a:rPr lang="en-GB" sz="2400" b="0" i="0" dirty="0">
                <a:effectLst/>
                <a:hlinkClick r:id="rId2"/>
              </a:rPr>
              <a:t>Object-Oriented Design </a:t>
            </a:r>
            <a:r>
              <a:rPr lang="en-GB" sz="2400" b="0" i="0" dirty="0">
                <a:effectLst/>
              </a:rPr>
              <a:t>revolves around classes, rather than objects, we use classes to create objects. </a:t>
            </a:r>
            <a:br>
              <a:rPr lang="en-GB" sz="2400" b="0" i="0" dirty="0">
                <a:effectLst/>
              </a:rPr>
            </a:br>
            <a:br>
              <a:rPr lang="en-GB" sz="2400" b="0" i="0" dirty="0">
                <a:effectLst/>
              </a:rPr>
            </a:br>
            <a:r>
              <a:rPr lang="en-GB" sz="2400" dirty="0"/>
              <a:t>C</a:t>
            </a:r>
            <a:r>
              <a:rPr lang="en-GB" sz="2400" b="0" i="0" dirty="0">
                <a:effectLst/>
              </a:rPr>
              <a:t>lasses describe the type of objects, while objects are usable instances of classes. </a:t>
            </a:r>
          </a:p>
          <a:p>
            <a:pPr algn="l"/>
            <a:endParaRPr lang="en-GB" sz="2400" b="0" i="0" dirty="0">
              <a:effectLst/>
            </a:endParaRPr>
          </a:p>
        </p:txBody>
      </p:sp>
      <p:pic>
        <p:nvPicPr>
          <p:cNvPr id="14" name="Picture 13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29C40FE2-12B6-790B-7296-F91528F2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97" y="1222049"/>
            <a:ext cx="5974280" cy="3898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31A1F5-7295-E25B-737E-3B30267FCB74}"/>
              </a:ext>
            </a:extLst>
          </p:cNvPr>
          <p:cNvSpPr txBox="1"/>
          <p:nvPr/>
        </p:nvSpPr>
        <p:spPr>
          <a:xfrm>
            <a:off x="1132317" y="6148439"/>
            <a:ext cx="10737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</a:rPr>
              <a:t>FREECODECAMP.ORG, 2018</a:t>
            </a:r>
            <a:r>
              <a:rPr lang="en-GB" sz="1200" dirty="0">
                <a:effectLst/>
              </a:rPr>
              <a:t>. </a:t>
            </a:r>
            <a:r>
              <a:rPr lang="en-GB" sz="1200" i="1" dirty="0">
                <a:effectLst/>
              </a:rPr>
              <a:t>How to explain object-oriented programming concepts to a 6-year-old</a:t>
            </a:r>
            <a:r>
              <a:rPr lang="en-GB" sz="1200" dirty="0">
                <a:effectLst/>
              </a:rPr>
              <a:t> [viewed 26 June 2023]. Available from: </a:t>
            </a:r>
            <a:r>
              <a:rPr lang="en-GB" sz="1200" dirty="0">
                <a:effectLst/>
                <a:hlinkClick r:id="rId4"/>
              </a:rPr>
              <a:t>https://www.freecodecamp.org/news/object-oriented-programming-concepts-21bb035f7260/#:~:text=The%20four%20principles%20of%20object</a:t>
            </a:r>
            <a:r>
              <a:rPr lang="en-GB" sz="12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21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1272</Words>
  <Application>Microsoft Office PowerPoint</Application>
  <PresentationFormat>Widescreen</PresentationFormat>
  <Paragraphs>88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Open Sans</vt:lpstr>
      <vt:lpstr>system-ui</vt:lpstr>
      <vt:lpstr>Trebuchet MS</vt:lpstr>
      <vt:lpstr>Office Theme</vt:lpstr>
      <vt:lpstr>Systems 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Reid</dc:creator>
  <cp:lastModifiedBy>Martin Reid</cp:lastModifiedBy>
  <cp:revision>2</cp:revision>
  <dcterms:created xsi:type="dcterms:W3CDTF">2023-06-26T14:54:23Z</dcterms:created>
  <dcterms:modified xsi:type="dcterms:W3CDTF">2023-06-26T20:17:43Z</dcterms:modified>
</cp:coreProperties>
</file>