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95" r:id="rId3"/>
    <p:sldId id="290" r:id="rId4"/>
    <p:sldId id="294" r:id="rId5"/>
    <p:sldId id="280" r:id="rId6"/>
    <p:sldId id="287" r:id="rId7"/>
    <p:sldId id="286" r:id="rId8"/>
    <p:sldId id="296" r:id="rId9"/>
    <p:sldId id="285" r:id="rId10"/>
    <p:sldId id="281" r:id="rId11"/>
    <p:sldId id="274" r:id="rId12"/>
    <p:sldId id="282" r:id="rId13"/>
    <p:sldId id="283" r:id="rId14"/>
    <p:sldId id="284" r:id="rId15"/>
    <p:sldId id="260" r:id="rId16"/>
    <p:sldId id="289" r:id="rId17"/>
    <p:sldId id="275" r:id="rId18"/>
    <p:sldId id="288" r:id="rId19"/>
    <p:sldId id="276" r:id="rId20"/>
    <p:sldId id="291" r:id="rId21"/>
    <p:sldId id="277" r:id="rId22"/>
    <p:sldId id="292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1T13:56:37.684" idx="8">
    <p:pos x="4247" y="996"/>
    <p:text>NOTE new alternative image/layout variations on this title slide are now available. 
Select 'Layout' in the 'Slides section under the HOME menu tab to see the various options.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B13C-49F6-EB46-B257-30993C422BC5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6206B-4ACF-C941-B6E3-C7C15DD95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4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56282" y="2037528"/>
            <a:ext cx="10079444" cy="1345390"/>
          </a:xfrm>
        </p:spPr>
        <p:txBody>
          <a:bodyPr anchor="b">
            <a:normAutofit/>
          </a:bodyPr>
          <a:lstStyle>
            <a:lvl1pPr algn="ctr">
              <a:defRPr sz="3600" spc="454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498127"/>
            <a:ext cx="9144000" cy="691273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18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907" indent="0" algn="ctr">
              <a:buNone/>
              <a:defRPr sz="1500"/>
            </a:lvl2pPr>
            <a:lvl3pPr marL="685813" indent="0" algn="ctr">
              <a:buNone/>
              <a:defRPr sz="1350"/>
            </a:lvl3pPr>
            <a:lvl4pPr marL="1028720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0" indent="0" algn="ctr">
              <a:buNone/>
              <a:defRPr sz="1200"/>
            </a:lvl7pPr>
            <a:lvl8pPr marL="2400347" indent="0" algn="ctr">
              <a:buNone/>
              <a:defRPr sz="1200"/>
            </a:lvl8pPr>
            <a:lvl9pPr marL="2743254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  <p15:guide id="3" orient="horz" pos="26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0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8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51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3091-980F-48E6-A497-69729129D741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3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37/0022-3514.77.6.1121" TargetMode="External"/><Relationship Id="rId2" Type="http://schemas.openxmlformats.org/officeDocument/2006/relationships/hyperlink" Target="http://dx.doi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36/ard.49.11.957-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netflix-techblog/protecting-netflix-viewing-privacy-at-scale-39c675d88f45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olent.ac.uk/mod/book/view.php?id=2936&amp;chapterid=176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ctrTitle"/>
          </p:nvPr>
        </p:nvSpPr>
        <p:spPr>
          <a:xfrm>
            <a:off x="3716103" y="3945274"/>
            <a:ext cx="8138526" cy="2143896"/>
          </a:xfrm>
        </p:spPr>
        <p:txBody>
          <a:bodyPr>
            <a:normAutofit/>
          </a:bodyPr>
          <a:lstStyle/>
          <a:p>
            <a:pPr algn="r"/>
            <a:r>
              <a:rPr lang="en-GB" sz="7200" b="1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endParaRPr lang="en-GB" sz="7200" b="1" dirty="0">
              <a:solidFill>
                <a:srgbClr val="FF0000"/>
              </a:solidFill>
            </a:endParaRPr>
          </a:p>
        </p:txBody>
      </p:sp>
      <p:sp>
        <p:nvSpPr>
          <p:cNvPr id="56" name="Subtitle 55"/>
          <p:cNvSpPr>
            <a:spLocks noGrp="1"/>
          </p:cNvSpPr>
          <p:nvPr>
            <p:ph type="subTitle" idx="1"/>
          </p:nvPr>
        </p:nvSpPr>
        <p:spPr>
          <a:xfrm>
            <a:off x="2814405" y="6089170"/>
            <a:ext cx="9144000" cy="69127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Computing – </a:t>
            </a:r>
            <a:r>
              <a:rPr lang="en-GB" dirty="0">
                <a:ea typeface="+mn-lt"/>
                <a:cs typeface="+mn-lt"/>
              </a:rPr>
              <a:t>Faculty of Business, Law and Digital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39895-420B-A842-874F-F7B8A5E0C892}"/>
              </a:ext>
            </a:extLst>
          </p:cNvPr>
          <p:cNvSpPr/>
          <p:nvPr/>
        </p:nvSpPr>
        <p:spPr>
          <a:xfrm>
            <a:off x="183775" y="6330091"/>
            <a:ext cx="1933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martin.reid@solent.ac.uk</a:t>
            </a:r>
            <a:endParaRPr lang="en-GB" sz="12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048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</a:t>
            </a:r>
            <a:r>
              <a:rPr lang="en-GB" sz="400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Bibliography - Harvard Reference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206" y="1659285"/>
            <a:ext cx="11177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This reference is in the correct Harvard structure:</a:t>
            </a:r>
            <a:br>
              <a:rPr lang="en-GB" sz="2800" dirty="0">
                <a:latin typeface="Trebuchet MS" charset="0"/>
                <a:ea typeface="Trebuchet MS" charset="0"/>
                <a:cs typeface="Trebuchet MS" charset="0"/>
              </a:rPr>
            </a:br>
            <a:b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28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10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DOI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206" y="1659285"/>
            <a:ext cx="111775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mr-IN" sz="2800" dirty="0">
                <a:latin typeface="Trebuchet MS" charset="0"/>
                <a:ea typeface="Trebuchet MS" charset="0"/>
                <a:cs typeface="Trebuchet MS" charset="0"/>
              </a:rPr>
              <a:t>…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but it is a good idea to add (manually) the </a:t>
            </a:r>
            <a:r>
              <a:rPr lang="en-GB" sz="2800" u="sng" dirty="0">
                <a:solidFill>
                  <a:srgbClr val="0563C1"/>
                </a:solidFill>
                <a:latin typeface="Trebuchet MS" charset="0"/>
                <a:ea typeface="Trebuchet MS" charset="0"/>
                <a:cs typeface="Trebuchet MS" charset="0"/>
                <a:hlinkClick r:id="rId2"/>
              </a:rPr>
              <a:t>Digital Object Identifier: DOI</a:t>
            </a:r>
            <a:r>
              <a:rPr lang="en-GB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to the bottom of the journal reference like this:</a:t>
            </a:r>
          </a:p>
          <a:p>
            <a:b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28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28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3" tooltip="http://dx.doi.org/10.1037/0022-3514.77.6.1121"/>
              </a:rPr>
              <a:t>http://dx.doi.org/10.1037/0022-3514.77.6.1121</a:t>
            </a:r>
            <a:r>
              <a:rPr lang="en-GB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2800" dirty="0"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330283" y="3345366"/>
            <a:ext cx="2397512" cy="501805"/>
          </a:xfrm>
          <a:prstGeom prst="straightConnector1">
            <a:avLst/>
          </a:prstGeom>
          <a:ln w="149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1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865542" y="4884235"/>
            <a:ext cx="2397512" cy="501805"/>
          </a:xfrm>
          <a:prstGeom prst="straightConnector1">
            <a:avLst/>
          </a:prstGeom>
          <a:ln w="381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7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8537" y="1636997"/>
            <a:ext cx="65149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400">
                <a:solidFill>
                  <a:srgbClr val="005A96"/>
                </a:solidFill>
                <a:latin typeface="Trebuchet MS" charset="0"/>
                <a:ea typeface="Trebuchet MS" charset="0"/>
                <a:cs typeface="Trebuchet MS" charset="0"/>
                <a:hlinkClick r:id="rId2"/>
              </a:rPr>
              <a:t>10.1136/ard.49.11.957-b</a:t>
            </a:r>
            <a:endParaRPr lang="en-GB" sz="4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4829" y="4188733"/>
            <a:ext cx="112758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400" dirty="0">
                <a:solidFill>
                  <a:srgbClr val="005A96"/>
                </a:solidFill>
                <a:latin typeface="Trebuchet MS" charset="0"/>
                <a:ea typeface="Trebuchet MS" charset="0"/>
                <a:cs typeface="Trebuchet MS" charset="0"/>
                <a:hlinkClick r:id="rId2"/>
              </a:rPr>
              <a:t>http://dx.doi.org/10.1136/ard.49.11.957-b</a:t>
            </a:r>
            <a:endParaRPr lang="en-GB" sz="4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829" y="890189"/>
            <a:ext cx="1124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rebuchet MS" charset="0"/>
                <a:ea typeface="Trebuchet MS" charset="0"/>
                <a:cs typeface="Trebuchet MS" charset="0"/>
              </a:rPr>
              <a:t>DOI link might be presented like this &amp; will not work: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829" y="3398887"/>
            <a:ext cx="97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rebuchet MS" charset="0"/>
                <a:ea typeface="Trebuchet MS" charset="0"/>
                <a:cs typeface="Trebuchet MS" charset="0"/>
              </a:rPr>
              <a:t>If this is the case just add </a:t>
            </a:r>
            <a:r>
              <a:rPr lang="mr-IN" sz="3600" dirty="0">
                <a:solidFill>
                  <a:srgbClr val="005A96"/>
                </a:solidFill>
                <a:latin typeface="Trebuchet MS" charset="0"/>
                <a:ea typeface="Trebuchet MS" charset="0"/>
                <a:cs typeface="Trebuchet MS" charset="0"/>
              </a:rPr>
              <a:t>http://dx.doi.org/</a:t>
            </a:r>
            <a:r>
              <a:rPr lang="en-GB" sz="3600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55434" y="4856364"/>
            <a:ext cx="463328" cy="1522134"/>
          </a:xfrm>
          <a:prstGeom prst="straightConnector1">
            <a:avLst/>
          </a:prstGeom>
          <a:ln w="381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7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044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Overview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250358" y="1097896"/>
            <a:ext cx="8855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16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16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2" tooltip="http://dx.doi.org/10.1037/0022-3514.77.6.1121"/>
              </a:rPr>
              <a:t>http://dx.doi.org/10.1037/0022-3514.77.6.1121</a:t>
            </a:r>
            <a:r>
              <a:rPr lang="en-GB" sz="1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1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908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Overview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7857" y="1921125"/>
            <a:ext cx="10736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overview includes:</a:t>
            </a:r>
            <a:endParaRPr lang="en-US" sz="2800" dirty="0">
              <a:solidFill>
                <a:srgbClr val="333333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86518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Descriptive/summary of what you have found</a:t>
            </a:r>
          </a:p>
          <a:p>
            <a:pPr marL="86518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reference/citation to where you found it</a:t>
            </a:r>
          </a:p>
          <a:p>
            <a:pPr marL="86518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What value it has – the information that is critical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5166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6324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1978" y="3254037"/>
            <a:ext cx="10912170" cy="679648"/>
            <a:chOff x="591978" y="3254037"/>
            <a:chExt cx="10912170" cy="67964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1978" y="3353011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083036" y="3709990"/>
              <a:ext cx="2158059" cy="1516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250358" y="1097896"/>
            <a:ext cx="8855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16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16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2" tooltip="http://dx.doi.org/10.1037/0022-3514.77.6.1121"/>
              </a:rPr>
              <a:t>http://dx.doi.org/10.1037/0022-3514.77.6.1121</a:t>
            </a:r>
            <a:r>
              <a:rPr lang="en-GB" sz="1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1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325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Summary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9032" y="2082696"/>
            <a:ext cx="115739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summary includes:</a:t>
            </a:r>
            <a:endParaRPr lang="en-US" sz="2800" dirty="0">
              <a:solidFill>
                <a:srgbClr val="333333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649288" lvl="3" indent="-285750">
              <a:buFont typeface="Arial" charset="0"/>
              <a:buChar char="•"/>
              <a:tabLst>
                <a:tab pos="352425" algn="l"/>
              </a:tabLst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What the source is about IN YOU OWN words (do not copy &amp; paste)</a:t>
            </a:r>
          </a:p>
          <a:p>
            <a:pPr marL="649288" lvl="3" indent="-285750">
              <a:buFont typeface="Arial" charset="0"/>
              <a:buChar char="•"/>
              <a:tabLst>
                <a:tab pos="352425" algn="l"/>
              </a:tabLst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How methods were used &amp; main statistics from analysis</a:t>
            </a:r>
          </a:p>
          <a:p>
            <a:pPr marL="649288" lvl="3" indent="-285750">
              <a:buFont typeface="Arial" charset="0"/>
              <a:buChar char="•"/>
              <a:tabLst>
                <a:tab pos="352425" algn="l"/>
              </a:tabLst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REMEMBER to pay attention to the conclusions</a:t>
            </a:r>
          </a:p>
        </p:txBody>
      </p:sp>
    </p:spTree>
    <p:extLst>
      <p:ext uri="{BB962C8B-B14F-4D97-AF65-F5344CB8AC3E}">
        <p14:creationId xmlns:p14="http://schemas.microsoft.com/office/powerpoint/2010/main" val="272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4" y="128657"/>
            <a:ext cx="1106841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Evaluation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250358" y="1097896"/>
            <a:ext cx="8855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16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16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2" tooltip="http://dx.doi.org/10.1037/0022-3514.77.6.1121"/>
              </a:rPr>
              <a:t>http://dx.doi.org/10.1037/0022-3514.77.6.1121</a:t>
            </a:r>
            <a:r>
              <a:rPr lang="en-GB" sz="1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1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087" y="1166842"/>
            <a:ext cx="11195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BLOG, N.T., 2016. Protecting Netflix Viewing Privacy at Scale. In: -08-08T07:00:00.000Z [viewed Nov 17, 2017]. Available from: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  <a:hlinkClick r:id="rId2"/>
              </a:rPr>
              <a:t>https://medium.com/netflix-techblog/protecting-netflix-viewing-privacy-at-scale-39c675d88f45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CASTELLANOS, J. and D. AXELROD, 1990. Effect of habitual knuckle cracking on hand function.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Annals of the rheumatic diseases,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49(5), 308-309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COPPOLA, R. and M. MORISIO, 2016. Connected Car: Technologies, Issues, Future Trends.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ACM Computing Surveys (CSUR),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49(3), 1-36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DEANS, T., 2009.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Managing the Freshman Year.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Urbana: National Council of Teachers of English, pp.W496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GOODSTEIN, L.D.(.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 et al.,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 1986. Motivational Processes Affecting Learning.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American Psychologist,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41(10), 1040-1048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HIGHER EDUCATION, P.I., MORI and UNITE, 2005.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The student experience report 2005.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Bristol: UNITE</a:t>
            </a:r>
            <a:endParaRPr lang="en-US" b="0" i="0" dirty="0"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087" y="490654"/>
            <a:ext cx="25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Bibliography List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48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4" y="128657"/>
            <a:ext cx="1106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8477" y="1844625"/>
            <a:ext cx="1066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Evaluation includes:</a:t>
            </a:r>
            <a:endParaRPr lang="en-US" sz="2800" dirty="0">
              <a:solidFill>
                <a:srgbClr val="333333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For what purpose was the source published</a:t>
            </a: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Determined the credibility and reliability of the source</a:t>
            </a: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Is it peer-reviewed?</a:t>
            </a: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Has it been widely cited?</a:t>
            </a:r>
            <a:endParaRPr lang="en-US" sz="2800" b="0" i="0" dirty="0">
              <a:solidFill>
                <a:srgbClr val="333333"/>
              </a:solidFill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157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Usefulness</a:t>
            </a:r>
            <a:endParaRPr lang="en-GB" sz="4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39515" y="5527628"/>
            <a:ext cx="467991" cy="467991"/>
          </a:xfrm>
          <a:prstGeom prst="ellipse">
            <a:avLst/>
          </a:prstGeom>
          <a:solidFill>
            <a:srgbClr val="FF2F92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85859" y="5539666"/>
            <a:ext cx="10818289" cy="1070937"/>
            <a:chOff x="685859" y="5539666"/>
            <a:chExt cx="10818289" cy="10709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26708" y="57917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6708" y="59822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6708" y="6204251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9651" y="553966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59" y="6148938"/>
              <a:ext cx="163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Usefulness</a:t>
              </a:r>
              <a:endParaRPr lang="en-GB" sz="28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270962" y="6148938"/>
              <a:ext cx="2178252" cy="2529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3061" y="1097896"/>
            <a:ext cx="11983211" cy="1077218"/>
            <a:chOff x="123061" y="1097896"/>
            <a:chExt cx="11983211" cy="1077218"/>
          </a:xfrm>
        </p:grpSpPr>
        <p:sp>
          <p:nvSpPr>
            <p:cNvPr id="46" name="Rectangle 45"/>
            <p:cNvSpPr/>
            <p:nvPr/>
          </p:nvSpPr>
          <p:spPr>
            <a:xfrm>
              <a:off x="3250358" y="1097896"/>
              <a:ext cx="88559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16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16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16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16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157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Usefulness</a:t>
            </a:r>
            <a:endParaRPr lang="en-GB" sz="4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2820" y="1866928"/>
            <a:ext cx="10359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Usefulness includes:</a:t>
            </a:r>
          </a:p>
          <a:p>
            <a:pPr marL="384175" lvl="3" indent="-28575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How useful is the source to you?</a:t>
            </a:r>
          </a:p>
          <a:p>
            <a:pPr marL="384175" lvl="3" indent="-28575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Focus on statistics, examples quotes and facts (if you do include any quotes make sure these are presented in “speech marks” to differentiate them from your own writing.</a:t>
            </a:r>
            <a:endParaRPr lang="en-US" sz="2800" b="0" i="0" dirty="0">
              <a:solidFill>
                <a:srgbClr val="333333"/>
              </a:solidFill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8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Structure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39515" y="5527628"/>
            <a:ext cx="467991" cy="467991"/>
          </a:xfrm>
          <a:prstGeom prst="ellipse">
            <a:avLst/>
          </a:prstGeom>
          <a:solidFill>
            <a:srgbClr val="FF2F92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85859" y="5539666"/>
            <a:ext cx="10818289" cy="1070937"/>
            <a:chOff x="685859" y="5539666"/>
            <a:chExt cx="10818289" cy="10709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26708" y="57917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6708" y="59822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6708" y="6204251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9651" y="553966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59" y="6148938"/>
              <a:ext cx="163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rebuchet MS" charset="0"/>
                  <a:ea typeface="Times New Roman" charset="0"/>
                </a:rPr>
                <a:t>Usefulness</a:t>
              </a:r>
              <a:endParaRPr lang="en-GB" sz="28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270962" y="6148938"/>
              <a:ext cx="2178252" cy="2529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3061" y="1027201"/>
            <a:ext cx="11983211" cy="1101783"/>
            <a:chOff x="123061" y="1027201"/>
            <a:chExt cx="11983211" cy="1101783"/>
          </a:xfrm>
        </p:grpSpPr>
        <p:sp>
          <p:nvSpPr>
            <p:cNvPr id="46" name="Rectangle 45"/>
            <p:cNvSpPr/>
            <p:nvPr/>
          </p:nvSpPr>
          <p:spPr>
            <a:xfrm>
              <a:off x="3250358" y="1027201"/>
              <a:ext cx="88559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16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16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16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16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7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277" y="1393902"/>
            <a:ext cx="9545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Before you start an </a:t>
            </a:r>
            <a:r>
              <a:rPr lang="en-GB" sz="36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Annotated Bibliography </a:t>
            </a:r>
            <a:r>
              <a:rPr lang="en-GB" sz="36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you will been to have found, read and understood a range of useful sources to support your project/reporting writing.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42946" y="6216134"/>
            <a:ext cx="890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More information on evaluating sources can be found on </a:t>
            </a:r>
            <a:r>
              <a:rPr lang="en-GB" dirty="0">
                <a:hlinkClick r:id="rId2"/>
              </a:rPr>
              <a:t>succeed@solent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2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935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Introduction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0405" y="1598177"/>
            <a:ext cx="107311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purpose of the </a:t>
            </a:r>
            <a:r>
              <a:rPr lang="en-US" sz="36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Annotated Bibliography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is to assess the standing, quality and usefulness of sources by </a:t>
            </a:r>
            <a:r>
              <a:rPr lang="en-US" sz="3600" dirty="0" err="1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summarising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them in </a:t>
            </a:r>
            <a:r>
              <a:rPr lang="en-US" sz="36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YOU OWN WORDS 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in</a:t>
            </a:r>
            <a:r>
              <a:rPr lang="en-US" sz="36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preparation for completing a Literature Review/survey. </a:t>
            </a:r>
          </a:p>
          <a:p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908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</a:t>
            </a:r>
            <a:r>
              <a:rPr lang="en-GB" sz="400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Bibliography - Introduction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0405" y="1598177"/>
            <a:ext cx="107311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An Annotated Bibliography simply means “Note about a book” but can relate to notes on any type of sources:</a:t>
            </a:r>
            <a:br>
              <a:rPr lang="en-US" sz="2600" dirty="0">
                <a:latin typeface="Trebuchet MS" charset="0"/>
                <a:ea typeface="Trebuchet MS" charset="0"/>
                <a:cs typeface="Trebuchet MS" charset="0"/>
              </a:rPr>
            </a:br>
            <a:endParaRPr lang="en-US" sz="1200" dirty="0">
              <a:latin typeface="Trebuchet MS" charset="0"/>
              <a:ea typeface="Trebuchet MS" charset="0"/>
              <a:cs typeface="Trebuchet MS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Annotated Bibliography is a “database” of information 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It should be one of the first steps when undertaking research 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See it as a “diary recording your reactions to information you have discovered.  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It speeds up your research process – as you will already have gathered </a:t>
            </a:r>
            <a:r>
              <a:rPr lang="en-US" sz="2600" dirty="0" err="1">
                <a:latin typeface="Trebuchet MS" charset="0"/>
                <a:ea typeface="Trebuchet MS" charset="0"/>
                <a:cs typeface="Trebuchet MS" charset="0"/>
              </a:rPr>
              <a:t>organised</a:t>
            </a: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 and evaluated your sources.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Each item is </a:t>
            </a:r>
            <a:r>
              <a:rPr lang="en-US" sz="2600" b="1" dirty="0">
                <a:latin typeface="Trebuchet MS" charset="0"/>
                <a:ea typeface="Trebuchet MS" charset="0"/>
                <a:cs typeface="Trebuchet MS" charset="0"/>
              </a:rPr>
              <a:t>150 words excluding the Harvard reference</a:t>
            </a:r>
            <a:br>
              <a:rPr lang="en-US" sz="2600" dirty="0">
                <a:latin typeface="Trebuchet MS" charset="0"/>
                <a:ea typeface="Trebuchet MS" charset="0"/>
                <a:cs typeface="Trebuchet MS" charset="0"/>
              </a:rPr>
            </a:br>
            <a:endParaRPr lang="en-GB" sz="2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0811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workflow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6554" y="1443841"/>
            <a:ext cx="115739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Search for useful sources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Read and understand them 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Record them in </a:t>
            </a:r>
            <a:r>
              <a:rPr lang="en-US" sz="3600" dirty="0" err="1">
                <a:latin typeface="Trebuchet MS" charset="0"/>
                <a:ea typeface="Trebuchet MS" charset="0"/>
                <a:cs typeface="Trebuchet MS" charset="0"/>
              </a:rPr>
              <a:t>RefWorks</a:t>
            </a: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 (or similar) 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Collect/record useful documents, diagrams/images &amp; snippets of information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Write up an Annotated Bibliography for each of the most useful sources</a:t>
            </a:r>
          </a:p>
        </p:txBody>
      </p:sp>
    </p:spTree>
    <p:extLst>
      <p:ext uri="{BB962C8B-B14F-4D97-AF65-F5344CB8AC3E}">
        <p14:creationId xmlns:p14="http://schemas.microsoft.com/office/powerpoint/2010/main" val="20803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8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Structure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39515" y="5527628"/>
            <a:ext cx="467991" cy="467991"/>
          </a:xfrm>
          <a:prstGeom prst="ellipse">
            <a:avLst/>
          </a:prstGeom>
          <a:solidFill>
            <a:srgbClr val="FF2F92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85859" y="5539666"/>
            <a:ext cx="10818289" cy="1070937"/>
            <a:chOff x="685859" y="5539666"/>
            <a:chExt cx="10818289" cy="10709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26708" y="57917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6708" y="59822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6708" y="6204251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9651" y="553966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59" y="6148938"/>
              <a:ext cx="163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rebuchet MS" charset="0"/>
                  <a:ea typeface="Times New Roman" charset="0"/>
                </a:rPr>
                <a:t>Usefulness</a:t>
              </a:r>
              <a:endParaRPr lang="en-GB" sz="28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270962" y="6148938"/>
              <a:ext cx="2178252" cy="2529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3061" y="1097896"/>
            <a:ext cx="11983211" cy="1077218"/>
            <a:chOff x="123061" y="1097896"/>
            <a:chExt cx="11983211" cy="1077218"/>
          </a:xfrm>
        </p:grpSpPr>
        <p:sp>
          <p:nvSpPr>
            <p:cNvPr id="46" name="Rectangle 45"/>
            <p:cNvSpPr/>
            <p:nvPr/>
          </p:nvSpPr>
          <p:spPr>
            <a:xfrm>
              <a:off x="3250358" y="1097896"/>
              <a:ext cx="88559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16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16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16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16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123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mr-IN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Harvard Reference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097896"/>
            <a:ext cx="11983211" cy="1631216"/>
            <a:chOff x="123061" y="1097896"/>
            <a:chExt cx="11983211" cy="1631216"/>
          </a:xfrm>
        </p:grpSpPr>
        <p:sp>
          <p:nvSpPr>
            <p:cNvPr id="4" name="Rectangle 3"/>
            <p:cNvSpPr/>
            <p:nvPr/>
          </p:nvSpPr>
          <p:spPr>
            <a:xfrm>
              <a:off x="3250358" y="1097896"/>
              <a:ext cx="885591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20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20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20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20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20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20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1242</Words>
  <Application>Microsoft Macintosh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Trebuchet MS</vt:lpstr>
      <vt:lpstr>Office Theme</vt:lpstr>
      <vt:lpstr>ANNOTATED BIBLIOGRAPHY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Southampton 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Reid</dc:creator>
  <cp:lastModifiedBy>Martin Reid</cp:lastModifiedBy>
  <cp:revision>50</cp:revision>
  <dcterms:created xsi:type="dcterms:W3CDTF">2017-12-15T13:06:08Z</dcterms:created>
  <dcterms:modified xsi:type="dcterms:W3CDTF">2020-12-06T13:01:10Z</dcterms:modified>
</cp:coreProperties>
</file>