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1" r:id="rId3"/>
    <p:sldId id="257" r:id="rId4"/>
    <p:sldId id="258" r:id="rId5"/>
    <p:sldId id="264" r:id="rId6"/>
    <p:sldId id="265" r:id="rId7"/>
    <p:sldId id="268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Jenner" initials="M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/>
    <p:restoredTop sz="93196"/>
  </p:normalViewPr>
  <p:slideViewPr>
    <p:cSldViewPr snapToGrid="0" snapToObjects="1" showGuides="1">
      <p:cViewPr varScale="1">
        <p:scale>
          <a:sx n="123" d="100"/>
          <a:sy n="123" d="100"/>
        </p:scale>
        <p:origin x="216" y="1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1T13:56:37.684" idx="8">
    <p:pos x="4247" y="996"/>
    <p:text>NOTE new alternative image/layout variations on this title slide are now available. 
Select 'Layout' in the 'Slides section under the HOME menu tab to see the various options.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3723" cy="685914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44481" y="2187733"/>
            <a:ext cx="10704765" cy="1345390"/>
          </a:xfrm>
        </p:spPr>
        <p:txBody>
          <a:bodyPr anchor="b">
            <a:normAutofit/>
          </a:bodyPr>
          <a:lstStyle>
            <a:lvl1pPr algn="ctr">
              <a:defRPr sz="2722" spc="45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AMEND title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59676" y="3648333"/>
            <a:ext cx="7274373" cy="691273"/>
          </a:xfrm>
        </p:spPr>
        <p:txBody>
          <a:bodyPr>
            <a:normAutofit/>
          </a:bodyPr>
          <a:lstStyle>
            <a:lvl1pPr marL="0" indent="0" algn="ctr">
              <a:buNone/>
              <a:defRPr sz="1361" cap="all" spc="181" baseline="0">
                <a:solidFill>
                  <a:schemeClr val="bg1"/>
                </a:solidFill>
              </a:defRPr>
            </a:lvl1pPr>
            <a:lvl2pPr marL="342903" indent="0" algn="ctr">
              <a:buNone/>
              <a:defRPr sz="1500"/>
            </a:lvl2pPr>
            <a:lvl3pPr marL="685804" indent="0" algn="ctr">
              <a:buNone/>
              <a:defRPr sz="1350"/>
            </a:lvl3pPr>
            <a:lvl4pPr marL="1028707" indent="0" algn="ctr">
              <a:buNone/>
              <a:defRPr sz="1200"/>
            </a:lvl4pPr>
            <a:lvl5pPr marL="1371609" indent="0" algn="ctr">
              <a:buNone/>
              <a:defRPr sz="1200"/>
            </a:lvl5pPr>
            <a:lvl6pPr marL="1714511" indent="0" algn="ctr">
              <a:buNone/>
              <a:defRPr sz="1200"/>
            </a:lvl6pPr>
            <a:lvl7pPr marL="2057413" indent="0" algn="ctr">
              <a:buNone/>
              <a:defRPr sz="1200"/>
            </a:lvl7pPr>
            <a:lvl8pPr marL="2400316" indent="0" algn="ctr">
              <a:buNone/>
              <a:defRPr sz="1200"/>
            </a:lvl8pPr>
            <a:lvl9pPr marL="2743218" indent="0" algn="ctr">
              <a:buNone/>
              <a:defRPr sz="1200"/>
            </a:lvl9pPr>
          </a:lstStyle>
          <a:p>
            <a:r>
              <a:rPr lang="en-US" dirty="0"/>
              <a:t>Click to AMEND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15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4233">
          <p15:clr>
            <a:srgbClr val="FBAE40"/>
          </p15:clr>
        </p15:guide>
        <p15:guide id="3" orient="horz" pos="4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bg>
      <p:bgPr>
        <a:solidFill>
          <a:srgbClr val="E306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2" y="6327117"/>
            <a:ext cx="12192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05" y="0"/>
            <a:ext cx="4807592" cy="1809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4" y="2353429"/>
            <a:ext cx="3234893" cy="1224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822"/>
          <a:stretch/>
        </p:blipFill>
        <p:spPr>
          <a:xfrm>
            <a:off x="3567781" y="4447169"/>
            <a:ext cx="5056441" cy="1879948"/>
          </a:xfrm>
          <a:prstGeom prst="rect">
            <a:avLst/>
          </a:prstGeom>
          <a:solidFill>
            <a:srgbClr val="E30613"/>
          </a:solidFill>
        </p:spPr>
      </p:pic>
    </p:spTree>
    <p:extLst>
      <p:ext uri="{BB962C8B-B14F-4D97-AF65-F5344CB8AC3E}">
        <p14:creationId xmlns:p14="http://schemas.microsoft.com/office/powerpoint/2010/main" val="9705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381">
          <p15:clr>
            <a:srgbClr val="FBAE40"/>
          </p15:clr>
        </p15:guide>
        <p15:guide id="2" pos="4232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C35-0353-DC46-8C49-F8A4CDA6335B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8C8B-F825-FD4A-9827-D6F12305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ctrTitle"/>
          </p:nvPr>
        </p:nvSpPr>
        <p:spPr>
          <a:xfrm>
            <a:off x="744481" y="2529402"/>
            <a:ext cx="10732609" cy="93572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rebuchet MS" charset="0"/>
                <a:ea typeface="Trebuchet MS" charset="0"/>
                <a:cs typeface="Trebuchet MS" charset="0"/>
              </a:rPr>
              <a:t>REPORT OUTLINING</a:t>
            </a:r>
            <a:endParaRPr lang="en-GB" sz="5988" dirty="0">
              <a:solidFill>
                <a:srgbClr val="FFFFFF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6" name="Subtitle 5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452" dirty="0">
                <a:solidFill>
                  <a:srgbClr val="FFFFFF"/>
                </a:solidFill>
              </a:rPr>
              <a:t>Computing – School of Media Arts &amp; Technology</a:t>
            </a:r>
          </a:p>
          <a:p>
            <a:endParaRPr lang="en-GB" dirty="0"/>
          </a:p>
          <a:p>
            <a:r>
              <a:rPr lang="en-GB" sz="1270" cap="none" dirty="0" err="1">
                <a:solidFill>
                  <a:srgbClr val="FFFFFF"/>
                </a:solidFill>
              </a:rPr>
              <a:t>martin.reid@solent.ac.uk</a:t>
            </a:r>
            <a:endParaRPr lang="en-GB" sz="1270" cap="none" dirty="0">
              <a:solidFill>
                <a:srgbClr val="FFFFFF"/>
              </a:solidFill>
            </a:endParaRP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001144" y="6500148"/>
            <a:ext cx="951892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70" dirty="0">
                <a:solidFill>
                  <a:schemeClr val="bg1"/>
                </a:solidFill>
              </a:rPr>
              <a:t>15/12/2017</a:t>
            </a:r>
          </a:p>
        </p:txBody>
      </p:sp>
    </p:spTree>
    <p:extLst>
      <p:ext uri="{BB962C8B-B14F-4D97-AF65-F5344CB8AC3E}">
        <p14:creationId xmlns:p14="http://schemas.microsoft.com/office/powerpoint/2010/main" val="20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6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5804" y="1892332"/>
            <a:ext cx="98603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2000 words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176" y="568038"/>
            <a:ext cx="7630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Introduction</a:t>
            </a:r>
            <a:r>
              <a:rPr lang="mr-IN" sz="5400" dirty="0">
                <a:latin typeface="Trebuchet MS" charset="0"/>
                <a:ea typeface="Trebuchet MS" charset="0"/>
                <a:cs typeface="Trebuchet MS" charset="0"/>
              </a:rPr>
              <a:t>…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350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176" y="1515705"/>
            <a:ext cx="7681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Section 1</a:t>
            </a:r>
            <a:r>
              <a:rPr lang="mr-IN" sz="5400" dirty="0">
                <a:latin typeface="Trebuchet MS" charset="0"/>
                <a:ea typeface="Trebuchet MS" charset="0"/>
                <a:cs typeface="Trebuchet MS" charset="0"/>
              </a:rPr>
              <a:t>……</a:t>
            </a:r>
            <a:r>
              <a:rPr lang="en-GB" sz="5400" dirty="0">
                <a:latin typeface="Trebuchet MS" charset="0"/>
                <a:ea typeface="Trebuchet MS" charset="0"/>
                <a:cs typeface="Trebuchet MS" charset="0"/>
              </a:rPr>
              <a:t>..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400 words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176" y="2463372"/>
            <a:ext cx="7681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Section 2</a:t>
            </a:r>
            <a:r>
              <a:rPr lang="mr-IN" sz="5400" dirty="0">
                <a:latin typeface="Trebuchet MS" charset="0"/>
                <a:ea typeface="Trebuchet MS" charset="0"/>
                <a:cs typeface="Trebuchet MS" charset="0"/>
              </a:rPr>
              <a:t>……</a:t>
            </a:r>
            <a:r>
              <a:rPr lang="en-GB" sz="5400" dirty="0">
                <a:latin typeface="Trebuchet MS" charset="0"/>
                <a:ea typeface="Trebuchet MS" charset="0"/>
                <a:cs typeface="Trebuchet MS" charset="0"/>
              </a:rPr>
              <a:t>..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400 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9176" y="3411039"/>
            <a:ext cx="7681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Section 3</a:t>
            </a:r>
            <a:r>
              <a:rPr lang="mr-IN" sz="5400" dirty="0">
                <a:latin typeface="Trebuchet MS" charset="0"/>
                <a:ea typeface="Trebuchet MS" charset="0"/>
                <a:cs typeface="Trebuchet MS" charset="0"/>
              </a:rPr>
              <a:t>……</a:t>
            </a:r>
            <a:r>
              <a:rPr lang="en-GB" sz="5400" dirty="0">
                <a:latin typeface="Trebuchet MS" charset="0"/>
                <a:ea typeface="Trebuchet MS" charset="0"/>
                <a:cs typeface="Trebuchet MS" charset="0"/>
              </a:rPr>
              <a:t>..3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50 words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176" y="4358707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Conclusions</a:t>
            </a:r>
            <a:r>
              <a:rPr lang="mr-IN" sz="5400" dirty="0">
                <a:latin typeface="Trebuchet MS" charset="0"/>
                <a:ea typeface="Trebuchet MS" charset="0"/>
                <a:cs typeface="Trebuchet MS" charset="0"/>
              </a:rPr>
              <a:t>…</a:t>
            </a:r>
            <a:r>
              <a:rPr lang="en-GB" sz="5400" dirty="0">
                <a:latin typeface="Trebuchet MS" charset="0"/>
                <a:ea typeface="Trebuchet MS" charset="0"/>
                <a:cs typeface="Trebuchet MS" charset="0"/>
              </a:rPr>
              <a:t>.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500 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5898" y="5273118"/>
            <a:ext cx="3587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u="sng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Total 2000</a:t>
            </a:r>
            <a:endParaRPr lang="en-US" sz="5400" b="1" u="sng" dirty="0">
              <a:solidFill>
                <a:srgbClr val="FF0000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3716" y="696885"/>
            <a:ext cx="852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Introduction</a:t>
            </a:r>
            <a:r>
              <a:rPr lang="en-GB" sz="5400" dirty="0">
                <a:latin typeface="Trebuchet MS" charset="0"/>
                <a:ea typeface="Trebuchet MS" charset="0"/>
                <a:cs typeface="Trebuchet MS" charset="0"/>
              </a:rPr>
              <a:t> (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350 words)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275" y="2114550"/>
            <a:ext cx="721042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00" y="2679700"/>
            <a:ext cx="62357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28700" y="3009900"/>
            <a:ext cx="62357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8700" y="3429000"/>
            <a:ext cx="62357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28700" y="3740727"/>
            <a:ext cx="5067300" cy="1847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01564" y="1837104"/>
            <a:ext cx="3078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the “Hook”  - background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&amp; context of the project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7331" y="5064483"/>
            <a:ext cx="42452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Thesis Statement focus &amp; reason you are writing the paper</a:t>
            </a:r>
          </a:p>
          <a:p>
            <a:endParaRPr lang="en-US" sz="3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6275" y="5326292"/>
            <a:ext cx="3278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this citation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(Foo 1999)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5763" y="5302368"/>
            <a:ext cx="3278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this citation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(Bar 2017)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flipH="1" flipV="1">
            <a:off x="1802606" y="3735110"/>
            <a:ext cx="512922" cy="1591182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903231" y="3960508"/>
            <a:ext cx="378143" cy="1243549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276307" y="2679700"/>
            <a:ext cx="1291430" cy="562579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58439" y="3736615"/>
            <a:ext cx="1680686" cy="1264584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9001" y="535108"/>
            <a:ext cx="687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Section 1 (400 words)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9590" y="2028825"/>
            <a:ext cx="721042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66145" y="2593975"/>
            <a:ext cx="432157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66145" y="2924175"/>
            <a:ext cx="432157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66145" y="3343275"/>
            <a:ext cx="432157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39846" y="3655003"/>
            <a:ext cx="3079469" cy="1122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31059" y="5394325"/>
            <a:ext cx="3078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Get this main point across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742" y="1813403"/>
            <a:ext cx="365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this image (figure)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9590" y="5353557"/>
            <a:ext cx="3278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this citation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(Foo 1999)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38843" y="3429000"/>
            <a:ext cx="1059179" cy="1924557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464947" y="3985201"/>
            <a:ext cx="378143" cy="1243549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53071" y="2337785"/>
            <a:ext cx="1913444" cy="1317217"/>
            <a:chOff x="12435840" y="-212035"/>
            <a:chExt cx="3131820" cy="2155948"/>
          </a:xfrm>
        </p:grpSpPr>
        <p:sp>
          <p:nvSpPr>
            <p:cNvPr id="20" name="Rectangle 19"/>
            <p:cNvSpPr/>
            <p:nvPr/>
          </p:nvSpPr>
          <p:spPr>
            <a:xfrm>
              <a:off x="12435840" y="-212035"/>
              <a:ext cx="3131820" cy="215513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692184" y="-26430"/>
              <a:ext cx="630194" cy="63019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4197914" y="789369"/>
              <a:ext cx="1369746" cy="115373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/>
            <p:cNvSpPr/>
            <p:nvPr/>
          </p:nvSpPr>
          <p:spPr>
            <a:xfrm>
              <a:off x="13332940" y="259492"/>
              <a:ext cx="1359243" cy="1683609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24"/>
            <p:cNvSpPr/>
            <p:nvPr/>
          </p:nvSpPr>
          <p:spPr>
            <a:xfrm>
              <a:off x="12632004" y="790182"/>
              <a:ext cx="1369746" cy="115373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632373" y="2555229"/>
            <a:ext cx="1436496" cy="394383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9001" y="483122"/>
            <a:ext cx="687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Section 2 (400 words)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9590" y="2028825"/>
            <a:ext cx="721042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191632" y="2593975"/>
            <a:ext cx="30960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31058" y="5394325"/>
            <a:ext cx="405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rebuchet MS" charset="0"/>
                <a:ea typeface="Trebuchet MS" charset="0"/>
                <a:cs typeface="Trebuchet MS" charset="0"/>
              </a:rPr>
              <a:t>Discuss this  topic</a:t>
            </a:r>
            <a:endParaRPr lang="en-US" sz="3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090" y="1915891"/>
            <a:ext cx="32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</a:t>
            </a:r>
            <a:r>
              <a:rPr lang="en-US" sz="3200">
                <a:latin typeface="Trebuchet MS" charset="0"/>
                <a:ea typeface="Trebuchet MS" charset="0"/>
                <a:cs typeface="Trebuchet MS" charset="0"/>
              </a:rPr>
              <a:t>this Table</a:t>
            </a:r>
            <a:endParaRPr lang="en-US" sz="3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9144" y="5117689"/>
            <a:ext cx="453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these citations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(Foo 1860) &amp; (Bar 2015)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014452" y="3471327"/>
            <a:ext cx="2678231" cy="192299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382131" y="4150776"/>
            <a:ext cx="378143" cy="1243549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8784"/>
              </p:ext>
            </p:extLst>
          </p:nvPr>
        </p:nvGraphicFramePr>
        <p:xfrm>
          <a:off x="3867338" y="2208279"/>
          <a:ext cx="3110757" cy="1527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1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Data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Data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800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en-US" sz="2400" b="1" i="0" dirty="0">
                        <a:solidFill>
                          <a:schemeClr val="bg1"/>
                        </a:solidFill>
                        <a:latin typeface="Trebuchet MS" charset="0"/>
                        <a:ea typeface="Trebuchet MS" charset="0"/>
                        <a:cs typeface="Trebuchet M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7191632" y="2977501"/>
            <a:ext cx="30960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632" y="3429000"/>
            <a:ext cx="30960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91632" y="3985201"/>
            <a:ext cx="249606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32373" y="2555229"/>
            <a:ext cx="1436496" cy="394383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33837" y="3072153"/>
            <a:ext cx="4643831" cy="2338704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9001" y="483122"/>
            <a:ext cx="687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Section 3 (350 words)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9590" y="2028825"/>
            <a:ext cx="721042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02989" y="2593975"/>
            <a:ext cx="578472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068" y="1967650"/>
            <a:ext cx="3369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Get this</a:t>
            </a:r>
            <a:br>
              <a:rPr lang="en-US" sz="32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point across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4738" y="5410857"/>
            <a:ext cx="5632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</a:t>
            </a:r>
            <a:r>
              <a:rPr lang="en-US" sz="3200">
                <a:latin typeface="Trebuchet MS" charset="0"/>
                <a:ea typeface="Trebuchet MS" charset="0"/>
                <a:cs typeface="Trebuchet MS" charset="0"/>
              </a:rPr>
              <a:t>this citation</a:t>
            </a: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3200">
                <a:latin typeface="Trebuchet MS" charset="0"/>
                <a:ea typeface="Trebuchet MS" charset="0"/>
                <a:cs typeface="Trebuchet MS" charset="0"/>
              </a:rPr>
              <a:t>(Foo 2017)</a:t>
            </a:r>
            <a:endParaRPr lang="en-US" sz="3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502989" y="2977501"/>
            <a:ext cx="578472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02989" y="3429000"/>
            <a:ext cx="578472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02989" y="3985201"/>
            <a:ext cx="518470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8475" y="2777706"/>
            <a:ext cx="1170394" cy="171906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471140" y="3429000"/>
            <a:ext cx="105819" cy="1783701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1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044" y="523813"/>
            <a:ext cx="762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Conclusions</a:t>
            </a:r>
            <a:r>
              <a:rPr lang="en-GB" sz="5400" dirty="0">
                <a:latin typeface="Trebuchet MS" charset="0"/>
                <a:ea typeface="Trebuchet MS" charset="0"/>
                <a:cs typeface="Trebuchet MS" charset="0"/>
              </a:rPr>
              <a:t> (</a:t>
            </a:r>
            <a:r>
              <a:rPr lang="en-US" sz="5400" dirty="0">
                <a:latin typeface="Trebuchet MS" charset="0"/>
                <a:ea typeface="Trebuchet MS" charset="0"/>
                <a:cs typeface="Trebuchet MS" charset="0"/>
              </a:rPr>
              <a:t>500 words)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99590" y="2028825"/>
            <a:ext cx="721042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60490" y="2593975"/>
            <a:ext cx="562722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3665" y="5084493"/>
            <a:ext cx="65335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rebuchet MS" charset="0"/>
                <a:ea typeface="Trebuchet MS" charset="0"/>
                <a:cs typeface="Trebuchet MS" charset="0"/>
              </a:rPr>
              <a:t>Summarise</a:t>
            </a: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 these finding: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This very important finding</a:t>
            </a:r>
          </a:p>
          <a:p>
            <a:pPr marL="514350" indent="-514350">
              <a:buFontTx/>
              <a:buAutoNum type="arabicPeriod"/>
            </a:pP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Another important finding</a:t>
            </a:r>
          </a:p>
          <a:p>
            <a:endParaRPr lang="en-US" sz="32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350" y="1735657"/>
            <a:ext cx="3796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Remind the </a:t>
            </a:r>
            <a:br>
              <a:rPr lang="en-US" sz="32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reader of 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the Project or 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Report’s </a:t>
            </a:r>
            <a:br>
              <a:rPr lang="en-US" sz="3200" dirty="0"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original aim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9144" y="5117689"/>
            <a:ext cx="453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Add this citation</a:t>
            </a:r>
          </a:p>
          <a:p>
            <a:r>
              <a:rPr lang="en-US" sz="3200" dirty="0">
                <a:latin typeface="Trebuchet MS" charset="0"/>
                <a:ea typeface="Trebuchet MS" charset="0"/>
                <a:cs typeface="Trebuchet MS" charset="0"/>
              </a:rPr>
              <a:t>(Foo 2017)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660490" y="2977501"/>
            <a:ext cx="562722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60490" y="3429000"/>
            <a:ext cx="562722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60490" y="3985201"/>
            <a:ext cx="5027207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2593975"/>
            <a:ext cx="1917290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28346" y="3834581"/>
            <a:ext cx="1303598" cy="1283108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099754" y="3729883"/>
            <a:ext cx="378143" cy="1243549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9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77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5941" y="284671"/>
            <a:ext cx="7343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Things to find out: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483" y="2225614"/>
            <a:ext cx="10110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Outlining a research paper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Thesis statements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Writing introductions</a:t>
            </a:r>
          </a:p>
          <a:p>
            <a:pPr marL="685800" indent="-685800">
              <a:buFont typeface="Arial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Writing conclusions</a:t>
            </a:r>
          </a:p>
        </p:txBody>
      </p:sp>
    </p:spTree>
    <p:extLst>
      <p:ext uri="{BB962C8B-B14F-4D97-AF65-F5344CB8AC3E}">
        <p14:creationId xmlns:p14="http://schemas.microsoft.com/office/powerpoint/2010/main" val="6864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11292</TotalTime>
  <Words>208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REPORT OUTLINING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Report</dc:title>
  <dc:creator>Microsoft Office User</dc:creator>
  <cp:lastModifiedBy>Martin Reid</cp:lastModifiedBy>
  <cp:revision>23</cp:revision>
  <dcterms:created xsi:type="dcterms:W3CDTF">2017-12-04T17:57:02Z</dcterms:created>
  <dcterms:modified xsi:type="dcterms:W3CDTF">2018-01-28T11:29:07Z</dcterms:modified>
</cp:coreProperties>
</file>