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271" r:id="rId7"/>
    <p:sldId id="272" r:id="rId8"/>
    <p:sldId id="273" r:id="rId9"/>
    <p:sldId id="274" r:id="rId10"/>
    <p:sldId id="275" r:id="rId11"/>
    <p:sldId id="270" r:id="rId12"/>
  </p:sldIdLst>
  <p:sldSz cx="6858000" cy="9906000" type="A4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>
        <p:scale>
          <a:sx n="66" d="100"/>
          <a:sy n="66" d="100"/>
        </p:scale>
        <p:origin x="2184" y="492"/>
      </p:cViewPr>
      <p:guideLst>
        <p:guide pos="2160"/>
        <p:guide pos="336"/>
        <p:guide orient="horz"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D4671B-FCC0-4EAA-BB8E-E4BD79218EB5}" type="datetime1">
              <a:rPr lang="pt-BR" smtClean="0"/>
              <a:t>23/10/2025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pt-BR"/>
              <a:t>SELETORES CSS THE SOCIETY OS STYLE - LEONARDO NASCIMENTO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A9AD4-3FF0-4D31-B3D2-33D322A576B2}" type="datetime1">
              <a:rPr lang="pt-BR" smtClean="0"/>
              <a:pPr/>
              <a:t>23/10/2025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5BFA9-D8F6-4DD7-8039-C21D5F6E1A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25302-340E-4FD9-AEA6-AE0174B0C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25302-340E-4FD9-AEA6-AE0174B0C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222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25302-340E-4FD9-AEA6-AE0174B0C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184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25302-340E-4FD9-AEA6-AE0174B0C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38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25302-340E-4FD9-AEA6-AE0174B0C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437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A25302-340E-4FD9-AEA6-AE0174B0CA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046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A9528-68F8-47B1-9AC4-DAEB0929F4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962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2" y="-9"/>
            <a:ext cx="5976747" cy="78059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2" y="0"/>
            <a:ext cx="3392261" cy="43397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6912" y="1243586"/>
            <a:ext cx="2491044" cy="7420240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5064919" y="5668432"/>
            <a:ext cx="1793081" cy="2439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6345" y="2897677"/>
            <a:ext cx="2730135" cy="233458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2419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6058" y="5259219"/>
            <a:ext cx="2730566" cy="1816496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1350" b="0" i="0" spc="169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257168" indent="0" algn="ctr">
              <a:buNone/>
              <a:defRPr sz="1125"/>
            </a:lvl2pPr>
            <a:lvl3pPr marL="514335" indent="0" algn="ctr">
              <a:buNone/>
              <a:defRPr sz="1013"/>
            </a:lvl3pPr>
            <a:lvl4pPr marL="771503" indent="0" algn="ctr">
              <a:buNone/>
              <a:defRPr sz="900"/>
            </a:lvl4pPr>
            <a:lvl5pPr marL="1028670" indent="0" algn="ctr">
              <a:buNone/>
              <a:defRPr sz="900"/>
            </a:lvl5pPr>
            <a:lvl6pPr marL="1285837" indent="0" algn="ctr">
              <a:buNone/>
              <a:defRPr sz="900"/>
            </a:lvl6pPr>
            <a:lvl7pPr marL="1543004" indent="0" algn="ctr">
              <a:buNone/>
              <a:defRPr sz="900"/>
            </a:lvl7pPr>
            <a:lvl8pPr marL="1800172" indent="0" algn="ctr">
              <a:buNone/>
              <a:defRPr sz="900"/>
            </a:lvl8pPr>
            <a:lvl9pPr marL="2057340" indent="0" algn="ctr">
              <a:buNone/>
              <a:defRPr sz="900"/>
            </a:lvl9pPr>
          </a:lstStyle>
          <a:p>
            <a:pPr rtl="0"/>
            <a:r>
              <a:rPr lang="pt-BR" noProof="0" dirty="0"/>
              <a:t>CLIQUE PARA EDITAR O SUBTÍTULO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0032" y="6788912"/>
            <a:ext cx="1079881" cy="14459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4240" userDrawn="1">
          <p15:clr>
            <a:srgbClr val="FBAE40"/>
          </p15:clr>
        </p15:guide>
        <p15:guide id="3" pos="78" userDrawn="1">
          <p15:clr>
            <a:srgbClr val="FBAE40"/>
          </p15:clr>
        </p15:guide>
        <p15:guide id="4" orient="horz" pos="6035" userDrawn="1">
          <p15:clr>
            <a:srgbClr val="FBAE40"/>
          </p15:clr>
        </p15:guide>
        <p15:guide id="5" orient="horz" pos="205" userDrawn="1">
          <p15:clr>
            <a:srgbClr val="FBAE40"/>
          </p15:clr>
        </p15:guide>
        <p15:guide id="6" pos="1382" userDrawn="1">
          <p15:clr>
            <a:srgbClr val="FBAE40"/>
          </p15:clr>
        </p15:guide>
        <p15:guide id="7" pos="24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2" y="-9"/>
            <a:ext cx="5976747" cy="78059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2" y="0"/>
            <a:ext cx="3392261" cy="43397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5064919" y="5668432"/>
            <a:ext cx="1793081" cy="2439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6345" y="2897677"/>
            <a:ext cx="2730135" cy="233458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2419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6058" y="5259219"/>
            <a:ext cx="2730566" cy="1816496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1350" b="0" i="0" spc="169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257168" indent="0" algn="ctr">
              <a:buNone/>
              <a:defRPr sz="1125"/>
            </a:lvl2pPr>
            <a:lvl3pPr marL="514335" indent="0" algn="ctr">
              <a:buNone/>
              <a:defRPr sz="1013"/>
            </a:lvl3pPr>
            <a:lvl4pPr marL="771503" indent="0" algn="ctr">
              <a:buNone/>
              <a:defRPr sz="900"/>
            </a:lvl4pPr>
            <a:lvl5pPr marL="1028670" indent="0" algn="ctr">
              <a:buNone/>
              <a:defRPr sz="900"/>
            </a:lvl5pPr>
            <a:lvl6pPr marL="1285837" indent="0" algn="ctr">
              <a:buNone/>
              <a:defRPr sz="900"/>
            </a:lvl6pPr>
            <a:lvl7pPr marL="1543004" indent="0" algn="ctr">
              <a:buNone/>
              <a:defRPr sz="900"/>
            </a:lvl7pPr>
            <a:lvl8pPr marL="1800172" indent="0" algn="ctr">
              <a:buNone/>
              <a:defRPr sz="900"/>
            </a:lvl8pPr>
            <a:lvl9pPr marL="2057340" indent="0" algn="ctr">
              <a:buNone/>
              <a:defRPr sz="9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0032" y="6788912"/>
            <a:ext cx="1079881" cy="14459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4240" userDrawn="1">
          <p15:clr>
            <a:srgbClr val="FBAE40"/>
          </p15:clr>
        </p15:guide>
        <p15:guide id="3" pos="78" userDrawn="1">
          <p15:clr>
            <a:srgbClr val="FBAE40"/>
          </p15:clr>
        </p15:guide>
        <p15:guide id="4" orient="horz" pos="6035" userDrawn="1">
          <p15:clr>
            <a:srgbClr val="FBAE40"/>
          </p15:clr>
        </p15:guide>
        <p15:guide id="5" orient="horz" pos="205" userDrawn="1">
          <p15:clr>
            <a:srgbClr val="FBAE40"/>
          </p15:clr>
        </p15:guide>
        <p15:guide id="6" pos="1382" userDrawn="1">
          <p15:clr>
            <a:srgbClr val="FBAE40"/>
          </p15:clr>
        </p15:guide>
        <p15:guide id="7" pos="24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2" y="-9"/>
            <a:ext cx="5976747" cy="78059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358495" y="5182921"/>
            <a:ext cx="2171341" cy="2523375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2" y="1459019"/>
            <a:ext cx="1004207" cy="1310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1" y="2870721"/>
            <a:ext cx="2762794" cy="258534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25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34661" y="5477400"/>
            <a:ext cx="2762794" cy="131528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125" b="0" i="0" spc="169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7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5064919" y="5668432"/>
            <a:ext cx="1793081" cy="2439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4361690" y="4"/>
            <a:ext cx="1270445" cy="1072961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013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90145"/>
            <a:ext cx="3709886" cy="49156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0032" y="7607808"/>
            <a:ext cx="1079881" cy="14459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78207" y="4921287"/>
            <a:ext cx="809099" cy="341727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53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80" userDrawn="1">
          <p15:clr>
            <a:srgbClr val="FBAE40"/>
          </p15:clr>
        </p15:guide>
        <p15:guide id="4" orient="horz" pos="6023" userDrawn="1">
          <p15:clr>
            <a:srgbClr val="FBAE40"/>
          </p15:clr>
        </p15:guide>
        <p15:guide id="5" pos="4240" userDrawn="1">
          <p15:clr>
            <a:srgbClr val="FBAE40"/>
          </p15:clr>
        </p15:guide>
        <p15:guide id="6" orient="horz" pos="20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201" y="5249067"/>
            <a:ext cx="1075848" cy="22720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4253247" y="2"/>
            <a:ext cx="2717910" cy="5114788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6228215" y="340502"/>
            <a:ext cx="538930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913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3757449" y="2"/>
            <a:ext cx="814388" cy="923092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sz="1013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59" y="301933"/>
            <a:ext cx="4687437" cy="1658177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2475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56" y="2415005"/>
            <a:ext cx="6094756" cy="650727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221" userDrawn="1">
          <p15:clr>
            <a:srgbClr val="FBAE40"/>
          </p15:clr>
        </p15:guide>
        <p15:guide id="4" pos="4175" userDrawn="1">
          <p15:clr>
            <a:srgbClr val="FBAE40"/>
          </p15:clr>
        </p15:guide>
        <p15:guide id="5" orient="horz" pos="112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201" y="5249067"/>
            <a:ext cx="1075848" cy="22720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4253247" y="2"/>
            <a:ext cx="2717910" cy="5114788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6228215" y="340502"/>
            <a:ext cx="538930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913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3757449" y="2"/>
            <a:ext cx="814388" cy="923092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sz="1013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59" y="301933"/>
            <a:ext cx="4687437" cy="1658177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2475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7949" y="2384845"/>
            <a:ext cx="2914650" cy="65374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384845"/>
            <a:ext cx="2914650" cy="65374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221" userDrawn="1">
          <p15:clr>
            <a:srgbClr val="FBAE40"/>
          </p15:clr>
        </p15:guide>
        <p15:guide id="4" pos="4175" userDrawn="1">
          <p15:clr>
            <a:srgbClr val="FBAE40"/>
          </p15:clr>
        </p15:guide>
        <p15:guide id="5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201" y="5249067"/>
            <a:ext cx="1075848" cy="22720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4253247" y="2"/>
            <a:ext cx="2717910" cy="5114788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6228215" y="340502"/>
            <a:ext cx="538930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913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3757449" y="2"/>
            <a:ext cx="814388" cy="923092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sz="1013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59" y="301933"/>
            <a:ext cx="4687437" cy="1658177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2475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759" y="2428348"/>
            <a:ext cx="3027657" cy="1190095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128585" lvl="0" indent="-128585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1350" b="1">
                <a:solidFill>
                  <a:schemeClr val="accent6"/>
                </a:solidFill>
              </a:defRPr>
            </a:lvl1pPr>
            <a:lvl2pPr marL="257168" indent="0">
              <a:buNone/>
              <a:defRPr sz="1125" b="1"/>
            </a:lvl2pPr>
            <a:lvl3pPr marL="514335" indent="0">
              <a:buNone/>
              <a:defRPr sz="1013" b="1"/>
            </a:lvl3pPr>
            <a:lvl4pPr marL="771503" indent="0">
              <a:buNone/>
              <a:defRPr sz="900" b="1"/>
            </a:lvl4pPr>
            <a:lvl5pPr marL="1028670" indent="0">
              <a:buNone/>
              <a:defRPr sz="900" b="1"/>
            </a:lvl5pPr>
            <a:lvl6pPr marL="1285837" indent="0">
              <a:buNone/>
              <a:defRPr sz="900" b="1"/>
            </a:lvl6pPr>
            <a:lvl7pPr marL="1543004" indent="0">
              <a:buNone/>
              <a:defRPr sz="900" b="1"/>
            </a:lvl7pPr>
            <a:lvl8pPr marL="1800172" indent="0">
              <a:buNone/>
              <a:defRPr sz="900" b="1"/>
            </a:lvl8pPr>
            <a:lvl9pPr marL="2057340" indent="0">
              <a:buNone/>
              <a:defRPr sz="9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759" y="3618443"/>
            <a:ext cx="3032859" cy="532218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221" userDrawn="1">
          <p15:clr>
            <a:srgbClr val="FBAE40"/>
          </p15:clr>
        </p15:guide>
        <p15:guide id="4" pos="4175" userDrawn="1">
          <p15:clr>
            <a:srgbClr val="FBAE40"/>
          </p15:clr>
        </p15:guide>
        <p15:guide id="5" orient="horz" pos="112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2" y="-9"/>
            <a:ext cx="5976747" cy="78059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2" y="0"/>
            <a:ext cx="3392261" cy="43397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5064919" y="5668432"/>
            <a:ext cx="1793081" cy="2439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4533" y="6318055"/>
            <a:ext cx="2987728" cy="191682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19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0032" y="6788912"/>
            <a:ext cx="1079881" cy="14459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533" y="8234881"/>
            <a:ext cx="2987728" cy="1345507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900">
                <a:solidFill>
                  <a:schemeClr val="accent6"/>
                </a:solidFill>
              </a:defRPr>
            </a:lvl1pPr>
            <a:lvl2pPr marL="257168" indent="0">
              <a:buNone/>
              <a:defRPr sz="788"/>
            </a:lvl2pPr>
            <a:lvl3pPr marL="514335" indent="0">
              <a:buNone/>
              <a:defRPr sz="675"/>
            </a:lvl3pPr>
            <a:lvl4pPr marL="771503" indent="0">
              <a:buNone/>
              <a:defRPr sz="563"/>
            </a:lvl4pPr>
            <a:lvl5pPr marL="1028670" indent="0">
              <a:buNone/>
              <a:defRPr sz="563"/>
            </a:lvl5pPr>
            <a:lvl6pPr marL="1285837" indent="0">
              <a:buNone/>
              <a:defRPr sz="563"/>
            </a:lvl6pPr>
            <a:lvl7pPr marL="1543004" indent="0">
              <a:buNone/>
              <a:defRPr sz="563"/>
            </a:lvl7pPr>
            <a:lvl8pPr marL="1800172" indent="0">
              <a:buNone/>
              <a:defRPr sz="563"/>
            </a:lvl8pPr>
            <a:lvl9pPr marL="2057340" indent="0">
              <a:buNone/>
              <a:defRPr sz="563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741" y="3308808"/>
            <a:ext cx="3264566" cy="627157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1350"/>
            </a:lvl1pPr>
            <a:lvl2pPr>
              <a:buClr>
                <a:schemeClr val="accent2"/>
              </a:buClr>
              <a:defRPr sz="1125"/>
            </a:lvl2pPr>
            <a:lvl3pPr>
              <a:buClr>
                <a:schemeClr val="accent2"/>
              </a:buClr>
              <a:defRPr sz="1013"/>
            </a:lvl3pPr>
            <a:lvl4pPr>
              <a:buClr>
                <a:schemeClr val="accent2"/>
              </a:buClr>
              <a:defRPr sz="900"/>
            </a:lvl4pPr>
            <a:lvl5pPr>
              <a:buClr>
                <a:schemeClr val="accent2"/>
              </a:buClr>
              <a:defRPr sz="9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4240" userDrawn="1">
          <p15:clr>
            <a:srgbClr val="FBAE40"/>
          </p15:clr>
        </p15:guide>
        <p15:guide id="3" pos="78" userDrawn="1">
          <p15:clr>
            <a:srgbClr val="FBAE40"/>
          </p15:clr>
        </p15:guide>
        <p15:guide id="4" orient="horz" pos="6035" userDrawn="1">
          <p15:clr>
            <a:srgbClr val="FBAE40"/>
          </p15:clr>
        </p15:guide>
        <p15:guide id="5" orient="horz" pos="205" userDrawn="1">
          <p15:clr>
            <a:srgbClr val="FBAE40"/>
          </p15:clr>
        </p15:guide>
        <p15:guide id="6" pos="1382" userDrawn="1">
          <p15:clr>
            <a:srgbClr val="FBAE40"/>
          </p15:clr>
        </p15:guide>
        <p15:guide id="7" pos="24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2" y="-9"/>
            <a:ext cx="5976747" cy="78059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2" y="0"/>
            <a:ext cx="3392261" cy="43397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5064919" y="5668432"/>
            <a:ext cx="1793081" cy="2439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4533" y="6318055"/>
            <a:ext cx="2987728" cy="191682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2419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0032" y="6788912"/>
            <a:ext cx="1079881" cy="14459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533" y="8234881"/>
            <a:ext cx="2987728" cy="1345507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900">
                <a:solidFill>
                  <a:schemeClr val="accent6"/>
                </a:solidFill>
              </a:defRPr>
            </a:lvl1pPr>
            <a:lvl2pPr marL="257168" indent="0">
              <a:buNone/>
              <a:defRPr sz="788"/>
            </a:lvl2pPr>
            <a:lvl3pPr marL="514335" indent="0">
              <a:buNone/>
              <a:defRPr sz="675"/>
            </a:lvl3pPr>
            <a:lvl4pPr marL="771503" indent="0">
              <a:buNone/>
              <a:defRPr sz="563"/>
            </a:lvl4pPr>
            <a:lvl5pPr marL="1028670" indent="0">
              <a:buNone/>
              <a:defRPr sz="563"/>
            </a:lvl5pPr>
            <a:lvl6pPr marL="1285837" indent="0">
              <a:buNone/>
              <a:defRPr sz="563"/>
            </a:lvl6pPr>
            <a:lvl7pPr marL="1543004" indent="0">
              <a:buNone/>
              <a:defRPr sz="563"/>
            </a:lvl7pPr>
            <a:lvl8pPr marL="1800172" indent="0">
              <a:buNone/>
              <a:defRPr sz="563"/>
            </a:lvl8pPr>
            <a:lvl9pPr marL="2057340" indent="0">
              <a:buNone/>
              <a:defRPr sz="563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15610" y="3281577"/>
            <a:ext cx="3214697" cy="629880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/>
            </a:lvl1pPr>
            <a:lvl2pPr marL="257168" indent="0">
              <a:buNone/>
              <a:defRPr sz="1575"/>
            </a:lvl2pPr>
            <a:lvl3pPr marL="514335" indent="0">
              <a:buNone/>
              <a:defRPr sz="1350"/>
            </a:lvl3pPr>
            <a:lvl4pPr marL="771503" indent="0">
              <a:buNone/>
              <a:defRPr sz="1125"/>
            </a:lvl4pPr>
            <a:lvl5pPr marL="1028670" indent="0">
              <a:buNone/>
              <a:defRPr sz="1125"/>
            </a:lvl5pPr>
            <a:lvl6pPr marL="1285837" indent="0">
              <a:buNone/>
              <a:defRPr sz="1125"/>
            </a:lvl6pPr>
            <a:lvl7pPr marL="1543004" indent="0">
              <a:buNone/>
              <a:defRPr sz="1125"/>
            </a:lvl7pPr>
            <a:lvl8pPr marL="1800172" indent="0">
              <a:buNone/>
              <a:defRPr sz="1125"/>
            </a:lvl8pPr>
            <a:lvl9pPr marL="2057340" indent="0">
              <a:buNone/>
              <a:defRPr sz="1125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4240" userDrawn="1">
          <p15:clr>
            <a:srgbClr val="FBAE40"/>
          </p15:clr>
        </p15:guide>
        <p15:guide id="3" pos="78" userDrawn="1">
          <p15:clr>
            <a:srgbClr val="FBAE40"/>
          </p15:clr>
        </p15:guide>
        <p15:guide id="4" orient="horz" pos="6035" userDrawn="1">
          <p15:clr>
            <a:srgbClr val="FBAE40"/>
          </p15:clr>
        </p15:guide>
        <p15:guide id="5" orient="horz" pos="205" userDrawn="1">
          <p15:clr>
            <a:srgbClr val="FBAE40"/>
          </p15:clr>
        </p15:guide>
        <p15:guide id="6" pos="1382" userDrawn="1">
          <p15:clr>
            <a:srgbClr val="FBAE40"/>
          </p15:clr>
        </p15:guide>
        <p15:guide id="7" pos="24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6228215" y="340502"/>
            <a:ext cx="538930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913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4253247" y="2"/>
            <a:ext cx="2717910" cy="5114788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3757449" y="2"/>
            <a:ext cx="814388" cy="923092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sz="1013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6228215" y="340502"/>
            <a:ext cx="538930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913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4253247" y="2"/>
            <a:ext cx="2717910" cy="5114788"/>
            <a:chOff x="-192127" y="-2"/>
            <a:chExt cx="4831840" cy="3367272"/>
          </a:xfrm>
        </p:grpSpPr>
        <p:sp>
          <p:nvSpPr>
            <p:cNvPr id="28" name="Listr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3757449" y="2"/>
            <a:ext cx="814388" cy="923092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sz="1013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59" y="301929"/>
            <a:ext cx="4687437" cy="175581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475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2" y="-9"/>
            <a:ext cx="5976747" cy="78059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358495" y="5182921"/>
            <a:ext cx="2171341" cy="2523375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2" y="1459019"/>
            <a:ext cx="1004207" cy="13108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1" y="2870721"/>
            <a:ext cx="2762794" cy="258534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25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34661" y="5477400"/>
            <a:ext cx="2762794" cy="131528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125" b="0" i="0" spc="169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257168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3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17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3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5064919" y="5668432"/>
            <a:ext cx="1793081" cy="2439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4361690" y="4"/>
            <a:ext cx="1270445" cy="1072961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013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90145"/>
            <a:ext cx="3709886" cy="49156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6912" y="1243586"/>
            <a:ext cx="2491044" cy="7420240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0032" y="7607808"/>
            <a:ext cx="1079881" cy="14459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78207" y="4921287"/>
            <a:ext cx="809099" cy="341727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53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80" userDrawn="1">
          <p15:clr>
            <a:srgbClr val="FBAE40"/>
          </p15:clr>
        </p15:guide>
        <p15:guide id="4" orient="horz" pos="6023" userDrawn="1">
          <p15:clr>
            <a:srgbClr val="FBAE40"/>
          </p15:clr>
        </p15:guide>
        <p15:guide id="5" pos="4240" userDrawn="1">
          <p15:clr>
            <a:srgbClr val="FBAE40"/>
          </p15:clr>
        </p15:guide>
        <p15:guide id="6" orient="horz" pos="20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02" y="4617768"/>
            <a:ext cx="2780341" cy="427306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125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013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9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Triângulo Ret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034825" y="-9"/>
            <a:ext cx="5823177" cy="814494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1675209" y="-7"/>
            <a:ext cx="2318147" cy="188948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013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3586162" y="7290222"/>
            <a:ext cx="857573" cy="2604911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8902" y="3702804"/>
            <a:ext cx="4130230" cy="87951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125" spc="169">
                <a:solidFill>
                  <a:schemeClr val="accent6"/>
                </a:solidFill>
              </a:defRPr>
            </a:lvl1pPr>
            <a:lvl2pPr marL="257168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98902" y="1890032"/>
            <a:ext cx="4130225" cy="175581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475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14750" y="2"/>
            <a:ext cx="3143250" cy="9926582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23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034825" y="-9"/>
            <a:ext cx="5823177" cy="814494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70725" y="2072922"/>
            <a:ext cx="3387274" cy="7833078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02" y="4617768"/>
            <a:ext cx="2780341" cy="427306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125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013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9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9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1675209" y="-7"/>
            <a:ext cx="2318147" cy="188948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013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5823179" y="1712321"/>
            <a:ext cx="1034823" cy="23601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98901" y="3702804"/>
            <a:ext cx="4130224" cy="87951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125" spc="169">
                <a:solidFill>
                  <a:schemeClr val="accent6"/>
                </a:solidFill>
              </a:defRPr>
            </a:lvl1pPr>
            <a:lvl2pPr marL="257168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6228781" y="343411"/>
            <a:ext cx="538930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913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902" y="1890032"/>
            <a:ext cx="4130225" cy="175581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475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23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5201" y="5249067"/>
            <a:ext cx="1075848" cy="22720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4253247" y="2"/>
            <a:ext cx="2717910" cy="5114788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/>
            </a:p>
          </p:txBody>
        </p:sp>
      </p:grp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92894" y="3040395"/>
            <a:ext cx="3079851" cy="112838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75" b="1">
                <a:solidFill>
                  <a:schemeClr val="tx1"/>
                </a:solidFill>
              </a:defRPr>
            </a:lvl1pPr>
            <a:lvl2pPr marL="257168" indent="0">
              <a:buNone/>
              <a:defRPr sz="1125" b="1"/>
            </a:lvl2pPr>
            <a:lvl3pPr marL="514335" indent="0">
              <a:buNone/>
              <a:defRPr sz="1013" b="1"/>
            </a:lvl3pPr>
            <a:lvl4pPr marL="771503" indent="0">
              <a:buNone/>
              <a:defRPr sz="900" b="1"/>
            </a:lvl4pPr>
            <a:lvl5pPr marL="1028670" indent="0">
              <a:buNone/>
              <a:defRPr sz="900" b="1"/>
            </a:lvl5pPr>
            <a:lvl6pPr marL="1285837" indent="0">
              <a:buNone/>
              <a:defRPr sz="900" b="1"/>
            </a:lvl6pPr>
            <a:lvl7pPr marL="1543004" indent="0">
              <a:buNone/>
              <a:defRPr sz="900" b="1"/>
            </a:lvl7pPr>
            <a:lvl8pPr marL="1800172" indent="0">
              <a:buNone/>
              <a:defRPr sz="900" b="1"/>
            </a:lvl8pPr>
            <a:lvl9pPr marL="2057340" indent="0">
              <a:buNone/>
              <a:defRPr sz="9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Conteúdo 3" title="Marcadore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292894" y="4168778"/>
            <a:ext cx="3079851" cy="466866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3480028" y="3040395"/>
            <a:ext cx="3080025" cy="1128383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575" b="1">
                <a:solidFill>
                  <a:schemeClr val="tx1"/>
                </a:solidFill>
              </a:defRPr>
            </a:lvl1pPr>
            <a:lvl2pPr marL="257168" indent="0">
              <a:buNone/>
              <a:defRPr sz="1125" b="1"/>
            </a:lvl2pPr>
            <a:lvl3pPr marL="514335" indent="0">
              <a:buNone/>
              <a:defRPr sz="1013" b="1"/>
            </a:lvl3pPr>
            <a:lvl4pPr marL="771503" indent="0">
              <a:buNone/>
              <a:defRPr sz="900" b="1"/>
            </a:lvl4pPr>
            <a:lvl5pPr marL="1028670" indent="0">
              <a:buNone/>
              <a:defRPr sz="900" b="1"/>
            </a:lvl5pPr>
            <a:lvl6pPr marL="1285837" indent="0">
              <a:buNone/>
              <a:defRPr sz="900" b="1"/>
            </a:lvl6pPr>
            <a:lvl7pPr marL="1543004" indent="0">
              <a:buNone/>
              <a:defRPr sz="900" b="1"/>
            </a:lvl7pPr>
            <a:lvl8pPr marL="1800172" indent="0">
              <a:buNone/>
              <a:defRPr sz="900" b="1"/>
            </a:lvl8pPr>
            <a:lvl9pPr marL="2057340" indent="0">
              <a:buNone/>
              <a:defRPr sz="9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Conteúdo 5" title="Marcadore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3480028" y="4168778"/>
            <a:ext cx="3080025" cy="466866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92777" y="1988905"/>
            <a:ext cx="4144835" cy="87951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125" spc="169">
                <a:solidFill>
                  <a:schemeClr val="accent6"/>
                </a:solidFill>
              </a:defRPr>
            </a:lvl1pPr>
            <a:lvl2pPr marL="257168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6228215" y="340502"/>
            <a:ext cx="538930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913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3757449" y="2"/>
            <a:ext cx="814388" cy="923092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sz="1013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91759" y="301933"/>
            <a:ext cx="4687437" cy="1658177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2475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221" userDrawn="1">
          <p15:clr>
            <a:srgbClr val="FBAE40"/>
          </p15:clr>
        </p15:guide>
        <p15:guide id="4" pos="4175" userDrawn="1">
          <p15:clr>
            <a:srgbClr val="FBAE40"/>
          </p15:clr>
        </p15:guide>
        <p15:guide id="5" orient="horz" pos="112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6228215" y="340502"/>
            <a:ext cx="538930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913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4253247" y="2"/>
            <a:ext cx="2717910" cy="5114788"/>
            <a:chOff x="-192127" y="-2"/>
            <a:chExt cx="4831840" cy="3367272"/>
          </a:xfrm>
        </p:grpSpPr>
        <p:sp>
          <p:nvSpPr>
            <p:cNvPr id="29" name="Listr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3757449" y="2"/>
            <a:ext cx="814388" cy="923092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sz="1013" noProof="0" dirty="0"/>
          </a:p>
        </p:txBody>
      </p:sp>
      <p:sp>
        <p:nvSpPr>
          <p:cNvPr id="34" name="Espaço Reservado para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2777" y="1988905"/>
            <a:ext cx="4144835" cy="87951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125" spc="169">
                <a:solidFill>
                  <a:schemeClr val="accent6"/>
                </a:solidFill>
              </a:defRPr>
            </a:lvl1pPr>
            <a:lvl2pPr marL="257168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59" y="301933"/>
            <a:ext cx="4687437" cy="1658177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2475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146" y="2897212"/>
            <a:ext cx="2939492" cy="589894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257168" indent="0">
              <a:buNone/>
              <a:defRPr sz="1350">
                <a:solidFill>
                  <a:schemeClr val="bg1"/>
                </a:solidFill>
              </a:defRPr>
            </a:lvl2pPr>
            <a:lvl3pPr marL="514335" indent="0">
              <a:buNone/>
              <a:defRPr sz="1350">
                <a:solidFill>
                  <a:schemeClr val="bg1"/>
                </a:solidFill>
              </a:defRPr>
            </a:lvl3pPr>
            <a:lvl4pPr marL="771503" indent="0">
              <a:buNone/>
              <a:defRPr sz="1350">
                <a:solidFill>
                  <a:schemeClr val="bg1"/>
                </a:solidFill>
              </a:defRPr>
            </a:lvl4pPr>
            <a:lvl5pPr marL="1028670" indent="0">
              <a:buNone/>
              <a:defRPr sz="13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Texto aqui</a:t>
            </a:r>
          </a:p>
        </p:txBody>
      </p:sp>
      <p:sp>
        <p:nvSpPr>
          <p:cNvPr id="20" name="Espaço Reservado para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260316" y="2897212"/>
            <a:ext cx="3217161" cy="589979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1125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98902" y="3849160"/>
            <a:ext cx="6183773" cy="4959038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1125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6228215" y="340502"/>
            <a:ext cx="538930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1913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4253247" y="2"/>
            <a:ext cx="2717910" cy="5114788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013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3757449" y="2"/>
            <a:ext cx="814388" cy="923092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sz="1013" noProof="0" dirty="0"/>
          </a:p>
        </p:txBody>
      </p:sp>
      <p:sp>
        <p:nvSpPr>
          <p:cNvPr id="37" name="Espaço Reservado para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2777" y="1988905"/>
            <a:ext cx="4144835" cy="87951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125" spc="169">
                <a:solidFill>
                  <a:schemeClr val="accent6"/>
                </a:solidFill>
              </a:defRPr>
            </a:lvl1pPr>
            <a:lvl2pPr marL="257168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59" y="301933"/>
            <a:ext cx="4687437" cy="1658177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2475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05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4"/>
            <a:ext cx="6607969" cy="909884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sp>
        <p:nvSpPr>
          <p:cNvPr id="5" name="Espaço Reservado par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02069" y="471714"/>
            <a:ext cx="6453867" cy="89625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619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Inserir ou arrastar e soltar a imagem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7720391"/>
            <a:ext cx="1328738" cy="17925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069" y="807158"/>
            <a:ext cx="4687437" cy="1357486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2025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6345" y="2630365"/>
            <a:ext cx="2730135" cy="233458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2419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37898" y="4999458"/>
            <a:ext cx="1938252" cy="416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013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Nome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37898" y="5545874"/>
            <a:ext cx="1938252" cy="416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013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Número do 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7899" y="6090744"/>
            <a:ext cx="1938253" cy="41754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013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 err="1"/>
              <a:t>Email</a:t>
            </a:r>
            <a:r>
              <a:rPr lang="pt-BR" noProof="0" dirty="0"/>
              <a:t> </a:t>
            </a:r>
          </a:p>
        </p:txBody>
      </p:sp>
      <p:sp>
        <p:nvSpPr>
          <p:cNvPr id="13" name="Espaço Reservado para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37898" y="6637160"/>
            <a:ext cx="1938252" cy="416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013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3633155" y="5063138"/>
            <a:ext cx="145617" cy="373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1431" tIns="21431" rIns="21431" bIns="21431" rtlCol="0" anchor="ctr"/>
          <a:lstStyle/>
          <a:p>
            <a:pPr algn="ctr" defTabSz="257168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sz="1688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3660538" y="5630428"/>
            <a:ext cx="90848" cy="427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1431" tIns="21431" rIns="21431" bIns="21431" rtlCol="0" anchor="ctr"/>
          <a:lstStyle/>
          <a:p>
            <a:pPr algn="ctr" defTabSz="257168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sz="1688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3633155" y="6251478"/>
            <a:ext cx="145617" cy="271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1431" tIns="21431" rIns="21431" bIns="21431" rtlCol="0" anchor="ctr"/>
          <a:lstStyle/>
          <a:p>
            <a:pPr algn="ctr" defTabSz="257168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sz="1688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3640342" y="6716785"/>
            <a:ext cx="131241" cy="337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1431" tIns="21431" rIns="21431" bIns="21431" rtlCol="0" anchor="ctr"/>
          <a:lstStyle/>
          <a:p>
            <a:pPr algn="ctr" defTabSz="257168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sz="1688" noProof="0" dirty="0"/>
          </a:p>
        </p:txBody>
      </p:sp>
      <p:sp>
        <p:nvSpPr>
          <p:cNvPr id="21" name="Triângulo Ret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2" y="-9"/>
            <a:ext cx="5976747" cy="780593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013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2" y="0"/>
            <a:ext cx="3392261" cy="43397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5064919" y="5668432"/>
            <a:ext cx="1793081" cy="24398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0032" y="6788912"/>
            <a:ext cx="1079881" cy="14459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6912" y="1243586"/>
            <a:ext cx="2491044" cy="7420240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4240" userDrawn="1">
          <p15:clr>
            <a:srgbClr val="FBAE40"/>
          </p15:clr>
        </p15:guide>
        <p15:guide id="3" pos="78" userDrawn="1">
          <p15:clr>
            <a:srgbClr val="FBAE40"/>
          </p15:clr>
        </p15:guide>
        <p15:guide id="4" orient="horz" pos="6035" userDrawn="1">
          <p15:clr>
            <a:srgbClr val="FBAE40"/>
          </p15:clr>
        </p15:guide>
        <p15:guide id="5" orient="horz" pos="205" userDrawn="1">
          <p15:clr>
            <a:srgbClr val="FBAE40"/>
          </p15:clr>
        </p15:guide>
        <p15:guide id="6" pos="1382" userDrawn="1">
          <p15:clr>
            <a:srgbClr val="FBAE40"/>
          </p15:clr>
        </p15:guide>
        <p15:guide id="7" pos="2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42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70171" y="9181398"/>
            <a:ext cx="41637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56" y="301931"/>
            <a:ext cx="6094756" cy="165817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dt="0"/>
  <p:txStyles>
    <p:titleStyle>
      <a:lvl1pPr algn="l" defTabSz="514335" rtl="0" eaLnBrk="1" latinLnBrk="0" hangingPunct="1">
        <a:lnSpc>
          <a:spcPct val="90000"/>
        </a:lnSpc>
        <a:spcBef>
          <a:spcPct val="0"/>
        </a:spcBef>
        <a:buNone/>
        <a:defRPr lang="en-IN"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5" rtl="0" eaLnBrk="1" latinLnBrk="0" hangingPunct="1">
        <a:lnSpc>
          <a:spcPct val="90000"/>
        </a:lnSpc>
        <a:spcBef>
          <a:spcPts val="563"/>
        </a:spcBef>
        <a:buClr>
          <a:srgbClr val="2E7A40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85752" indent="-128585" algn="l" defTabSz="514335" rtl="0" eaLnBrk="1" latinLnBrk="0" hangingPunct="1">
        <a:lnSpc>
          <a:spcPct val="90000"/>
        </a:lnSpc>
        <a:spcBef>
          <a:spcPts val="281"/>
        </a:spcBef>
        <a:buClr>
          <a:srgbClr val="2E7A40"/>
        </a:buClr>
        <a:buFont typeface="Arial" panose="020B0604020202020204" pitchFamily="34" charset="0"/>
        <a:buChar char="•"/>
        <a:defRPr lang="en-US" sz="1125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42919" indent="-128585" algn="l" defTabSz="514335" rtl="0" eaLnBrk="1" latinLnBrk="0" hangingPunct="1">
        <a:lnSpc>
          <a:spcPct val="90000"/>
        </a:lnSpc>
        <a:spcBef>
          <a:spcPts val="281"/>
        </a:spcBef>
        <a:buClr>
          <a:srgbClr val="2E7A40"/>
        </a:buClr>
        <a:buFont typeface="Arial" panose="020B0604020202020204" pitchFamily="34" charset="0"/>
        <a:buChar char="•"/>
        <a:defRPr lang="en-US" sz="1013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00087" indent="-128585" algn="l" defTabSz="514335" rtl="0" eaLnBrk="1" latinLnBrk="0" hangingPunct="1">
        <a:lnSpc>
          <a:spcPct val="90000"/>
        </a:lnSpc>
        <a:spcBef>
          <a:spcPts val="281"/>
        </a:spcBef>
        <a:buClr>
          <a:srgbClr val="2E7A40"/>
        </a:buClr>
        <a:buFont typeface="Arial" panose="020B0604020202020204" pitchFamily="34" charset="0"/>
        <a:buChar char="•"/>
        <a:defRPr lang="en-US" sz="9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7254" indent="-128585" algn="l" defTabSz="514335" rtl="0" eaLnBrk="1" latinLnBrk="0" hangingPunct="1">
        <a:lnSpc>
          <a:spcPct val="90000"/>
        </a:lnSpc>
        <a:spcBef>
          <a:spcPts val="281"/>
        </a:spcBef>
        <a:buClr>
          <a:srgbClr val="2E7A40"/>
        </a:buClr>
        <a:buFont typeface="Arial" panose="020B0604020202020204" pitchFamily="34" charset="0"/>
        <a:buChar char="•"/>
        <a:defRPr lang="en-IN" sz="9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414421" indent="-128585" algn="l" defTabSz="51433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89" indent="-128585" algn="l" defTabSz="51433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56" indent="-128585" algn="l" defTabSz="51433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23" indent="-128585" algn="l" defTabSz="514335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5" algn="l" defTabSz="51433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3" algn="l" defTabSz="51433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0" algn="l" defTabSz="51433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37" algn="l" defTabSz="51433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04" algn="l" defTabSz="51433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72" algn="l" defTabSz="51433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0" algn="l" defTabSz="51433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fif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6AA43522-0B1E-4CDD-A627-4E58C7F9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49440" cy="99060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01AF6BBB-6CAD-4C18-9A6E-B3098917EA47}"/>
              </a:ext>
            </a:extLst>
          </p:cNvPr>
          <p:cNvSpPr/>
          <p:nvPr/>
        </p:nvSpPr>
        <p:spPr>
          <a:xfrm>
            <a:off x="242540" y="5519057"/>
            <a:ext cx="35781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EECA76"/>
                </a:solidFill>
              </a:rPr>
              <a:t>Aprenda quais são os principais tipo de seletores mais utilizadas na hora de construir páginas web 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269C93E-AA34-40AF-970A-B59A0CB518D8}"/>
              </a:ext>
            </a:extLst>
          </p:cNvPr>
          <p:cNvSpPr/>
          <p:nvPr/>
        </p:nvSpPr>
        <p:spPr>
          <a:xfrm>
            <a:off x="4882259" y="8953041"/>
            <a:ext cx="2067181" cy="830997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EECA76"/>
                </a:solidFill>
              </a:rPr>
              <a:t>LEONARDO NASCIMENTO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8" y="261256"/>
            <a:ext cx="4375626" cy="1001487"/>
          </a:xfrm>
        </p:spPr>
        <p:txBody>
          <a:bodyPr rtlCol="0">
            <a:noAutofit/>
          </a:bodyPr>
          <a:lstStyle/>
          <a:p>
            <a:r>
              <a:rPr lang="pt-BR" sz="3600" dirty="0"/>
              <a:t>PRINCIPAIS SELETORES CSS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517" y="1787059"/>
            <a:ext cx="6364083" cy="393689"/>
          </a:xfrm>
        </p:spPr>
        <p:txBody>
          <a:bodyPr rtlCol="0">
            <a:normAutofit/>
          </a:bodyPr>
          <a:lstStyle/>
          <a:p>
            <a:r>
              <a:rPr lang="pt-BR" sz="2000" dirty="0"/>
              <a:t>Simplificando o Estilo dos seus Elementos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90C5F18-F14C-4F3C-8E4D-A6FFC5D1618E}"/>
              </a:ext>
            </a:extLst>
          </p:cNvPr>
          <p:cNvSpPr txBox="1">
            <a:spLocks/>
          </p:cNvSpPr>
          <p:nvPr/>
        </p:nvSpPr>
        <p:spPr>
          <a:xfrm>
            <a:off x="341517" y="2554514"/>
            <a:ext cx="5841569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CSS (</a:t>
            </a:r>
            <a:r>
              <a:rPr lang="pt-BR" sz="1600" dirty="0" err="1"/>
              <a:t>Cascading</a:t>
            </a:r>
            <a:r>
              <a:rPr lang="pt-BR" sz="1600" dirty="0"/>
              <a:t> </a:t>
            </a:r>
            <a:r>
              <a:rPr lang="pt-BR" sz="1600" dirty="0" err="1"/>
              <a:t>Style</a:t>
            </a:r>
            <a:r>
              <a:rPr lang="pt-BR" sz="1600" dirty="0"/>
              <a:t> </a:t>
            </a:r>
            <a:r>
              <a:rPr lang="pt-BR" sz="1600" dirty="0" err="1"/>
              <a:t>Sheets</a:t>
            </a:r>
            <a:r>
              <a:rPr lang="pt-BR" sz="1600" dirty="0"/>
              <a:t>) é uma linguagem essencial para estilizar páginas da web. Com o uso correto dos seletores CSS, podemos direcionar e estilizar elementos específicos de forma eficiente. Neste ebook, exploraremos os principais seletores CSS e forneceremos exemplos de código em contextos reais. Prepare-se para simplificar o estilo dos seus elementos!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31764C-1A3E-4DC7-9D13-1214E0BC4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7023" y="3352801"/>
            <a:ext cx="4143953" cy="5508174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998D2AE-7A49-4F7F-B758-726955A13985}"/>
              </a:ext>
            </a:extLst>
          </p:cNvPr>
          <p:cNvSpPr/>
          <p:nvPr/>
        </p:nvSpPr>
        <p:spPr>
          <a:xfrm>
            <a:off x="22204" y="9644744"/>
            <a:ext cx="38676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SELETORES CSS THE SOCIETY OS STYLE - LEONARDO NASCIMENTO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36EA2F-574D-484D-B438-A2A1B98995C1}"/>
              </a:ext>
            </a:extLst>
          </p:cNvPr>
          <p:cNvSpPr/>
          <p:nvPr/>
        </p:nvSpPr>
        <p:spPr>
          <a:xfrm>
            <a:off x="6458856" y="9644744"/>
            <a:ext cx="3991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4" y="0"/>
            <a:ext cx="4375626" cy="1413293"/>
          </a:xfrm>
        </p:spPr>
        <p:txBody>
          <a:bodyPr rtlCol="0">
            <a:noAutofit/>
          </a:bodyPr>
          <a:lstStyle/>
          <a:p>
            <a:r>
              <a:rPr lang="pt-BR" sz="3200" dirty="0"/>
              <a:t>1. O Básico do Estilo: Conhecendo os Membro da Sociedade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90C5F18-F14C-4F3C-8E4D-A6FFC5D1618E}"/>
              </a:ext>
            </a:extLst>
          </p:cNvPr>
          <p:cNvSpPr txBox="1">
            <a:spLocks/>
          </p:cNvSpPr>
          <p:nvPr/>
        </p:nvSpPr>
        <p:spPr>
          <a:xfrm>
            <a:off x="183526" y="2164479"/>
            <a:ext cx="5841569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Antes da jornada, precisamos conhecer os membros fundamentais. Um seletor CSS é como escolher um personagem na história para dar a ele um visual único.</a:t>
            </a:r>
          </a:p>
          <a:p>
            <a:endParaRPr lang="pt-BR" sz="1600" dirty="0"/>
          </a:p>
          <a:p>
            <a:r>
              <a:rPr lang="pt-BR" sz="1600" dirty="0"/>
              <a:t>Exemplo: Vamos estilizar todos os parágrafos.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31764C-1A3E-4DC7-9D13-1214E0BC4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522" y="-208346"/>
            <a:ext cx="1000190" cy="132946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998D2AE-7A49-4F7F-B758-726955A13985}"/>
              </a:ext>
            </a:extLst>
          </p:cNvPr>
          <p:cNvSpPr/>
          <p:nvPr/>
        </p:nvSpPr>
        <p:spPr>
          <a:xfrm>
            <a:off x="22204" y="9644744"/>
            <a:ext cx="38676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SELETORES CSS THE SOCIETY OS STYLE - LEONARDO NASCIMENTO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36EA2F-574D-484D-B438-A2A1B98995C1}"/>
              </a:ext>
            </a:extLst>
          </p:cNvPr>
          <p:cNvSpPr/>
          <p:nvPr/>
        </p:nvSpPr>
        <p:spPr>
          <a:xfrm>
            <a:off x="6458856" y="9644744"/>
            <a:ext cx="3991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C21F40-CF5F-4AA5-AE92-FF752FC0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421" y="3652310"/>
            <a:ext cx="5214435" cy="2619741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3696808-BBB3-410D-BD28-36F1DB25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95" y="4379749"/>
            <a:ext cx="317862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  <a:t>p { </a:t>
            </a:r>
            <a:br>
              <a:rPr lang="pt-BR" altLang="pt-BR" sz="1600" dirty="0">
                <a:solidFill>
                  <a:srgbClr val="F2F2F2"/>
                </a:solidFill>
                <a:latin typeface="Menlo"/>
              </a:rPr>
            </a:br>
            <a:r>
              <a:rPr lang="pt-BR" altLang="pt-BR" sz="1600" dirty="0">
                <a:solidFill>
                  <a:srgbClr val="F2F2F2"/>
                </a:solidFill>
                <a:latin typeface="Menlo"/>
              </a:rPr>
              <a:t>      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  <a:t>olor: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  <a:t>green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  <a:t>; 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  <a:t>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  <a:t>font-size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  <a:t>:  18px;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  <a:latin typeface="Menlo"/>
              </a:rPr>
              <a:t> }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rgbClr val="F2F2F2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rgbClr val="F2F2F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8744DF3-9A47-46B2-B15C-721E286B3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955" y="6448107"/>
            <a:ext cx="5077901" cy="55530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A8E9B62-7846-4456-8781-299407BC4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915" y="7179467"/>
            <a:ext cx="2223709" cy="22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6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4" y="0"/>
            <a:ext cx="3867626" cy="1413293"/>
          </a:xfrm>
        </p:spPr>
        <p:txBody>
          <a:bodyPr rtlCol="0">
            <a:noAutofit/>
          </a:bodyPr>
          <a:lstStyle/>
          <a:p>
            <a:r>
              <a:rPr lang="pt-BR" sz="3200" dirty="0"/>
              <a:t>2. A Força da Classe: O Poder Especial do Homer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90C5F18-F14C-4F3C-8E4D-A6FFC5D1618E}"/>
              </a:ext>
            </a:extLst>
          </p:cNvPr>
          <p:cNvSpPr txBox="1">
            <a:spLocks/>
          </p:cNvSpPr>
          <p:nvPr/>
        </p:nvSpPr>
        <p:spPr>
          <a:xfrm>
            <a:off x="183524" y="1758936"/>
            <a:ext cx="5841569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Uma classe é como dar um poder especial e único a um elemento. Você pode reutilizá-la quantas vezes quiser, assim como o Homer sempre encontra uma maneira única de resolver (ou causar) problemas.</a:t>
            </a:r>
          </a:p>
          <a:p>
            <a:r>
              <a:rPr lang="pt-BR" sz="1600" dirty="0"/>
              <a:t>Exemplo: Queremos que alguns elementos tenham um destaque especial, como a famosa camiseta rosa do Homer.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31764C-1A3E-4DC7-9D13-1214E0BC4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522" y="-208346"/>
            <a:ext cx="1000190" cy="132946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998D2AE-7A49-4F7F-B758-726955A13985}"/>
              </a:ext>
            </a:extLst>
          </p:cNvPr>
          <p:cNvSpPr/>
          <p:nvPr/>
        </p:nvSpPr>
        <p:spPr>
          <a:xfrm>
            <a:off x="22204" y="9644744"/>
            <a:ext cx="38676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SELETORES CSS THE SOCIETY OS STYLE - LEONARDO NASCIMENTO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36EA2F-574D-484D-B438-A2A1B98995C1}"/>
              </a:ext>
            </a:extLst>
          </p:cNvPr>
          <p:cNvSpPr/>
          <p:nvPr/>
        </p:nvSpPr>
        <p:spPr>
          <a:xfrm>
            <a:off x="6458856" y="9644744"/>
            <a:ext cx="3991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C21F40-CF5F-4AA5-AE92-FF752FC0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979" y="3241537"/>
            <a:ext cx="5214435" cy="3438247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3696808-BBB3-410D-BD28-36F1DB25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101" y="4093662"/>
            <a:ext cx="317862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.</a:t>
            </a:r>
            <a:r>
              <a:rPr lang="en-US" altLang="pt-BR" sz="1600" dirty="0" err="1">
                <a:solidFill>
                  <a:srgbClr val="F2F2F2"/>
                </a:solidFill>
                <a:latin typeface="Menlo"/>
              </a:rPr>
              <a:t>destaque</a:t>
            </a: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{</a:t>
            </a:r>
            <a:br>
              <a:rPr lang="en-US" altLang="pt-BR" sz="1600" dirty="0">
                <a:solidFill>
                  <a:srgbClr val="F2F2F2"/>
                </a:solidFill>
                <a:latin typeface="Menlo"/>
              </a:rPr>
            </a:b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 background-color: pink; </a:t>
            </a:r>
            <a:br>
              <a:rPr lang="en-US" altLang="pt-BR" sz="1600" dirty="0">
                <a:solidFill>
                  <a:srgbClr val="F2F2F2"/>
                </a:solidFill>
                <a:latin typeface="Menlo"/>
              </a:rPr>
            </a:b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 font-weight: bold; </a:t>
            </a:r>
            <a:br>
              <a:rPr lang="en-US" altLang="pt-BR" sz="1600" dirty="0">
                <a:solidFill>
                  <a:srgbClr val="F2F2F2"/>
                </a:solidFill>
                <a:latin typeface="Menlo"/>
              </a:rPr>
            </a:b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   padding: 10px; </a:t>
            </a:r>
            <a:br>
              <a:rPr lang="en-US" altLang="pt-BR" sz="1600" dirty="0">
                <a:solidFill>
                  <a:srgbClr val="F2F2F2"/>
                </a:solidFill>
                <a:latin typeface="Menlo"/>
              </a:rPr>
            </a:b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} </a:t>
            </a:r>
          </a:p>
        </p:txBody>
      </p:sp>
      <p:sp>
        <p:nvSpPr>
          <p:cNvPr id="9" name="Espaço Reservado para Conteúdo 6">
            <a:extLst>
              <a:ext uri="{FF2B5EF4-FFF2-40B4-BE49-F238E27FC236}">
                <a16:creationId xmlns:a16="http://schemas.microsoft.com/office/drawing/2014/main" id="{2CB90967-3814-441D-A585-0F6D4CC92585}"/>
              </a:ext>
            </a:extLst>
          </p:cNvPr>
          <p:cNvSpPr txBox="1">
            <a:spLocks/>
          </p:cNvSpPr>
          <p:nvPr/>
        </p:nvSpPr>
        <p:spPr>
          <a:xfrm>
            <a:off x="1380955" y="6435400"/>
            <a:ext cx="5077902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E0ECA269-A958-4BB3-880F-6B45E1D4D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879" y="6845750"/>
            <a:ext cx="5077901" cy="42692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21C183D-5E22-4FAD-A7E8-700870A47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9029" y="7252585"/>
            <a:ext cx="2226193" cy="2226193"/>
          </a:xfrm>
          <a:prstGeom prst="rect">
            <a:avLst/>
          </a:prstGeom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CC219FEF-D2EC-4152-A61B-3A52BC0E8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101" y="5450515"/>
            <a:ext cx="507731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F2F2F2"/>
                </a:solidFill>
                <a:latin typeface="Menlo"/>
              </a:rPr>
              <a:t>&lt;p&gt;Este é um parágrafo normal.&lt;/p&gt;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F2F2F2"/>
                </a:solidFill>
                <a:latin typeface="Menlo"/>
              </a:rPr>
              <a:t>&lt;p </a:t>
            </a:r>
            <a:r>
              <a:rPr lang="pt-BR" altLang="pt-BR" sz="1600" dirty="0" err="1">
                <a:solidFill>
                  <a:srgbClr val="F2F2F2"/>
                </a:solidFill>
                <a:latin typeface="Menlo"/>
              </a:rPr>
              <a:t>class</a:t>
            </a:r>
            <a:r>
              <a:rPr lang="pt-BR" altLang="pt-BR" sz="1600" dirty="0">
                <a:solidFill>
                  <a:srgbClr val="F2F2F2"/>
                </a:solidFill>
                <a:latin typeface="Menlo"/>
              </a:rPr>
              <a:t>="destaque"&gt;Este parágrafo é importante como a camiseta do Homer!&lt;/p&gt;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600" dirty="0">
                <a:solidFill>
                  <a:srgbClr val="F2F2F2"/>
                </a:solidFill>
                <a:latin typeface="Menlo"/>
              </a:rPr>
              <a:t>&lt;</a:t>
            </a:r>
            <a:r>
              <a:rPr lang="pt-BR" altLang="pt-BR" sz="1600" dirty="0" err="1">
                <a:solidFill>
                  <a:srgbClr val="F2F2F2"/>
                </a:solidFill>
                <a:latin typeface="Menlo"/>
              </a:rPr>
              <a:t>button</a:t>
            </a:r>
            <a:r>
              <a:rPr lang="pt-BR" altLang="pt-BR" sz="1600" dirty="0">
                <a:solidFill>
                  <a:srgbClr val="F2F2F2"/>
                </a:solidFill>
                <a:latin typeface="Menlo"/>
              </a:rPr>
              <a:t> </a:t>
            </a:r>
            <a:r>
              <a:rPr lang="pt-BR" altLang="pt-BR" sz="1600" dirty="0" err="1">
                <a:solidFill>
                  <a:srgbClr val="F2F2F2"/>
                </a:solidFill>
                <a:latin typeface="Menlo"/>
              </a:rPr>
              <a:t>class</a:t>
            </a:r>
            <a:r>
              <a:rPr lang="pt-BR" altLang="pt-BR" sz="1600" dirty="0">
                <a:solidFill>
                  <a:srgbClr val="F2F2F2"/>
                </a:solidFill>
                <a:latin typeface="Menlo"/>
              </a:rPr>
              <a:t>="destaque"&gt;Botão Destacado&lt;/</a:t>
            </a:r>
            <a:r>
              <a:rPr lang="pt-BR" altLang="pt-BR" sz="1600" dirty="0" err="1">
                <a:solidFill>
                  <a:srgbClr val="F2F2F2"/>
                </a:solidFill>
                <a:latin typeface="Menlo"/>
              </a:rPr>
              <a:t>button</a:t>
            </a:r>
            <a:r>
              <a:rPr lang="pt-BR" altLang="pt-BR" sz="1600" dirty="0">
                <a:solidFill>
                  <a:srgbClr val="F2F2F2"/>
                </a:solidFill>
                <a:latin typeface="Menlo"/>
              </a:rPr>
              <a:t>&gt;</a:t>
            </a:r>
            <a:endParaRPr lang="en-US" altLang="pt-BR" sz="1600" dirty="0">
              <a:solidFill>
                <a:srgbClr val="F2F2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518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3" y="0"/>
            <a:ext cx="4288539" cy="1413293"/>
          </a:xfrm>
        </p:spPr>
        <p:txBody>
          <a:bodyPr rtlCol="0">
            <a:noAutofit/>
          </a:bodyPr>
          <a:lstStyle/>
          <a:p>
            <a:r>
              <a:rPr lang="pt-BR" sz="3200" dirty="0"/>
              <a:t>3. O Identificador Único: O Barril de </a:t>
            </a:r>
            <a:r>
              <a:rPr lang="pt-BR" sz="3200" dirty="0" err="1"/>
              <a:t>Duff</a:t>
            </a:r>
            <a:r>
              <a:rPr lang="pt-BR" sz="3200" dirty="0"/>
              <a:t> do Mr. Burns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90C5F18-F14C-4F3C-8E4D-A6FFC5D1618E}"/>
              </a:ext>
            </a:extLst>
          </p:cNvPr>
          <p:cNvSpPr txBox="1">
            <a:spLocks/>
          </p:cNvSpPr>
          <p:nvPr/>
        </p:nvSpPr>
        <p:spPr>
          <a:xfrm>
            <a:off x="183522" y="1961129"/>
            <a:ext cx="5841569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O ID é único e poderoso, assim como o barril de </a:t>
            </a:r>
            <a:r>
              <a:rPr lang="pt-BR" sz="1600" dirty="0" err="1"/>
              <a:t>Duff</a:t>
            </a:r>
            <a:r>
              <a:rPr lang="pt-BR" sz="1600" dirty="0"/>
              <a:t> pessoal do Mr. Burns. Só pode ser usado em um único elemento por página.</a:t>
            </a:r>
          </a:p>
          <a:p>
            <a:endParaRPr lang="pt-BR" sz="1600" dirty="0"/>
          </a:p>
          <a:p>
            <a:r>
              <a:rPr lang="pt-BR" sz="1600" dirty="0"/>
              <a:t>Exemplo: Estilizando o banner principal do site.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31764C-1A3E-4DC7-9D13-1214E0BC4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522" y="-208346"/>
            <a:ext cx="1000190" cy="132946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998D2AE-7A49-4F7F-B758-726955A13985}"/>
              </a:ext>
            </a:extLst>
          </p:cNvPr>
          <p:cNvSpPr/>
          <p:nvPr/>
        </p:nvSpPr>
        <p:spPr>
          <a:xfrm>
            <a:off x="22204" y="9644744"/>
            <a:ext cx="38676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SELETORES CSS THE SOCIETY OS STYLE - LEONARDO NASCIMENTO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36EA2F-574D-484D-B438-A2A1B98995C1}"/>
              </a:ext>
            </a:extLst>
          </p:cNvPr>
          <p:cNvSpPr/>
          <p:nvPr/>
        </p:nvSpPr>
        <p:spPr>
          <a:xfrm>
            <a:off x="6458856" y="9644744"/>
            <a:ext cx="3991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C21F40-CF5F-4AA5-AE92-FF752FC0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420" y="3409849"/>
            <a:ext cx="5214435" cy="294747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3696808-BBB3-410D-BD28-36F1DB25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92" y="4120690"/>
            <a:ext cx="46245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#banner-principal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height: 300px;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background-image: </a:t>
            </a:r>
            <a:r>
              <a:rPr lang="en-US" altLang="pt-BR" sz="1600" dirty="0" err="1">
                <a:solidFill>
                  <a:srgbClr val="F2F2F2"/>
                </a:solidFill>
                <a:latin typeface="Menlo"/>
              </a:rPr>
              <a:t>url</a:t>
            </a: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('cena-epica-simpsons.jpg');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border: 5px solid gold;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}</a:t>
            </a:r>
          </a:p>
        </p:txBody>
      </p:sp>
      <p:sp>
        <p:nvSpPr>
          <p:cNvPr id="9" name="Espaço Reservado para Conteúdo 6">
            <a:extLst>
              <a:ext uri="{FF2B5EF4-FFF2-40B4-BE49-F238E27FC236}">
                <a16:creationId xmlns:a16="http://schemas.microsoft.com/office/drawing/2014/main" id="{2CB90967-3814-441D-A585-0F6D4CC92585}"/>
              </a:ext>
            </a:extLst>
          </p:cNvPr>
          <p:cNvSpPr txBox="1">
            <a:spLocks/>
          </p:cNvSpPr>
          <p:nvPr/>
        </p:nvSpPr>
        <p:spPr>
          <a:xfrm>
            <a:off x="1380955" y="6435400"/>
            <a:ext cx="5077902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E19DE7-9630-4921-B974-EC99AD755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99" y="7380879"/>
            <a:ext cx="2220686" cy="2220686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2AB94A11-BF9A-4D88-81B4-9B83C6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92" y="5475737"/>
            <a:ext cx="462455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&lt;header id="banner-principal"&gt;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&lt;!-- </a:t>
            </a:r>
            <a:r>
              <a:rPr lang="en-US" altLang="pt-BR" sz="1600" dirty="0" err="1">
                <a:solidFill>
                  <a:srgbClr val="F2F2F2"/>
                </a:solidFill>
                <a:latin typeface="Menlo"/>
              </a:rPr>
              <a:t>Conteúdo</a:t>
            </a: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do banner --&gt;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&lt;/header&gt;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7A09B5-E8BD-4D74-ACC9-FA4616C34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8316" y="6470367"/>
            <a:ext cx="507790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5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3" y="0"/>
            <a:ext cx="4288539" cy="1413293"/>
          </a:xfrm>
        </p:spPr>
        <p:txBody>
          <a:bodyPr rtlCol="0">
            <a:noAutofit/>
          </a:bodyPr>
          <a:lstStyle/>
          <a:p>
            <a:r>
              <a:rPr lang="pt-BR" sz="3200" dirty="0"/>
              <a:t>4. O Seletor Descendente: A Família no Sofá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90C5F18-F14C-4F3C-8E4D-A6FFC5D1618E}"/>
              </a:ext>
            </a:extLst>
          </p:cNvPr>
          <p:cNvSpPr txBox="1">
            <a:spLocks/>
          </p:cNvSpPr>
          <p:nvPr/>
        </p:nvSpPr>
        <p:spPr>
          <a:xfrm>
            <a:off x="297973" y="1645892"/>
            <a:ext cx="5841569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Este seletor é perfeito para estilizar elementos que estão dentro de outros, como a família Simpson no sofá. Ele seleciona apenas os "descendentes".</a:t>
            </a:r>
          </a:p>
          <a:p>
            <a:endParaRPr lang="pt-BR" sz="1600" dirty="0"/>
          </a:p>
          <a:p>
            <a:r>
              <a:rPr lang="pt-BR" sz="1600" dirty="0"/>
              <a:t>Exemplo: Queremos estilizar apenas os links (&lt;a&gt;) que estão dentro de uma barra de navegação (&lt;</a:t>
            </a:r>
            <a:r>
              <a:rPr lang="pt-BR" sz="1600" dirty="0" err="1"/>
              <a:t>nav</a:t>
            </a:r>
            <a:r>
              <a:rPr lang="pt-BR" sz="1600" dirty="0"/>
              <a:t>&gt;).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31764C-1A3E-4DC7-9D13-1214E0BC4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522" y="-208346"/>
            <a:ext cx="1000190" cy="132946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998D2AE-7A49-4F7F-B758-726955A13985}"/>
              </a:ext>
            </a:extLst>
          </p:cNvPr>
          <p:cNvSpPr/>
          <p:nvPr/>
        </p:nvSpPr>
        <p:spPr>
          <a:xfrm>
            <a:off x="22204" y="9644744"/>
            <a:ext cx="38676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SELETORES CSS THE SOCIETY OS STYLE - LEONARDO NASCIMENTO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36EA2F-574D-484D-B438-A2A1B98995C1}"/>
              </a:ext>
            </a:extLst>
          </p:cNvPr>
          <p:cNvSpPr/>
          <p:nvPr/>
        </p:nvSpPr>
        <p:spPr>
          <a:xfrm>
            <a:off x="6458856" y="9644744"/>
            <a:ext cx="3991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C21F40-CF5F-4AA5-AE92-FF752FC0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420" y="3409849"/>
            <a:ext cx="5214435" cy="294747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3696808-BBB3-410D-BD28-36F1DB25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92" y="4120690"/>
            <a:ext cx="46245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nav a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text-decoration: none;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color: #2e8b57; /* Verde Springfield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    margin: 0 10px;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2F2F2"/>
                </a:solidFill>
                <a:latin typeface="Menlo"/>
              </a:rPr>
              <a:t>}</a:t>
            </a:r>
          </a:p>
        </p:txBody>
      </p:sp>
      <p:sp>
        <p:nvSpPr>
          <p:cNvPr id="9" name="Espaço Reservado para Conteúdo 6">
            <a:extLst>
              <a:ext uri="{FF2B5EF4-FFF2-40B4-BE49-F238E27FC236}">
                <a16:creationId xmlns:a16="http://schemas.microsoft.com/office/drawing/2014/main" id="{2CB90967-3814-441D-A585-0F6D4CC92585}"/>
              </a:ext>
            </a:extLst>
          </p:cNvPr>
          <p:cNvSpPr txBox="1">
            <a:spLocks/>
          </p:cNvSpPr>
          <p:nvPr/>
        </p:nvSpPr>
        <p:spPr>
          <a:xfrm>
            <a:off x="1380955" y="6435400"/>
            <a:ext cx="5077902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AB94A11-BF9A-4D88-81B4-9B83C6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992" y="5421877"/>
            <a:ext cx="4348780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&lt;</a:t>
            </a:r>
            <a:r>
              <a:rPr lang="pt-BR" altLang="pt-BR" sz="1100" dirty="0" err="1">
                <a:solidFill>
                  <a:srgbClr val="F2F2F2"/>
                </a:solidFill>
                <a:latin typeface="Menlo"/>
              </a:rPr>
              <a:t>nav</a:t>
            </a: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    &lt;a </a:t>
            </a:r>
            <a:r>
              <a:rPr lang="pt-BR" altLang="pt-BR" sz="1100" dirty="0" err="1">
                <a:solidFill>
                  <a:srgbClr val="F2F2F2"/>
                </a:solidFill>
                <a:latin typeface="Menlo"/>
              </a:rPr>
              <a:t>href</a:t>
            </a: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="#"&gt;Home&lt;/a&gt; &lt;!-- Este link será estilizado --&gt;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    &lt;a </a:t>
            </a:r>
            <a:r>
              <a:rPr lang="pt-BR" altLang="pt-BR" sz="1100" dirty="0" err="1">
                <a:solidFill>
                  <a:srgbClr val="F2F2F2"/>
                </a:solidFill>
                <a:latin typeface="Menlo"/>
              </a:rPr>
              <a:t>href</a:t>
            </a: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="#"&gt;Sobre&lt;/a&gt; &lt;!-- Este também --&gt;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&lt;/</a:t>
            </a:r>
            <a:r>
              <a:rPr lang="pt-BR" altLang="pt-BR" sz="1100" dirty="0" err="1">
                <a:solidFill>
                  <a:srgbClr val="F2F2F2"/>
                </a:solidFill>
                <a:latin typeface="Menlo"/>
              </a:rPr>
              <a:t>nav</a:t>
            </a: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&lt;a </a:t>
            </a:r>
            <a:r>
              <a:rPr lang="pt-BR" altLang="pt-BR" sz="1100" dirty="0" err="1">
                <a:solidFill>
                  <a:srgbClr val="F2F2F2"/>
                </a:solidFill>
                <a:latin typeface="Menlo"/>
              </a:rPr>
              <a:t>href</a:t>
            </a: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="#"&gt;Link Solitário&lt;/a&gt; &lt;!-- Este link NÃO será afetado --&gt;</a:t>
            </a:r>
            <a:endParaRPr lang="en-US" altLang="pt-BR" sz="1100" dirty="0">
              <a:solidFill>
                <a:srgbClr val="F2F2F2"/>
              </a:solidFill>
              <a:latin typeface="Menlo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BB0CEDB-0302-4F28-9085-D8DC596E65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800" y="6413209"/>
            <a:ext cx="5214435" cy="6287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6ACEA5-4C86-4063-A042-67452D0DC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8158" y="7285607"/>
            <a:ext cx="2144270" cy="21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0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3" y="0"/>
            <a:ext cx="4288539" cy="986971"/>
          </a:xfrm>
        </p:spPr>
        <p:txBody>
          <a:bodyPr rtlCol="0">
            <a:noAutofit/>
          </a:bodyPr>
          <a:lstStyle/>
          <a:p>
            <a:r>
              <a:rPr lang="pt-BR" sz="3200" dirty="0"/>
              <a:t>5. O </a:t>
            </a:r>
            <a:r>
              <a:rPr lang="pt-BR" sz="3200" dirty="0" err="1"/>
              <a:t>Pseudo-Seletor</a:t>
            </a:r>
            <a:r>
              <a:rPr lang="pt-BR" sz="3200" dirty="0"/>
              <a:t>: O Estado de Alerta da Lisa</a:t>
            </a:r>
          </a:p>
        </p:txBody>
      </p:sp>
      <p:sp>
        <p:nvSpPr>
          <p:cNvPr id="13" name="Espaço Reservado para Conteúdo 6">
            <a:extLst>
              <a:ext uri="{FF2B5EF4-FFF2-40B4-BE49-F238E27FC236}">
                <a16:creationId xmlns:a16="http://schemas.microsoft.com/office/drawing/2014/main" id="{590C5F18-F14C-4F3C-8E4D-A6FFC5D1618E}"/>
              </a:ext>
            </a:extLst>
          </p:cNvPr>
          <p:cNvSpPr txBox="1">
            <a:spLocks/>
          </p:cNvSpPr>
          <p:nvPr/>
        </p:nvSpPr>
        <p:spPr>
          <a:xfrm>
            <a:off x="297973" y="1293780"/>
            <a:ext cx="5841569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 err="1"/>
              <a:t>Pseudo-classes</a:t>
            </a:r>
            <a:r>
              <a:rPr lang="pt-BR" sz="1600" dirty="0"/>
              <a:t> estilizam um elemento em um estado específico, como quando o mouse passa por cima, ou um link foi visitado. É a reação inteligente da Lisa a uma situação.</a:t>
            </a:r>
          </a:p>
          <a:p>
            <a:endParaRPr lang="pt-BR" sz="1600" dirty="0"/>
          </a:p>
          <a:p>
            <a:r>
              <a:rPr lang="pt-BR" sz="1600" dirty="0"/>
              <a:t>Exemplo: Mudando a cor de um botão quando o usuário passa o mouse sobre ele.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31764C-1A3E-4DC7-9D13-1214E0BC4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8522" y="-208346"/>
            <a:ext cx="1000190" cy="132946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998D2AE-7A49-4F7F-B758-726955A13985}"/>
              </a:ext>
            </a:extLst>
          </p:cNvPr>
          <p:cNvSpPr/>
          <p:nvPr/>
        </p:nvSpPr>
        <p:spPr>
          <a:xfrm>
            <a:off x="22204" y="9644744"/>
            <a:ext cx="38676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SELETORES CSS THE SOCIETY OS STYLE - LEONARDO NASCIMENTO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36EA2F-574D-484D-B438-A2A1B98995C1}"/>
              </a:ext>
            </a:extLst>
          </p:cNvPr>
          <p:cNvSpPr/>
          <p:nvPr/>
        </p:nvSpPr>
        <p:spPr>
          <a:xfrm>
            <a:off x="6458856" y="9644744"/>
            <a:ext cx="3991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dirty="0"/>
              <a:t>6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5C21F40-CF5F-4AA5-AE92-FF752FC0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420" y="3409849"/>
            <a:ext cx="5214435" cy="2891407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3696808-BBB3-410D-BD28-36F1DB253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07" y="4103841"/>
            <a:ext cx="462455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050" dirty="0">
                <a:solidFill>
                  <a:srgbClr val="F2F2F2"/>
                </a:solidFill>
                <a:latin typeface="Menlo"/>
              </a:rPr>
              <a:t>.</a:t>
            </a:r>
            <a:r>
              <a:rPr lang="en-US" altLang="pt-BR" sz="1050" dirty="0" err="1">
                <a:solidFill>
                  <a:srgbClr val="F2F2F2"/>
                </a:solidFill>
                <a:latin typeface="Menlo"/>
              </a:rPr>
              <a:t>botao</a:t>
            </a:r>
            <a:r>
              <a:rPr lang="en-US" altLang="pt-BR" sz="1050" dirty="0">
                <a:solidFill>
                  <a:srgbClr val="F2F2F2"/>
                </a:solidFill>
                <a:latin typeface="Menlo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050" dirty="0">
                <a:solidFill>
                  <a:srgbClr val="F2F2F2"/>
                </a:solidFill>
                <a:latin typeface="Menlo"/>
              </a:rPr>
              <a:t>    background-color: blue;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050" dirty="0">
                <a:solidFill>
                  <a:srgbClr val="F2F2F2"/>
                </a:solidFill>
                <a:latin typeface="Menlo"/>
              </a:rPr>
              <a:t>    color: white;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050" dirty="0">
                <a:solidFill>
                  <a:srgbClr val="F2F2F2"/>
                </a:solidFill>
                <a:latin typeface="Menlo"/>
              </a:rPr>
              <a:t>    padding: 10px 20px;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050" dirty="0">
                <a:solidFill>
                  <a:srgbClr val="F2F2F2"/>
                </a:solidFill>
                <a:latin typeface="Menlo"/>
              </a:rPr>
              <a:t>    border: none;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050" dirty="0">
                <a:solidFill>
                  <a:srgbClr val="F2F2F2"/>
                </a:solidFill>
                <a:latin typeface="Menlo"/>
              </a:rPr>
              <a:t>}</a:t>
            </a:r>
          </a:p>
        </p:txBody>
      </p:sp>
      <p:sp>
        <p:nvSpPr>
          <p:cNvPr id="9" name="Espaço Reservado para Conteúdo 6">
            <a:extLst>
              <a:ext uri="{FF2B5EF4-FFF2-40B4-BE49-F238E27FC236}">
                <a16:creationId xmlns:a16="http://schemas.microsoft.com/office/drawing/2014/main" id="{2CB90967-3814-441D-A585-0F6D4CC92585}"/>
              </a:ext>
            </a:extLst>
          </p:cNvPr>
          <p:cNvSpPr txBox="1">
            <a:spLocks/>
          </p:cNvSpPr>
          <p:nvPr/>
        </p:nvSpPr>
        <p:spPr>
          <a:xfrm>
            <a:off x="1380955" y="6435400"/>
            <a:ext cx="5077902" cy="204651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6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AB94A11-BF9A-4D88-81B4-9B83C679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07" y="5234187"/>
            <a:ext cx="434878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.</a:t>
            </a:r>
            <a:r>
              <a:rPr lang="pt-BR" altLang="pt-BR" sz="1100" dirty="0" err="1">
                <a:solidFill>
                  <a:srgbClr val="F2F2F2"/>
                </a:solidFill>
                <a:latin typeface="Menlo"/>
              </a:rPr>
              <a:t>botao:hover</a:t>
            </a: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    background-color: </a:t>
            </a:r>
            <a:r>
              <a:rPr lang="pt-BR" altLang="pt-BR" sz="1100" dirty="0" err="1">
                <a:solidFill>
                  <a:srgbClr val="F2F2F2"/>
                </a:solidFill>
                <a:latin typeface="Menlo"/>
              </a:rPr>
              <a:t>darkblue</a:t>
            </a: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; /* Cor ao passar o mouse */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    cursor: pointer;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00" dirty="0">
                <a:solidFill>
                  <a:srgbClr val="F2F2F2"/>
                </a:solidFill>
                <a:latin typeface="Menlo"/>
              </a:rPr>
              <a:t>}</a:t>
            </a:r>
            <a:endParaRPr lang="en-US" altLang="pt-BR" sz="1100" dirty="0">
              <a:solidFill>
                <a:srgbClr val="F2F2F2"/>
              </a:solidFill>
              <a:latin typeface="Menlo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64BEA7B-6EF8-4170-B4DD-CFDF7EC62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07" y="5987506"/>
            <a:ext cx="434878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100" dirty="0">
                <a:solidFill>
                  <a:srgbClr val="F2F2F2"/>
                </a:solidFill>
                <a:latin typeface="Menlo"/>
              </a:rPr>
              <a:t>&lt;button class="</a:t>
            </a:r>
            <a:r>
              <a:rPr lang="en-US" altLang="pt-BR" sz="1100" dirty="0" err="1">
                <a:solidFill>
                  <a:srgbClr val="F2F2F2"/>
                </a:solidFill>
                <a:latin typeface="Menlo"/>
              </a:rPr>
              <a:t>botao</a:t>
            </a:r>
            <a:r>
              <a:rPr lang="en-US" altLang="pt-BR" sz="1100" dirty="0">
                <a:solidFill>
                  <a:srgbClr val="F2F2F2"/>
                </a:solidFill>
                <a:latin typeface="Menlo"/>
              </a:rPr>
              <a:t>"&gt;Clique </a:t>
            </a:r>
            <a:r>
              <a:rPr lang="en-US" altLang="pt-BR" sz="1100" dirty="0" err="1">
                <a:solidFill>
                  <a:srgbClr val="F2F2F2"/>
                </a:solidFill>
                <a:latin typeface="Menlo"/>
              </a:rPr>
              <a:t>Aqui</a:t>
            </a:r>
            <a:r>
              <a:rPr lang="en-US" altLang="pt-BR" sz="1100" dirty="0">
                <a:solidFill>
                  <a:srgbClr val="F2F2F2"/>
                </a:solidFill>
                <a:latin typeface="Menlo"/>
              </a:rPr>
              <a:t>!&lt;/button&gt;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0DC87E-371A-447F-9E1D-FA418B5F6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107" y="6436763"/>
            <a:ext cx="5214435" cy="4501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88AF664-3A0B-4E7E-9514-B952C49D3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1154" y="7134598"/>
            <a:ext cx="2220686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3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Um Estilo para Todos Governar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8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10BCC6D-CE02-4DD1-9D43-2D7B0CBE0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r>
              <a:rPr lang="pt-BR" noProof="0"/>
              <a:t>SELETORES CSS THE SOCIETY OS STYLE - LEONARDO NASCIMENTO</a:t>
            </a:r>
            <a:endParaRPr lang="pt-BR" noProof="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CF0FD25-CEAC-48AB-B5BD-2E05E62F41C9}"/>
              </a:ext>
            </a:extLst>
          </p:cNvPr>
          <p:cNvSpPr txBox="1">
            <a:spLocks/>
          </p:cNvSpPr>
          <p:nvPr/>
        </p:nvSpPr>
        <p:spPr>
          <a:xfrm>
            <a:off x="291759" y="2237208"/>
            <a:ext cx="5841569" cy="324919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514335" rtl="0" eaLnBrk="1" latinLnBrk="0" hangingPunct="1">
              <a:lnSpc>
                <a:spcPct val="90000"/>
              </a:lnSpc>
              <a:spcBef>
                <a:spcPts val="563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b="0" i="0" kern="1200" spc="169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257168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12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35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013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1503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2867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5837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43004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00172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340" indent="0" algn="l" defTabSz="514335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Combinando esses seletores – o elemento básico, a versátil classe, o único ID, o inteligente descendente e o reativo </a:t>
            </a:r>
            <a:r>
              <a:rPr lang="pt-BR" sz="1600" dirty="0" err="1"/>
              <a:t>pseudo-seletor</a:t>
            </a:r>
            <a:r>
              <a:rPr lang="pt-BR" sz="1600" dirty="0"/>
              <a:t> – você domina as regras fundamentais do CSS. Pratique e combine esses poderes para criar interfaces tão marcantes quanto os personagens de Springfield!</a:t>
            </a:r>
          </a:p>
          <a:p>
            <a:endParaRPr lang="pt-BR" sz="1600" dirty="0"/>
          </a:p>
          <a:p>
            <a:r>
              <a:rPr lang="pt-BR" sz="1600" dirty="0"/>
              <a:t>Lembre-se, grande poder com CSS traz grande responsabilidade... de deixar a web mais bonita!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A21DC00-1D6E-46A4-993D-A63B3DD7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28" y="4953000"/>
            <a:ext cx="3585029" cy="35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33_TF00951641.potx" id="{56D76C83-AB6D-4D1E-A68C-C0A6164BA3F4}" vid="{B92C1300-75A7-49A1-A712-D2F9301F6A7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D15D6-87BC-477C-8E91-9F90829C2FC8}">
  <ds:schemaRefs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fb0879af-3eba-417a-a55a-ffe6dcd6ca77"/>
    <ds:schemaRef ds:uri="6dc4bcd6-49db-4c07-9060-8acfc67cef9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hexagonal clara</Template>
  <TotalTime>0</TotalTime>
  <Words>853</Words>
  <Application>Microsoft Office PowerPoint</Application>
  <PresentationFormat>Papel A4 (210 x 297 mm)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CiscoSans ExtraLight</vt:lpstr>
      <vt:lpstr>Gill Sans SemiBold</vt:lpstr>
      <vt:lpstr>Menlo</vt:lpstr>
      <vt:lpstr>Times New Roman</vt:lpstr>
      <vt:lpstr>Tema do Office</vt:lpstr>
      <vt:lpstr>Apresentação do PowerPoint</vt:lpstr>
      <vt:lpstr>PRINCIPAIS SELETORES CSS</vt:lpstr>
      <vt:lpstr>1. O Básico do Estilo: Conhecendo os Membro da Sociedade</vt:lpstr>
      <vt:lpstr>2. A Força da Classe: O Poder Especial do Homer</vt:lpstr>
      <vt:lpstr>3. O Identificador Único: O Barril de Duff do Mr. Burns</vt:lpstr>
      <vt:lpstr>4. O Seletor Descendente: A Família no Sofá</vt:lpstr>
      <vt:lpstr>5. O Pseudo-Seletor: O Estado de Alerta da Lisa</vt:lpstr>
      <vt:lpstr>Um Estilo para Todos Governar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2025-10-24T01:07:15Z</dcterms:created>
  <dcterms:modified xsi:type="dcterms:W3CDTF">2025-10-24T02:07:36Z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