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a6a9284e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a6a9284e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a6a9284e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a6a9284e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a6a9284e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a6a9284e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a6a9284e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a6a9284e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a6a9284e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a6a9284e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a6a9284ea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a6a9284e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000"/>
              <a:t>Predicción multi idioma: Clasificador de tweets según si son políticos o no en inglés y portugués</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Alumno: Martín Stefanelli</a:t>
            </a:r>
            <a:endParaRPr/>
          </a:p>
          <a:p>
            <a:pPr indent="0" lvl="0" marL="0" rtl="0" algn="l">
              <a:spcBef>
                <a:spcPts val="0"/>
              </a:spcBef>
              <a:spcAft>
                <a:spcPts val="0"/>
              </a:spcAft>
              <a:buNone/>
            </a:pPr>
            <a:r>
              <a:rPr lang="es"/>
              <a:t>Padrón: 100488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2517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Baseline TF-IDF</a:t>
            </a:r>
            <a:endParaRPr/>
          </a:p>
        </p:txBody>
      </p:sp>
      <p:sp>
        <p:nvSpPr>
          <p:cNvPr id="93" name="Google Shape;93;p14"/>
          <p:cNvSpPr txBox="1"/>
          <p:nvPr>
            <p:ph idx="1" type="body"/>
          </p:nvPr>
        </p:nvSpPr>
        <p:spPr>
          <a:xfrm>
            <a:off x="729450" y="2078875"/>
            <a:ext cx="43578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a:t>Hice un baseline en el que mezclé todos los tweets y apliqué el siguiente preprocesamiento:</a:t>
            </a:r>
            <a:endParaRPr/>
          </a:p>
          <a:p>
            <a:pPr indent="-311150" lvl="0" marL="457200" rtl="0" algn="just">
              <a:spcBef>
                <a:spcPts val="1200"/>
              </a:spcBef>
              <a:spcAft>
                <a:spcPts val="0"/>
              </a:spcAft>
              <a:buSzPts val="1300"/>
              <a:buChar char="●"/>
            </a:pPr>
            <a:r>
              <a:rPr lang="es"/>
              <a:t>Los encodié con TF-IDF;</a:t>
            </a:r>
            <a:endParaRPr/>
          </a:p>
          <a:p>
            <a:pPr indent="-311150" lvl="0" marL="457200" rtl="0" algn="just">
              <a:spcBef>
                <a:spcPts val="0"/>
              </a:spcBef>
              <a:spcAft>
                <a:spcPts val="0"/>
              </a:spcAft>
              <a:buSzPts val="1300"/>
              <a:buChar char="●"/>
            </a:pPr>
            <a:r>
              <a:rPr lang="es"/>
              <a:t>Apliqué PCA para reducir la cantidad de features; y</a:t>
            </a:r>
            <a:endParaRPr/>
          </a:p>
          <a:p>
            <a:pPr indent="-311150" lvl="0" marL="457200" rtl="0" algn="just">
              <a:spcBef>
                <a:spcPts val="0"/>
              </a:spcBef>
              <a:spcAft>
                <a:spcPts val="0"/>
              </a:spcAft>
              <a:buSzPts val="1300"/>
              <a:buChar char="●"/>
            </a:pPr>
            <a:r>
              <a:rPr lang="es"/>
              <a:t>Apliqué standard scaler.</a:t>
            </a:r>
            <a:endParaRPr/>
          </a:p>
          <a:p>
            <a:pPr indent="0" lvl="0" marL="0" rtl="0" algn="just">
              <a:spcBef>
                <a:spcPts val="1200"/>
              </a:spcBef>
              <a:spcAft>
                <a:spcPts val="1200"/>
              </a:spcAft>
              <a:buNone/>
            </a:pPr>
            <a:r>
              <a:rPr lang="es"/>
              <a:t>Como modelo usé regresión logística y los resultados fueron muy buenos. La métrica de validación usada fue AUC-ROC.</a:t>
            </a:r>
            <a:endParaRPr/>
          </a:p>
        </p:txBody>
      </p:sp>
      <p:pic>
        <p:nvPicPr>
          <p:cNvPr id="94" name="Google Shape;94;p14"/>
          <p:cNvPicPr preferRelativeResize="0"/>
          <p:nvPr/>
        </p:nvPicPr>
        <p:blipFill>
          <a:blip r:embed="rId3">
            <a:alphaModFix/>
          </a:blip>
          <a:stretch>
            <a:fillRect/>
          </a:stretch>
        </p:blipFill>
        <p:spPr>
          <a:xfrm>
            <a:off x="5266175" y="1215650"/>
            <a:ext cx="3751950" cy="2000298"/>
          </a:xfrm>
          <a:prstGeom prst="rect">
            <a:avLst/>
          </a:prstGeom>
          <a:noFill/>
          <a:ln>
            <a:noFill/>
          </a:ln>
        </p:spPr>
      </p:pic>
      <p:pic>
        <p:nvPicPr>
          <p:cNvPr id="95" name="Google Shape;95;p14"/>
          <p:cNvPicPr preferRelativeResize="0"/>
          <p:nvPr/>
        </p:nvPicPr>
        <p:blipFill>
          <a:blip r:embed="rId4">
            <a:alphaModFix/>
          </a:blip>
          <a:stretch>
            <a:fillRect/>
          </a:stretch>
        </p:blipFill>
        <p:spPr>
          <a:xfrm>
            <a:off x="5334400" y="3215954"/>
            <a:ext cx="3615500" cy="19275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85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 al modelo final: Language-Agnostic Sentence Representations (LASER)</a:t>
            </a:r>
            <a:endParaRPr/>
          </a:p>
        </p:txBody>
      </p:sp>
      <p:sp>
        <p:nvSpPr>
          <p:cNvPr id="101" name="Google Shape;101;p15"/>
          <p:cNvSpPr txBox="1"/>
          <p:nvPr>
            <p:ph idx="1" type="body"/>
          </p:nvPr>
        </p:nvSpPr>
        <p:spPr>
          <a:xfrm>
            <a:off x="729450" y="2403100"/>
            <a:ext cx="7688700" cy="74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Es un encoder creado por Meta para pasar texto a un vector de Facebook, el cual es multilenguaje.</a:t>
            </a:r>
            <a:endParaRPr/>
          </a:p>
          <a:p>
            <a:pPr indent="0" lvl="0" marL="0" rtl="0" algn="l">
              <a:spcBef>
                <a:spcPts val="1200"/>
              </a:spcBef>
              <a:spcAft>
                <a:spcPts val="1200"/>
              </a:spcAft>
              <a:buNone/>
            </a:pPr>
            <a:r>
              <a:rPr lang="es"/>
              <a:t>El resultado es un embedding para cada texto.</a:t>
            </a:r>
            <a:endParaRPr/>
          </a:p>
        </p:txBody>
      </p:sp>
      <p:pic>
        <p:nvPicPr>
          <p:cNvPr id="102" name="Google Shape;102;p15"/>
          <p:cNvPicPr preferRelativeResize="0"/>
          <p:nvPr/>
        </p:nvPicPr>
        <p:blipFill>
          <a:blip r:embed="rId3">
            <a:alphaModFix/>
          </a:blip>
          <a:stretch>
            <a:fillRect/>
          </a:stretch>
        </p:blipFill>
        <p:spPr>
          <a:xfrm>
            <a:off x="729450" y="3148000"/>
            <a:ext cx="4242110" cy="1899325"/>
          </a:xfrm>
          <a:prstGeom prst="rect">
            <a:avLst/>
          </a:prstGeom>
          <a:noFill/>
          <a:ln>
            <a:noFill/>
          </a:ln>
        </p:spPr>
      </p:pic>
      <p:pic>
        <p:nvPicPr>
          <p:cNvPr id="103" name="Google Shape;103;p15"/>
          <p:cNvPicPr preferRelativeResize="0"/>
          <p:nvPr/>
        </p:nvPicPr>
        <p:blipFill>
          <a:blip r:embed="rId4">
            <a:alphaModFix/>
          </a:blip>
          <a:stretch>
            <a:fillRect/>
          </a:stretch>
        </p:blipFill>
        <p:spPr>
          <a:xfrm>
            <a:off x="5112099" y="2943727"/>
            <a:ext cx="3740224" cy="21035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final: LASER + Red Neuronal Clásica</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Como LASER devuelve un embedding para cada tweet, eso ya se puede pasar eso como entrada de una red neuronal clásica. </a:t>
            </a:r>
            <a:endParaRPr/>
          </a:p>
          <a:p>
            <a:pPr indent="0" lvl="0" marL="0" rtl="0" algn="l">
              <a:spcBef>
                <a:spcPts val="1200"/>
              </a:spcBef>
              <a:spcAft>
                <a:spcPts val="0"/>
              </a:spcAft>
              <a:buNone/>
            </a:pPr>
            <a:r>
              <a:rPr lang="es"/>
              <a:t>Para poder armar la red neuronal usé Keras y elegí el modelo secuencial (solo permite que las capas se agreguen secuencialmente a la red).  Esta es su estructura: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0" name="Google Shape;110;p16"/>
          <p:cNvPicPr preferRelativeResize="0"/>
          <p:nvPr/>
        </p:nvPicPr>
        <p:blipFill>
          <a:blip r:embed="rId3">
            <a:alphaModFix/>
          </a:blip>
          <a:stretch>
            <a:fillRect/>
          </a:stretch>
        </p:blipFill>
        <p:spPr>
          <a:xfrm>
            <a:off x="798850" y="3368425"/>
            <a:ext cx="4619625" cy="97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Parámetros</a:t>
            </a:r>
            <a:endParaRPr/>
          </a:p>
        </p:txBody>
      </p:sp>
      <p:sp>
        <p:nvSpPr>
          <p:cNvPr id="116" name="Google Shape;116;p17"/>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Batch size: número de datos que tiene cada iteración de un ciclo (epoch). Esto es útil cuando se tienen muchos datos porque se evita cargar todos los datos en memoria al mismo tiempo dado que se dividen los ciclos en iteraciones con un número de datos más </a:t>
            </a:r>
            <a:r>
              <a:rPr lang="es"/>
              <a:t>pequeño</a:t>
            </a:r>
            <a:r>
              <a:rPr lang="es"/>
              <a:t>. </a:t>
            </a:r>
            <a:endParaRPr/>
          </a:p>
          <a:p>
            <a:pPr indent="-311150" lvl="0" marL="457200" rtl="0" algn="l">
              <a:spcBef>
                <a:spcPts val="0"/>
              </a:spcBef>
              <a:spcAft>
                <a:spcPts val="0"/>
              </a:spcAft>
              <a:buSzPts val="1300"/>
              <a:buChar char="●"/>
            </a:pPr>
            <a:r>
              <a:rPr lang="es"/>
              <a:t>Epoch: es la cantidad de iteraciones que establecemos como límite para el aprendizaje de la red.</a:t>
            </a:r>
            <a:endParaRPr/>
          </a:p>
          <a:p>
            <a:pPr indent="-311150" lvl="0" marL="457200" rtl="0" algn="l">
              <a:spcBef>
                <a:spcPts val="0"/>
              </a:spcBef>
              <a:spcAft>
                <a:spcPts val="0"/>
              </a:spcAft>
              <a:buSzPts val="1300"/>
              <a:buChar char="●"/>
            </a:pPr>
            <a:r>
              <a:rPr lang="es"/>
              <a:t>Validation split: toma el porcentaje que le indiquemos como set de validación durante el entrenamiento de la red.</a:t>
            </a:r>
            <a:endParaRPr/>
          </a:p>
          <a:p>
            <a:pPr indent="-311150" lvl="0" marL="457200" rtl="0" algn="l">
              <a:spcBef>
                <a:spcPts val="0"/>
              </a:spcBef>
              <a:spcAft>
                <a:spcPts val="0"/>
              </a:spcAft>
              <a:buSzPts val="1300"/>
              <a:buChar char="●"/>
            </a:pPr>
            <a:r>
              <a:rPr lang="es"/>
              <a:t>Learning rate: indica qué tan largo será el camino que tome el algoritmo de optimización; de él depende la velocidad de aprendizaje.</a:t>
            </a:r>
            <a:endParaRPr/>
          </a:p>
          <a:p>
            <a:pPr indent="-311150" lvl="0" marL="457200" rtl="0" algn="l">
              <a:spcBef>
                <a:spcPts val="0"/>
              </a:spcBef>
              <a:spcAft>
                <a:spcPts val="0"/>
              </a:spcAft>
              <a:buSzPts val="1300"/>
              <a:buChar char="●"/>
            </a:pPr>
            <a:r>
              <a:rPr lang="es"/>
              <a:t>Optimizador: algoritmo usado para cambiar los atributos de la red neuronal para reducir la loss.</a:t>
            </a:r>
            <a:endParaRPr/>
          </a:p>
        </p:txBody>
      </p:sp>
      <p:sp>
        <p:nvSpPr>
          <p:cNvPr id="117" name="Google Shape;117;p17"/>
          <p:cNvSpPr txBox="1"/>
          <p:nvPr/>
        </p:nvSpPr>
        <p:spPr>
          <a:xfrm>
            <a:off x="828600" y="4033300"/>
            <a:ext cx="1996200" cy="9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chemeClr val="accent1"/>
                </a:solidFill>
                <a:latin typeface="Lato"/>
                <a:ea typeface="Lato"/>
                <a:cs typeface="Lato"/>
                <a:sym typeface="Lato"/>
              </a:rPr>
              <a:t>En este caso: </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s" sz="1300">
                <a:solidFill>
                  <a:schemeClr val="accent1"/>
                </a:solidFill>
                <a:latin typeface="Lato"/>
                <a:ea typeface="Lato"/>
                <a:cs typeface="Lato"/>
                <a:sym typeface="Lato"/>
              </a:rPr>
              <a:t>Batch size = 256</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Epoch = 60</a:t>
            </a:r>
            <a:endParaRPr sz="1300">
              <a:solidFill>
                <a:schemeClr val="accent1"/>
              </a:solidFill>
              <a:latin typeface="Lato"/>
              <a:ea typeface="Lato"/>
              <a:cs typeface="Lato"/>
              <a:sym typeface="Lato"/>
            </a:endParaRPr>
          </a:p>
        </p:txBody>
      </p:sp>
      <p:sp>
        <p:nvSpPr>
          <p:cNvPr id="118" name="Google Shape;118;p17"/>
          <p:cNvSpPr txBox="1"/>
          <p:nvPr/>
        </p:nvSpPr>
        <p:spPr>
          <a:xfrm>
            <a:off x="3215475" y="4033300"/>
            <a:ext cx="4120200" cy="9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s" sz="1300">
                <a:solidFill>
                  <a:schemeClr val="accent1"/>
                </a:solidFill>
                <a:latin typeface="Lato"/>
                <a:ea typeface="Lato"/>
                <a:cs typeface="Lato"/>
                <a:sym typeface="Lato"/>
              </a:rPr>
              <a:t>Validation split = 0.1</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Learning rate y optimizador = </a:t>
            </a:r>
            <a:r>
              <a:rPr lang="es" sz="1300">
                <a:solidFill>
                  <a:schemeClr val="accent1"/>
                </a:solidFill>
                <a:latin typeface="Lato"/>
                <a:ea typeface="Lato"/>
                <a:cs typeface="Lato"/>
                <a:sym typeface="Lato"/>
              </a:rPr>
              <a:t>Adam(lr=0.0001)</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sp>
        <p:nvSpPr>
          <p:cNvPr id="124" name="Google Shape;124;p18"/>
          <p:cNvSpPr txBox="1"/>
          <p:nvPr>
            <p:ph idx="1" type="body"/>
          </p:nvPr>
        </p:nvSpPr>
        <p:spPr>
          <a:xfrm>
            <a:off x="729450" y="2078875"/>
            <a:ext cx="2544900" cy="42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Mejoraron respecto del baseline</a:t>
            </a:r>
            <a:endParaRPr/>
          </a:p>
        </p:txBody>
      </p:sp>
      <p:pic>
        <p:nvPicPr>
          <p:cNvPr id="125" name="Google Shape;125;p18"/>
          <p:cNvPicPr preferRelativeResize="0"/>
          <p:nvPr/>
        </p:nvPicPr>
        <p:blipFill>
          <a:blip r:embed="rId3">
            <a:alphaModFix/>
          </a:blip>
          <a:stretch>
            <a:fillRect/>
          </a:stretch>
        </p:blipFill>
        <p:spPr>
          <a:xfrm>
            <a:off x="200100" y="2530650"/>
            <a:ext cx="4273525" cy="2278381"/>
          </a:xfrm>
          <a:prstGeom prst="rect">
            <a:avLst/>
          </a:prstGeom>
          <a:noFill/>
          <a:ln>
            <a:noFill/>
          </a:ln>
        </p:spPr>
      </p:pic>
      <p:pic>
        <p:nvPicPr>
          <p:cNvPr id="126" name="Google Shape;126;p18"/>
          <p:cNvPicPr preferRelativeResize="0"/>
          <p:nvPr/>
        </p:nvPicPr>
        <p:blipFill>
          <a:blip r:embed="rId4">
            <a:alphaModFix/>
          </a:blip>
          <a:stretch>
            <a:fillRect/>
          </a:stretch>
        </p:blipFill>
        <p:spPr>
          <a:xfrm>
            <a:off x="4739475" y="2530649"/>
            <a:ext cx="4273525" cy="22783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pic>
        <p:nvPicPr>
          <p:cNvPr id="132" name="Google Shape;132;p19"/>
          <p:cNvPicPr preferRelativeResize="0"/>
          <p:nvPr/>
        </p:nvPicPr>
        <p:blipFill>
          <a:blip r:embed="rId3">
            <a:alphaModFix/>
          </a:blip>
          <a:stretch>
            <a:fillRect/>
          </a:stretch>
        </p:blipFill>
        <p:spPr>
          <a:xfrm>
            <a:off x="241400" y="2120175"/>
            <a:ext cx="4330601" cy="2308800"/>
          </a:xfrm>
          <a:prstGeom prst="rect">
            <a:avLst/>
          </a:prstGeom>
          <a:noFill/>
          <a:ln>
            <a:noFill/>
          </a:ln>
        </p:spPr>
      </p:pic>
      <p:pic>
        <p:nvPicPr>
          <p:cNvPr id="133" name="Google Shape;133;p19"/>
          <p:cNvPicPr preferRelativeResize="0"/>
          <p:nvPr/>
        </p:nvPicPr>
        <p:blipFill>
          <a:blip r:embed="rId4">
            <a:alphaModFix/>
          </a:blip>
          <a:stretch>
            <a:fillRect/>
          </a:stretch>
        </p:blipFill>
        <p:spPr>
          <a:xfrm>
            <a:off x="4671075" y="2120162"/>
            <a:ext cx="4330601" cy="23088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