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0"/>
  </p:notesMasterIdLst>
  <p:handoutMasterIdLst>
    <p:handoutMasterId r:id="rId41"/>
  </p:handoutMasterIdLst>
  <p:sldIdLst>
    <p:sldId id="315"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54" r:id="rId22"/>
    <p:sldId id="336" r:id="rId23"/>
    <p:sldId id="337" r:id="rId24"/>
    <p:sldId id="338" r:id="rId25"/>
    <p:sldId id="339" r:id="rId26"/>
    <p:sldId id="340" r:id="rId27"/>
    <p:sldId id="341" r:id="rId28"/>
    <p:sldId id="342" r:id="rId29"/>
    <p:sldId id="343" r:id="rId30"/>
    <p:sldId id="348" r:id="rId31"/>
    <p:sldId id="353" r:id="rId32"/>
    <p:sldId id="350" r:id="rId33"/>
    <p:sldId id="351" r:id="rId34"/>
    <p:sldId id="352" r:id="rId35"/>
    <p:sldId id="346" r:id="rId36"/>
    <p:sldId id="355" r:id="rId37"/>
    <p:sldId id="347" r:id="rId38"/>
    <p:sldId id="300" r:id="rId3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581">
          <p15:clr>
            <a:srgbClr val="A4A3A4"/>
          </p15:clr>
        </p15:guide>
        <p15:guide id="2" orient="horz" pos="3004">
          <p15:clr>
            <a:srgbClr val="A4A3A4"/>
          </p15:clr>
        </p15:guide>
        <p15:guide id="3" orient="horz" pos="422">
          <p15:clr>
            <a:srgbClr val="A4A3A4"/>
          </p15:clr>
        </p15:guide>
        <p15:guide id="4" orient="horz" pos="824">
          <p15:clr>
            <a:srgbClr val="A4A3A4"/>
          </p15:clr>
        </p15:guide>
        <p15:guide id="5" orient="horz" pos="2916">
          <p15:clr>
            <a:srgbClr val="A4A3A4"/>
          </p15:clr>
        </p15:guide>
        <p15:guide id="6" orient="horz" pos="1643">
          <p15:clr>
            <a:srgbClr val="A4A3A4"/>
          </p15:clr>
        </p15:guide>
        <p15:guide id="7" pos="5470">
          <p15:clr>
            <a:srgbClr val="A4A3A4"/>
          </p15:clr>
        </p15:guide>
        <p15:guide id="8" pos="287">
          <p15:clr>
            <a:srgbClr val="A4A3A4"/>
          </p15:clr>
        </p15:guide>
        <p15:guide id="9" pos="2909">
          <p15:clr>
            <a:srgbClr val="A4A3A4"/>
          </p15:clr>
        </p15:guide>
        <p15:guide id="10" pos="2811">
          <p15:clr>
            <a:srgbClr val="A4A3A4"/>
          </p15:clr>
        </p15:guide>
        <p15:guide id="11" pos="285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ndi Brewer-Griffin" initials="SBG" lastIdx="13" clrIdx="0"/>
  <p:cmAuthor id="1" name="Butler, William E" initials="BWE" lastIdx="15"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5"/>
    <a:srgbClr val="F83308"/>
    <a:srgbClr val="FD9208"/>
    <a:srgbClr val="009FDF"/>
    <a:srgbClr val="F3D54E"/>
    <a:srgbClr val="F0CE3E"/>
    <a:srgbClr val="003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501" autoAdjust="0"/>
    <p:restoredTop sz="94634" autoAdjust="0"/>
  </p:normalViewPr>
  <p:slideViewPr>
    <p:cSldViewPr snapToGrid="0">
      <p:cViewPr varScale="1">
        <p:scale>
          <a:sx n="130" d="100"/>
          <a:sy n="130" d="100"/>
        </p:scale>
        <p:origin x="-984" y="-96"/>
      </p:cViewPr>
      <p:guideLst>
        <p:guide orient="horz" pos="1581"/>
        <p:guide orient="horz" pos="3004"/>
        <p:guide orient="horz" pos="422"/>
        <p:guide orient="horz" pos="824"/>
        <p:guide orient="horz" pos="2916"/>
        <p:guide orient="horz" pos="1643"/>
        <p:guide pos="5470"/>
        <p:guide pos="287"/>
        <p:guide pos="2909"/>
        <p:guide pos="2811"/>
        <p:guide pos="28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6" d="100"/>
        <a:sy n="86" d="100"/>
      </p:scale>
      <p:origin x="0" y="1536"/>
    </p:cViewPr>
  </p:sorterViewPr>
  <p:notesViewPr>
    <p:cSldViewPr snapToGrid="0" showGuides="1">
      <p:cViewPr varScale="1">
        <p:scale>
          <a:sx n="74" d="100"/>
          <a:sy n="74" d="100"/>
        </p:scale>
        <p:origin x="-7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pPr/>
              <a:t>7/15/2015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Software and Serices Group</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pPr/>
              <a:t>‹#›</a:t>
            </a:fld>
            <a:endParaRPr lang="en-US" dirty="0"/>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7FC5FE-6F0D-D34A-8EE6-C95B4F5F4DC8}" type="datetimeFigureOut">
              <a:rPr lang="en-US" smtClean="0"/>
              <a:pPr/>
              <a:t>7/15/2015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Software and Serices Group</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This slide deck</a:t>
            </a:r>
            <a:r>
              <a:rPr lang="en-US" baseline="0" dirty="0" smtClean="0"/>
              <a:t> also goes over the features of:</a:t>
            </a:r>
          </a:p>
          <a:p>
            <a:r>
              <a:rPr lang="en-US" baseline="0" dirty="0" smtClean="0"/>
              <a:t>Intel VTune Amplifier 2013 u5/u6 (which are NDA products – there is an NDA Add On Presentation that explains the differences)</a:t>
            </a:r>
          </a:p>
        </p:txBody>
      </p:sp>
      <p:sp>
        <p:nvSpPr>
          <p:cNvPr id="4" name="Slide Number Placeholder 3"/>
          <p:cNvSpPr>
            <a:spLocks noGrp="1"/>
          </p:cNvSpPr>
          <p:nvPr>
            <p:ph type="sldNum" sz="quarter" idx="10"/>
          </p:nvPr>
        </p:nvSpPr>
        <p:spPr/>
        <p:txBody>
          <a:bodyPr/>
          <a:lstStyle/>
          <a:p>
            <a:fld id="{D61C8689-8455-3546-ADF9-3B7273760F66}" type="slidenum">
              <a:rPr lang="en-US" smtClean="0"/>
              <a:pPr/>
              <a:t>1</a:t>
            </a:fld>
            <a:endParaRPr lang="en-US" dirty="0"/>
          </a:p>
        </p:txBody>
      </p:sp>
      <p:sp>
        <p:nvSpPr>
          <p:cNvPr id="5" name="Footer Placeholder 4"/>
          <p:cNvSpPr>
            <a:spLocks noGrp="1"/>
          </p:cNvSpPr>
          <p:nvPr>
            <p:ph type="ftr" sz="quarter" idx="11"/>
          </p:nvPr>
        </p:nvSpPr>
        <p:spPr/>
        <p:txBody>
          <a:bodyPr/>
          <a:lstStyle/>
          <a:p>
            <a:r>
              <a:rPr lang="en-US" smtClean="0"/>
              <a:t>Software and Serices Group</a:t>
            </a:r>
            <a:endParaRPr lang="en-US" dirty="0"/>
          </a:p>
        </p:txBody>
      </p:sp>
    </p:spTree>
    <p:extLst>
      <p:ext uri="{BB962C8B-B14F-4D97-AF65-F5344CB8AC3E}">
        <p14:creationId xmlns:p14="http://schemas.microsoft.com/office/powerpoint/2010/main" val="4091917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314619C-42D0-49AF-BAF1-835EBF3BF2B4}" type="slidenum">
              <a:rPr lang="en-US" altLang="en-US" smtClean="0"/>
              <a:pPr>
                <a:defRPr/>
              </a:pPr>
              <a:t>12</a:t>
            </a:fld>
            <a:endParaRPr lang="en-US" altLang="en-US"/>
          </a:p>
        </p:txBody>
      </p:sp>
      <p:sp>
        <p:nvSpPr>
          <p:cNvPr id="5" name="Footer Placeholder 4"/>
          <p:cNvSpPr>
            <a:spLocks noGrp="1"/>
          </p:cNvSpPr>
          <p:nvPr>
            <p:ph type="ftr" sz="quarter" idx="11"/>
          </p:nvPr>
        </p:nvSpPr>
        <p:spPr/>
        <p:txBody>
          <a:bodyPr/>
          <a:lstStyle/>
          <a:p>
            <a:r>
              <a:rPr lang="en-US" smtClean="0"/>
              <a:t>Software and Serices Group</a:t>
            </a:r>
            <a:endParaRPr lang="en-US" dirty="0"/>
          </a:p>
        </p:txBody>
      </p:sp>
    </p:spTree>
    <p:extLst>
      <p:ext uri="{BB962C8B-B14F-4D97-AF65-F5344CB8AC3E}">
        <p14:creationId xmlns:p14="http://schemas.microsoft.com/office/powerpoint/2010/main" val="569122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 Non-Rooted Devices it requires the App is made “</a:t>
            </a:r>
            <a:r>
              <a:rPr lang="en-US" baseline="0" dirty="0" err="1" smtClean="0"/>
              <a:t>Debuggable</a:t>
            </a:r>
            <a:r>
              <a:rPr lang="en-US" baseline="0" dirty="0" smtClean="0"/>
              <a:t>”.  But… but be sure to compile your C/C++ in Optimized Mode</a:t>
            </a:r>
          </a:p>
          <a:p>
            <a:r>
              <a:rPr lang="en-US" baseline="0" dirty="0" smtClean="0"/>
              <a:t>This feature requires a rooted phone and </a:t>
            </a:r>
            <a:r>
              <a:rPr lang="en-US" baseline="0" dirty="0" err="1" smtClean="0"/>
              <a:t>instrumed</a:t>
            </a:r>
            <a:r>
              <a:rPr lang="en-US" baseline="0" dirty="0" smtClean="0"/>
              <a:t> </a:t>
            </a:r>
            <a:r>
              <a:rPr lang="en-US" baseline="0" dirty="0" err="1" smtClean="0"/>
              <a:t>Dalvik</a:t>
            </a:r>
            <a:r>
              <a:rPr lang="en-US" baseline="0" dirty="0" smtClean="0"/>
              <a:t> engine (ART is not supported yet….).  </a:t>
            </a:r>
            <a:r>
              <a:rPr lang="en-US" dirty="0" smtClean="0"/>
              <a:t>Only PSI/MCG(Atom) builds have the Instrumented version of </a:t>
            </a:r>
            <a:r>
              <a:rPr lang="en-US" dirty="0" err="1" smtClean="0"/>
              <a:t>Dalvik</a:t>
            </a:r>
            <a:r>
              <a:rPr lang="en-US" dirty="0" smtClean="0"/>
              <a:t>.</a:t>
            </a:r>
            <a:r>
              <a:rPr lang="en-US" baseline="0" dirty="0" smtClean="0"/>
              <a:t>  The OTC builds which support </a:t>
            </a:r>
            <a:r>
              <a:rPr lang="en-US" baseline="0" dirty="0" err="1" smtClean="0"/>
              <a:t>Haswell</a:t>
            </a:r>
            <a:r>
              <a:rPr lang="en-US" baseline="0" dirty="0" smtClean="0"/>
              <a:t> and some Atom Tablets is not instrumented.  The patches to apply to the Android source tree for </a:t>
            </a:r>
            <a:r>
              <a:rPr lang="en-US" baseline="0" dirty="0" err="1" smtClean="0"/>
              <a:t>Dalvik</a:t>
            </a:r>
            <a:r>
              <a:rPr lang="en-US" baseline="0" dirty="0" smtClean="0"/>
              <a:t> are available.</a:t>
            </a:r>
          </a:p>
          <a:p>
            <a:r>
              <a:rPr lang="en-US" baseline="0" dirty="0" smtClean="0"/>
              <a:t>Stacks to Java/</a:t>
            </a:r>
            <a:r>
              <a:rPr lang="en-US" baseline="0" dirty="0" err="1" smtClean="0"/>
              <a:t>Dalvik</a:t>
            </a:r>
            <a:r>
              <a:rPr lang="en-US" baseline="0" dirty="0" smtClean="0"/>
              <a:t> Functions are the “real” stacks that </a:t>
            </a:r>
            <a:r>
              <a:rPr lang="en-US" baseline="0" dirty="0" err="1" smtClean="0"/>
              <a:t>Dalvik</a:t>
            </a:r>
            <a:r>
              <a:rPr lang="en-US" baseline="0" dirty="0" smtClean="0"/>
              <a:t> Creates – not the Java function call to Java function the user might expect – based on the way he coded it.</a:t>
            </a:r>
          </a:p>
          <a:p>
            <a:r>
              <a:rPr lang="en-US" baseline="0" dirty="0" smtClean="0"/>
              <a:t>Java/</a:t>
            </a:r>
            <a:r>
              <a:rPr lang="en-US" baseline="0" dirty="0" err="1" smtClean="0"/>
              <a:t>Dalvik</a:t>
            </a:r>
            <a:r>
              <a:rPr lang="en-US" baseline="0" dirty="0" smtClean="0"/>
              <a:t> Support Requires </a:t>
            </a:r>
            <a:r>
              <a:rPr lang="en-US" baseline="0" dirty="0" err="1" smtClean="0"/>
              <a:t>PreInstallation</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7314619C-42D0-49AF-BAF1-835EBF3BF2B4}" type="slidenum">
              <a:rPr lang="en-US" altLang="en-US" smtClean="0"/>
              <a:pPr>
                <a:defRPr/>
              </a:pPr>
              <a:t>13</a:t>
            </a:fld>
            <a:endParaRPr lang="en-US" altLang="en-US"/>
          </a:p>
        </p:txBody>
      </p:sp>
      <p:sp>
        <p:nvSpPr>
          <p:cNvPr id="5" name="Footer Placeholder 4"/>
          <p:cNvSpPr>
            <a:spLocks noGrp="1"/>
          </p:cNvSpPr>
          <p:nvPr>
            <p:ph type="ftr" sz="quarter" idx="11"/>
          </p:nvPr>
        </p:nvSpPr>
        <p:spPr/>
        <p:txBody>
          <a:bodyPr/>
          <a:lstStyle/>
          <a:p>
            <a:r>
              <a:rPr lang="en-US" smtClean="0"/>
              <a:t>Software and Serices Group</a:t>
            </a:r>
            <a:endParaRPr lang="en-US" dirty="0"/>
          </a:p>
        </p:txBody>
      </p:sp>
    </p:spTree>
    <p:extLst>
      <p:ext uri="{BB962C8B-B14F-4D97-AF65-F5344CB8AC3E}">
        <p14:creationId xmlns:p14="http://schemas.microsoft.com/office/powerpoint/2010/main" val="4181377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smtClean="0"/>
              <a:t>Re</a:t>
            </a:r>
            <a:r>
              <a:rPr lang="en-US" sz="1000" baseline="0" dirty="0" smtClean="0"/>
              <a:t>: </a:t>
            </a:r>
            <a:r>
              <a:rPr lang="en-US" sz="1050" dirty="0" err="1" smtClean="0"/>
              <a:t>amplxe</a:t>
            </a:r>
            <a:r>
              <a:rPr lang="en-US" sz="1050" dirty="0" smtClean="0"/>
              <a:t>-cl --collect [atom-general-exploration | </a:t>
            </a:r>
            <a:r>
              <a:rPr lang="en-US" sz="1050" dirty="0" err="1" smtClean="0"/>
              <a:t>snb</a:t>
            </a:r>
            <a:r>
              <a:rPr lang="en-US" sz="1050" dirty="0" smtClean="0"/>
              <a:t>-general-exploration]</a:t>
            </a:r>
            <a:r>
              <a:rPr lang="en-US" sz="1050" baseline="30000" dirty="0" smtClean="0"/>
              <a:t> </a:t>
            </a:r>
            <a:r>
              <a:rPr lang="en-US" sz="1050" dirty="0" smtClean="0"/>
              <a:t>[Other Options] --target-system=android</a:t>
            </a:r>
          </a:p>
          <a:p>
            <a:pPr marL="0" marR="0" lvl="1" indent="0" algn="l" defTabSz="457200" rtl="0" eaLnBrk="1" fontAlgn="auto" latinLnBrk="0" hangingPunct="1">
              <a:lnSpc>
                <a:spcPct val="100000"/>
              </a:lnSpc>
              <a:spcBef>
                <a:spcPts val="0"/>
              </a:spcBef>
              <a:spcAft>
                <a:spcPts val="0"/>
              </a:spcAft>
              <a:buClrTx/>
              <a:buSzTx/>
              <a:buFontTx/>
              <a:buNone/>
              <a:tabLst/>
              <a:defRPr/>
            </a:pPr>
            <a:r>
              <a:rPr lang="en-US" sz="1050" dirty="0" smtClean="0"/>
              <a:t>	</a:t>
            </a:r>
            <a:r>
              <a:rPr lang="en-US" dirty="0" smtClean="0"/>
              <a:t>In the next versio</a:t>
            </a:r>
            <a:r>
              <a:rPr lang="en-US" baseline="0" dirty="0" smtClean="0"/>
              <a:t>n the POR is that the option will be –collect general-exploration vs. </a:t>
            </a:r>
            <a:r>
              <a:rPr lang="en-US" i="1" baseline="0" dirty="0" err="1" smtClean="0"/>
              <a:t>proc</a:t>
            </a:r>
            <a:r>
              <a:rPr lang="en-US" i="1" baseline="0" dirty="0" smtClean="0"/>
              <a:t>-</a:t>
            </a:r>
            <a:r>
              <a:rPr lang="en-US" baseline="0" dirty="0" smtClean="0"/>
              <a:t>general-exploration</a:t>
            </a:r>
            <a:endParaRPr lang="en-US" dirty="0"/>
          </a:p>
        </p:txBody>
      </p:sp>
      <p:sp>
        <p:nvSpPr>
          <p:cNvPr id="4" name="Slide Number Placeholder 3"/>
          <p:cNvSpPr>
            <a:spLocks noGrp="1"/>
          </p:cNvSpPr>
          <p:nvPr>
            <p:ph type="sldNum" sz="quarter" idx="10"/>
          </p:nvPr>
        </p:nvSpPr>
        <p:spPr/>
        <p:txBody>
          <a:bodyPr/>
          <a:lstStyle/>
          <a:p>
            <a:pPr>
              <a:defRPr/>
            </a:pPr>
            <a:fld id="{7314619C-42D0-49AF-BAF1-835EBF3BF2B4}" type="slidenum">
              <a:rPr lang="en-US" altLang="en-US" smtClean="0"/>
              <a:pPr>
                <a:defRPr/>
              </a:pPr>
              <a:t>14</a:t>
            </a:fld>
            <a:endParaRPr lang="en-US" altLang="en-US"/>
          </a:p>
        </p:txBody>
      </p:sp>
      <p:sp>
        <p:nvSpPr>
          <p:cNvPr id="5" name="Footer Placeholder 4"/>
          <p:cNvSpPr>
            <a:spLocks noGrp="1"/>
          </p:cNvSpPr>
          <p:nvPr>
            <p:ph type="ftr" sz="quarter" idx="11"/>
          </p:nvPr>
        </p:nvSpPr>
        <p:spPr/>
        <p:txBody>
          <a:bodyPr/>
          <a:lstStyle/>
          <a:p>
            <a:r>
              <a:rPr lang="en-US" smtClean="0"/>
              <a:t>Software and Serices Group</a:t>
            </a:r>
            <a:endParaRPr lang="en-US" dirty="0"/>
          </a:p>
        </p:txBody>
      </p:sp>
    </p:spTree>
    <p:extLst>
      <p:ext uri="{BB962C8B-B14F-4D97-AF65-F5344CB8AC3E}">
        <p14:creationId xmlns:p14="http://schemas.microsoft.com/office/powerpoint/2010/main" val="3759144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PMU = Performance Monitoring</a:t>
            </a:r>
            <a:r>
              <a:rPr lang="en-US" baseline="0" dirty="0" smtClean="0"/>
              <a:t> Unit</a:t>
            </a:r>
          </a:p>
          <a:p>
            <a:endParaRPr lang="en-US" baseline="0" dirty="0" smtClean="0"/>
          </a:p>
          <a:p>
            <a:r>
              <a:rPr lang="en-US" baseline="0" dirty="0" smtClean="0"/>
              <a:t>Things in bold are “not” available in the “Hotspots” view</a:t>
            </a:r>
          </a:p>
          <a:p>
            <a:endParaRPr lang="en-US" dirty="0"/>
          </a:p>
        </p:txBody>
      </p:sp>
      <p:sp>
        <p:nvSpPr>
          <p:cNvPr id="4" name="Slide Number Placeholder 3"/>
          <p:cNvSpPr>
            <a:spLocks noGrp="1"/>
          </p:cNvSpPr>
          <p:nvPr>
            <p:ph type="sldNum" sz="quarter" idx="10"/>
          </p:nvPr>
        </p:nvSpPr>
        <p:spPr/>
        <p:txBody>
          <a:bodyPr/>
          <a:lstStyle/>
          <a:p>
            <a:pPr>
              <a:defRPr/>
            </a:pPr>
            <a:fld id="{7314619C-42D0-49AF-BAF1-835EBF3BF2B4}" type="slidenum">
              <a:rPr lang="en-US" altLang="en-US" smtClean="0"/>
              <a:pPr>
                <a:defRPr/>
              </a:pPr>
              <a:t>17</a:t>
            </a:fld>
            <a:endParaRPr lang="en-US" altLang="en-US"/>
          </a:p>
        </p:txBody>
      </p:sp>
      <p:sp>
        <p:nvSpPr>
          <p:cNvPr id="5" name="Footer Placeholder 4"/>
          <p:cNvSpPr>
            <a:spLocks noGrp="1"/>
          </p:cNvSpPr>
          <p:nvPr>
            <p:ph type="ftr" sz="quarter" idx="11"/>
          </p:nvPr>
        </p:nvSpPr>
        <p:spPr/>
        <p:txBody>
          <a:bodyPr/>
          <a:lstStyle/>
          <a:p>
            <a:r>
              <a:rPr lang="en-US" smtClean="0"/>
              <a:t>Software and Serices Group</a:t>
            </a:r>
            <a:endParaRPr lang="en-US" dirty="0"/>
          </a:p>
        </p:txBody>
      </p:sp>
    </p:spTree>
    <p:extLst>
      <p:ext uri="{BB962C8B-B14F-4D97-AF65-F5344CB8AC3E}">
        <p14:creationId xmlns:p14="http://schemas.microsoft.com/office/powerpoint/2010/main" val="2851305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Today</a:t>
            </a:r>
            <a:r>
              <a:rPr lang="en-US" baseline="0" dirty="0" smtClean="0"/>
              <a:t> the user must either type:</a:t>
            </a:r>
          </a:p>
          <a:p>
            <a:endParaRPr lang="en-US" baseline="0" dirty="0" smtClean="0"/>
          </a:p>
          <a:p>
            <a:pPr marL="171450" indent="-171450">
              <a:buFont typeface="Arial" panose="020B0604020202020204" pitchFamily="34" charset="0"/>
              <a:buChar char="•"/>
            </a:pPr>
            <a:r>
              <a:rPr lang="en-US" baseline="0" dirty="0" smtClean="0"/>
              <a:t>atom-general-exploration</a:t>
            </a:r>
          </a:p>
          <a:p>
            <a:r>
              <a:rPr lang="en-US" baseline="0" dirty="0" smtClean="0"/>
              <a:t>	for First Generation Atom – up to CLT+</a:t>
            </a:r>
          </a:p>
          <a:p>
            <a:r>
              <a:rPr lang="en-US" baseline="0" dirty="0" smtClean="0"/>
              <a:t>	&amp; 22nm </a:t>
            </a:r>
            <a:r>
              <a:rPr lang="en-US" baseline="0" dirty="0" err="1" smtClean="0"/>
              <a:t>ntel</a:t>
            </a:r>
            <a:r>
              <a:rPr lang="en-US" baseline="0" dirty="0" smtClean="0"/>
              <a:t> Atom Processors (codenamed: Silvermont)</a:t>
            </a:r>
          </a:p>
          <a:p>
            <a:endParaRPr lang="en-US" baseline="0" dirty="0" smtClean="0"/>
          </a:p>
          <a:p>
            <a:r>
              <a:rPr lang="en-US" baseline="0" dirty="0" smtClean="0"/>
              <a:t>….or….</a:t>
            </a:r>
          </a:p>
          <a:p>
            <a:endParaRPr lang="en-US" baseline="0" dirty="0" smtClean="0"/>
          </a:p>
          <a:p>
            <a:pPr marL="171450" indent="-171450">
              <a:buFont typeface="Arial" panose="020B0604020202020204" pitchFamily="34" charset="0"/>
              <a:buChar char="•"/>
            </a:pPr>
            <a:r>
              <a:rPr lang="en-US" dirty="0" err="1" smtClean="0"/>
              <a:t>snb</a:t>
            </a:r>
            <a:r>
              <a:rPr lang="en-US" dirty="0" smtClean="0"/>
              <a:t>-general-exploration</a:t>
            </a:r>
          </a:p>
          <a:p>
            <a:r>
              <a:rPr lang="en-US" dirty="0" smtClean="0"/>
              <a:t>	for 4</a:t>
            </a:r>
            <a:r>
              <a:rPr lang="en-US" baseline="30000" dirty="0" smtClean="0"/>
              <a:t>th</a:t>
            </a:r>
            <a:r>
              <a:rPr lang="en-US" dirty="0" smtClean="0"/>
              <a:t> Generation Intel Core Processors (codenamed: </a:t>
            </a:r>
            <a:r>
              <a:rPr lang="en-US" dirty="0" err="1" smtClean="0"/>
              <a:t>Haswell</a:t>
            </a:r>
            <a:r>
              <a:rPr lang="en-US" dirty="0" smtClean="0"/>
              <a:t>)</a:t>
            </a:r>
          </a:p>
          <a:p>
            <a:endParaRPr lang="en-US" dirty="0" smtClean="0"/>
          </a:p>
          <a:p>
            <a:r>
              <a:rPr lang="en-US" dirty="0" smtClean="0"/>
              <a:t>In the next version – the</a:t>
            </a:r>
            <a:r>
              <a:rPr lang="en-US" baseline="0" dirty="0" smtClean="0"/>
              <a:t> POR is the user will just type </a:t>
            </a:r>
          </a:p>
          <a:p>
            <a:r>
              <a:rPr lang="en-US" baseline="0" dirty="0" smtClean="0"/>
              <a:t>	general-exploration</a:t>
            </a:r>
            <a:endParaRPr lang="en-US" dirty="0"/>
          </a:p>
        </p:txBody>
      </p:sp>
      <p:sp>
        <p:nvSpPr>
          <p:cNvPr id="4" name="Slide Number Placeholder 3"/>
          <p:cNvSpPr>
            <a:spLocks noGrp="1"/>
          </p:cNvSpPr>
          <p:nvPr>
            <p:ph type="sldNum" sz="quarter" idx="10"/>
          </p:nvPr>
        </p:nvSpPr>
        <p:spPr/>
        <p:txBody>
          <a:bodyPr/>
          <a:lstStyle/>
          <a:p>
            <a:pPr>
              <a:defRPr/>
            </a:pPr>
            <a:fld id="{7314619C-42D0-49AF-BAF1-835EBF3BF2B4}" type="slidenum">
              <a:rPr lang="en-US" altLang="en-US" smtClean="0"/>
              <a:pPr>
                <a:defRPr/>
              </a:pPr>
              <a:t>18</a:t>
            </a:fld>
            <a:endParaRPr lang="en-US" altLang="en-US"/>
          </a:p>
        </p:txBody>
      </p:sp>
      <p:sp>
        <p:nvSpPr>
          <p:cNvPr id="5" name="Footer Placeholder 4"/>
          <p:cNvSpPr>
            <a:spLocks noGrp="1"/>
          </p:cNvSpPr>
          <p:nvPr>
            <p:ph type="ftr" sz="quarter" idx="11"/>
          </p:nvPr>
        </p:nvSpPr>
        <p:spPr/>
        <p:txBody>
          <a:bodyPr/>
          <a:lstStyle/>
          <a:p>
            <a:r>
              <a:rPr lang="en-US" smtClean="0"/>
              <a:t>Software and Serices Group</a:t>
            </a:r>
            <a:endParaRPr lang="en-US" dirty="0"/>
          </a:p>
        </p:txBody>
      </p:sp>
    </p:spTree>
    <p:extLst>
      <p:ext uri="{BB962C8B-B14F-4D97-AF65-F5344CB8AC3E}">
        <p14:creationId xmlns:p14="http://schemas.microsoft.com/office/powerpoint/2010/main" val="1723136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smtClean="0"/>
              <a:t>Re</a:t>
            </a:r>
            <a:r>
              <a:rPr lang="en-US" sz="1000" baseline="0" dirty="0" smtClean="0"/>
              <a:t>: </a:t>
            </a:r>
            <a:r>
              <a:rPr lang="en-US" sz="1050" dirty="0" err="1" smtClean="0"/>
              <a:t>amplxe</a:t>
            </a:r>
            <a:r>
              <a:rPr lang="en-US" sz="1050" dirty="0" smtClean="0"/>
              <a:t>-cl --collect [atom-general-exploration | </a:t>
            </a:r>
            <a:r>
              <a:rPr lang="en-US" sz="1050" dirty="0" err="1" smtClean="0"/>
              <a:t>snb</a:t>
            </a:r>
            <a:r>
              <a:rPr lang="en-US" sz="1050" dirty="0" smtClean="0"/>
              <a:t>-general-exploration]</a:t>
            </a:r>
            <a:r>
              <a:rPr lang="en-US" sz="1050" baseline="30000" dirty="0" smtClean="0"/>
              <a:t> </a:t>
            </a:r>
            <a:r>
              <a:rPr lang="en-US" sz="1050" dirty="0" smtClean="0"/>
              <a:t>[Other Options] --target-system=android</a:t>
            </a:r>
          </a:p>
          <a:p>
            <a:pPr marL="0" marR="0" lvl="1" indent="0" algn="l" defTabSz="457200" rtl="0" eaLnBrk="1" fontAlgn="auto" latinLnBrk="0" hangingPunct="1">
              <a:lnSpc>
                <a:spcPct val="100000"/>
              </a:lnSpc>
              <a:spcBef>
                <a:spcPts val="0"/>
              </a:spcBef>
              <a:spcAft>
                <a:spcPts val="0"/>
              </a:spcAft>
              <a:buClrTx/>
              <a:buSzTx/>
              <a:buFontTx/>
              <a:buNone/>
              <a:tabLst/>
              <a:defRPr/>
            </a:pPr>
            <a:r>
              <a:rPr lang="en-US" sz="1050" dirty="0" smtClean="0"/>
              <a:t>	</a:t>
            </a:r>
            <a:r>
              <a:rPr lang="en-US" dirty="0" smtClean="0"/>
              <a:t>In the next versio</a:t>
            </a:r>
            <a:r>
              <a:rPr lang="en-US" baseline="0" dirty="0" smtClean="0"/>
              <a:t>n the POR is that the option will be –collect general-exploration vs. </a:t>
            </a:r>
            <a:r>
              <a:rPr lang="en-US" i="1" baseline="0" dirty="0" err="1" smtClean="0"/>
              <a:t>proc</a:t>
            </a:r>
            <a:r>
              <a:rPr lang="en-US" i="1" baseline="0" dirty="0" smtClean="0"/>
              <a:t>-</a:t>
            </a:r>
            <a:r>
              <a:rPr lang="en-US" baseline="0" dirty="0" smtClean="0"/>
              <a:t>general-exploration</a:t>
            </a:r>
            <a:endParaRPr lang="en-US" dirty="0"/>
          </a:p>
        </p:txBody>
      </p:sp>
      <p:sp>
        <p:nvSpPr>
          <p:cNvPr id="4" name="Slide Number Placeholder 3"/>
          <p:cNvSpPr>
            <a:spLocks noGrp="1"/>
          </p:cNvSpPr>
          <p:nvPr>
            <p:ph type="sldNum" sz="quarter" idx="10"/>
          </p:nvPr>
        </p:nvSpPr>
        <p:spPr/>
        <p:txBody>
          <a:bodyPr/>
          <a:lstStyle/>
          <a:p>
            <a:pPr>
              <a:defRPr/>
            </a:pPr>
            <a:fld id="{7314619C-42D0-49AF-BAF1-835EBF3BF2B4}" type="slidenum">
              <a:rPr lang="en-US" altLang="en-US" smtClean="0"/>
              <a:pPr>
                <a:defRPr/>
              </a:pPr>
              <a:t>19</a:t>
            </a:fld>
            <a:endParaRPr lang="en-US" altLang="en-US"/>
          </a:p>
        </p:txBody>
      </p:sp>
      <p:sp>
        <p:nvSpPr>
          <p:cNvPr id="5" name="Footer Placeholder 4"/>
          <p:cNvSpPr>
            <a:spLocks noGrp="1"/>
          </p:cNvSpPr>
          <p:nvPr>
            <p:ph type="ftr" sz="quarter" idx="11"/>
          </p:nvPr>
        </p:nvSpPr>
        <p:spPr/>
        <p:txBody>
          <a:bodyPr/>
          <a:lstStyle/>
          <a:p>
            <a:r>
              <a:rPr lang="en-US" smtClean="0"/>
              <a:t>Software and Serices Group</a:t>
            </a:r>
            <a:endParaRPr lang="en-US" dirty="0"/>
          </a:p>
        </p:txBody>
      </p:sp>
    </p:spTree>
    <p:extLst>
      <p:ext uri="{BB962C8B-B14F-4D97-AF65-F5344CB8AC3E}">
        <p14:creationId xmlns:p14="http://schemas.microsoft.com/office/powerpoint/2010/main" val="418192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Unlike other tools that measure average power usage, Intel® Energy Profiler identifies the cause of the wake ups that waste energy. Interrupts are mapped to the IRQ/device and timers are mapped to the process that scheduled them. This gives you actionable information to reduce / consolidate wake-ups and save energy by remaining in a low power state for a longer period of time.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Device State Data – Power-up Only What Is Needed</a:t>
            </a:r>
          </a:p>
          <a:p>
            <a:r>
              <a:rPr lang="en-US" sz="1200" b="0" i="0" kern="1200" dirty="0" smtClean="0">
                <a:solidFill>
                  <a:schemeClr val="tx1"/>
                </a:solidFill>
                <a:effectLst/>
                <a:latin typeface="+mn-lt"/>
                <a:ea typeface="+mn-ea"/>
                <a:cs typeface="+mn-cs"/>
              </a:rPr>
              <a:t>See what devices are using power and when. Make sure unused devices are off.  See if the correct device is being used.  E.g., is audio decode is running on the CPU when it should be on the audio decode unit?  (Android only)</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Correlated Data Provides Clues to the Root Cause</a:t>
            </a:r>
            <a:endParaRPr lang="en-US" sz="120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See multiple metrics on the same timeline for faster diagnosis of the root cause.</a:t>
            </a:r>
            <a:endParaRPr lang="en-US" b="0" i="0"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Software and Serices Group</a:t>
            </a:r>
            <a:endParaRPr lang="en-US" dirty="0"/>
          </a:p>
        </p:txBody>
      </p:sp>
    </p:spTree>
    <p:extLst>
      <p:ext uri="{BB962C8B-B14F-4D97-AF65-F5344CB8AC3E}">
        <p14:creationId xmlns:p14="http://schemas.microsoft.com/office/powerpoint/2010/main" val="1751543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purpose of saving power,</a:t>
            </a:r>
          </a:p>
          <a:p>
            <a:r>
              <a:rPr lang="en-US" baseline="0" dirty="0" smtClean="0"/>
              <a:t>when CPU is running, you want P state to be as low as possible</a:t>
            </a:r>
          </a:p>
          <a:p>
            <a:r>
              <a:rPr lang="en-US" baseline="0" dirty="0" smtClean="0"/>
              <a:t>when CPU is not running, you want C state to be as low as possible</a:t>
            </a:r>
          </a:p>
          <a:p>
            <a:endParaRPr lang="en-US" baseline="0" dirty="0" smtClean="0"/>
          </a:p>
          <a:p>
            <a:r>
              <a:rPr lang="en-US" baseline="0" dirty="0" smtClean="0"/>
              <a:t>At C6 state, the CPU consumes nearly zero power</a:t>
            </a:r>
          </a:p>
          <a:p>
            <a:endParaRPr lang="en-US" baseline="0" dirty="0" smtClean="0"/>
          </a:p>
          <a:p>
            <a:r>
              <a:rPr lang="en-US" baseline="0" dirty="0" smtClean="0"/>
              <a:t>But the trade off is, you may end up with lower performance, and longer latency leading to bad user experience</a:t>
            </a:r>
          </a:p>
          <a:p>
            <a:r>
              <a:rPr lang="en-US" baseline="0" dirty="0" smtClean="0"/>
              <a:t>such as UI slow response</a:t>
            </a:r>
            <a:endParaRPr lang="en-US" dirty="0"/>
          </a:p>
        </p:txBody>
      </p:sp>
      <p:sp>
        <p:nvSpPr>
          <p:cNvPr id="4" name="Slide Number Placeholder 3"/>
          <p:cNvSpPr>
            <a:spLocks noGrp="1"/>
          </p:cNvSpPr>
          <p:nvPr>
            <p:ph type="sldNum" sz="quarter" idx="10"/>
          </p:nvPr>
        </p:nvSpPr>
        <p:spPr/>
        <p:txBody>
          <a:bodyPr/>
          <a:lstStyle/>
          <a:p>
            <a:fld id="{2B2A42F2-AD44-4B81-90EC-C985E80ED8A9}"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smtClean="0"/>
              <a:t>Software and Serices Group</a:t>
            </a:r>
            <a:endParaRPr lang="en-US" dirty="0"/>
          </a:p>
        </p:txBody>
      </p:sp>
    </p:spTree>
    <p:extLst>
      <p:ext uri="{BB962C8B-B14F-4D97-AF65-F5344CB8AC3E}">
        <p14:creationId xmlns:p14="http://schemas.microsoft.com/office/powerpoint/2010/main" val="2227801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smtClean="0"/>
              <a:t>Software and Serices Group</a:t>
            </a:r>
            <a:endParaRPr lang="en-US" dirty="0"/>
          </a:p>
        </p:txBody>
      </p:sp>
    </p:spTree>
    <p:extLst>
      <p:ext uri="{BB962C8B-B14F-4D97-AF65-F5344CB8AC3E}">
        <p14:creationId xmlns:p14="http://schemas.microsoft.com/office/powerpoint/2010/main" val="3381077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North Complex </a:t>
            </a:r>
            <a:r>
              <a:rPr lang="en-US" dirty="0" err="1" smtClean="0"/>
              <a:t>vs</a:t>
            </a:r>
            <a:r>
              <a:rPr lang="en-US" dirty="0" smtClean="0"/>
              <a:t> South Complex</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smtClean="0"/>
              <a:t>Software and Serices Group</a:t>
            </a:r>
            <a:endParaRPr lang="en-US" dirty="0"/>
          </a:p>
        </p:txBody>
      </p:sp>
    </p:spTree>
    <p:extLst>
      <p:ext uri="{BB962C8B-B14F-4D97-AF65-F5344CB8AC3E}">
        <p14:creationId xmlns:p14="http://schemas.microsoft.com/office/powerpoint/2010/main" val="1228621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a:t>
            </a:fld>
            <a:endParaRPr lang="en-US" dirty="0"/>
          </a:p>
        </p:txBody>
      </p:sp>
      <p:sp>
        <p:nvSpPr>
          <p:cNvPr id="5" name="Footer Placeholder 4"/>
          <p:cNvSpPr>
            <a:spLocks noGrp="1"/>
          </p:cNvSpPr>
          <p:nvPr>
            <p:ph type="ftr" sz="quarter" idx="11"/>
          </p:nvPr>
        </p:nvSpPr>
        <p:spPr/>
        <p:txBody>
          <a:bodyPr/>
          <a:lstStyle/>
          <a:p>
            <a:r>
              <a:rPr lang="en-US" smtClean="0"/>
              <a:t>Software and Serices Group</a:t>
            </a:r>
            <a:endParaRPr lang="en-US" dirty="0"/>
          </a:p>
        </p:txBody>
      </p:sp>
    </p:spTree>
    <p:extLst>
      <p:ext uri="{BB962C8B-B14F-4D97-AF65-F5344CB8AC3E}">
        <p14:creationId xmlns:p14="http://schemas.microsoft.com/office/powerpoint/2010/main" val="271052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Talking about </a:t>
            </a:r>
            <a:r>
              <a:rPr lang="en-US" dirty="0" err="1" smtClean="0"/>
              <a:t>SoCWatch</a:t>
            </a:r>
            <a:r>
              <a:rPr lang="en-US" baseline="0" dirty="0" smtClean="0"/>
              <a:t> Publicly is interesting – as there are currently no Publicly available Silvermont Systems running Android, that are </a:t>
            </a:r>
            <a:r>
              <a:rPr lang="en-US" baseline="0" dirty="0" err="1" smtClean="0"/>
              <a:t>rootable</a:t>
            </a:r>
            <a:r>
              <a:rPr lang="en-US" baseline="0" dirty="0" smtClean="0"/>
              <a:t> with the needed device drivers on them.  There are platforms/devices available under NDA.</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27</a:t>
            </a:fld>
            <a:endParaRPr lang="en-US" dirty="0"/>
          </a:p>
        </p:txBody>
      </p:sp>
      <p:sp>
        <p:nvSpPr>
          <p:cNvPr id="5" name="Footer Placeholder 4"/>
          <p:cNvSpPr>
            <a:spLocks noGrp="1"/>
          </p:cNvSpPr>
          <p:nvPr>
            <p:ph type="ftr" sz="quarter" idx="11"/>
          </p:nvPr>
        </p:nvSpPr>
        <p:spPr/>
        <p:txBody>
          <a:bodyPr/>
          <a:lstStyle/>
          <a:p>
            <a:r>
              <a:rPr lang="en-US" smtClean="0"/>
              <a:t>Software and Serices Group</a:t>
            </a:r>
            <a:endParaRPr lang="en-US" dirty="0"/>
          </a:p>
        </p:txBody>
      </p:sp>
    </p:spTree>
    <p:extLst>
      <p:ext uri="{BB962C8B-B14F-4D97-AF65-F5344CB8AC3E}">
        <p14:creationId xmlns:p14="http://schemas.microsoft.com/office/powerpoint/2010/main" val="2044203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30</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t>Software and Serices Group</a:t>
            </a:r>
            <a:endParaRPr lang="en-US" dirty="0"/>
          </a:p>
        </p:txBody>
      </p:sp>
    </p:spTree>
    <p:extLst>
      <p:ext uri="{BB962C8B-B14F-4D97-AF65-F5344CB8AC3E}">
        <p14:creationId xmlns:p14="http://schemas.microsoft.com/office/powerpoint/2010/main" val="4273415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Neo Sans Intel" pitchFamily="34" charset="0"/>
                <a:cs typeface="Arial" pitchFamily="34" charset="0"/>
              </a:defRPr>
            </a:lvl1pPr>
            <a:lvl2pPr marL="742950" indent="-285750" eaLnBrk="0" hangingPunct="0">
              <a:defRPr>
                <a:solidFill>
                  <a:schemeClr val="tx1"/>
                </a:solidFill>
                <a:latin typeface="Neo Sans Intel" pitchFamily="34" charset="0"/>
                <a:cs typeface="Arial" pitchFamily="34" charset="0"/>
              </a:defRPr>
            </a:lvl2pPr>
            <a:lvl3pPr marL="1143000" indent="-228600" eaLnBrk="0" hangingPunct="0">
              <a:defRPr>
                <a:solidFill>
                  <a:schemeClr val="tx1"/>
                </a:solidFill>
                <a:latin typeface="Neo Sans Intel" pitchFamily="34" charset="0"/>
                <a:cs typeface="Arial" pitchFamily="34" charset="0"/>
              </a:defRPr>
            </a:lvl3pPr>
            <a:lvl4pPr marL="1600200" indent="-228600" eaLnBrk="0" hangingPunct="0">
              <a:defRPr>
                <a:solidFill>
                  <a:schemeClr val="tx1"/>
                </a:solidFill>
                <a:latin typeface="Neo Sans Intel" pitchFamily="34" charset="0"/>
                <a:cs typeface="Arial" pitchFamily="34" charset="0"/>
              </a:defRPr>
            </a:lvl4pPr>
            <a:lvl5pPr marL="2057400" indent="-228600" eaLnBrk="0" hangingPunct="0">
              <a:defRPr>
                <a:solidFill>
                  <a:schemeClr val="tx1"/>
                </a:solidFill>
                <a:latin typeface="Neo Sans Inte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Neo Sans Inte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Neo Sans Inte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Neo Sans Inte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Neo Sans Intel" pitchFamily="34" charset="0"/>
                <a:cs typeface="Arial" pitchFamily="34" charset="0"/>
              </a:defRPr>
            </a:lvl9pPr>
          </a:lstStyle>
          <a:p>
            <a:pPr eaLnBrk="1" hangingPunct="1"/>
            <a:fld id="{E76F5E48-C788-4B86-975B-8CA35980790A}" type="slidenum">
              <a:rPr lang="en-US" altLang="en-US">
                <a:latin typeface="Intel Clear" pitchFamily="34" charset="0"/>
              </a:rPr>
              <a:pPr eaLnBrk="1" hangingPunct="1"/>
              <a:t>35</a:t>
            </a:fld>
            <a:endParaRPr lang="en-US" altLang="en-US" dirty="0">
              <a:latin typeface="Intel Clear" pitchFamily="34" charset="0"/>
            </a:endParaRPr>
          </a:p>
        </p:txBody>
      </p:sp>
      <p:sp>
        <p:nvSpPr>
          <p:cNvPr id="2" name="Footer Placeholder 1"/>
          <p:cNvSpPr>
            <a:spLocks noGrp="1"/>
          </p:cNvSpPr>
          <p:nvPr>
            <p:ph type="ftr" sz="quarter" idx="10"/>
          </p:nvPr>
        </p:nvSpPr>
        <p:spPr/>
        <p:txBody>
          <a:bodyPr/>
          <a:lstStyle/>
          <a:p>
            <a:r>
              <a:rPr lang="en-US" smtClean="0"/>
              <a:t>Software and Serices Group</a:t>
            </a:r>
            <a:endParaRPr lang="en-US" dirty="0"/>
          </a:p>
        </p:txBody>
      </p:sp>
    </p:spTree>
    <p:extLst>
      <p:ext uri="{BB962C8B-B14F-4D97-AF65-F5344CB8AC3E}">
        <p14:creationId xmlns:p14="http://schemas.microsoft.com/office/powerpoint/2010/main" val="1855722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More IA Coverage. Broad OS Support. Best Performance. In-depth Analysis &amp; Debug</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1D41364-15E5-4D19-9F44-7E52E8E6B660}" type="slidenum">
              <a:rPr lang="en-US" smtClean="0">
                <a:solidFill>
                  <a:prstClr val="black"/>
                </a:solidFill>
              </a:rPr>
              <a:pPr/>
              <a:t>4</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t>Software and Serices Group</a:t>
            </a:r>
            <a:endParaRPr lang="en-US" dirty="0"/>
          </a:p>
        </p:txBody>
      </p:sp>
    </p:spTree>
    <p:extLst>
      <p:ext uri="{BB962C8B-B14F-4D97-AF65-F5344CB8AC3E}">
        <p14:creationId xmlns:p14="http://schemas.microsoft.com/office/powerpoint/2010/main" val="3195825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mapping of ISS components to target Operating Systems and packages.</a:t>
            </a:r>
          </a:p>
          <a:p>
            <a:r>
              <a:rPr lang="en-US" dirty="0" smtClean="0"/>
              <a:t>The</a:t>
            </a:r>
            <a:r>
              <a:rPr lang="en-US" baseline="0" dirty="0" smtClean="0"/>
              <a:t> key components of ISS are grouped into</a:t>
            </a:r>
          </a:p>
          <a:p>
            <a:endParaRPr lang="en-US" baseline="0" dirty="0" smtClean="0"/>
          </a:p>
          <a:p>
            <a:r>
              <a:rPr lang="en-US" baseline="0" dirty="0" smtClean="0"/>
              <a:t>The key differentiator between Ultimate Edition and Pro Edition is the JTAG-based Intel System Debugger – a solution that OEMs, and System Integrators are seeking for.</a:t>
            </a:r>
          </a:p>
          <a:p>
            <a:r>
              <a:rPr lang="en-US" baseline="0" dirty="0" smtClean="0"/>
              <a:t>The Linux and Android target support comes with one package, either Composer, Professional or Ultimate solution. As mentioned, Windows target support is a new offering we are providing with ISS 2015. </a:t>
            </a:r>
          </a:p>
          <a:p>
            <a:r>
              <a:rPr lang="en-US" baseline="0" dirty="0" smtClean="0"/>
              <a:t>For those who develop embedded systems based on Wind River </a:t>
            </a:r>
            <a:r>
              <a:rPr lang="en-US" baseline="0" dirty="0" err="1" smtClean="0"/>
              <a:t>VxWorks</a:t>
            </a:r>
            <a:r>
              <a:rPr lang="en-US" baseline="0" dirty="0" smtClean="0"/>
              <a:t>, a compiler and certain libraries are available too. These can be obtained through Wind River Systems </a:t>
            </a:r>
          </a:p>
          <a:p>
            <a:endParaRPr lang="en-US" dirty="0"/>
          </a:p>
        </p:txBody>
      </p:sp>
      <p:sp>
        <p:nvSpPr>
          <p:cNvPr id="4" name="Slide Number Placeholder 3"/>
          <p:cNvSpPr>
            <a:spLocks noGrp="1"/>
          </p:cNvSpPr>
          <p:nvPr>
            <p:ph type="sldNum" sz="quarter" idx="10"/>
          </p:nvPr>
        </p:nvSpPr>
        <p:spPr/>
        <p:txBody>
          <a:bodyPr/>
          <a:lstStyle/>
          <a:p>
            <a:fld id="{B8AF895E-D18F-45A4-9D75-93276C04646E}" type="slidenum">
              <a:rPr lang="en-US" smtClean="0"/>
              <a:t>6</a:t>
            </a:fld>
            <a:endParaRPr lang="en-US"/>
          </a:p>
        </p:txBody>
      </p:sp>
      <p:sp>
        <p:nvSpPr>
          <p:cNvPr id="5" name="Footer Placeholder 4"/>
          <p:cNvSpPr>
            <a:spLocks noGrp="1"/>
          </p:cNvSpPr>
          <p:nvPr>
            <p:ph type="ftr" sz="quarter" idx="11"/>
          </p:nvPr>
        </p:nvSpPr>
        <p:spPr/>
        <p:txBody>
          <a:bodyPr/>
          <a:lstStyle/>
          <a:p>
            <a:r>
              <a:rPr lang="en-US" smtClean="0"/>
              <a:t>Software and Serices Group</a:t>
            </a:r>
            <a:endParaRPr lang="en-US" dirty="0"/>
          </a:p>
        </p:txBody>
      </p:sp>
    </p:spTree>
    <p:extLst>
      <p:ext uri="{BB962C8B-B14F-4D97-AF65-F5344CB8AC3E}">
        <p14:creationId xmlns:p14="http://schemas.microsoft.com/office/powerpoint/2010/main" val="2017866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sz="1200" kern="1200" dirty="0" smtClean="0">
                <a:solidFill>
                  <a:schemeClr val="tx1"/>
                </a:solidFill>
                <a:effectLst/>
                <a:latin typeface="+mn-lt"/>
                <a:ea typeface="+mn-ea"/>
                <a:cs typeface="+mn-cs"/>
              </a:rPr>
              <a:t>Note:</a:t>
            </a:r>
            <a:r>
              <a:rPr lang="en-US" sz="1200" kern="1200" baseline="0" dirty="0" smtClean="0">
                <a:solidFill>
                  <a:schemeClr val="tx1"/>
                </a:solidFill>
                <a:effectLst/>
                <a:latin typeface="+mn-lt"/>
                <a:ea typeface="+mn-ea"/>
                <a:cs typeface="+mn-cs"/>
              </a:rPr>
              <a:t> If you have a Intel Reference Design Platform - Contact Intel BDM or to get the NDA version of this product = Intel VTune for Android u5 | u6 –or- NDA Version add-on  </a:t>
            </a:r>
            <a:endParaRPr lang="en-US" b="1" baseline="0" dirty="0" smtClean="0"/>
          </a:p>
          <a:p>
            <a:pPr marL="171450" indent="-171450">
              <a:buFont typeface="Arial" pitchFamily="34" charset="0"/>
              <a:buChar char="•"/>
            </a:pPr>
            <a:endParaRPr lang="en-US" b="1" baseline="0" dirty="0" smtClean="0"/>
          </a:p>
          <a:p>
            <a:pPr marL="171450" indent="-171450">
              <a:buFont typeface="Arial" pitchFamily="34" charset="0"/>
              <a:buChar char="•"/>
            </a:pPr>
            <a:r>
              <a:rPr lang="en-US" b="1" baseline="0" dirty="0" smtClean="0"/>
              <a:t>The Tuning Data You Need</a:t>
            </a:r>
            <a:r>
              <a:rPr lang="en-US" baseline="0" dirty="0" smtClean="0"/>
              <a:t> – we can collect many different kinds of data that will help diagnose your apps performance</a:t>
            </a:r>
          </a:p>
          <a:p>
            <a:pPr marL="171450" indent="-171450">
              <a:buFont typeface="Arial" pitchFamily="34" charset="0"/>
              <a:buChar char="•"/>
            </a:pPr>
            <a:r>
              <a:rPr lang="en-US" b="1" baseline="0" dirty="0" smtClean="0"/>
              <a:t>Find Answers fast</a:t>
            </a:r>
            <a:r>
              <a:rPr lang="en-US" baseline="0" dirty="0" smtClean="0"/>
              <a:t> – collecting data is not enough, you need to be able to interpret it and make sense of it.  We have a strong set of analysis tools to help you interpret the data.</a:t>
            </a:r>
          </a:p>
          <a:p>
            <a:pPr marL="171450" indent="-171450">
              <a:buFont typeface="Arial" pitchFamily="34" charset="0"/>
              <a:buChar char="•"/>
            </a:pPr>
            <a:r>
              <a:rPr lang="en-US" b="1" baseline="0" dirty="0" smtClean="0"/>
              <a:t>Easy to use</a:t>
            </a:r>
            <a:r>
              <a:rPr lang="en-US" baseline="0" dirty="0" smtClean="0"/>
              <a:t> – tuning is hard.  But running the profiler doesn’t have to be.</a:t>
            </a:r>
            <a:endParaRPr lang="en-US" dirty="0" smtClean="0"/>
          </a:p>
          <a:p>
            <a:endParaRPr lang="en-US" b="0" i="0"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Software and Serices Group</a:t>
            </a:r>
            <a:endParaRPr lang="en-US" dirty="0"/>
          </a:p>
        </p:txBody>
      </p:sp>
    </p:spTree>
    <p:extLst>
      <p:ext uri="{BB962C8B-B14F-4D97-AF65-F5344CB8AC3E}">
        <p14:creationId xmlns:p14="http://schemas.microsoft.com/office/powerpoint/2010/main" val="2266487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Unlike other tools that measure average power usage, Intel® Energy Profiler identifies the cause of the wake ups that waste energy. Interrupts are mapped to the IRQ/device and timers are mapped to the process that scheduled them. This gives you actionable information to reduce / consolidate wake-ups and save energy by remaining in a low power state for a longer period of time.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Device State Data – Power-up Only What Is Needed</a:t>
            </a:r>
          </a:p>
          <a:p>
            <a:r>
              <a:rPr lang="en-US" sz="1200" b="0" i="0" kern="1200" dirty="0" smtClean="0">
                <a:solidFill>
                  <a:schemeClr val="tx1"/>
                </a:solidFill>
                <a:effectLst/>
                <a:latin typeface="+mn-lt"/>
                <a:ea typeface="+mn-ea"/>
                <a:cs typeface="+mn-cs"/>
              </a:rPr>
              <a:t>See what devices are using power and when. Make sure unused devices are off.  See if the correct device is being used.  E.g., is audio decode is running on the CPU when it should be on the audio decode unit?  (Android only)</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Correlated Data Provides Clues to the Root Cause</a:t>
            </a:r>
            <a:endParaRPr lang="en-US" sz="120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See multiple metrics on the same timeline for faster diagnosis of the root cause.</a:t>
            </a:r>
            <a:endParaRPr lang="en-US" b="0" i="0"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Software and Serices Group</a:t>
            </a:r>
            <a:endParaRPr lang="en-US" dirty="0"/>
          </a:p>
        </p:txBody>
      </p:sp>
    </p:spTree>
    <p:extLst>
      <p:ext uri="{BB962C8B-B14F-4D97-AF65-F5344CB8AC3E}">
        <p14:creationId xmlns:p14="http://schemas.microsoft.com/office/powerpoint/2010/main" val="161146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some </a:t>
            </a:r>
            <a:r>
              <a:rPr lang="en-US" baseline="0" dirty="0" smtClean="0"/>
              <a:t>this slide may not make much sense….</a:t>
            </a:r>
          </a:p>
          <a:p>
            <a:r>
              <a:rPr lang="en-US" baseline="0" dirty="0" smtClean="0"/>
              <a:t>	As all these “Android” features are “new” for the public in Intel VTune Amplifier 2014 for Systems in ISS 2014</a:t>
            </a:r>
          </a:p>
          <a:p>
            <a:endParaRPr lang="en-US" baseline="0" dirty="0" smtClean="0"/>
          </a:p>
          <a:p>
            <a:r>
              <a:rPr lang="en-US" baseline="0" dirty="0" smtClean="0"/>
              <a:t>	But for those who were using the NDA version of Intel® VTune Amplifier 2013 for Android – Some of these features are new </a:t>
            </a:r>
            <a:endParaRPr lang="en-US" dirty="0"/>
          </a:p>
        </p:txBody>
      </p:sp>
      <p:sp>
        <p:nvSpPr>
          <p:cNvPr id="4" name="Slide Number Placeholder 3"/>
          <p:cNvSpPr>
            <a:spLocks noGrp="1"/>
          </p:cNvSpPr>
          <p:nvPr>
            <p:ph type="sldNum" sz="quarter" idx="10"/>
          </p:nvPr>
        </p:nvSpPr>
        <p:spPr/>
        <p:txBody>
          <a:bodyPr/>
          <a:lstStyle/>
          <a:p>
            <a:pPr>
              <a:defRPr/>
            </a:pPr>
            <a:fld id="{7314619C-42D0-49AF-BAF1-835EBF3BF2B4}" type="slidenum">
              <a:rPr lang="en-US" altLang="en-US" smtClean="0"/>
              <a:pPr>
                <a:defRPr/>
              </a:pPr>
              <a:t>9</a:t>
            </a:fld>
            <a:endParaRPr lang="en-US" altLang="en-US"/>
          </a:p>
        </p:txBody>
      </p:sp>
      <p:sp>
        <p:nvSpPr>
          <p:cNvPr id="5" name="Footer Placeholder 4"/>
          <p:cNvSpPr>
            <a:spLocks noGrp="1"/>
          </p:cNvSpPr>
          <p:nvPr>
            <p:ph type="ftr" sz="quarter" idx="11"/>
          </p:nvPr>
        </p:nvSpPr>
        <p:spPr/>
        <p:txBody>
          <a:bodyPr/>
          <a:lstStyle/>
          <a:p>
            <a:r>
              <a:rPr lang="en-US" smtClean="0"/>
              <a:t>Software and Serices Group</a:t>
            </a:r>
            <a:endParaRPr lang="en-US" dirty="0"/>
          </a:p>
        </p:txBody>
      </p:sp>
    </p:spTree>
    <p:extLst>
      <p:ext uri="{BB962C8B-B14F-4D97-AF65-F5344CB8AC3E}">
        <p14:creationId xmlns:p14="http://schemas.microsoft.com/office/powerpoint/2010/main" val="2484497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http://xdk-software.intel.com</a:t>
            </a:r>
          </a:p>
          <a:p>
            <a:r>
              <a:rPr lang="en-US" dirty="0" smtClean="0"/>
              <a:t>http://software.intel.com/en-us/intel-inde</a:t>
            </a:r>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smtClean="0"/>
              <a:t>Software and Serices Group</a:t>
            </a:r>
            <a:endParaRPr lang="en-US" dirty="0"/>
          </a:p>
        </p:txBody>
      </p:sp>
    </p:spTree>
    <p:extLst>
      <p:ext uri="{BB962C8B-B14F-4D97-AF65-F5344CB8AC3E}">
        <p14:creationId xmlns:p14="http://schemas.microsoft.com/office/powerpoint/2010/main" val="3490308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Software and Serices Group</a:t>
            </a:r>
            <a:endParaRPr lang="en-US" dirty="0"/>
          </a:p>
        </p:txBody>
      </p:sp>
      <p:sp>
        <p:nvSpPr>
          <p:cNvPr id="5" name="Slide Number Placeholder 4"/>
          <p:cNvSpPr>
            <a:spLocks noGrp="1"/>
          </p:cNvSpPr>
          <p:nvPr>
            <p:ph type="sldNum" sz="quarter" idx="11"/>
          </p:nvPr>
        </p:nvSpPr>
        <p:spPr/>
        <p:txBody>
          <a:bodyPr/>
          <a:lstStyle/>
          <a:p>
            <a:fld id="{D61C8689-8455-3546-ADF9-3B7273760F66}" type="slidenum">
              <a:rPr lang="en-US" smtClean="0"/>
              <a:pPr/>
              <a:t>11</a:t>
            </a:fld>
            <a:endParaRPr lang="en-US" dirty="0"/>
          </a:p>
        </p:txBody>
      </p:sp>
    </p:spTree>
    <p:extLst>
      <p:ext uri="{BB962C8B-B14F-4D97-AF65-F5344CB8AC3E}">
        <p14:creationId xmlns:p14="http://schemas.microsoft.com/office/powerpoint/2010/main" val="3988794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6"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3241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latin typeface="Intel Clear"/>
                <a:cs typeface="Intel Clear"/>
              </a:defRPr>
            </a:lvl1pPr>
          </a:lstStyle>
          <a:p>
            <a:r>
              <a:rPr lang="en-US" dirty="0" smtClean="0"/>
              <a:t>28pt Intel Clear Headline</a:t>
            </a:r>
            <a:endParaRPr lang="en-US" dirty="0"/>
          </a:p>
        </p:txBody>
      </p:sp>
      <p:sp>
        <p:nvSpPr>
          <p:cNvPr id="14" name="Footer Placeholder 2"/>
          <p:cNvSpPr>
            <a:spLocks noGrp="1"/>
          </p:cNvSpPr>
          <p:nvPr>
            <p:ph type="ftr" sz="quarter" idx="11"/>
          </p:nvPr>
        </p:nvSpPr>
        <p:spPr>
          <a:xfrm>
            <a:off x="3124200" y="4824387"/>
            <a:ext cx="2895600" cy="273844"/>
          </a:xfrm>
        </p:spPr>
        <p:txBody>
          <a:bodyPr/>
          <a:lstStyle/>
          <a:p>
            <a:r>
              <a:rPr lang="en-US" smtClean="0"/>
              <a:t>Software and Services Group</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29004219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rgbClr val="003C7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4037270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Tree>
    <p:extLst>
      <p:ext uri="{BB962C8B-B14F-4D97-AF65-F5344CB8AC3E}">
        <p14:creationId xmlns:p14="http://schemas.microsoft.com/office/powerpoint/2010/main" val="40012562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rgbClr val="F3D54E"/>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
        <p:nvSpPr>
          <p:cNvPr id="6" name="Rectangle 5"/>
          <p:cNvSpPr/>
          <p:nvPr userDrawn="1"/>
        </p:nvSpPr>
        <p:spPr>
          <a:xfrm>
            <a:off x="454026" y="4915796"/>
            <a:ext cx="1910779" cy="92333"/>
          </a:xfrm>
          <a:prstGeom prst="rect">
            <a:avLst/>
          </a:prstGeom>
        </p:spPr>
        <p:txBody>
          <a:bodyPr wrap="none" lIns="0" tIns="0" rIns="0" bIns="0">
            <a:spAutoFit/>
          </a:bodyPr>
          <a:lstStyle/>
          <a:p>
            <a:pPr algn="l" rtl="0"/>
            <a:r>
              <a:rPr lang="en-US" sz="600" b="0" i="0" u="none" strike="noStrike" kern="1200" baseline="0" dirty="0" smtClean="0">
                <a:solidFill>
                  <a:schemeClr val="bg1"/>
                </a:solidFill>
                <a:latin typeface="+mn-lt"/>
                <a:ea typeface="+mn-ea"/>
                <a:cs typeface="Neo Sans Intel"/>
              </a:rPr>
              <a:t>Placeholder Footer Copy / BU Logo or Name Goes Here</a:t>
            </a:r>
          </a:p>
        </p:txBody>
      </p:sp>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824387"/>
            <a:ext cx="2895600" cy="273844"/>
          </a:xfrm>
        </p:spPr>
        <p:txBody>
          <a:bodyPr/>
          <a:lstStyle/>
          <a:p>
            <a:r>
              <a:rPr lang="en-US" smtClean="0"/>
              <a:t>Software and Services Group</a:t>
            </a:r>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7" name="Slide Number Placeholder 4"/>
          <p:cNvSpPr txBox="1">
            <a:spLocks/>
          </p:cNvSpPr>
          <p:nvPr userDrawn="1"/>
        </p:nvSpPr>
        <p:spPr>
          <a:xfrm>
            <a:off x="6872352" y="4839865"/>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Intel Clear Light" panose="020B0404020203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Software and Services Group</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77432" y="1875130"/>
            <a:ext cx="2108795" cy="138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00967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itle Slide with Photo">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Rectangle 9"/>
          <p:cNvSpPr/>
          <p:nvPr userDrawn="1"/>
        </p:nvSpPr>
        <p:spPr>
          <a:xfrm>
            <a:off x="0" y="0"/>
            <a:ext cx="9144000" cy="4768850"/>
          </a:xfrm>
          <a:prstGeom prst="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1C5"/>
              </a:solidFill>
            </a:endParaRPr>
          </a:p>
        </p:txBody>
      </p:sp>
      <p:pic>
        <p:nvPicPr>
          <p:cNvPr id="7"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7432" y="1875130"/>
            <a:ext cx="2108795" cy="138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5413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int_experience_wht_rgb_3000.png"/>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3490232" y="1693326"/>
            <a:ext cx="2085380" cy="2113879"/>
          </a:xfrm>
          <a:prstGeom prst="rect">
            <a:avLst/>
          </a:prstGeom>
        </p:spPr>
      </p:pic>
    </p:spTree>
    <p:extLst>
      <p:ext uri="{BB962C8B-B14F-4D97-AF65-F5344CB8AC3E}">
        <p14:creationId xmlns:p14="http://schemas.microsoft.com/office/powerpoint/2010/main" val="14748318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454026" y="4915796"/>
            <a:ext cx="1910779" cy="92333"/>
          </a:xfrm>
          <a:prstGeom prst="rect">
            <a:avLst/>
          </a:prstGeom>
        </p:spPr>
        <p:txBody>
          <a:bodyPr wrap="none" lIns="0" tIns="0" rIns="0" bIns="0">
            <a:spAutoFit/>
          </a:bodyPr>
          <a:lstStyle/>
          <a:p>
            <a:pPr algn="l" rtl="0"/>
            <a:r>
              <a:rPr lang="en-US" sz="600" b="0" i="0" u="none" strike="noStrike" kern="1200" baseline="0" dirty="0" smtClean="0">
                <a:solidFill>
                  <a:schemeClr val="bg1"/>
                </a:solidFill>
                <a:latin typeface="+mn-lt"/>
                <a:ea typeface="+mn-ea"/>
                <a:cs typeface="Neo Sans Intel"/>
              </a:rPr>
              <a:t>Placeholder Footer Copy / BU Logo or Name Goes Here</a:t>
            </a:r>
          </a:p>
        </p:txBody>
      </p:sp>
      <p:sp>
        <p:nvSpPr>
          <p:cNvPr id="6"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9"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10" name="Picture 9" descr="int_experience_hrz_wht_rgb_1500.png"/>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460693" y="389228"/>
            <a:ext cx="2121766" cy="887284"/>
          </a:xfrm>
          <a:prstGeom prst="rect">
            <a:avLst/>
          </a:prstGeom>
        </p:spPr>
      </p:pic>
    </p:spTree>
    <p:extLst>
      <p:ext uri="{BB962C8B-B14F-4D97-AF65-F5344CB8AC3E}">
        <p14:creationId xmlns:p14="http://schemas.microsoft.com/office/powerpoint/2010/main" val="104506817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201342"/>
            <a:ext cx="8228012" cy="3427808"/>
          </a:xfrm>
        </p:spPr>
        <p:txBody>
          <a:bodyPr/>
          <a:lstStyle>
            <a:lvl1pPr marL="0" marR="0" indent="0" algn="l" defTabSz="342900" rtl="0" eaLnBrk="1" fontAlgn="auto" latinLnBrk="0" hangingPunct="1">
              <a:lnSpc>
                <a:spcPct val="100000"/>
              </a:lnSpc>
              <a:spcBef>
                <a:spcPts val="900"/>
              </a:spcBef>
              <a:spcAft>
                <a:spcPts val="0"/>
              </a:spcAft>
              <a:buClrTx/>
              <a:buSzTx/>
              <a:buFont typeface="Wingdings" panose="05000000000000000000" pitchFamily="2" charset="2"/>
              <a:buNone/>
              <a:tabLst/>
              <a:defRPr/>
            </a:lvl1pPr>
            <a:lvl2pPr>
              <a:defRPr lang="en-US" sz="1350" kern="1200" baseline="0" dirty="0" err="1" smtClean="0">
                <a:solidFill>
                  <a:schemeClr val="tx2"/>
                </a:solidFill>
                <a:latin typeface="+mn-lt"/>
                <a:ea typeface="+mn-ea"/>
                <a:cs typeface="Intel Clear" panose="020B0604020203020204" pitchFamily="34" charset="0"/>
              </a:defRPr>
            </a:lvl2pPr>
            <a:lvl3pPr marL="428625" indent="-171450">
              <a:defRPr lang="en-US" sz="1350" kern="1200" dirty="0" smtClean="0">
                <a:solidFill>
                  <a:schemeClr val="tx2"/>
                </a:solidFill>
                <a:latin typeface="+mn-lt"/>
                <a:ea typeface="+mn-ea"/>
                <a:cs typeface="Intel Clear" panose="020B0604020203020204" pitchFamily="34" charset="0"/>
              </a:defRPr>
            </a:lvl3pPr>
            <a:lvl4pPr>
              <a:defRPr/>
            </a:lvl4pPr>
            <a:lvl5pPr>
              <a:defRPr/>
            </a:lvl5pPr>
          </a:lstStyle>
          <a:p>
            <a:pPr marL="0" marR="0" lvl="0" indent="0" algn="l" defTabSz="342900" rtl="0" eaLnBrk="1" fontAlgn="auto" latinLnBrk="0" hangingPunct="1">
              <a:lnSpc>
                <a:spcPct val="100000"/>
              </a:lnSpc>
              <a:spcBef>
                <a:spcPts val="900"/>
              </a:spcBef>
              <a:spcAft>
                <a:spcPts val="0"/>
              </a:spcAft>
              <a:buClrTx/>
              <a:buSzTx/>
              <a:buFont typeface="Wingdings" panose="05000000000000000000" pitchFamily="2" charset="2"/>
              <a:buNone/>
              <a:tabLst/>
              <a:defRPr/>
            </a:pPr>
            <a:r>
              <a:rPr lang="en-US" dirty="0" err="1" smtClean="0"/>
              <a:t>22pt</a:t>
            </a:r>
            <a:r>
              <a:rPr lang="en-US" dirty="0" smtClean="0"/>
              <a:t> Intel Clear body text</a:t>
            </a:r>
          </a:p>
          <a:p>
            <a:pPr lvl="1"/>
            <a:r>
              <a:rPr lang="en-US" dirty="0" err="1" smtClean="0"/>
              <a:t>18pt</a:t>
            </a:r>
            <a:r>
              <a:rPr lang="en-US" dirty="0" smtClean="0"/>
              <a:t> Intel Clear bullet one</a:t>
            </a:r>
          </a:p>
          <a:p>
            <a:pPr marL="428625" lvl="2" indent="-171450" algn="l" defTabSz="342900" rtl="0" eaLnBrk="1" latinLnBrk="0" hangingPunct="1">
              <a:spcBef>
                <a:spcPts val="600"/>
              </a:spcBef>
              <a:buFont typeface="Wingdings" charset="2"/>
              <a:buChar char="§"/>
            </a:pPr>
            <a:r>
              <a:rPr lang="en-US" dirty="0" err="1" smtClean="0"/>
              <a:t>18pt</a:t>
            </a:r>
            <a:r>
              <a:rPr lang="en-US" dirty="0" smtClean="0"/>
              <a:t> Intel Clear sub-bullet</a:t>
            </a:r>
          </a:p>
          <a:p>
            <a:pPr lvl="3"/>
            <a:r>
              <a:rPr lang="en-US" dirty="0" err="1" smtClean="0"/>
              <a:t>16pt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11"/>
          </p:nvPr>
        </p:nvSpPr>
        <p:spPr/>
        <p:txBody>
          <a:bodyPr/>
          <a:lstStyle/>
          <a:p>
            <a:r>
              <a:rPr lang="en-US" smtClean="0"/>
              <a:t>Software and Services Group</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p:txBody>
          <a:bodyPr/>
          <a:lstStyle>
            <a:lvl1pPr>
              <a:defRPr/>
            </a:lvl1pPr>
          </a:lstStyle>
          <a:p>
            <a:r>
              <a:rPr lang="en-US" dirty="0" err="1" smtClean="0"/>
              <a:t>36pt</a:t>
            </a:r>
            <a:r>
              <a:rPr lang="en-US" dirty="0" smtClean="0"/>
              <a:t> Intel Clear Light Headline</a:t>
            </a:r>
            <a:endParaRPr lang="en-US" dirty="0"/>
          </a:p>
        </p:txBody>
      </p:sp>
    </p:spTree>
    <p:extLst>
      <p:ext uri="{BB962C8B-B14F-4D97-AF65-F5344CB8AC3E}">
        <p14:creationId xmlns:p14="http://schemas.microsoft.com/office/powerpoint/2010/main" val="251319779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31709"/>
            <a:ext cx="8228012" cy="857250"/>
          </a:xfrm>
        </p:spPr>
        <p:txBody>
          <a:bodyPr/>
          <a:lstStyle>
            <a:lvl1pPr marL="0" marR="0" indent="0" algn="l" defTabSz="342900" rtl="0" eaLnBrk="1" fontAlgn="auto" latinLnBrk="0" hangingPunct="1">
              <a:lnSpc>
                <a:spcPct val="100000"/>
              </a:lnSpc>
              <a:spcBef>
                <a:spcPct val="0"/>
              </a:spcBef>
              <a:spcAft>
                <a:spcPts val="0"/>
              </a:spcAft>
              <a:buClrTx/>
              <a:buSzTx/>
              <a:buFontTx/>
              <a:buNone/>
              <a:tabLst/>
              <a:defRPr lang="en-US" sz="2700" b="0" i="0" u="none" strike="noStrike" baseline="0" smtClean="0"/>
            </a:lvl1pPr>
          </a:lstStyle>
          <a:p>
            <a:r>
              <a:rPr lang="en-US" dirty="0" err="1" smtClean="0"/>
              <a:t>36pt</a:t>
            </a:r>
            <a:r>
              <a:rPr lang="en-US" dirty="0" smtClean="0"/>
              <a:t> Intel Clear Light Headline</a:t>
            </a:r>
            <a:endParaRPr lang="en-US" dirty="0"/>
          </a:p>
        </p:txBody>
      </p:sp>
      <p:sp>
        <p:nvSpPr>
          <p:cNvPr id="3" name="Content Placeholder 2"/>
          <p:cNvSpPr>
            <a:spLocks noGrp="1"/>
          </p:cNvSpPr>
          <p:nvPr>
            <p:ph idx="1" hasCustomPrompt="1"/>
          </p:nvPr>
        </p:nvSpPr>
        <p:spPr>
          <a:xfrm>
            <a:off x="455613" y="1201342"/>
            <a:ext cx="8228013" cy="3427808"/>
          </a:xfrm>
        </p:spPr>
        <p:txBody>
          <a:bodyPr anchor="ctr" anchorCtr="0"/>
          <a:lstStyle>
            <a:lvl1pPr marL="153591" indent="-153591">
              <a:defRPr sz="3600" baseline="0">
                <a:solidFill>
                  <a:schemeClr val="accent2"/>
                </a:solidFill>
                <a:latin typeface="+mj-lt"/>
                <a:cs typeface="Intel Clear Light" panose="020B0404020203020204" pitchFamily="34" charset="0"/>
              </a:defRPr>
            </a:lvl1pPr>
            <a:lvl2pPr marL="313135" indent="-169069">
              <a:buFont typeface="Lucida Grande"/>
              <a:buChar char="−"/>
              <a:defRPr sz="1200" baseline="0">
                <a:latin typeface="+mn-lt"/>
                <a:cs typeface="Intel Clear" panose="020B0604020203020204" pitchFamily="34" charset="0"/>
              </a:defRPr>
            </a:lvl2pPr>
            <a:lvl3pPr marL="514350" indent="-171450">
              <a:defRPr sz="900">
                <a:latin typeface="+mn-lt"/>
              </a:defRPr>
            </a:lvl3pPr>
            <a:lvl4pPr>
              <a:defRPr sz="825">
                <a:latin typeface="+mn-lt"/>
              </a:defRPr>
            </a:lvl4pPr>
            <a:lvl5pPr>
              <a:defRPr sz="788">
                <a:latin typeface="+mn-lt"/>
              </a:defRPr>
            </a:lvl5pPr>
          </a:lstStyle>
          <a:p>
            <a:pPr lvl="0"/>
            <a:r>
              <a:rPr lang="en-US" dirty="0" smtClean="0"/>
              <a:t>“</a:t>
            </a:r>
            <a:r>
              <a:rPr lang="en-US" dirty="0" err="1" smtClean="0"/>
              <a:t>48pt</a:t>
            </a:r>
            <a:r>
              <a:rPr lang="en-US" dirty="0" smtClean="0"/>
              <a:t> Intel Clear Light Text”</a:t>
            </a:r>
          </a:p>
          <a:p>
            <a:pPr lvl="1"/>
            <a:r>
              <a:rPr lang="en-US" dirty="0" err="1" smtClean="0"/>
              <a:t>16pt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4767263"/>
            <a:ext cx="2133600" cy="273844"/>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smtClean="0"/>
              <a:t>Software and Services Group</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8976234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2" y="2971800"/>
            <a:ext cx="8298485" cy="800100"/>
          </a:xfrm>
        </p:spPr>
        <p:txBody>
          <a:bodyPr bIns="0"/>
          <a:lstStyle>
            <a:lvl1pPr algn="r">
              <a:defRPr lang="en-US" dirty="0"/>
            </a:lvl1pPr>
            <a:extLst/>
          </a:lstStyle>
          <a:p>
            <a:r>
              <a:rPr lang="en-US" dirty="0" smtClean="0"/>
              <a:t>Click to add photo album title</a:t>
            </a:r>
            <a:endParaRPr lang="en-US" dirty="0"/>
          </a:p>
        </p:txBody>
      </p:sp>
      <p:sp>
        <p:nvSpPr>
          <p:cNvPr id="9" name="Rectangle 7"/>
          <p:cNvSpPr>
            <a:spLocks noGrp="1"/>
          </p:cNvSpPr>
          <p:nvPr>
            <p:ph type="body" sz="quarter" idx="10" hasCustomPrompt="1"/>
          </p:nvPr>
        </p:nvSpPr>
        <p:spPr>
          <a:xfrm>
            <a:off x="2133600" y="3850481"/>
            <a:ext cx="6386946" cy="914400"/>
          </a:xfrm>
        </p:spPr>
        <p:txBody>
          <a:bodyPr vert="horz" tIns="0" anchor="t" anchorCtr="0">
            <a:noAutofit/>
          </a:bodyPr>
          <a:lstStyle>
            <a:lvl1pPr marL="0" marR="0" indent="0" algn="r" rtl="0" latinLnBrk="0">
              <a:spcBef>
                <a:spcPct val="20000"/>
              </a:spcBef>
              <a:buFontTx/>
              <a:buNone/>
              <a:defRPr sz="1350" i="0" baseline="0">
                <a:solidFill>
                  <a:schemeClr val="tx1"/>
                </a:solidFill>
                <a:latin typeface="+mn-lt"/>
                <a:ea typeface="+mn-ea"/>
                <a:cs typeface="+mn-cs"/>
              </a:defRPr>
            </a:lvl1pPr>
            <a:extLst/>
          </a:lstStyle>
          <a:p>
            <a:pPr lvl="0"/>
            <a:r>
              <a:rPr lang="en-US" dirty="0" smtClean="0"/>
              <a:t>Click to add date and other details</a:t>
            </a:r>
            <a:endParaRPr lang="en-US" dirty="0"/>
          </a:p>
        </p:txBody>
      </p:sp>
      <p:sp>
        <p:nvSpPr>
          <p:cNvPr id="27" name="Rectangle 6"/>
          <p:cNvSpPr>
            <a:spLocks noGrp="1"/>
          </p:cNvSpPr>
          <p:nvPr>
            <p:ph type="pic" sz="quarter" idx="11"/>
          </p:nvPr>
        </p:nvSpPr>
        <p:spPr>
          <a:xfrm>
            <a:off x="6096000" y="1200150"/>
            <a:ext cx="2286000" cy="17145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1500" smtClean="0"/>
              <a:t>Drag picture to placeholder or click icon to add</a:t>
            </a:r>
            <a:endParaRPr lang="en-US" sz="1500" dirty="0"/>
          </a:p>
        </p:txBody>
      </p:sp>
      <p:sp>
        <p:nvSpPr>
          <p:cNvPr id="6" name="Rectangle 5"/>
          <p:cNvSpPr/>
          <p:nvPr userDrawn="1"/>
        </p:nvSpPr>
        <p:spPr>
          <a:xfrm>
            <a:off x="176844" y="140178"/>
            <a:ext cx="8763000" cy="4660422"/>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350" dirty="0"/>
          </a:p>
        </p:txBody>
      </p:sp>
      <p:sp>
        <p:nvSpPr>
          <p:cNvPr id="11" name="Date Placeholder 10"/>
          <p:cNvSpPr>
            <a:spLocks noGrp="1"/>
          </p:cNvSpPr>
          <p:nvPr>
            <p:ph type="dt" sz="half" idx="12"/>
          </p:nvPr>
        </p:nvSpPr>
        <p:spPr>
          <a:xfrm>
            <a:off x="5997388" y="168369"/>
            <a:ext cx="2133600" cy="273844"/>
          </a:xfrm>
          <a:prstGeom prst="rect">
            <a:avLst/>
          </a:prstGeom>
        </p:spPr>
        <p:txBody>
          <a:bodyPr/>
          <a:lstStyle>
            <a:extLst/>
          </a:lstStyle>
          <a:p>
            <a:endParaRPr lang="en-US" dirty="0"/>
          </a:p>
        </p:txBody>
      </p:sp>
      <p:sp>
        <p:nvSpPr>
          <p:cNvPr id="12" name="Rectangle 11"/>
          <p:cNvSpPr>
            <a:spLocks noGrp="1"/>
          </p:cNvSpPr>
          <p:nvPr>
            <p:ph type="sldNum" sz="quarter" idx="13"/>
          </p:nvPr>
        </p:nvSpPr>
        <p:spPr/>
        <p:txBody>
          <a:bodyPr/>
          <a:lstStyle>
            <a:extLst/>
          </a:lstStyle>
          <a:p>
            <a:pPr algn="r"/>
            <a:fld id="{F99EC173-99AE-4773-AB25-02E469A13EAE}" type="slidenum">
              <a:rPr lang="en-US" sz="900" smtClean="0">
                <a:solidFill>
                  <a:schemeClr val="tx2"/>
                </a:solidFill>
              </a:rPr>
              <a:pPr algn="r"/>
              <a:t>‹#›</a:t>
            </a:fld>
            <a:endParaRPr lang="en-US" dirty="0"/>
          </a:p>
        </p:txBody>
      </p:sp>
      <p:sp>
        <p:nvSpPr>
          <p:cNvPr id="13" name="Rectangle 12"/>
          <p:cNvSpPr>
            <a:spLocks noGrp="1"/>
          </p:cNvSpPr>
          <p:nvPr>
            <p:ph type="ftr" sz="quarter" idx="14"/>
          </p:nvPr>
        </p:nvSpPr>
        <p:spPr/>
        <p:txBody>
          <a:bodyPr/>
          <a:lstStyle>
            <a:extLst/>
          </a:lstStyle>
          <a:p>
            <a:r>
              <a:rPr lang="en-US" smtClean="0"/>
              <a:t>Software and Services Group</a:t>
            </a:r>
            <a:endParaRPr lang="en-US" dirty="0"/>
          </a:p>
        </p:txBody>
      </p:sp>
    </p:spTree>
    <p:extLst>
      <p:ext uri="{BB962C8B-B14F-4D97-AF65-F5344CB8AC3E}">
        <p14:creationId xmlns:p14="http://schemas.microsoft.com/office/powerpoint/2010/main" val="32521841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8" name="Rectangle 7"/>
          <p:cNvSpPr/>
          <p:nvPr userDrawn="1"/>
        </p:nvSpPr>
        <p:spPr>
          <a:xfrm>
            <a:off x="454026" y="4915796"/>
            <a:ext cx="1910779" cy="92333"/>
          </a:xfrm>
          <a:prstGeom prst="rect">
            <a:avLst/>
          </a:prstGeom>
        </p:spPr>
        <p:txBody>
          <a:bodyPr wrap="none" lIns="0" tIns="0" rIns="0" bIns="0">
            <a:spAutoFit/>
          </a:bodyPr>
          <a:lstStyle/>
          <a:p>
            <a:pPr algn="l" rtl="0"/>
            <a:r>
              <a:rPr lang="en-US" sz="600" b="0" i="0" u="none" strike="noStrike" kern="1200" baseline="0" dirty="0" smtClean="0">
                <a:solidFill>
                  <a:schemeClr val="bg1"/>
                </a:solidFill>
                <a:latin typeface="+mn-lt"/>
                <a:ea typeface="+mn-ea"/>
                <a:cs typeface="Neo Sans Intel"/>
              </a:rPr>
              <a:t>Placeholder Footer Copy / BU Logo or Name Goes Here</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spTree>
    <p:extLst>
      <p:ext uri="{BB962C8B-B14F-4D97-AF65-F5344CB8AC3E}">
        <p14:creationId xmlns:p14="http://schemas.microsoft.com/office/powerpoint/2010/main" val="18083241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Software and Services Group</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Software and Services Group</a:t>
            </a:r>
            <a:endParaRPr lang="en-US" dirty="0"/>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Tree>
    <p:extLst>
      <p:ext uri="{BB962C8B-B14F-4D97-AF65-F5344CB8AC3E}">
        <p14:creationId xmlns:p14="http://schemas.microsoft.com/office/powerpoint/2010/main" val="2598914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Software and Services Group</a:t>
            </a:r>
            <a:endParaRPr lang="en-US" dirty="0"/>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406206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2"/>
                </a:solidFill>
                <a:latin typeface="+mn-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smtClean="0"/>
              <a:t>Software and Services Group</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4" name="Footer Placeholder 2"/>
          <p:cNvSpPr>
            <a:spLocks noGrp="1"/>
          </p:cNvSpPr>
          <p:nvPr>
            <p:ph type="ftr" sz="quarter" idx="11"/>
          </p:nvPr>
        </p:nvSpPr>
        <p:spPr>
          <a:xfrm>
            <a:off x="3124200" y="4824387"/>
            <a:ext cx="2895600" cy="273844"/>
          </a:xfrm>
        </p:spPr>
        <p:txBody>
          <a:bodyPr/>
          <a:lstStyle/>
          <a:p>
            <a:r>
              <a:rPr lang="en-US" smtClean="0"/>
              <a:t>Software and Services Group</a:t>
            </a:r>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363820729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14" name="Footer Placeholder 2"/>
          <p:cNvSpPr>
            <a:spLocks noGrp="1"/>
          </p:cNvSpPr>
          <p:nvPr>
            <p:ph type="ftr" sz="quarter" idx="11"/>
          </p:nvPr>
        </p:nvSpPr>
        <p:spPr>
          <a:xfrm>
            <a:off x="3124200" y="4824387"/>
            <a:ext cx="2895600" cy="273844"/>
          </a:xfrm>
        </p:spPr>
        <p:txBody>
          <a:bodyPr/>
          <a:lstStyle/>
          <a:p>
            <a:r>
              <a:rPr lang="en-US" smtClean="0"/>
              <a:t>Software and Services Group</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smtClean="0">
              <a:solidFill>
                <a:schemeClr val="tx2"/>
              </a:solidFill>
              <a:cs typeface="Neo Sans Intel"/>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23926894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2" descr="\\.psf\Home\Desktop\Intel.png"/>
          <p:cNvPicPr>
            <a:picLocks noChangeAspect="1" noChangeArrowheads="1"/>
          </p:cNvPicPr>
          <p:nvPr/>
        </p:nvPicPr>
        <p:blipFill>
          <a:blip r:embed="rId24" cstate="screen">
            <a:extLst>
              <a:ext uri="{28A0092B-C50C-407E-A947-70E740481C1C}">
                <a14:useLocalDpi xmlns:a14="http://schemas.microsoft.com/office/drawing/2010/main" val="0"/>
              </a:ext>
            </a:extLst>
          </a:blip>
          <a:srcRect/>
          <a:stretch>
            <a:fillRect/>
          </a:stretch>
        </p:blipFill>
        <p:spPr bwMode="auto">
          <a:xfrm>
            <a:off x="8239915" y="4830589"/>
            <a:ext cx="364336" cy="24013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8718551"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smtClean="0"/>
              <a:t>Software and Services Group</a:t>
            </a:r>
            <a:endParaRPr lang="en-US" dirty="0"/>
          </a:p>
        </p:txBody>
      </p:sp>
      <p:sp>
        <p:nvSpPr>
          <p:cNvPr id="6" name="Slide Number Placeholder 5"/>
          <p:cNvSpPr>
            <a:spLocks noGrp="1"/>
          </p:cNvSpPr>
          <p:nvPr>
            <p:ph type="sldNum" sz="quarter" idx="4"/>
          </p:nvPr>
        </p:nvSpPr>
        <p:spPr>
          <a:xfrm>
            <a:off x="6872352" y="4824387"/>
            <a:ext cx="2133600" cy="273844"/>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73" r:id="rId1"/>
    <p:sldLayoutId id="2147483679" r:id="rId2"/>
    <p:sldLayoutId id="2147483674" r:id="rId3"/>
    <p:sldLayoutId id="2147483650" r:id="rId4"/>
    <p:sldLayoutId id="2147483684" r:id="rId5"/>
    <p:sldLayoutId id="2147483652" r:id="rId6"/>
    <p:sldLayoutId id="2147483660" r:id="rId7"/>
    <p:sldLayoutId id="2147483668" r:id="rId8"/>
    <p:sldLayoutId id="2147483669" r:id="rId9"/>
    <p:sldLayoutId id="2147483670" r:id="rId10"/>
    <p:sldLayoutId id="2147483672" r:id="rId11"/>
    <p:sldLayoutId id="2147483651" r:id="rId12"/>
    <p:sldLayoutId id="2147483677" r:id="rId13"/>
    <p:sldLayoutId id="2147483665" r:id="rId14"/>
    <p:sldLayoutId id="2147483654" r:id="rId15"/>
    <p:sldLayoutId id="2147483655" r:id="rId16"/>
    <p:sldLayoutId id="2147483676" r:id="rId17"/>
    <p:sldLayoutId id="2147483683" r:id="rId18"/>
    <p:sldLayoutId id="2147483681" r:id="rId19"/>
    <p:sldLayoutId id="2147483685" r:id="rId20"/>
    <p:sldLayoutId id="2147483686" r:id="rId21"/>
    <p:sldLayoutId id="2147483687" r:id="rId22"/>
  </p:sldLayoutIdLst>
  <p:timing>
    <p:tnLst>
      <p:par>
        <p:cTn id="1" dur="indefinite" restart="never" nodeType="tmRoot"/>
      </p:par>
    </p:tnLst>
  </p:timing>
  <p:hf hdr="0" dt="0"/>
  <p:txStyles>
    <p:title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mailto:intelsystemstudio@intel.com" TargetMode="External"/><Relationship Id="rId2" Type="http://schemas.openxmlformats.org/officeDocument/2006/relationships/notesSlide" Target="../notesSlides/notesSlide21.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8" Type="http://schemas.openxmlformats.org/officeDocument/2006/relationships/hyperlink" Target="http://software.intel.com/sites/default/files/managed/9d/59/WakeUpWatch_v3_1_6.pdf" TargetMode="External"/><Relationship Id="rId3" Type="http://schemas.openxmlformats.org/officeDocument/2006/relationships/hyperlink" Target="https://premier.intel.com/" TargetMode="External"/><Relationship Id="rId7" Type="http://schemas.openxmlformats.org/officeDocument/2006/relationships/hyperlink" Target="http://software.intel.com/en-us/vtuneampxe_2013_ug_lin" TargetMode="External"/><Relationship Id="rId12" Type="http://schemas.openxmlformats.org/officeDocument/2006/relationships/hyperlink" Target="http://software.intel.com/en-us/articles/how-to-use-the-intel-energy-profiler-in-intel-system-studio-2014" TargetMode="External"/><Relationship Id="rId2" Type="http://schemas.openxmlformats.org/officeDocument/2006/relationships/hyperlink" Target="http://software.intel.com/en-us/intel-energy-profiler" TargetMode="External"/><Relationship Id="rId1" Type="http://schemas.openxmlformats.org/officeDocument/2006/relationships/slideLayout" Target="../slideLayouts/slideLayout20.xml"/><Relationship Id="rId6" Type="http://schemas.openxmlformats.org/officeDocument/2006/relationships/hyperlink" Target="http://software.intel.com/sites/default/files/release_notes_amplifier_for_android_linux.pdf" TargetMode="External"/><Relationship Id="rId11" Type="http://schemas.openxmlformats.org/officeDocument/2006/relationships/hyperlink" Target="http://software.intel.com/en-us/articles/using-intel-vtune-amplifier-on-non-rooted-android-devices" TargetMode="External"/><Relationship Id="rId5" Type="http://schemas.openxmlformats.org/officeDocument/2006/relationships/hyperlink" Target="mailto:intelsystemstudio@intel.com" TargetMode="External"/><Relationship Id="rId10" Type="http://schemas.openxmlformats.org/officeDocument/2006/relationships/hyperlink" Target="http://software.intel.com/en-us/articles/android-features-in-intel-vtune-amplifier-2014-for-systems-requirements" TargetMode="External"/><Relationship Id="rId4" Type="http://schemas.openxmlformats.org/officeDocument/2006/relationships/hyperlink" Target="http://software.intel.com/en-us/forum/intel-system-studio/" TargetMode="External"/><Relationship Id="rId9" Type="http://schemas.openxmlformats.org/officeDocument/2006/relationships/hyperlink" Target="http://software.intel.com/en-us/articles/intel-system-studio-articles"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hyperlink" Target="http://www.intel.com/performance"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hyperlink" Target="http://eventmobi.com/adcboston" TargetMode="Externa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hyperlink" Target="http://software.intel.com/mdk" TargetMode="External"/><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5"/>
          <p:cNvSpPr>
            <a:spLocks noGrp="1"/>
          </p:cNvSpPr>
          <p:nvPr>
            <p:ph type="ctrTitle"/>
          </p:nvPr>
        </p:nvSpPr>
        <p:spPr/>
        <p:txBody>
          <a:bodyPr/>
          <a:lstStyle/>
          <a:p>
            <a:r>
              <a:rPr lang="en-US" altLang="en-US" dirty="0" smtClean="0"/>
              <a:t>Performance and Power profiling on Intel® Android* devices</a:t>
            </a:r>
          </a:p>
        </p:txBody>
      </p:sp>
      <p:sp>
        <p:nvSpPr>
          <p:cNvPr id="10243" name="Subtitle 6"/>
          <p:cNvSpPr>
            <a:spLocks noGrp="1"/>
          </p:cNvSpPr>
          <p:nvPr>
            <p:ph type="subTitle" idx="1"/>
          </p:nvPr>
        </p:nvSpPr>
        <p:spPr>
          <a:xfrm>
            <a:off x="447864" y="3616995"/>
            <a:ext cx="6330212" cy="925360"/>
          </a:xfrm>
        </p:spPr>
        <p:txBody>
          <a:bodyPr/>
          <a:lstStyle/>
          <a:p>
            <a:r>
              <a:rPr lang="en-US" altLang="en-US" sz="1800" dirty="0" smtClean="0"/>
              <a:t>Kevin O’Leary – Technical Consulting Engineer</a:t>
            </a:r>
            <a:r>
              <a:rPr lang="en-US" altLang="en-US" sz="1800" i="1" dirty="0" smtClean="0"/>
              <a:t> </a:t>
            </a:r>
            <a:r>
              <a:rPr lang="en-US" altLang="en-US" sz="1800" dirty="0" smtClean="0"/>
              <a:t>- Intel</a:t>
            </a:r>
          </a:p>
          <a:p>
            <a:endParaRPr lang="en-US" altLang="en-US" dirty="0" smtClean="0"/>
          </a:p>
        </p:txBody>
      </p:sp>
    </p:spTree>
    <p:extLst>
      <p:ext uri="{BB962C8B-B14F-4D97-AF65-F5344CB8AC3E}">
        <p14:creationId xmlns:p14="http://schemas.microsoft.com/office/powerpoint/2010/main" val="2498079007"/>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083FBAD-BF7D-4F69-A371-6FBE762408F8}" type="slidenum">
              <a:rPr lang="en-US" altLang="en-US" smtClean="0"/>
              <a:pPr/>
              <a:t>10</a:t>
            </a:fld>
            <a:endParaRPr lang="en-US" altLang="en-US"/>
          </a:p>
        </p:txBody>
      </p:sp>
      <p:sp>
        <p:nvSpPr>
          <p:cNvPr id="2" name="Title 1"/>
          <p:cNvSpPr>
            <a:spLocks noGrp="1"/>
          </p:cNvSpPr>
          <p:nvPr>
            <p:ph type="title"/>
          </p:nvPr>
        </p:nvSpPr>
        <p:spPr/>
        <p:txBody>
          <a:bodyPr/>
          <a:lstStyle/>
          <a:p>
            <a:r>
              <a:rPr lang="en-US" altLang="en-US" dirty="0" smtClean="0"/>
              <a:t>Other Intel® Software Developer Tools </a:t>
            </a:r>
            <a:br>
              <a:rPr lang="en-US" altLang="en-US" dirty="0" smtClean="0"/>
            </a:br>
            <a:r>
              <a:rPr lang="en-US" altLang="en-US" sz="1800" dirty="0"/>
              <a:t>for Android*</a:t>
            </a:r>
            <a:r>
              <a:rPr lang="en-US" altLang="en-US" dirty="0" smtClean="0"/>
              <a:t/>
            </a:r>
            <a:br>
              <a:rPr lang="en-US" altLang="en-US" dirty="0" smtClean="0"/>
            </a:br>
            <a:endParaRPr lang="en-US" dirty="0"/>
          </a:p>
        </p:txBody>
      </p:sp>
      <p:sp>
        <p:nvSpPr>
          <p:cNvPr id="6" name="Slide Number Placeholder 4"/>
          <p:cNvSpPr txBox="1">
            <a:spLocks/>
          </p:cNvSpPr>
          <p:nvPr/>
        </p:nvSpPr>
        <p:spPr bwMode="auto">
          <a:xfrm>
            <a:off x="7748588" y="4407106"/>
            <a:ext cx="290513" cy="20597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a:defRPr lang="en-US"/>
            </a:defPPr>
            <a:lvl1pPr algn="r" defTabSz="457200" rtl="0" eaLnBrk="1" fontAlgn="base" hangingPunct="1">
              <a:spcBef>
                <a:spcPts val="1200"/>
              </a:spcBef>
              <a:spcAft>
                <a:spcPct val="0"/>
              </a:spcAft>
              <a:buFont typeface="Arial" charset="0"/>
              <a:defRPr sz="800" kern="1200">
                <a:solidFill>
                  <a:srgbClr val="0071C5"/>
                </a:solidFill>
                <a:latin typeface="Neo Sans Intel" pitchFamily="34" charset="0"/>
                <a:ea typeface="Neo Sans Intel" pitchFamily="34" charset="0"/>
                <a:cs typeface="Neo Sans Intel" pitchFamily="34" charset="0"/>
              </a:defRPr>
            </a:lvl1pPr>
            <a:lvl2pPr marL="742950" indent="-285750" algn="l" defTabSz="457200" rtl="0" eaLnBrk="0" fontAlgn="base" hangingPunct="0">
              <a:spcBef>
                <a:spcPts val="800"/>
              </a:spcBef>
              <a:spcAft>
                <a:spcPct val="0"/>
              </a:spcAft>
              <a:buFont typeface="Wingdings" pitchFamily="2" charset="2"/>
              <a:buChar char="§"/>
              <a:defRPr sz="1600" kern="1200">
                <a:solidFill>
                  <a:schemeClr val="tx2"/>
                </a:solidFill>
                <a:latin typeface="Neo Sans Intel" pitchFamily="34" charset="0"/>
                <a:ea typeface="Neo Sans Intel Medium" pitchFamily="34" charset="0"/>
                <a:cs typeface="Neo Sans Intel Medium" pitchFamily="34" charset="0"/>
              </a:defRPr>
            </a:lvl2pPr>
            <a:lvl3pPr marL="1143000" indent="-228600" algn="l" defTabSz="457200" rtl="0" eaLnBrk="0" fontAlgn="base" hangingPunct="0">
              <a:spcBef>
                <a:spcPts val="400"/>
              </a:spcBef>
              <a:spcAft>
                <a:spcPct val="0"/>
              </a:spcAft>
              <a:buFont typeface="Wingdings" pitchFamily="2" charset="2"/>
              <a:buChar char="§"/>
              <a:defRPr sz="1600" kern="1200">
                <a:solidFill>
                  <a:schemeClr val="tx2"/>
                </a:solidFill>
                <a:latin typeface="Neo Sans Intel" pitchFamily="34" charset="0"/>
                <a:ea typeface="Neo Sans Intel" pitchFamily="34" charset="0"/>
                <a:cs typeface="Neo Sans Intel" pitchFamily="34" charset="0"/>
              </a:defRPr>
            </a:lvl3pPr>
            <a:lvl4pPr marL="1600200" indent="-228600" algn="l" defTabSz="457200" rtl="0" eaLnBrk="0" fontAlgn="base" hangingPunct="0">
              <a:spcBef>
                <a:spcPts val="200"/>
              </a:spcBef>
              <a:spcAft>
                <a:spcPct val="0"/>
              </a:spcAft>
              <a:buFont typeface="Arial" charset="0"/>
              <a:buChar char="–"/>
              <a:defRPr sz="1600" kern="1200">
                <a:solidFill>
                  <a:schemeClr val="tx2"/>
                </a:solidFill>
                <a:latin typeface="Neo Sans Intel" pitchFamily="34" charset="0"/>
                <a:ea typeface="Neo Sans Intel" pitchFamily="34" charset="0"/>
                <a:cs typeface="Neo Sans Intel" pitchFamily="34" charset="0"/>
              </a:defRPr>
            </a:lvl4pPr>
            <a:lvl5pPr marL="2057400" indent="-228600" algn="l" defTabSz="457200" rtl="0" eaLnBrk="0" fontAlgn="base" hangingPunct="0">
              <a:spcBef>
                <a:spcPct val="20000"/>
              </a:spcBef>
              <a:spcAft>
                <a:spcPct val="0"/>
              </a:spcAft>
              <a:buFont typeface="Arial" charset="0"/>
              <a:buChar char="»"/>
              <a:defRPr sz="1400" kern="1200">
                <a:solidFill>
                  <a:schemeClr val="tx2"/>
                </a:solidFill>
                <a:latin typeface="Neo Sans Intel" pitchFamily="34" charset="0"/>
                <a:ea typeface="Neo Sans Intel" pitchFamily="34" charset="0"/>
                <a:cs typeface="Neo Sans Intel" pitchFamily="34" charset="0"/>
              </a:defRPr>
            </a:lvl5pPr>
            <a:lvl6pPr marL="2514600" indent="-228600" algn="l" defTabSz="457200" rtl="0" eaLnBrk="0" fontAlgn="base" latinLnBrk="0" hangingPunct="0">
              <a:spcBef>
                <a:spcPct val="20000"/>
              </a:spcBef>
              <a:spcAft>
                <a:spcPct val="0"/>
              </a:spcAft>
              <a:buFont typeface="Arial" charset="0"/>
              <a:buChar char="»"/>
              <a:defRPr sz="1400" kern="1200">
                <a:solidFill>
                  <a:schemeClr val="tx2"/>
                </a:solidFill>
                <a:latin typeface="Neo Sans Intel" pitchFamily="34" charset="0"/>
                <a:ea typeface="Neo Sans Intel" pitchFamily="34" charset="0"/>
                <a:cs typeface="Neo Sans Intel" pitchFamily="34" charset="0"/>
              </a:defRPr>
            </a:lvl6pPr>
            <a:lvl7pPr marL="2971800" indent="-228600" algn="l" defTabSz="457200" rtl="0" eaLnBrk="0" fontAlgn="base" latinLnBrk="0" hangingPunct="0">
              <a:spcBef>
                <a:spcPct val="20000"/>
              </a:spcBef>
              <a:spcAft>
                <a:spcPct val="0"/>
              </a:spcAft>
              <a:buFont typeface="Arial" charset="0"/>
              <a:buChar char="»"/>
              <a:defRPr sz="1400" kern="1200">
                <a:solidFill>
                  <a:schemeClr val="tx2"/>
                </a:solidFill>
                <a:latin typeface="Neo Sans Intel" pitchFamily="34" charset="0"/>
                <a:ea typeface="Neo Sans Intel" pitchFamily="34" charset="0"/>
                <a:cs typeface="Neo Sans Intel" pitchFamily="34" charset="0"/>
              </a:defRPr>
            </a:lvl7pPr>
            <a:lvl8pPr marL="3429000" indent="-228600" algn="l" defTabSz="457200" rtl="0" eaLnBrk="0" fontAlgn="base" latinLnBrk="0" hangingPunct="0">
              <a:spcBef>
                <a:spcPct val="20000"/>
              </a:spcBef>
              <a:spcAft>
                <a:spcPct val="0"/>
              </a:spcAft>
              <a:buFont typeface="Arial" charset="0"/>
              <a:buChar char="»"/>
              <a:defRPr sz="1400" kern="1200">
                <a:solidFill>
                  <a:schemeClr val="tx2"/>
                </a:solidFill>
                <a:latin typeface="Neo Sans Intel" pitchFamily="34" charset="0"/>
                <a:ea typeface="Neo Sans Intel" pitchFamily="34" charset="0"/>
                <a:cs typeface="Neo Sans Intel" pitchFamily="34" charset="0"/>
              </a:defRPr>
            </a:lvl8pPr>
            <a:lvl9pPr marL="3886200" indent="-228600" algn="l" defTabSz="457200" rtl="0" eaLnBrk="0" fontAlgn="base" latinLnBrk="0" hangingPunct="0">
              <a:spcBef>
                <a:spcPct val="20000"/>
              </a:spcBef>
              <a:spcAft>
                <a:spcPct val="0"/>
              </a:spcAft>
              <a:buFont typeface="Arial" charset="0"/>
              <a:buChar char="»"/>
              <a:defRPr sz="1400" kern="1200">
                <a:solidFill>
                  <a:schemeClr val="tx2"/>
                </a:solidFill>
                <a:latin typeface="Neo Sans Intel" pitchFamily="34" charset="0"/>
                <a:ea typeface="Neo Sans Intel" pitchFamily="34" charset="0"/>
                <a:cs typeface="Neo Sans Intel" pitchFamily="34" charset="0"/>
              </a:defRPr>
            </a:lvl9pPr>
          </a:lstStyle>
          <a:p>
            <a:pPr>
              <a:spcBef>
                <a:spcPct val="0"/>
              </a:spcBef>
              <a:buFontTx/>
              <a:buNone/>
            </a:pPr>
            <a:fld id="{983ED003-2EF7-4FAC-89F6-32D86EABE8AC}" type="slidenum">
              <a:rPr lang="en-US" altLang="en-US" sz="600">
                <a:solidFill>
                  <a:srgbClr val="FFFFFF"/>
                </a:solidFill>
                <a:latin typeface="Neo Sans Intel Light" pitchFamily="34" charset="0"/>
                <a:cs typeface="Arial" charset="0"/>
              </a:rPr>
              <a:pPr>
                <a:spcBef>
                  <a:spcPct val="0"/>
                </a:spcBef>
                <a:buFontTx/>
                <a:buNone/>
              </a:pPr>
              <a:t>10</a:t>
            </a:fld>
            <a:endParaRPr lang="en-US" altLang="en-US" sz="600">
              <a:solidFill>
                <a:srgbClr val="FFFFFF"/>
              </a:solidFill>
              <a:latin typeface="Neo Sans Intel Light" pitchFamily="34" charset="0"/>
              <a:cs typeface="Arial" charset="0"/>
            </a:endParaRPr>
          </a:p>
        </p:txBody>
      </p:sp>
      <p:pic>
        <p:nvPicPr>
          <p:cNvPr id="7" name="Picture 7"/>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413272" y="1178131"/>
            <a:ext cx="6338888" cy="2880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1608365" y="3322865"/>
            <a:ext cx="5968093" cy="735388"/>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 name="Footer Placeholder 2"/>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106656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Analysis</a:t>
            </a:r>
            <a:endParaRPr lang="en-US" dirty="0"/>
          </a:p>
        </p:txBody>
      </p:sp>
      <p:sp>
        <p:nvSpPr>
          <p:cNvPr id="6" name="Text Placeholder 5"/>
          <p:cNvSpPr>
            <a:spLocks noGrp="1"/>
          </p:cNvSpPr>
          <p:nvPr>
            <p:ph type="body" idx="1"/>
          </p:nvPr>
        </p:nvSpPr>
        <p:spPr/>
        <p:txBody>
          <a:bodyPr/>
          <a:lstStyle/>
          <a:p>
            <a:r>
              <a:rPr lang="en-US" sz="1800" dirty="0" smtClean="0"/>
              <a:t>Using Intel® VTune™ Amplifier 2016 for Systems</a:t>
            </a:r>
            <a:br>
              <a:rPr lang="en-US" sz="1800" dirty="0" smtClean="0"/>
            </a:br>
            <a:r>
              <a:rPr lang="en-US" sz="1800" dirty="0" smtClean="0"/>
              <a:t>on Android* Systems</a:t>
            </a:r>
            <a:endParaRPr lang="en-US" sz="1800" dirty="0"/>
          </a:p>
        </p:txBody>
      </p:sp>
    </p:spTree>
    <p:extLst>
      <p:ext uri="{BB962C8B-B14F-4D97-AF65-F5344CB8AC3E}">
        <p14:creationId xmlns:p14="http://schemas.microsoft.com/office/powerpoint/2010/main" val="3862172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000" dirty="0"/>
              <a:t>Overview of Remote/Attached Collection Procedure/Architecture for Android*  </a:t>
            </a:r>
          </a:p>
        </p:txBody>
      </p:sp>
      <p:sp>
        <p:nvSpPr>
          <p:cNvPr id="29" name="Content Placeholder 2"/>
          <p:cNvSpPr>
            <a:spLocks noGrp="1"/>
          </p:cNvSpPr>
          <p:nvPr>
            <p:ph idx="1"/>
          </p:nvPr>
        </p:nvSpPr>
        <p:spPr>
          <a:xfrm>
            <a:off x="1451072" y="4340219"/>
            <a:ext cx="6171010" cy="408848"/>
          </a:xfrm>
        </p:spPr>
        <p:txBody>
          <a:bodyPr anchor="t"/>
          <a:lstStyle/>
          <a:p>
            <a:pPr marL="0" indent="0"/>
            <a:r>
              <a:rPr lang="en-US" sz="1350" dirty="0">
                <a:solidFill>
                  <a:srgbClr val="0071C5"/>
                </a:solidFill>
                <a:latin typeface="+mn-lt"/>
                <a:cs typeface="Intel Clear" panose="020B0604020203020204" pitchFamily="34" charset="0"/>
              </a:rPr>
              <a:t>Uses “</a:t>
            </a:r>
            <a:r>
              <a:rPr lang="en-US" sz="1350" dirty="0" err="1">
                <a:solidFill>
                  <a:srgbClr val="0071C5"/>
                </a:solidFill>
                <a:latin typeface="+mn-lt"/>
                <a:cs typeface="Intel Clear" panose="020B0604020203020204" pitchFamily="34" charset="0"/>
              </a:rPr>
              <a:t>adb</a:t>
            </a:r>
            <a:r>
              <a:rPr lang="en-US" sz="1350" dirty="0">
                <a:solidFill>
                  <a:srgbClr val="0071C5"/>
                </a:solidFill>
                <a:latin typeface="+mn-lt"/>
                <a:cs typeface="Intel Clear" panose="020B0604020203020204" pitchFamily="34" charset="0"/>
              </a:rPr>
              <a:t>” protocol/binary for collection &amp; data transfer (must be in path)</a:t>
            </a:r>
          </a:p>
          <a:p>
            <a:pPr marL="0" indent="0"/>
            <a:r>
              <a:rPr lang="en-US" sz="1350" dirty="0">
                <a:solidFill>
                  <a:srgbClr val="0071C5"/>
                </a:solidFill>
                <a:latin typeface="+mn-lt"/>
                <a:cs typeface="Intel Clear" panose="020B0604020203020204" pitchFamily="34" charset="0"/>
              </a:rPr>
              <a:t>Flexible collection configuration + control (pause/resume/stop)</a:t>
            </a:r>
          </a:p>
        </p:txBody>
      </p:sp>
      <p:sp>
        <p:nvSpPr>
          <p:cNvPr id="4" name="Slide Number Placeholder 3"/>
          <p:cNvSpPr>
            <a:spLocks noGrp="1"/>
          </p:cNvSpPr>
          <p:nvPr>
            <p:ph type="sldNum" sz="quarter" idx="12"/>
          </p:nvPr>
        </p:nvSpPr>
        <p:spPr/>
        <p:txBody>
          <a:bodyPr/>
          <a:lstStyle/>
          <a:p>
            <a:fld id="{DC63CF79-B335-4ED7-A02E-00F2BDAD2093}" type="slidenum">
              <a:rPr lang="en-US" altLang="en-US" smtClean="0"/>
              <a:pPr/>
              <a:t>12</a:t>
            </a:fld>
            <a:endParaRPr lang="en-US" altLang="en-US"/>
          </a:p>
        </p:txBody>
      </p:sp>
      <p:cxnSp>
        <p:nvCxnSpPr>
          <p:cNvPr id="7" name="Straight Connector 6"/>
          <p:cNvCxnSpPr/>
          <p:nvPr/>
        </p:nvCxnSpPr>
        <p:spPr>
          <a:xfrm>
            <a:off x="4814888" y="1281675"/>
            <a:ext cx="0" cy="266997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06874" y="1281675"/>
            <a:ext cx="1761830" cy="2669976"/>
          </a:xfrm>
          <a:prstGeom prst="rect">
            <a:avLst/>
          </a:prstGeom>
          <a:solidFill>
            <a:schemeClr val="accent3">
              <a:lumMod val="20000"/>
              <a:lumOff val="80000"/>
            </a:schemeClr>
          </a:solidFill>
          <a:ln>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t" anchorCtr="0"/>
          <a:lstStyle/>
          <a:p>
            <a:r>
              <a:rPr lang="en-US" sz="1350" b="1" i="1" dirty="0">
                <a:solidFill>
                  <a:prstClr val="white">
                    <a:lumMod val="50000"/>
                  </a:prstClr>
                </a:solidFill>
              </a:rPr>
              <a:t>Target device</a:t>
            </a:r>
            <a:endParaRPr lang="ru-RU" sz="1350" b="1" i="1" dirty="0">
              <a:solidFill>
                <a:prstClr val="white">
                  <a:lumMod val="50000"/>
                </a:prstClr>
              </a:solidFill>
            </a:endParaRPr>
          </a:p>
        </p:txBody>
      </p:sp>
      <p:sp>
        <p:nvSpPr>
          <p:cNvPr id="9" name="Rectangle 8"/>
          <p:cNvSpPr/>
          <p:nvPr/>
        </p:nvSpPr>
        <p:spPr>
          <a:xfrm>
            <a:off x="5200650" y="1883897"/>
            <a:ext cx="1257300" cy="418441"/>
          </a:xfrm>
          <a:prstGeom prst="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2700000" scaled="1"/>
            <a:tileRect/>
          </a:gradFill>
          <a:effectLst>
            <a:glow rad="63500">
              <a:schemeClr val="accent4">
                <a:satMod val="175000"/>
                <a:alpha val="40000"/>
              </a:schemeClr>
            </a:glow>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lIns="68576" tIns="34289" rIns="68576" bIns="34289" rtlCol="0" anchor="ctr"/>
          <a:lstStyle/>
          <a:p>
            <a:r>
              <a:rPr lang="en-US" sz="1050" b="1" i="1" dirty="0">
                <a:solidFill>
                  <a:srgbClr val="EEECE1">
                    <a:lumMod val="20000"/>
                    <a:lumOff val="80000"/>
                  </a:srgbClr>
                </a:solidFill>
              </a:rPr>
              <a:t>amplxe-runss</a:t>
            </a:r>
            <a:endParaRPr lang="ru-RU" sz="1050" b="1" i="1" dirty="0">
              <a:solidFill>
                <a:srgbClr val="EEECE1">
                  <a:lumMod val="20000"/>
                  <a:lumOff val="80000"/>
                </a:srgbClr>
              </a:solidFill>
            </a:endParaRPr>
          </a:p>
        </p:txBody>
      </p:sp>
      <p:sp>
        <p:nvSpPr>
          <p:cNvPr id="10" name="Rectangle 9"/>
          <p:cNvSpPr/>
          <p:nvPr/>
        </p:nvSpPr>
        <p:spPr>
          <a:xfrm>
            <a:off x="1335882" y="1009859"/>
            <a:ext cx="3295057" cy="2411376"/>
          </a:xfrm>
          <a:prstGeom prst="rect">
            <a:avLst/>
          </a:prstGeom>
          <a:solidFill>
            <a:schemeClr val="accent3">
              <a:lumMod val="20000"/>
              <a:lumOff val="80000"/>
            </a:schemeClr>
          </a:solidFill>
          <a:ln>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t" anchorCtr="0"/>
          <a:lstStyle/>
          <a:p>
            <a:r>
              <a:rPr lang="en-US" sz="1350" b="1" i="1" dirty="0">
                <a:solidFill>
                  <a:prstClr val="white">
                    <a:lumMod val="50000"/>
                  </a:prstClr>
                </a:solidFill>
              </a:rPr>
              <a:t>Host</a:t>
            </a:r>
            <a:endParaRPr lang="ru-RU" sz="1350" b="1" i="1" dirty="0">
              <a:solidFill>
                <a:prstClr val="white">
                  <a:lumMod val="50000"/>
                </a:prstClr>
              </a:solidFill>
            </a:endParaRPr>
          </a:p>
        </p:txBody>
      </p:sp>
      <p:sp>
        <p:nvSpPr>
          <p:cNvPr id="11" name="Rectangle 10"/>
          <p:cNvSpPr/>
          <p:nvPr/>
        </p:nvSpPr>
        <p:spPr>
          <a:xfrm>
            <a:off x="1392786" y="1298540"/>
            <a:ext cx="930474" cy="457200"/>
          </a:xfrm>
          <a:prstGeom prst="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2700000" scaled="1"/>
            <a:tileRect/>
          </a:gradFill>
          <a:effectLst>
            <a:glow rad="63500">
              <a:schemeClr val="accent4">
                <a:satMod val="175000"/>
                <a:alpha val="40000"/>
              </a:schemeClr>
            </a:glow>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lIns="68576" tIns="34289" rIns="68576" bIns="34289" rtlCol="0" anchor="ctr"/>
          <a:lstStyle/>
          <a:p>
            <a:r>
              <a:rPr lang="en-US" sz="1350" b="1" i="1" dirty="0" err="1">
                <a:solidFill>
                  <a:srgbClr val="EEECE1">
                    <a:lumMod val="20000"/>
                    <a:lumOff val="80000"/>
                  </a:srgbClr>
                </a:solidFill>
              </a:rPr>
              <a:t>VTune</a:t>
            </a:r>
            <a:r>
              <a:rPr lang="en-US" sz="1350" b="1" i="1" dirty="0">
                <a:solidFill>
                  <a:srgbClr val="EEECE1">
                    <a:lumMod val="20000"/>
                    <a:lumOff val="80000"/>
                  </a:srgbClr>
                </a:solidFill>
              </a:rPr>
              <a:t> GUI</a:t>
            </a:r>
            <a:endParaRPr lang="ru-RU" sz="1350" b="1" i="1" dirty="0">
              <a:solidFill>
                <a:srgbClr val="EEECE1">
                  <a:lumMod val="20000"/>
                  <a:lumOff val="80000"/>
                </a:srgbClr>
              </a:solidFill>
            </a:endParaRPr>
          </a:p>
        </p:txBody>
      </p:sp>
      <p:sp>
        <p:nvSpPr>
          <p:cNvPr id="12" name="Flowchart: Multidocument 11"/>
          <p:cNvSpPr/>
          <p:nvPr/>
        </p:nvSpPr>
        <p:spPr>
          <a:xfrm>
            <a:off x="1519009" y="2749690"/>
            <a:ext cx="628650" cy="571499"/>
          </a:xfrm>
          <a:prstGeom prst="flowChartMultidocument">
            <a:avLst/>
          </a:prstGeom>
          <a:gradFill flip="none" rotWithShape="1">
            <a:gsLst>
              <a:gs pos="0">
                <a:sysClr val="window" lastClr="FFFFFF">
                  <a:lumMod val="85000"/>
                  <a:shade val="30000"/>
                  <a:satMod val="115000"/>
                </a:sysClr>
              </a:gs>
              <a:gs pos="50000">
                <a:sysClr val="window" lastClr="FFFFFF">
                  <a:lumMod val="85000"/>
                  <a:shade val="67500"/>
                  <a:satMod val="115000"/>
                </a:sysClr>
              </a:gs>
              <a:gs pos="100000">
                <a:sysClr val="window" lastClr="FFFFFF">
                  <a:lumMod val="85000"/>
                  <a:shade val="100000"/>
                  <a:satMod val="115000"/>
                </a:sysClr>
              </a:gs>
            </a:gsLst>
            <a:lin ang="2700000" scaled="1"/>
            <a:tileRect/>
          </a:gradFill>
          <a:ln w="25400" cap="flat" cmpd="sng" algn="ctr">
            <a:solidFill>
              <a:srgbClr val="EEECE1">
                <a:lumMod val="50000"/>
              </a:srgbClr>
            </a:solidFill>
            <a:prstDash val="solid"/>
          </a:ln>
          <a:effectLst/>
        </p:spPr>
        <p:txBody>
          <a:bodyPr lIns="68576" tIns="34289" rIns="68576" bIns="34289" rtlCol="0" anchor="ctr"/>
          <a:lstStyle/>
          <a:p>
            <a:pPr>
              <a:defRPr/>
            </a:pPr>
            <a:r>
              <a:rPr lang="en-US" sz="825" b="1" kern="0" dirty="0">
                <a:solidFill>
                  <a:schemeClr val="bg1"/>
                </a:solidFill>
                <a:latin typeface="Verdana" pitchFamily="34" charset="0"/>
              </a:rPr>
              <a:t>VTune result</a:t>
            </a:r>
            <a:endParaRPr lang="ru-RU" sz="825" b="1" kern="0" dirty="0">
              <a:solidFill>
                <a:schemeClr val="bg1"/>
              </a:solidFill>
              <a:latin typeface="Verdana" pitchFamily="34" charset="0"/>
            </a:endParaRPr>
          </a:p>
        </p:txBody>
      </p:sp>
      <p:sp>
        <p:nvSpPr>
          <p:cNvPr id="13" name="Rounded Rectangular Callout 12"/>
          <p:cNvSpPr/>
          <p:nvPr/>
        </p:nvSpPr>
        <p:spPr bwMode="auto">
          <a:xfrm>
            <a:off x="6869676" y="1765306"/>
            <a:ext cx="1023344" cy="781325"/>
          </a:xfrm>
          <a:prstGeom prst="wedgeRoundRectCallout">
            <a:avLst>
              <a:gd name="adj1" fmla="val -86158"/>
              <a:gd name="adj2" fmla="val -17547"/>
              <a:gd name="adj3" fmla="val 16667"/>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68576" tIns="34289" rIns="68576" bIns="34289" numCol="1" rtlCol="0" anchor="t" anchorCtr="0" compatLnSpc="1">
            <a:prstTxWarp prst="textNoShape">
              <a:avLst/>
            </a:prstTxWarp>
            <a:normAutofit/>
          </a:bodyPr>
          <a:lstStyle/>
          <a:p>
            <a:pPr algn="l"/>
            <a:r>
              <a:rPr lang="en-US" sz="825" dirty="0">
                <a:solidFill>
                  <a:schemeClr val="tx1"/>
                </a:solidFill>
                <a:latin typeface="Verdana" pitchFamily="34" charset="0"/>
                <a:cs typeface="Verdana" pitchFamily="34" charset="0"/>
              </a:rPr>
              <a:t>VTune collector binary runs on target and stores result on target</a:t>
            </a:r>
          </a:p>
        </p:txBody>
      </p:sp>
      <p:sp>
        <p:nvSpPr>
          <p:cNvPr id="14" name="Line Callout 3 13"/>
          <p:cNvSpPr/>
          <p:nvPr/>
        </p:nvSpPr>
        <p:spPr bwMode="auto">
          <a:xfrm>
            <a:off x="1451072" y="3472124"/>
            <a:ext cx="993876" cy="579547"/>
          </a:xfrm>
          <a:prstGeom prst="borderCallout3">
            <a:avLst>
              <a:gd name="adj1" fmla="val 21524"/>
              <a:gd name="adj2" fmla="val -5333"/>
              <a:gd name="adj3" fmla="val 22447"/>
              <a:gd name="adj4" fmla="val -22260"/>
              <a:gd name="adj5" fmla="val -326573"/>
              <a:gd name="adj6" fmla="val -24502"/>
              <a:gd name="adj7" fmla="val -326176"/>
              <a:gd name="adj8" fmla="val -331"/>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68576" tIns="34289" rIns="68576" bIns="34289" numCol="1" rtlCol="0" anchor="t" anchorCtr="0" compatLnSpc="1">
            <a:prstTxWarp prst="textNoShape">
              <a:avLst/>
            </a:prstTxWarp>
            <a:normAutofit fontScale="77500" lnSpcReduction="20000"/>
          </a:bodyPr>
          <a:lstStyle/>
          <a:p>
            <a:pPr algn="ctr" fontAlgn="base">
              <a:spcBef>
                <a:spcPct val="0"/>
              </a:spcBef>
              <a:spcAft>
                <a:spcPct val="0"/>
              </a:spcAft>
            </a:pPr>
            <a:r>
              <a:rPr lang="en-US" sz="675" dirty="0">
                <a:solidFill>
                  <a:schemeClr val="tx1"/>
                </a:solidFill>
                <a:latin typeface="Verdana" pitchFamily="34" charset="0"/>
                <a:cs typeface="Verdana" pitchFamily="34" charset="0"/>
              </a:rPr>
              <a:t>Data is opened in GUI and symbols are resolved using modules stored in result </a:t>
            </a:r>
            <a:r>
              <a:rPr lang="en-US" sz="675" dirty="0" err="1">
                <a:solidFill>
                  <a:schemeClr val="tx1"/>
                </a:solidFill>
                <a:latin typeface="Verdana" pitchFamily="34" charset="0"/>
                <a:cs typeface="Verdana" pitchFamily="34" charset="0"/>
              </a:rPr>
              <a:t>dir</a:t>
            </a:r>
            <a:endParaRPr lang="en-US" sz="675" dirty="0">
              <a:solidFill>
                <a:schemeClr val="tx1"/>
              </a:solidFill>
              <a:latin typeface="Verdana" pitchFamily="34" charset="0"/>
              <a:cs typeface="Verdana" pitchFamily="34" charset="0"/>
            </a:endParaRPr>
          </a:p>
          <a:p>
            <a:pPr algn="ctr" fontAlgn="base">
              <a:spcBef>
                <a:spcPct val="0"/>
              </a:spcBef>
              <a:spcAft>
                <a:spcPct val="0"/>
              </a:spcAft>
            </a:pPr>
            <a:r>
              <a:rPr lang="en-US" sz="675" dirty="0">
                <a:solidFill>
                  <a:schemeClr val="tx1"/>
                </a:solidFill>
                <a:latin typeface="Verdana" pitchFamily="34" charset="0"/>
                <a:cs typeface="Verdana" pitchFamily="34" charset="0"/>
              </a:rPr>
              <a:t>User can specify search </a:t>
            </a:r>
            <a:r>
              <a:rPr lang="en-US" sz="675" dirty="0" err="1">
                <a:solidFill>
                  <a:schemeClr val="tx1"/>
                </a:solidFill>
                <a:latin typeface="Verdana" pitchFamily="34" charset="0"/>
                <a:cs typeface="Verdana" pitchFamily="34" charset="0"/>
              </a:rPr>
              <a:t>dir</a:t>
            </a:r>
            <a:r>
              <a:rPr lang="en-US" sz="675" dirty="0">
                <a:solidFill>
                  <a:schemeClr val="tx1"/>
                </a:solidFill>
                <a:latin typeface="Verdana" pitchFamily="34" charset="0"/>
                <a:cs typeface="Verdana" pitchFamily="34" charset="0"/>
              </a:rPr>
              <a:t> with separate debug files if needed</a:t>
            </a:r>
          </a:p>
        </p:txBody>
      </p:sp>
      <p:grpSp>
        <p:nvGrpSpPr>
          <p:cNvPr id="15" name="Group 14"/>
          <p:cNvGrpSpPr/>
          <p:nvPr/>
        </p:nvGrpSpPr>
        <p:grpSpPr>
          <a:xfrm>
            <a:off x="3217121" y="1866570"/>
            <a:ext cx="1264444" cy="1500187"/>
            <a:chOff x="1540666" y="1271582"/>
            <a:chExt cx="1685925" cy="2000249"/>
          </a:xfrm>
        </p:grpSpPr>
        <p:sp>
          <p:nvSpPr>
            <p:cNvPr id="16" name="Rectangle 15"/>
            <p:cNvSpPr/>
            <p:nvPr/>
          </p:nvSpPr>
          <p:spPr>
            <a:xfrm>
              <a:off x="1540666" y="1271582"/>
              <a:ext cx="1685925" cy="2000249"/>
            </a:xfrm>
            <a:prstGeom prst="rect">
              <a:avLst/>
            </a:prstGeom>
            <a:solidFill>
              <a:schemeClr val="tx2">
                <a:lumMod val="20000"/>
                <a:lumOff val="80000"/>
              </a:schemeClr>
            </a:solidFill>
            <a:ln>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900" b="1" i="1" dirty="0" err="1">
                  <a:solidFill>
                    <a:prstClr val="white">
                      <a:lumMod val="50000"/>
                    </a:prstClr>
                  </a:solidFill>
                </a:rPr>
                <a:t>amplxe</a:t>
              </a:r>
              <a:r>
                <a:rPr lang="en-US" sz="900" b="1" i="1" dirty="0">
                  <a:solidFill>
                    <a:prstClr val="white">
                      <a:lumMod val="50000"/>
                    </a:prstClr>
                  </a:solidFill>
                </a:rPr>
                <a:t>-cl</a:t>
              </a:r>
              <a:endParaRPr lang="ru-RU" sz="900" b="1" i="1" dirty="0">
                <a:solidFill>
                  <a:prstClr val="white">
                    <a:lumMod val="50000"/>
                  </a:prstClr>
                </a:solidFill>
              </a:endParaRPr>
            </a:p>
          </p:txBody>
        </p:sp>
        <p:sp>
          <p:nvSpPr>
            <p:cNvPr id="17" name="Rectangle 16"/>
            <p:cNvSpPr/>
            <p:nvPr/>
          </p:nvSpPr>
          <p:spPr>
            <a:xfrm>
              <a:off x="1671637" y="1610909"/>
              <a:ext cx="1443037" cy="762000"/>
            </a:xfrm>
            <a:prstGeom prst="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2700000" scaled="1"/>
              <a:tileRect/>
            </a:gradFill>
            <a:effectLst>
              <a:glow rad="63500">
                <a:schemeClr val="accent4">
                  <a:satMod val="175000"/>
                  <a:alpha val="40000"/>
                </a:schemeClr>
              </a:glow>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tlCol="0" anchor="ctr"/>
            <a:lstStyle/>
            <a:p>
              <a:r>
                <a:rPr lang="en-US" sz="1050" b="1" i="1" dirty="0">
                  <a:solidFill>
                    <a:srgbClr val="EEECE1">
                      <a:lumMod val="20000"/>
                      <a:lumOff val="80000"/>
                    </a:srgbClr>
                  </a:solidFill>
                </a:rPr>
                <a:t>control collection</a:t>
              </a:r>
              <a:endParaRPr lang="ru-RU" sz="1050" b="1" i="1" dirty="0">
                <a:solidFill>
                  <a:srgbClr val="EEECE1">
                    <a:lumMod val="20000"/>
                    <a:lumOff val="80000"/>
                  </a:srgbClr>
                </a:solidFill>
              </a:endParaRPr>
            </a:p>
          </p:txBody>
        </p:sp>
        <p:sp>
          <p:nvSpPr>
            <p:cNvPr id="18" name="Rectangle 17"/>
            <p:cNvSpPr/>
            <p:nvPr/>
          </p:nvSpPr>
          <p:spPr>
            <a:xfrm>
              <a:off x="1671637" y="2526479"/>
              <a:ext cx="1443037" cy="609600"/>
            </a:xfrm>
            <a:prstGeom prst="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2700000" scaled="1"/>
              <a:tileRect/>
            </a:gradFill>
            <a:effectLst>
              <a:glow rad="63500">
                <a:schemeClr val="accent4">
                  <a:satMod val="175000"/>
                  <a:alpha val="40000"/>
                </a:schemeClr>
              </a:glow>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tlCol="0" anchor="ctr"/>
            <a:lstStyle/>
            <a:p>
              <a:r>
                <a:rPr lang="en-US" sz="900" b="1" i="1" dirty="0">
                  <a:solidFill>
                    <a:srgbClr val="EEECE1">
                      <a:lumMod val="20000"/>
                      <a:lumOff val="80000"/>
                    </a:srgbClr>
                  </a:solidFill>
                </a:rPr>
                <a:t>transfer data/modules</a:t>
              </a:r>
              <a:endParaRPr lang="ru-RU" sz="900" b="1" i="1" dirty="0">
                <a:solidFill>
                  <a:srgbClr val="EEECE1">
                    <a:lumMod val="20000"/>
                    <a:lumOff val="80000"/>
                  </a:srgbClr>
                </a:solidFill>
              </a:endParaRPr>
            </a:p>
          </p:txBody>
        </p:sp>
      </p:grpSp>
      <p:cxnSp>
        <p:nvCxnSpPr>
          <p:cNvPr id="19" name="Straight Arrow Connector 18"/>
          <p:cNvCxnSpPr>
            <a:stCxn id="12" idx="0"/>
            <a:endCxn id="11" idx="2"/>
          </p:cNvCxnSpPr>
          <p:nvPr/>
        </p:nvCxnSpPr>
        <p:spPr>
          <a:xfrm flipH="1" flipV="1">
            <a:off x="1858023" y="1755740"/>
            <a:ext cx="18560" cy="993950"/>
          </a:xfrm>
          <a:prstGeom prst="straightConnector1">
            <a:avLst/>
          </a:prstGeom>
          <a:noFill/>
          <a:ln w="22225" cap="flat" cmpd="sng" algn="ctr">
            <a:solidFill>
              <a:schemeClr val="bg2">
                <a:lumMod val="65000"/>
                <a:lumOff val="35000"/>
              </a:schemeClr>
            </a:solidFill>
            <a:prstDash val="solid"/>
            <a:tailEnd type="arrow"/>
          </a:ln>
          <a:effectLst/>
        </p:spPr>
      </p:cxnSp>
      <p:cxnSp>
        <p:nvCxnSpPr>
          <p:cNvPr id="20" name="Straight Arrow Connector 19"/>
          <p:cNvCxnSpPr>
            <a:stCxn id="18" idx="1"/>
            <a:endCxn id="12" idx="3"/>
          </p:cNvCxnSpPr>
          <p:nvPr/>
        </p:nvCxnSpPr>
        <p:spPr>
          <a:xfrm flipH="1" flipV="1">
            <a:off x="2147659" y="3035440"/>
            <a:ext cx="1167690" cy="902"/>
          </a:xfrm>
          <a:prstGeom prst="straightConnector1">
            <a:avLst/>
          </a:prstGeom>
          <a:noFill/>
          <a:ln w="22225" cap="flat" cmpd="sng" algn="ctr">
            <a:solidFill>
              <a:schemeClr val="bg2">
                <a:lumMod val="65000"/>
                <a:lumOff val="35000"/>
              </a:schemeClr>
            </a:solidFill>
            <a:prstDash val="solid"/>
            <a:tailEnd type="arrow"/>
          </a:ln>
          <a:effectLst/>
        </p:spPr>
      </p:cxnSp>
      <p:sp>
        <p:nvSpPr>
          <p:cNvPr id="21" name="Flowchart: Multidocument 20"/>
          <p:cNvSpPr/>
          <p:nvPr/>
        </p:nvSpPr>
        <p:spPr>
          <a:xfrm>
            <a:off x="5477996" y="2463941"/>
            <a:ext cx="628650" cy="571499"/>
          </a:xfrm>
          <a:prstGeom prst="flowChartMultidocument">
            <a:avLst/>
          </a:prstGeom>
          <a:gradFill flip="none" rotWithShape="1">
            <a:gsLst>
              <a:gs pos="0">
                <a:sysClr val="window" lastClr="FFFFFF">
                  <a:lumMod val="85000"/>
                  <a:shade val="30000"/>
                  <a:satMod val="115000"/>
                </a:sysClr>
              </a:gs>
              <a:gs pos="50000">
                <a:sysClr val="window" lastClr="FFFFFF">
                  <a:lumMod val="85000"/>
                  <a:shade val="67500"/>
                  <a:satMod val="115000"/>
                </a:sysClr>
              </a:gs>
              <a:gs pos="100000">
                <a:sysClr val="window" lastClr="FFFFFF">
                  <a:lumMod val="85000"/>
                  <a:shade val="100000"/>
                  <a:satMod val="115000"/>
                </a:sysClr>
              </a:gs>
            </a:gsLst>
            <a:lin ang="2700000" scaled="1"/>
            <a:tileRect/>
          </a:gradFill>
          <a:ln w="25400" cap="flat" cmpd="sng" algn="ctr">
            <a:solidFill>
              <a:srgbClr val="EEECE1">
                <a:lumMod val="50000"/>
              </a:srgbClr>
            </a:solidFill>
            <a:prstDash val="solid"/>
          </a:ln>
          <a:effectLst/>
        </p:spPr>
        <p:txBody>
          <a:bodyPr lIns="68576" tIns="34289" rIns="68576" bIns="34289" rtlCol="0" anchor="ctr"/>
          <a:lstStyle/>
          <a:p>
            <a:pPr>
              <a:defRPr/>
            </a:pPr>
            <a:r>
              <a:rPr lang="en-US" sz="825" b="1" kern="0" dirty="0">
                <a:solidFill>
                  <a:schemeClr val="bg1"/>
                </a:solidFill>
                <a:latin typeface="Verdana" pitchFamily="34" charset="0"/>
              </a:rPr>
              <a:t>VTune result</a:t>
            </a:r>
            <a:endParaRPr lang="ru-RU" sz="825" b="1" kern="0" dirty="0">
              <a:solidFill>
                <a:schemeClr val="bg1"/>
              </a:solidFill>
              <a:latin typeface="Verdana" pitchFamily="34" charset="0"/>
            </a:endParaRPr>
          </a:p>
        </p:txBody>
      </p:sp>
      <p:cxnSp>
        <p:nvCxnSpPr>
          <p:cNvPr id="22" name="Straight Arrow Connector 21"/>
          <p:cNvCxnSpPr>
            <a:stCxn id="9" idx="2"/>
            <a:endCxn id="21" idx="0"/>
          </p:cNvCxnSpPr>
          <p:nvPr/>
        </p:nvCxnSpPr>
        <p:spPr>
          <a:xfrm>
            <a:off x="5829300" y="2302338"/>
            <a:ext cx="6270" cy="161603"/>
          </a:xfrm>
          <a:prstGeom prst="straightConnector1">
            <a:avLst/>
          </a:prstGeom>
          <a:noFill/>
          <a:ln w="22225" cap="flat" cmpd="sng" algn="ctr">
            <a:solidFill>
              <a:schemeClr val="bg2">
                <a:lumMod val="65000"/>
                <a:lumOff val="35000"/>
              </a:schemeClr>
            </a:solidFill>
            <a:prstDash val="solid"/>
            <a:tailEnd type="arrow"/>
          </a:ln>
          <a:effectLst/>
        </p:spPr>
      </p:cxnSp>
      <p:cxnSp>
        <p:nvCxnSpPr>
          <p:cNvPr id="23" name="Straight Connector 22"/>
          <p:cNvCxnSpPr/>
          <p:nvPr/>
        </p:nvCxnSpPr>
        <p:spPr>
          <a:xfrm flipH="1">
            <a:off x="5008836" y="3217637"/>
            <a:ext cx="1759868" cy="0"/>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900739" y="3421235"/>
            <a:ext cx="660797" cy="251817"/>
          </a:xfrm>
          <a:prstGeom prst="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2700000" scaled="1"/>
            <a:tileRect/>
          </a:gradFill>
          <a:effectLst>
            <a:glow rad="63500">
              <a:schemeClr val="accent4">
                <a:satMod val="175000"/>
                <a:alpha val="40000"/>
              </a:schemeClr>
            </a:glow>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lIns="68576" tIns="34289" rIns="68576" bIns="34289" rtlCol="0" anchor="ctr"/>
          <a:lstStyle/>
          <a:p>
            <a:r>
              <a:rPr lang="en-US" sz="1050" b="1" i="1" dirty="0">
                <a:solidFill>
                  <a:srgbClr val="EEECE1">
                    <a:lumMod val="20000"/>
                    <a:lumOff val="80000"/>
                  </a:srgbClr>
                </a:solidFill>
              </a:rPr>
              <a:t>driver</a:t>
            </a:r>
            <a:endParaRPr lang="ru-RU" sz="1050" b="1" i="1" dirty="0">
              <a:solidFill>
                <a:srgbClr val="EEECE1">
                  <a:lumMod val="20000"/>
                  <a:lumOff val="80000"/>
                </a:srgbClr>
              </a:solidFill>
            </a:endParaRPr>
          </a:p>
        </p:txBody>
      </p:sp>
      <p:cxnSp>
        <p:nvCxnSpPr>
          <p:cNvPr id="25" name="Elbow Connector 24"/>
          <p:cNvCxnSpPr>
            <a:stCxn id="24" idx="3"/>
            <a:endCxn id="9" idx="3"/>
          </p:cNvCxnSpPr>
          <p:nvPr/>
        </p:nvCxnSpPr>
        <p:spPr bwMode="auto">
          <a:xfrm flipH="1" flipV="1">
            <a:off x="6457954" y="2093117"/>
            <a:ext cx="103585" cy="1454027"/>
          </a:xfrm>
          <a:prstGeom prst="bentConnector3">
            <a:avLst>
              <a:gd name="adj1" fmla="val -93103"/>
            </a:avLst>
          </a:prstGeom>
          <a:solidFill>
            <a:schemeClr val="accent1"/>
          </a:solidFill>
          <a:ln w="19050" cap="flat" cmpd="sng" algn="ctr">
            <a:solidFill>
              <a:schemeClr val="bg2">
                <a:lumMod val="75000"/>
                <a:lumOff val="25000"/>
              </a:schemeClr>
            </a:solidFill>
            <a:prstDash val="solid"/>
            <a:round/>
            <a:headEnd type="none" w="med" len="med"/>
            <a:tailEnd type="arrow"/>
          </a:ln>
          <a:effectLst/>
        </p:spPr>
      </p:cxnSp>
      <p:sp>
        <p:nvSpPr>
          <p:cNvPr id="26" name="Right Arrow 25"/>
          <p:cNvSpPr/>
          <p:nvPr/>
        </p:nvSpPr>
        <p:spPr bwMode="auto">
          <a:xfrm>
            <a:off x="4481564" y="1918270"/>
            <a:ext cx="719090" cy="477749"/>
          </a:xfrm>
          <a:prstGeom prst="rightArrow">
            <a:avLst/>
          </a:prstGeom>
          <a:solidFill>
            <a:schemeClr val="accent5"/>
          </a:solidFill>
          <a:ln w="12700" cap="flat" cmpd="sng" algn="ctr">
            <a:solidFill>
              <a:schemeClr val="tx2"/>
            </a:solidFill>
            <a:prstDash val="solid"/>
            <a:round/>
            <a:headEnd type="none" w="med" len="med"/>
            <a:tailEnd type="none" w="med" len="med"/>
          </a:ln>
          <a:effectLst/>
        </p:spPr>
        <p:txBody>
          <a:bodyPr vert="horz" wrap="none" lIns="68576" tIns="34289" rIns="68576" bIns="34289" numCol="1" rtlCol="0" anchor="ctr" anchorCtr="0" compatLnSpc="1">
            <a:prstTxWarp prst="textNoShape">
              <a:avLst/>
            </a:prstTxWarp>
          </a:bodyPr>
          <a:lstStyle/>
          <a:p>
            <a:pPr algn="ctr" fontAlgn="base">
              <a:spcBef>
                <a:spcPct val="0"/>
              </a:spcBef>
              <a:spcAft>
                <a:spcPct val="0"/>
              </a:spcAft>
            </a:pPr>
            <a:r>
              <a:rPr lang="en-US" sz="1200" dirty="0" err="1">
                <a:latin typeface="Verdana" pitchFamily="34" charset="0"/>
                <a:cs typeface="Verdana" pitchFamily="34" charset="0"/>
              </a:rPr>
              <a:t>adb</a:t>
            </a:r>
            <a:endParaRPr lang="en-US" sz="1200" dirty="0">
              <a:latin typeface="Verdana" pitchFamily="34" charset="0"/>
              <a:cs typeface="Verdana" pitchFamily="34" charset="0"/>
            </a:endParaRPr>
          </a:p>
        </p:txBody>
      </p:sp>
      <p:sp>
        <p:nvSpPr>
          <p:cNvPr id="27" name="Left Arrow 26"/>
          <p:cNvSpPr/>
          <p:nvPr/>
        </p:nvSpPr>
        <p:spPr bwMode="auto">
          <a:xfrm>
            <a:off x="4481565" y="2583157"/>
            <a:ext cx="904352" cy="390236"/>
          </a:xfrm>
          <a:prstGeom prst="leftArrow">
            <a:avLst/>
          </a:prstGeom>
          <a:solidFill>
            <a:schemeClr val="accent5"/>
          </a:solidFill>
          <a:ln w="12700" cap="flat" cmpd="sng" algn="ctr">
            <a:solidFill>
              <a:schemeClr val="tx2"/>
            </a:solidFill>
            <a:prstDash val="solid"/>
            <a:round/>
            <a:headEnd type="none" w="med" len="med"/>
            <a:tailEnd type="none" w="med" len="med"/>
          </a:ln>
          <a:effectLst/>
        </p:spPr>
        <p:txBody>
          <a:bodyPr rot="0" spcFirstLastPara="0" vertOverflow="overflow" horzOverflow="overflow" vert="horz" wrap="none" lIns="68576" tIns="34289" rIns="68576" bIns="34289" numCol="1" spcCol="0" rtlCol="0" fromWordArt="0" anchor="ctr" anchorCtr="0" forceAA="0" compatLnSpc="1">
            <a:prstTxWarp prst="textNoShape">
              <a:avLst/>
            </a:prstTxWarp>
            <a:noAutofit/>
          </a:bodyPr>
          <a:lstStyle/>
          <a:p>
            <a:pPr algn="ctr" fontAlgn="base">
              <a:spcBef>
                <a:spcPct val="0"/>
              </a:spcBef>
              <a:spcAft>
                <a:spcPct val="0"/>
              </a:spcAft>
            </a:pPr>
            <a:r>
              <a:rPr lang="en-US" sz="1200" dirty="0" err="1">
                <a:latin typeface="Verdana" pitchFamily="34" charset="0"/>
                <a:cs typeface="Verdana" pitchFamily="34" charset="0"/>
              </a:rPr>
              <a:t>adb</a:t>
            </a:r>
            <a:endParaRPr lang="en-US" sz="1200" dirty="0">
              <a:latin typeface="Verdana" pitchFamily="34" charset="0"/>
              <a:cs typeface="Verdana" pitchFamily="34" charset="0"/>
            </a:endParaRPr>
          </a:p>
        </p:txBody>
      </p:sp>
      <p:sp>
        <p:nvSpPr>
          <p:cNvPr id="28" name="Rounded Rectangular Callout 27"/>
          <p:cNvSpPr/>
          <p:nvPr/>
        </p:nvSpPr>
        <p:spPr bwMode="auto">
          <a:xfrm>
            <a:off x="2616399" y="3585981"/>
            <a:ext cx="1521618" cy="634322"/>
          </a:xfrm>
          <a:prstGeom prst="wedgeRoundRectCallout">
            <a:avLst>
              <a:gd name="adj1" fmla="val 1831"/>
              <a:gd name="adj2" fmla="val -95294"/>
              <a:gd name="adj3" fmla="val 16667"/>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68576" tIns="34289" rIns="68576" bIns="34289" numCol="1" rtlCol="0" anchor="t" anchorCtr="0" compatLnSpc="1">
            <a:prstTxWarp prst="textNoShape">
              <a:avLst/>
            </a:prstTxWarp>
            <a:noAutofit/>
          </a:bodyPr>
          <a:lstStyle/>
          <a:p>
            <a:pPr algn="l"/>
            <a:r>
              <a:rPr lang="en-US" sz="675" dirty="0">
                <a:solidFill>
                  <a:schemeClr val="tx1"/>
                </a:solidFill>
                <a:latin typeface="Verdana" pitchFamily="34" charset="0"/>
                <a:cs typeface="Verdana" pitchFamily="34" charset="0"/>
              </a:rPr>
              <a:t>Transfers data collected remotely back to host automatically together with stripped application modules for symbol resolution</a:t>
            </a:r>
          </a:p>
        </p:txBody>
      </p:sp>
      <p:grpSp>
        <p:nvGrpSpPr>
          <p:cNvPr id="42" name="Group 41"/>
          <p:cNvGrpSpPr/>
          <p:nvPr/>
        </p:nvGrpSpPr>
        <p:grpSpPr>
          <a:xfrm>
            <a:off x="2619447" y="1097341"/>
            <a:ext cx="1598393" cy="730831"/>
            <a:chOff x="1968596" y="1463121"/>
            <a:chExt cx="2131190" cy="974441"/>
          </a:xfrm>
        </p:grpSpPr>
        <p:sp>
          <p:nvSpPr>
            <p:cNvPr id="33" name="Rectangle 32"/>
            <p:cNvSpPr/>
            <p:nvPr/>
          </p:nvSpPr>
          <p:spPr>
            <a:xfrm>
              <a:off x="1968596" y="1463121"/>
              <a:ext cx="2131190" cy="974441"/>
            </a:xfrm>
            <a:prstGeom prst="rect">
              <a:avLst/>
            </a:prstGeom>
            <a:solidFill>
              <a:schemeClr val="tx2">
                <a:lumMod val="20000"/>
                <a:lumOff val="80000"/>
              </a:schemeClr>
            </a:solidFill>
            <a:ln>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900" b="1" i="1" dirty="0">
                  <a:solidFill>
                    <a:prstClr val="white">
                      <a:lumMod val="50000"/>
                    </a:prstClr>
                  </a:solidFill>
                </a:rPr>
                <a:t>GUI Collector Control</a:t>
              </a:r>
              <a:endParaRPr lang="ru-RU" sz="900" b="1" i="1" dirty="0">
                <a:solidFill>
                  <a:prstClr val="white">
                    <a:lumMod val="50000"/>
                  </a:prstClr>
                </a:solidFill>
              </a:endParaRPr>
            </a:p>
          </p:txBody>
        </p:sp>
        <p:pic>
          <p:nvPicPr>
            <p:cNvPr id="11267" name="Picture 3"/>
            <p:cNvPicPr>
              <a:picLocks noChangeAspect="1" noChangeArrowheads="1"/>
            </p:cNvPicPr>
            <p:nvPr/>
          </p:nvPicPr>
          <p:blipFill>
            <a:blip r:embed="rId3" cstate="screen">
              <a:extLst>
                <a:ext uri="{28A0092B-C50C-407E-A947-70E740481C1C}">
                  <a14:useLocalDpi xmlns:a14="http://schemas.microsoft.com/office/drawing/2010/main" val="0"/>
                </a:ext>
              </a:extLst>
            </a:blip>
            <a:stretch>
              <a:fillRect/>
            </a:stretch>
          </p:blipFill>
          <p:spPr bwMode="auto">
            <a:xfrm>
              <a:off x="2091378" y="1701921"/>
              <a:ext cx="1918104" cy="633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6" name="Straight Connector 45"/>
          <p:cNvCxnSpPr/>
          <p:nvPr/>
        </p:nvCxnSpPr>
        <p:spPr>
          <a:xfrm>
            <a:off x="4295887" y="1196412"/>
            <a:ext cx="0" cy="672757"/>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4194148" y="1196412"/>
            <a:ext cx="101739"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323260" y="1532791"/>
            <a:ext cx="296187"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65" name="Rounded Rectangular Callout 64"/>
          <p:cNvSpPr/>
          <p:nvPr/>
        </p:nvSpPr>
        <p:spPr bwMode="auto">
          <a:xfrm>
            <a:off x="6977657" y="3371235"/>
            <a:ext cx="915363" cy="580417"/>
          </a:xfrm>
          <a:prstGeom prst="wedgeRoundRectCallout">
            <a:avLst>
              <a:gd name="adj1" fmla="val -86158"/>
              <a:gd name="adj2" fmla="val -17547"/>
              <a:gd name="adj3" fmla="val 16667"/>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68576" tIns="34289" rIns="68576" bIns="34289" numCol="1" rtlCol="0" anchor="t" anchorCtr="0" compatLnSpc="1">
            <a:prstTxWarp prst="textNoShape">
              <a:avLst/>
            </a:prstTxWarp>
            <a:normAutofit fontScale="85000" lnSpcReduction="20000"/>
          </a:bodyPr>
          <a:lstStyle/>
          <a:p>
            <a:pPr algn="l"/>
            <a:r>
              <a:rPr lang="en-US" sz="825" dirty="0">
                <a:solidFill>
                  <a:schemeClr val="tx1"/>
                </a:solidFill>
                <a:latin typeface="Verdana" pitchFamily="34" charset="0"/>
                <a:cs typeface="Verdana" pitchFamily="34" charset="0"/>
              </a:rPr>
              <a:t>Some collection types require signed drivers accessed from rooted device</a:t>
            </a:r>
          </a:p>
        </p:txBody>
      </p:sp>
      <p:sp>
        <p:nvSpPr>
          <p:cNvPr id="2" name="Footer Placeholder 1"/>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515735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445" y="308848"/>
            <a:ext cx="8229600" cy="868680"/>
          </a:xfrm>
        </p:spPr>
        <p:txBody>
          <a:bodyPr/>
          <a:lstStyle/>
          <a:p>
            <a:r>
              <a:rPr lang="en-US" dirty="0"/>
              <a:t>Basic Hotspots</a:t>
            </a:r>
            <a:r>
              <a:rPr lang="en-US" dirty="0" smtClean="0"/>
              <a:t/>
            </a:r>
            <a:br>
              <a:rPr lang="en-US" dirty="0" smtClean="0"/>
            </a:br>
            <a:r>
              <a:rPr lang="en-US" sz="1800" dirty="0"/>
              <a:t>Start Here - Makes It Easy</a:t>
            </a:r>
          </a:p>
        </p:txBody>
      </p:sp>
      <p:sp>
        <p:nvSpPr>
          <p:cNvPr id="4" name="Slide Number Placeholder 3"/>
          <p:cNvSpPr>
            <a:spLocks noGrp="1"/>
          </p:cNvSpPr>
          <p:nvPr>
            <p:ph type="sldNum" sz="quarter" idx="12"/>
          </p:nvPr>
        </p:nvSpPr>
        <p:spPr/>
        <p:txBody>
          <a:bodyPr/>
          <a:lstStyle/>
          <a:p>
            <a:fld id="{F083FBAD-BF7D-4F69-A371-6FBE762408F8}" type="slidenum">
              <a:rPr lang="en-US" altLang="en-US" smtClean="0"/>
              <a:pPr/>
              <a:t>13</a:t>
            </a:fld>
            <a:endParaRPr lang="en-US" altLang="en-US"/>
          </a:p>
        </p:txBody>
      </p:sp>
      <p:sp>
        <p:nvSpPr>
          <p:cNvPr id="5" name="Content Placeholder 4"/>
          <p:cNvSpPr>
            <a:spLocks noGrp="1"/>
          </p:cNvSpPr>
          <p:nvPr>
            <p:ph sz="half" idx="1"/>
          </p:nvPr>
        </p:nvSpPr>
        <p:spPr>
          <a:xfrm>
            <a:off x="300445" y="1238149"/>
            <a:ext cx="3959633" cy="3427809"/>
          </a:xfrm>
        </p:spPr>
        <p:txBody>
          <a:bodyPr/>
          <a:lstStyle/>
          <a:p>
            <a:r>
              <a:rPr lang="en-US" sz="1200" dirty="0"/>
              <a:t>#1 used feature</a:t>
            </a:r>
          </a:p>
          <a:p>
            <a:r>
              <a:rPr lang="en-US" sz="1200" dirty="0"/>
              <a:t>Easiest feature to use</a:t>
            </a:r>
          </a:p>
          <a:p>
            <a:r>
              <a:rPr lang="en-US" sz="1200" dirty="0"/>
              <a:t>Enables the most important feature of  identifying the hotspot</a:t>
            </a:r>
          </a:p>
          <a:p>
            <a:r>
              <a:rPr lang="en-US" sz="1200" dirty="0"/>
              <a:t>Works on non-rooted (and rooted) </a:t>
            </a:r>
            <a:br>
              <a:rPr lang="en-US" sz="1200" dirty="0"/>
            </a:br>
            <a:r>
              <a:rPr lang="en-US" sz="1200" dirty="0"/>
              <a:t>Intel® architecture devices</a:t>
            </a:r>
            <a:endParaRPr lang="en-US" sz="1200" baseline="30000" dirty="0"/>
          </a:p>
          <a:p>
            <a:r>
              <a:rPr lang="en-US" sz="1200" dirty="0"/>
              <a:t>Collects samples using OS-timer event for a specific application/process</a:t>
            </a:r>
          </a:p>
          <a:p>
            <a:r>
              <a:rPr lang="en-US" sz="1200" dirty="0"/>
              <a:t>Associate samples to:</a:t>
            </a:r>
            <a:br>
              <a:rPr lang="en-US" sz="1200" dirty="0"/>
            </a:br>
            <a:r>
              <a:rPr lang="en-US" sz="1200" dirty="0"/>
              <a:t>Module/thread/function</a:t>
            </a:r>
            <a:br>
              <a:rPr lang="en-US" sz="1200" dirty="0"/>
            </a:br>
            <a:r>
              <a:rPr lang="en-US" sz="1200" dirty="0"/>
              <a:t>C/C++ source or assembly</a:t>
            </a:r>
            <a:br>
              <a:rPr lang="en-US" sz="1200" dirty="0"/>
            </a:br>
            <a:r>
              <a:rPr lang="en-US" sz="1200" dirty="0" err="1"/>
              <a:t>JITted</a:t>
            </a:r>
            <a:r>
              <a:rPr lang="en-US" sz="1200" dirty="0"/>
              <a:t> Java/</a:t>
            </a:r>
            <a:r>
              <a:rPr lang="en-US" sz="1200" dirty="0" err="1"/>
              <a:t>Dalvik</a:t>
            </a:r>
            <a:r>
              <a:rPr lang="en-US" sz="1200" dirty="0"/>
              <a:t> functions/ART functions/assembly/</a:t>
            </a:r>
            <a:r>
              <a:rPr lang="en-US" sz="1200" dirty="0" err="1"/>
              <a:t>dex</a:t>
            </a:r>
            <a:r>
              <a:rPr lang="en-US" sz="1200" dirty="0"/>
              <a:t>/source</a:t>
            </a:r>
            <a:endParaRPr lang="en-US" sz="1200" baseline="30000" dirty="0"/>
          </a:p>
          <a:p>
            <a:r>
              <a:rPr lang="en-US" sz="1200" dirty="0"/>
              <a:t>Collects User Mode Stacks (default)</a:t>
            </a:r>
            <a:endParaRPr lang="en-US" sz="1200" baseline="30000" dirty="0"/>
          </a:p>
        </p:txBody>
      </p:sp>
      <p:pic>
        <p:nvPicPr>
          <p:cNvPr id="9218" name="Picture 2"/>
          <p:cNvPicPr>
            <a:picLocks noChangeAspect="1" noChangeArrowheads="1"/>
          </p:cNvPicPr>
          <p:nvPr/>
        </p:nvPicPr>
        <p:blipFill>
          <a:blip r:embed="rId3" cstate="screen">
            <a:extLst>
              <a:ext uri="{28A0092B-C50C-407E-A947-70E740481C1C}">
                <a14:useLocalDpi xmlns:a14="http://schemas.microsoft.com/office/drawing/2010/main" val="0"/>
              </a:ext>
            </a:extLst>
          </a:blip>
          <a:stretch>
            <a:fillRect/>
          </a:stretch>
        </p:blipFill>
        <p:spPr bwMode="auto">
          <a:xfrm>
            <a:off x="5428537" y="418462"/>
            <a:ext cx="3401954" cy="2280066"/>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p:cNvPicPr>
            <a:picLocks noChangeAspect="1" noChangeArrowheads="1"/>
          </p:cNvPicPr>
          <p:nvPr/>
        </p:nvPicPr>
        <p:blipFill>
          <a:blip r:embed="rId4" cstate="screen">
            <a:extLst>
              <a:ext uri="{28A0092B-C50C-407E-A947-70E740481C1C}">
                <a14:useLocalDpi xmlns:a14="http://schemas.microsoft.com/office/drawing/2010/main" val="0"/>
              </a:ext>
            </a:extLst>
          </a:blip>
          <a:stretch>
            <a:fillRect/>
          </a:stretch>
        </p:blipFill>
        <p:spPr bwMode="auto">
          <a:xfrm>
            <a:off x="5428537" y="3093848"/>
            <a:ext cx="3267420" cy="10689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Footer Placeholder 2"/>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28286792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Hotspots</a:t>
            </a:r>
            <a:br>
              <a:rPr lang="en-US" dirty="0"/>
            </a:br>
            <a:r>
              <a:rPr lang="en-US" sz="1800" dirty="0"/>
              <a:t>Step 2) Create Project in Intel® VTune™ Amplifier</a:t>
            </a:r>
          </a:p>
        </p:txBody>
      </p:sp>
      <p:sp>
        <p:nvSpPr>
          <p:cNvPr id="4" name="Slide Number Placeholder 3"/>
          <p:cNvSpPr>
            <a:spLocks noGrp="1"/>
          </p:cNvSpPr>
          <p:nvPr>
            <p:ph type="sldNum" sz="quarter" idx="12"/>
          </p:nvPr>
        </p:nvSpPr>
        <p:spPr/>
        <p:txBody>
          <a:bodyPr/>
          <a:lstStyle/>
          <a:p>
            <a:fld id="{F083FBAD-BF7D-4F69-A371-6FBE762408F8}" type="slidenum">
              <a:rPr lang="en-US" altLang="en-US" smtClean="0"/>
              <a:pPr/>
              <a:t>14</a:t>
            </a:fld>
            <a:endParaRPr lang="en-US" altLang="en-US"/>
          </a:p>
        </p:txBody>
      </p:sp>
      <p:sp>
        <p:nvSpPr>
          <p:cNvPr id="10" name="TextBox 9"/>
          <p:cNvSpPr txBox="1"/>
          <p:nvPr/>
        </p:nvSpPr>
        <p:spPr>
          <a:xfrm>
            <a:off x="455613" y="1177529"/>
            <a:ext cx="5431381" cy="1338828"/>
          </a:xfrm>
          <a:prstGeom prst="rect">
            <a:avLst/>
          </a:prstGeom>
          <a:noFill/>
        </p:spPr>
        <p:txBody>
          <a:bodyPr wrap="square" rtlCol="0">
            <a:spAutoFit/>
          </a:bodyPr>
          <a:lstStyle/>
          <a:p>
            <a:r>
              <a:rPr lang="en-US" sz="1350" dirty="0">
                <a:solidFill>
                  <a:srgbClr val="0071C5"/>
                </a:solidFill>
                <a:ea typeface="Neo Sans Intel" pitchFamily="34" charset="0"/>
                <a:cs typeface="Neo Sans Intel"/>
              </a:rPr>
              <a:t>Create Project in VTune Amplifier</a:t>
            </a:r>
          </a:p>
          <a:p>
            <a:pPr lvl="1"/>
            <a:r>
              <a:rPr lang="en-US" sz="1350" dirty="0">
                <a:solidFill>
                  <a:srgbClr val="0071C5"/>
                </a:solidFill>
                <a:ea typeface="Neo Sans Intel" pitchFamily="34" charset="0"/>
                <a:cs typeface="Neo Sans Intel"/>
              </a:rPr>
              <a:t>set target type: “Android Device (ADB)”</a:t>
            </a:r>
          </a:p>
          <a:p>
            <a:pPr lvl="1"/>
            <a:r>
              <a:rPr lang="en-US" sz="1350" dirty="0">
                <a:solidFill>
                  <a:srgbClr val="0071C5"/>
                </a:solidFill>
                <a:ea typeface="Neo Sans Intel" pitchFamily="34" charset="0"/>
                <a:cs typeface="Neo Sans Intel"/>
              </a:rPr>
              <a:t>set target type: Launch Android Package</a:t>
            </a:r>
          </a:p>
          <a:p>
            <a:pPr lvl="1"/>
            <a:r>
              <a:rPr lang="en-US" sz="1350" dirty="0">
                <a:solidFill>
                  <a:srgbClr val="0071C5"/>
                </a:solidFill>
                <a:ea typeface="Neo Sans Intel" pitchFamily="34" charset="0"/>
                <a:cs typeface="Neo Sans Intel"/>
              </a:rPr>
              <a:t>set target system: Your device</a:t>
            </a:r>
          </a:p>
          <a:p>
            <a:pPr lvl="1"/>
            <a:r>
              <a:rPr lang="en-US" sz="1350" dirty="0">
                <a:solidFill>
                  <a:srgbClr val="0071C5"/>
                </a:solidFill>
                <a:ea typeface="Neo Sans Intel" pitchFamily="34" charset="0"/>
                <a:cs typeface="Neo Sans Intel"/>
              </a:rPr>
              <a:t>set Package or Process Name</a:t>
            </a:r>
          </a:p>
          <a:p>
            <a:pPr lvl="1"/>
            <a:r>
              <a:rPr lang="en-US" sz="1350" dirty="0">
                <a:solidFill>
                  <a:srgbClr val="0071C5"/>
                </a:solidFill>
                <a:ea typeface="Neo Sans Intel" pitchFamily="34" charset="0"/>
                <a:cs typeface="Neo Sans Intel"/>
              </a:rPr>
              <a:t>Optionally set other options</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21332" y="2825999"/>
            <a:ext cx="5996271" cy="165763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dirty="0" smtClean="0"/>
              <a:t>Software and Services Group</a:t>
            </a:r>
            <a:endParaRPr lang="en-US" dirty="0"/>
          </a:p>
        </p:txBody>
      </p:sp>
    </p:spTree>
    <p:extLst>
      <p:ext uri="{BB962C8B-B14F-4D97-AF65-F5344CB8AC3E}">
        <p14:creationId xmlns:p14="http://schemas.microsoft.com/office/powerpoint/2010/main" val="1668971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5613" y="1223937"/>
            <a:ext cx="6171009" cy="3600450"/>
          </a:xfrm>
        </p:spPr>
        <p:txBody>
          <a:bodyPr/>
          <a:lstStyle/>
          <a:p>
            <a:r>
              <a:rPr lang="en-US" dirty="0">
                <a:ea typeface="Neo Sans Intel" pitchFamily="34" charset="0"/>
                <a:cs typeface="Neo Sans Intel"/>
              </a:rPr>
              <a:t>Click “Launch New Analysis” </a:t>
            </a:r>
            <a:r>
              <a:rPr lang="en-US" dirty="0" smtClean="0">
                <a:ea typeface="Neo Sans Intel" pitchFamily="34" charset="0"/>
                <a:cs typeface="Neo Sans Intel"/>
              </a:rPr>
              <a:t>via </a:t>
            </a:r>
            <a:r>
              <a:rPr lang="en-US" dirty="0">
                <a:ea typeface="Neo Sans Intel" pitchFamily="34" charset="0"/>
                <a:cs typeface="Neo Sans Intel"/>
              </a:rPr>
              <a:t>p</a:t>
            </a:r>
            <a:r>
              <a:rPr lang="en-US" dirty="0" smtClean="0">
                <a:ea typeface="Neo Sans Intel" pitchFamily="34" charset="0"/>
                <a:cs typeface="Neo Sans Intel"/>
              </a:rPr>
              <a:t>lay </a:t>
            </a:r>
            <a:r>
              <a:rPr lang="en-US" dirty="0">
                <a:ea typeface="Neo Sans Intel" pitchFamily="34" charset="0"/>
                <a:cs typeface="Neo Sans Intel"/>
              </a:rPr>
              <a:t>b</a:t>
            </a:r>
            <a:r>
              <a:rPr lang="en-US" dirty="0" smtClean="0">
                <a:ea typeface="Neo Sans Intel" pitchFamily="34" charset="0"/>
                <a:cs typeface="Neo Sans Intel"/>
              </a:rPr>
              <a:t>utton</a:t>
            </a:r>
            <a:r>
              <a:rPr lang="en-US" dirty="0">
                <a:ea typeface="Neo Sans Intel" pitchFamily="34" charset="0"/>
                <a:cs typeface="Neo Sans Intel"/>
              </a:rPr>
              <a:t/>
            </a:r>
            <a:br>
              <a:rPr lang="en-US" dirty="0">
                <a:ea typeface="Neo Sans Intel" pitchFamily="34" charset="0"/>
                <a:cs typeface="Neo Sans Intel"/>
              </a:rPr>
            </a:br>
            <a:r>
              <a:rPr lang="en-US" dirty="0">
                <a:ea typeface="Neo Sans Intel" pitchFamily="34" charset="0"/>
                <a:cs typeface="Neo Sans Intel"/>
              </a:rPr>
              <a:t>Then select </a:t>
            </a:r>
            <a:r>
              <a:rPr lang="en-US" dirty="0" smtClean="0">
                <a:ea typeface="Neo Sans Intel" pitchFamily="34" charset="0"/>
                <a:cs typeface="Neo Sans Intel"/>
              </a:rPr>
              <a:t>“Basic Hotspots” under “Analysis Type”</a:t>
            </a:r>
            <a:r>
              <a:rPr lang="en-US" dirty="0">
                <a:ea typeface="Neo Sans Intel" pitchFamily="34" charset="0"/>
                <a:cs typeface="Neo Sans Intel"/>
              </a:rPr>
              <a:t/>
            </a:r>
            <a:br>
              <a:rPr lang="en-US" dirty="0">
                <a:ea typeface="Neo Sans Intel" pitchFamily="34" charset="0"/>
                <a:cs typeface="Neo Sans Intel"/>
              </a:rPr>
            </a:br>
            <a:r>
              <a:rPr lang="en-US" dirty="0">
                <a:ea typeface="Neo Sans Intel" pitchFamily="34" charset="0"/>
                <a:cs typeface="Neo Sans Intel"/>
              </a:rPr>
              <a:t>Then click “</a:t>
            </a:r>
            <a:r>
              <a:rPr lang="en-US" dirty="0" smtClean="0">
                <a:ea typeface="Neo Sans Intel" pitchFamily="34" charset="0"/>
                <a:cs typeface="Neo Sans Intel"/>
              </a:rPr>
              <a:t>Start”</a:t>
            </a:r>
          </a:p>
        </p:txBody>
      </p:sp>
      <p:sp>
        <p:nvSpPr>
          <p:cNvPr id="3" name="Slide Number Placeholder 2"/>
          <p:cNvSpPr>
            <a:spLocks noGrp="1"/>
          </p:cNvSpPr>
          <p:nvPr>
            <p:ph type="sldNum" sz="quarter" idx="12"/>
          </p:nvPr>
        </p:nvSpPr>
        <p:spPr/>
        <p:txBody>
          <a:bodyPr/>
          <a:lstStyle/>
          <a:p>
            <a:fld id="{EE2556C5-CE8C-6547-B838-EA80C61A4AF7}" type="slidenum">
              <a:rPr lang="en-US" smtClean="0"/>
              <a:pPr/>
              <a:t>15</a:t>
            </a:fld>
            <a:endParaRPr lang="en-US" dirty="0"/>
          </a:p>
        </p:txBody>
      </p:sp>
      <p:sp>
        <p:nvSpPr>
          <p:cNvPr id="6" name="Title 5"/>
          <p:cNvSpPr>
            <a:spLocks noGrp="1"/>
          </p:cNvSpPr>
          <p:nvPr>
            <p:ph type="title"/>
          </p:nvPr>
        </p:nvSpPr>
        <p:spPr/>
        <p:txBody>
          <a:bodyPr/>
          <a:lstStyle/>
          <a:p>
            <a:r>
              <a:rPr lang="en-US" dirty="0"/>
              <a:t>Basic Hotspots</a:t>
            </a:r>
            <a:br>
              <a:rPr lang="en-US" dirty="0"/>
            </a:br>
            <a:r>
              <a:rPr lang="en-US" sz="1800" dirty="0"/>
              <a:t>Step 3) Start Hotspot Analysis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89295" y="2070588"/>
            <a:ext cx="5308109" cy="2795954"/>
          </a:xfrm>
          <a:prstGeom prst="rect">
            <a:avLst/>
          </a:prstGeom>
          <a:noFill/>
          <a:extLst>
            <a:ext uri="{909E8E84-426E-40DD-AFC4-6F175D3DCCD1}">
              <a14:hiddenFill xmlns:a14="http://schemas.microsoft.com/office/drawing/2010/main">
                <a:solidFill>
                  <a:srgbClr val="FFFFFF"/>
                </a:solidFill>
              </a14:hiddenFill>
            </a:ext>
          </a:extLst>
        </p:spPr>
      </p:pic>
      <p:sp>
        <p:nvSpPr>
          <p:cNvPr id="9" name="Donut 8"/>
          <p:cNvSpPr/>
          <p:nvPr/>
        </p:nvSpPr>
        <p:spPr>
          <a:xfrm>
            <a:off x="2041092" y="2070587"/>
            <a:ext cx="356088" cy="382466"/>
          </a:xfrm>
          <a:prstGeom prst="donu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chemeClr val="tx1"/>
              </a:solidFill>
            </a:endParaRPr>
          </a:p>
        </p:txBody>
      </p:sp>
      <p:sp>
        <p:nvSpPr>
          <p:cNvPr id="10" name="Donut 9"/>
          <p:cNvSpPr/>
          <p:nvPr/>
        </p:nvSpPr>
        <p:spPr>
          <a:xfrm>
            <a:off x="1818937" y="2751403"/>
            <a:ext cx="966526" cy="424025"/>
          </a:xfrm>
          <a:prstGeom prst="donu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chemeClr val="tx1"/>
              </a:solidFill>
            </a:endParaRPr>
          </a:p>
        </p:txBody>
      </p:sp>
      <p:sp>
        <p:nvSpPr>
          <p:cNvPr id="11" name="Donut 10"/>
          <p:cNvSpPr/>
          <p:nvPr/>
        </p:nvSpPr>
        <p:spPr>
          <a:xfrm>
            <a:off x="5346604" y="2280995"/>
            <a:ext cx="1780442" cy="962758"/>
          </a:xfrm>
          <a:prstGeom prst="donu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chemeClr val="tx1"/>
              </a:solidFill>
            </a:endParaRPr>
          </a:p>
        </p:txBody>
      </p:sp>
      <p:sp>
        <p:nvSpPr>
          <p:cNvPr id="2" name="Footer Placeholder 1"/>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24523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16</a:t>
            </a:fld>
            <a:endParaRPr lang="en-US" dirty="0"/>
          </a:p>
        </p:txBody>
      </p:sp>
      <p:sp>
        <p:nvSpPr>
          <p:cNvPr id="4" name="Title 3"/>
          <p:cNvSpPr>
            <a:spLocks noGrp="1"/>
          </p:cNvSpPr>
          <p:nvPr>
            <p:ph type="title"/>
          </p:nvPr>
        </p:nvSpPr>
        <p:spPr/>
        <p:txBody>
          <a:bodyPr/>
          <a:lstStyle/>
          <a:p>
            <a:r>
              <a:rPr lang="en-US" dirty="0" smtClean="0"/>
              <a:t>Basic Hotspots</a:t>
            </a:r>
            <a:br>
              <a:rPr lang="en-US" dirty="0" smtClean="0"/>
            </a:br>
            <a:r>
              <a:rPr lang="en-US" sz="1800" dirty="0"/>
              <a:t>Step 5) Identify hottest functions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67758" y="1072497"/>
            <a:ext cx="6120332" cy="384402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H="1">
            <a:off x="3141219" y="939373"/>
            <a:ext cx="1782326" cy="1226306"/>
          </a:xfrm>
          <a:prstGeom prst="straightConnector1">
            <a:avLst/>
          </a:prstGeom>
          <a:ln w="508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802048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30" y="231119"/>
            <a:ext cx="8229600" cy="868680"/>
          </a:xfrm>
        </p:spPr>
        <p:txBody>
          <a:bodyPr/>
          <a:lstStyle/>
          <a:p>
            <a:r>
              <a:rPr lang="en-US" dirty="0" smtClean="0"/>
              <a:t>Advanced Hotspots</a:t>
            </a:r>
            <a:br>
              <a:rPr lang="en-US" dirty="0" smtClean="0"/>
            </a:br>
            <a:r>
              <a:rPr lang="en-US" sz="1500" dirty="0"/>
              <a:t>To get more information</a:t>
            </a:r>
            <a:endParaRPr lang="en-US" dirty="0"/>
          </a:p>
        </p:txBody>
      </p:sp>
      <p:sp>
        <p:nvSpPr>
          <p:cNvPr id="4" name="Slide Number Placeholder 3"/>
          <p:cNvSpPr>
            <a:spLocks noGrp="1"/>
          </p:cNvSpPr>
          <p:nvPr>
            <p:ph type="sldNum" sz="quarter" idx="12"/>
          </p:nvPr>
        </p:nvSpPr>
        <p:spPr/>
        <p:txBody>
          <a:bodyPr/>
          <a:lstStyle/>
          <a:p>
            <a:fld id="{F083FBAD-BF7D-4F69-A371-6FBE762408F8}" type="slidenum">
              <a:rPr lang="en-US" altLang="en-US" smtClean="0"/>
              <a:pPr/>
              <a:t>17</a:t>
            </a:fld>
            <a:endParaRPr lang="en-US" altLang="en-US"/>
          </a:p>
        </p:txBody>
      </p:sp>
      <p:sp>
        <p:nvSpPr>
          <p:cNvPr id="5" name="Content Placeholder 4"/>
          <p:cNvSpPr>
            <a:spLocks noGrp="1"/>
          </p:cNvSpPr>
          <p:nvPr>
            <p:ph sz="half" idx="1"/>
          </p:nvPr>
        </p:nvSpPr>
        <p:spPr>
          <a:xfrm>
            <a:off x="186794" y="1099799"/>
            <a:ext cx="4872886" cy="3530840"/>
          </a:xfrm>
        </p:spPr>
        <p:txBody>
          <a:bodyPr/>
          <a:lstStyle/>
          <a:p>
            <a:r>
              <a:rPr lang="en-US" sz="1600" b="1" dirty="0"/>
              <a:t>Identifies the hotspot using hardware counters (PMU) of Intel® processors</a:t>
            </a:r>
          </a:p>
          <a:p>
            <a:r>
              <a:rPr lang="en-US" sz="1600" b="1" dirty="0"/>
              <a:t>Allows system-wide collection </a:t>
            </a:r>
            <a:br>
              <a:rPr lang="en-US" sz="1600" b="1" dirty="0"/>
            </a:br>
            <a:r>
              <a:rPr lang="en-US" sz="1600" b="1" dirty="0"/>
              <a:t>Allowing you to see all processes running on system</a:t>
            </a:r>
          </a:p>
          <a:p>
            <a:r>
              <a:rPr lang="en-US" sz="1600" dirty="0"/>
              <a:t>For single application can collect:</a:t>
            </a:r>
            <a:br>
              <a:rPr lang="en-US" sz="1600" dirty="0"/>
            </a:br>
            <a:r>
              <a:rPr lang="en-US" sz="1600" dirty="0"/>
              <a:t>User-Stacks +</a:t>
            </a:r>
            <a:r>
              <a:rPr lang="en-US" sz="1600" b="1" dirty="0"/>
              <a:t> Kernel-Stacks Context Switches</a:t>
            </a:r>
            <a:br>
              <a:rPr lang="en-US" sz="1600" b="1" dirty="0"/>
            </a:br>
            <a:r>
              <a:rPr lang="en-US" sz="1600" b="1" dirty="0"/>
              <a:t>Call Counts</a:t>
            </a:r>
          </a:p>
          <a:p>
            <a:r>
              <a:rPr lang="en-US" sz="1600" dirty="0"/>
              <a:t>Associate samples to:</a:t>
            </a:r>
            <a:br>
              <a:rPr lang="en-US" sz="1600" dirty="0"/>
            </a:br>
            <a:r>
              <a:rPr lang="en-US" sz="1600" b="1" dirty="0"/>
              <a:t>Process</a:t>
            </a:r>
            <a:r>
              <a:rPr lang="en-US" sz="1600" dirty="0"/>
              <a:t>/Module/function</a:t>
            </a:r>
            <a:br>
              <a:rPr lang="en-US" sz="1600" dirty="0"/>
            </a:br>
            <a:r>
              <a:rPr lang="en-US" sz="1600" b="1" dirty="0"/>
              <a:t>Core</a:t>
            </a:r>
            <a:r>
              <a:rPr lang="en-US" sz="1600" dirty="0"/>
              <a:t>/thread</a:t>
            </a:r>
            <a:br>
              <a:rPr lang="en-US" sz="1600" dirty="0"/>
            </a:br>
            <a:r>
              <a:rPr lang="en-US" sz="1600" dirty="0"/>
              <a:t>C/C++ source or assembly</a:t>
            </a:r>
            <a:br>
              <a:rPr lang="en-US" sz="1600" dirty="0"/>
            </a:br>
            <a:r>
              <a:rPr lang="en-US" sz="1600" dirty="0" err="1"/>
              <a:t>JITted</a:t>
            </a:r>
            <a:r>
              <a:rPr lang="en-US" sz="1600" dirty="0"/>
              <a:t> Java/</a:t>
            </a:r>
            <a:r>
              <a:rPr lang="en-US" sz="1600" dirty="0" err="1"/>
              <a:t>Dalvik</a:t>
            </a:r>
            <a:r>
              <a:rPr lang="en-US" sz="1600" dirty="0"/>
              <a:t> functions/assembly/</a:t>
            </a:r>
            <a:r>
              <a:rPr lang="en-US" sz="1600" dirty="0" err="1"/>
              <a:t>dex</a:t>
            </a:r>
            <a:r>
              <a:rPr lang="en-US" sz="1600" dirty="0"/>
              <a:t>/source</a:t>
            </a:r>
            <a:endParaRPr lang="en-US" sz="1600" baseline="30000" dirty="0"/>
          </a:p>
          <a:p>
            <a:r>
              <a:rPr lang="en-US" sz="1350" dirty="0"/>
              <a:t/>
            </a:r>
            <a:br>
              <a:rPr lang="en-US" sz="1350" dirty="0"/>
            </a:br>
            <a:endParaRPr lang="en-US" sz="1350" dirty="0"/>
          </a:p>
          <a:p>
            <a:endParaRPr lang="en-US" sz="1350" dirty="0"/>
          </a:p>
        </p:txBody>
      </p:sp>
      <p:sp>
        <p:nvSpPr>
          <p:cNvPr id="7" name="TextBox 6"/>
          <p:cNvSpPr txBox="1"/>
          <p:nvPr/>
        </p:nvSpPr>
        <p:spPr>
          <a:xfrm>
            <a:off x="4628086" y="3377837"/>
            <a:ext cx="5970245" cy="1446550"/>
          </a:xfrm>
          <a:prstGeom prst="rect">
            <a:avLst/>
          </a:prstGeom>
          <a:noFill/>
        </p:spPr>
        <p:txBody>
          <a:bodyPr wrap="square" rtlCol="0">
            <a:spAutoFit/>
          </a:bodyPr>
          <a:lstStyle/>
          <a:p>
            <a:r>
              <a:rPr lang="en-US" sz="1200" dirty="0">
                <a:solidFill>
                  <a:srgbClr val="0071C5"/>
                </a:solidFill>
                <a:latin typeface="Neo Sans Intel"/>
                <a:ea typeface="Neo Sans Intel" pitchFamily="34" charset="0"/>
                <a:cs typeface="Neo Sans Intel"/>
              </a:rPr>
              <a:t>System Wide:</a:t>
            </a:r>
          </a:p>
          <a:p>
            <a:pPr marL="257175" lvl="2">
              <a:lnSpc>
                <a:spcPct val="90000"/>
              </a:lnSpc>
              <a:spcBef>
                <a:spcPts val="600"/>
              </a:spcBef>
            </a:pPr>
            <a:r>
              <a:rPr lang="en-US" sz="1200" dirty="0" err="1">
                <a:solidFill>
                  <a:schemeClr val="tx2"/>
                </a:solidFill>
                <a:cs typeface="Intel Clear" panose="020B0604020203020204" pitchFamily="34" charset="0"/>
              </a:rPr>
              <a:t>amplxe</a:t>
            </a:r>
            <a:r>
              <a:rPr lang="en-US" sz="1200" dirty="0">
                <a:solidFill>
                  <a:schemeClr val="tx2"/>
                </a:solidFill>
                <a:cs typeface="Intel Clear" panose="020B0604020203020204" pitchFamily="34" charset="0"/>
              </a:rPr>
              <a:t>-cl --collect advanced-hotspots --duration=&lt;N&gt;</a:t>
            </a:r>
            <a:br>
              <a:rPr lang="en-US" sz="1200" dirty="0">
                <a:solidFill>
                  <a:schemeClr val="tx2"/>
                </a:solidFill>
                <a:cs typeface="Intel Clear" panose="020B0604020203020204" pitchFamily="34" charset="0"/>
              </a:rPr>
            </a:br>
            <a:r>
              <a:rPr lang="en-US" sz="1200" dirty="0">
                <a:solidFill>
                  <a:schemeClr val="tx2"/>
                </a:solidFill>
                <a:cs typeface="Intel Clear" panose="020B0604020203020204" pitchFamily="34" charset="0"/>
              </a:rPr>
              <a:t>--target-system=android</a:t>
            </a:r>
            <a:endParaRPr lang="en-US" sz="1200" b="1" dirty="0">
              <a:solidFill>
                <a:srgbClr val="C00000"/>
              </a:solidFill>
              <a:latin typeface="Courier New" pitchFamily="49" charset="0"/>
              <a:cs typeface="Courier New" pitchFamily="49" charset="0"/>
            </a:endParaRPr>
          </a:p>
          <a:p>
            <a:r>
              <a:rPr lang="en-US" sz="1200" dirty="0">
                <a:solidFill>
                  <a:srgbClr val="0071C5"/>
                </a:solidFill>
                <a:latin typeface="Neo Sans Intel"/>
                <a:ea typeface="Neo Sans Intel" pitchFamily="34" charset="0"/>
                <a:cs typeface="Neo Sans Intel"/>
              </a:rPr>
              <a:t>Stacks, Context &amp; Counts:</a:t>
            </a:r>
          </a:p>
          <a:p>
            <a:pPr marL="257175" lvl="2">
              <a:lnSpc>
                <a:spcPct val="90000"/>
              </a:lnSpc>
              <a:spcBef>
                <a:spcPts val="600"/>
              </a:spcBef>
            </a:pPr>
            <a:r>
              <a:rPr lang="en-US" sz="1200" dirty="0" err="1">
                <a:solidFill>
                  <a:schemeClr val="tx2"/>
                </a:solidFill>
                <a:cs typeface="Intel Clear" panose="020B0604020203020204" pitchFamily="34" charset="0"/>
              </a:rPr>
              <a:t>amplxe</a:t>
            </a:r>
            <a:r>
              <a:rPr lang="en-US" sz="1200" dirty="0">
                <a:solidFill>
                  <a:schemeClr val="tx2"/>
                </a:solidFill>
                <a:cs typeface="Intel Clear" panose="020B0604020203020204" pitchFamily="34" charset="0"/>
              </a:rPr>
              <a:t>-cl –collect advanced-hotspots </a:t>
            </a:r>
            <a:br>
              <a:rPr lang="en-US" sz="1200" dirty="0">
                <a:solidFill>
                  <a:schemeClr val="tx2"/>
                </a:solidFill>
                <a:cs typeface="Intel Clear" panose="020B0604020203020204" pitchFamily="34" charset="0"/>
              </a:rPr>
            </a:br>
            <a:r>
              <a:rPr lang="en-US" sz="1200" dirty="0">
                <a:solidFill>
                  <a:schemeClr val="tx2"/>
                </a:solidFill>
                <a:cs typeface="Intel Clear" panose="020B0604020203020204" pitchFamily="34" charset="0"/>
              </a:rPr>
              <a:t>-knob collection-detail=stack-and-</a:t>
            </a:r>
            <a:r>
              <a:rPr lang="en-US" sz="1200" dirty="0" err="1">
                <a:solidFill>
                  <a:schemeClr val="tx2"/>
                </a:solidFill>
                <a:cs typeface="Intel Clear" panose="020B0604020203020204" pitchFamily="34" charset="0"/>
              </a:rPr>
              <a:t>callcount</a:t>
            </a:r>
            <a:r>
              <a:rPr lang="en-US" sz="1200" dirty="0">
                <a:solidFill>
                  <a:schemeClr val="tx2"/>
                </a:solidFill>
                <a:cs typeface="Intel Clear" panose="020B0604020203020204" pitchFamily="34" charset="0"/>
              </a:rPr>
              <a:t> </a:t>
            </a:r>
            <a:br>
              <a:rPr lang="en-US" sz="1200" dirty="0">
                <a:solidFill>
                  <a:schemeClr val="tx2"/>
                </a:solidFill>
                <a:cs typeface="Intel Clear" panose="020B0604020203020204" pitchFamily="34" charset="0"/>
              </a:rPr>
            </a:br>
            <a:r>
              <a:rPr lang="en-US" sz="1200" dirty="0">
                <a:solidFill>
                  <a:schemeClr val="tx2"/>
                </a:solidFill>
                <a:cs typeface="Intel Clear" panose="020B0604020203020204" pitchFamily="34" charset="0"/>
              </a:rPr>
              <a:t>–-target-process=&lt;</a:t>
            </a:r>
            <a:r>
              <a:rPr lang="en-US" sz="1200" dirty="0" err="1">
                <a:solidFill>
                  <a:schemeClr val="tx2"/>
                </a:solidFill>
                <a:cs typeface="Intel Clear" panose="020B0604020203020204" pitchFamily="34" charset="0"/>
              </a:rPr>
              <a:t>appName</a:t>
            </a:r>
            <a:r>
              <a:rPr lang="en-US" sz="1200" dirty="0">
                <a:solidFill>
                  <a:schemeClr val="tx2"/>
                </a:solidFill>
                <a:cs typeface="Intel Clear" panose="020B0604020203020204" pitchFamily="34" charset="0"/>
              </a:rPr>
              <a:t>&gt; --target-system=android</a:t>
            </a:r>
            <a:endParaRPr lang="en-US" sz="1200" dirty="0">
              <a:solidFill>
                <a:schemeClr val="tx2"/>
              </a:solidFill>
              <a:latin typeface="Neo Sans Intel"/>
              <a:cs typeface="Neo Sans Intel"/>
            </a:endParaRPr>
          </a:p>
        </p:txBody>
      </p:sp>
      <p:pic>
        <p:nvPicPr>
          <p:cNvPr id="10243" name="Picture 3"/>
          <p:cNvPicPr>
            <a:picLocks noChangeAspect="1" noChangeArrowheads="1"/>
          </p:cNvPicPr>
          <p:nvPr/>
        </p:nvPicPr>
        <p:blipFill>
          <a:blip r:embed="rId3" cstate="screen">
            <a:extLst>
              <a:ext uri="{28A0092B-C50C-407E-A947-70E740481C1C}">
                <a14:useLocalDpi xmlns:a14="http://schemas.microsoft.com/office/drawing/2010/main" val="0"/>
              </a:ext>
            </a:extLst>
          </a:blip>
          <a:stretch>
            <a:fillRect/>
          </a:stretch>
        </p:blipFill>
        <p:spPr bwMode="auto">
          <a:xfrm>
            <a:off x="5675320" y="325835"/>
            <a:ext cx="3020188" cy="161694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44" name="Picture 4"/>
          <p:cNvPicPr>
            <a:picLocks noChangeAspect="1" noChangeArrowheads="1"/>
          </p:cNvPicPr>
          <p:nvPr/>
        </p:nvPicPr>
        <p:blipFill>
          <a:blip r:embed="rId4" cstate="screen">
            <a:extLst>
              <a:ext uri="{28A0092B-C50C-407E-A947-70E740481C1C}">
                <a14:useLocalDpi xmlns:a14="http://schemas.microsoft.com/office/drawing/2010/main" val="0"/>
              </a:ext>
            </a:extLst>
          </a:blip>
          <a:stretch>
            <a:fillRect/>
          </a:stretch>
        </p:blipFill>
        <p:spPr bwMode="auto">
          <a:xfrm>
            <a:off x="5675320" y="2148711"/>
            <a:ext cx="3167250" cy="124062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Footer Placeholder 2"/>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588761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75" y="1069997"/>
            <a:ext cx="7922033" cy="3444349"/>
          </a:xfrm>
        </p:spPr>
        <p:txBody>
          <a:bodyPr>
            <a:normAutofit lnSpcReduction="10000"/>
          </a:bodyPr>
          <a:lstStyle/>
          <a:p>
            <a:r>
              <a:rPr lang="en-US" sz="1600" dirty="0"/>
              <a:t>Uses hardware counters (PMU) to identify </a:t>
            </a:r>
            <a:r>
              <a:rPr lang="en-US" sz="1600" dirty="0" err="1"/>
              <a:t>microarchitectural</a:t>
            </a:r>
            <a:r>
              <a:rPr lang="en-US" sz="1600" dirty="0"/>
              <a:t> issues in your system/application</a:t>
            </a:r>
          </a:p>
          <a:p>
            <a:r>
              <a:rPr lang="en-US" sz="1600" dirty="0"/>
              <a:t>Makes it easy to select appropriate counters for each Intel® microarchitecture to find issues in…</a:t>
            </a:r>
          </a:p>
          <a:p>
            <a:pPr lvl="1"/>
            <a:r>
              <a:rPr lang="en-US" dirty="0" smtClean="0"/>
              <a:t>Memory (Cache, TLB, Reissues, Bus-Locks)</a:t>
            </a:r>
          </a:p>
          <a:p>
            <a:pPr lvl="1"/>
            <a:r>
              <a:rPr lang="en-US" dirty="0" smtClean="0"/>
              <a:t>Branch </a:t>
            </a:r>
            <a:r>
              <a:rPr lang="en-US" dirty="0" err="1" smtClean="0"/>
              <a:t>mis</a:t>
            </a:r>
            <a:r>
              <a:rPr lang="en-US" dirty="0" smtClean="0"/>
              <a:t>-prediction </a:t>
            </a:r>
          </a:p>
          <a:p>
            <a:pPr lvl="1"/>
            <a:r>
              <a:rPr lang="en-US" dirty="0" smtClean="0"/>
              <a:t>Machine Clears, Floating Point Stalls</a:t>
            </a:r>
          </a:p>
          <a:p>
            <a:pPr lvl="1"/>
            <a:r>
              <a:rPr lang="en-US" dirty="0" smtClean="0"/>
              <a:t>Efficiency (CPI, </a:t>
            </a:r>
            <a:r>
              <a:rPr lang="en-US" dirty="0" err="1" smtClean="0"/>
              <a:t>uOp</a:t>
            </a:r>
            <a:r>
              <a:rPr lang="en-US" dirty="0" smtClean="0"/>
              <a:t>(s)-Retired)</a:t>
            </a:r>
          </a:p>
          <a:p>
            <a:endParaRPr lang="en-US" sz="1600" dirty="0" smtClean="0"/>
          </a:p>
          <a:p>
            <a:r>
              <a:rPr lang="en-US" sz="1600" dirty="0" smtClean="0"/>
              <a:t>Applies </a:t>
            </a:r>
            <a:r>
              <a:rPr lang="en-US" sz="1600" dirty="0"/>
              <a:t>Formulas/Heuristics developed by Intel engineers to highlights issues</a:t>
            </a:r>
          </a:p>
          <a:p>
            <a:r>
              <a:rPr lang="en-US" sz="1600" dirty="0"/>
              <a:t>Easy to Interpret – If it is   Pink  </a:t>
            </a:r>
            <a:r>
              <a:rPr lang="en-US" sz="1600" dirty="0" smtClean="0"/>
              <a:t>– </a:t>
            </a:r>
            <a:r>
              <a:rPr lang="en-US" sz="1600" dirty="0"/>
              <a:t>Examine in more detail</a:t>
            </a:r>
          </a:p>
          <a:p>
            <a:endParaRPr lang="en-US" dirty="0"/>
          </a:p>
        </p:txBody>
      </p:sp>
      <p:sp>
        <p:nvSpPr>
          <p:cNvPr id="8" name="Slide Number Placeholder 2"/>
          <p:cNvSpPr>
            <a:spLocks noGrp="1"/>
          </p:cNvSpPr>
          <p:nvPr>
            <p:ph type="sldNum" sz="quarter" idx="12"/>
          </p:nvPr>
        </p:nvSpPr>
        <p:spPr/>
        <p:txBody>
          <a:bodyPr/>
          <a:lstStyle/>
          <a:p>
            <a:fld id="{EE2556C5-CE8C-6547-B838-EA80C61A4AF7}" type="slidenum">
              <a:rPr lang="en-US" smtClean="0"/>
              <a:pPr/>
              <a:t>18</a:t>
            </a:fld>
            <a:endParaRPr lang="en-US" dirty="0"/>
          </a:p>
        </p:txBody>
      </p:sp>
      <p:sp>
        <p:nvSpPr>
          <p:cNvPr id="2" name="Title 1"/>
          <p:cNvSpPr>
            <a:spLocks noGrp="1"/>
          </p:cNvSpPr>
          <p:nvPr>
            <p:ph type="title"/>
          </p:nvPr>
        </p:nvSpPr>
        <p:spPr>
          <a:xfrm>
            <a:off x="237899" y="253518"/>
            <a:ext cx="8229600" cy="868680"/>
          </a:xfrm>
        </p:spPr>
        <p:txBody>
          <a:bodyPr/>
          <a:lstStyle/>
          <a:p>
            <a:r>
              <a:rPr lang="en-US" dirty="0"/>
              <a:t>General Exploration</a:t>
            </a:r>
            <a:r>
              <a:rPr lang="en-US" dirty="0" smtClean="0"/>
              <a:t/>
            </a:r>
            <a:br>
              <a:rPr lang="en-US" dirty="0" smtClean="0"/>
            </a:br>
            <a:r>
              <a:rPr lang="en-US" sz="1350" dirty="0"/>
              <a:t>To Diagnose Microarchitecture Bottlenecks</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78925" y="2525842"/>
            <a:ext cx="5505106" cy="12254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Footer Placeholder 3"/>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691738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011" y="290276"/>
            <a:ext cx="8229600" cy="868680"/>
          </a:xfrm>
        </p:spPr>
        <p:txBody>
          <a:bodyPr/>
          <a:lstStyle/>
          <a:p>
            <a:r>
              <a:rPr lang="en-US" dirty="0" smtClean="0"/>
              <a:t>How to Collect</a:t>
            </a:r>
            <a:endParaRPr lang="en-US" dirty="0"/>
          </a:p>
        </p:txBody>
      </p:sp>
      <p:sp>
        <p:nvSpPr>
          <p:cNvPr id="4" name="Slide Number Placeholder 3"/>
          <p:cNvSpPr>
            <a:spLocks noGrp="1"/>
          </p:cNvSpPr>
          <p:nvPr>
            <p:ph type="sldNum" sz="quarter" idx="12"/>
          </p:nvPr>
        </p:nvSpPr>
        <p:spPr/>
        <p:txBody>
          <a:bodyPr/>
          <a:lstStyle/>
          <a:p>
            <a:fld id="{F083FBAD-BF7D-4F69-A371-6FBE762408F8}" type="slidenum">
              <a:rPr lang="en-US" altLang="en-US" smtClean="0"/>
              <a:pPr/>
              <a:t>19</a:t>
            </a:fld>
            <a:endParaRPr lang="en-US" altLang="en-US"/>
          </a:p>
        </p:txBody>
      </p:sp>
      <p:sp>
        <p:nvSpPr>
          <p:cNvPr id="5" name="Content Placeholder 4"/>
          <p:cNvSpPr>
            <a:spLocks noGrp="1"/>
          </p:cNvSpPr>
          <p:nvPr>
            <p:ph sz="half" idx="1"/>
          </p:nvPr>
        </p:nvSpPr>
        <p:spPr>
          <a:xfrm>
            <a:off x="245553" y="965996"/>
            <a:ext cx="5670923" cy="1267539"/>
          </a:xfrm>
        </p:spPr>
        <p:txBody>
          <a:bodyPr/>
          <a:lstStyle/>
          <a:p>
            <a:r>
              <a:rPr lang="en-US" dirty="0" smtClean="0"/>
              <a:t>Via the command line</a:t>
            </a:r>
          </a:p>
          <a:p>
            <a:pPr lvl="1">
              <a:lnSpc>
                <a:spcPct val="80000"/>
              </a:lnSpc>
            </a:pPr>
            <a:r>
              <a:rPr lang="en-US" sz="1050" dirty="0" err="1"/>
              <a:t>amplxe</a:t>
            </a:r>
            <a:r>
              <a:rPr lang="en-US" sz="1050" dirty="0"/>
              <a:t>-cl --collect hotspots --target-process=&lt;</a:t>
            </a:r>
            <a:r>
              <a:rPr lang="en-US" sz="1050" dirty="0" err="1"/>
              <a:t>appName</a:t>
            </a:r>
            <a:r>
              <a:rPr lang="en-US" sz="1050" dirty="0"/>
              <a:t>&gt; </a:t>
            </a:r>
            <a:br>
              <a:rPr lang="en-US" sz="1050" dirty="0"/>
            </a:br>
            <a:r>
              <a:rPr lang="en-US" sz="1050" dirty="0"/>
              <a:t>[Other Options] --target-system=android</a:t>
            </a:r>
          </a:p>
          <a:p>
            <a:pPr lvl="1">
              <a:lnSpc>
                <a:spcPct val="80000"/>
              </a:lnSpc>
            </a:pPr>
            <a:r>
              <a:rPr lang="en-US" sz="1050" dirty="0" err="1"/>
              <a:t>amplxe</a:t>
            </a:r>
            <a:r>
              <a:rPr lang="en-US" sz="1050" dirty="0"/>
              <a:t>-cl --collect advanced-hotspots</a:t>
            </a:r>
            <a:br>
              <a:rPr lang="en-US" sz="1050" dirty="0"/>
            </a:br>
            <a:r>
              <a:rPr lang="en-US" sz="1050" dirty="0"/>
              <a:t>[Other Options] --target-system=android</a:t>
            </a:r>
          </a:p>
          <a:p>
            <a:pPr lvl="1">
              <a:lnSpc>
                <a:spcPct val="80000"/>
              </a:lnSpc>
            </a:pPr>
            <a:r>
              <a:rPr lang="en-US" sz="1050" dirty="0" err="1"/>
              <a:t>amplxe</a:t>
            </a:r>
            <a:r>
              <a:rPr lang="en-US" sz="1050" dirty="0"/>
              <a:t>-cl --collect [atom-general-exploration | </a:t>
            </a:r>
            <a:r>
              <a:rPr lang="en-US" sz="1050" dirty="0" err="1"/>
              <a:t>snb</a:t>
            </a:r>
            <a:r>
              <a:rPr lang="en-US" sz="1050" dirty="0"/>
              <a:t>-general-exploration] </a:t>
            </a:r>
            <a:br>
              <a:rPr lang="en-US" sz="1050" dirty="0"/>
            </a:br>
            <a:r>
              <a:rPr lang="en-US" sz="1050" dirty="0"/>
              <a:t>[Other Options] --target-system=android</a:t>
            </a:r>
          </a:p>
          <a:p>
            <a:endParaRPr lang="en-US" dirty="0" smtClean="0"/>
          </a:p>
        </p:txBody>
      </p:sp>
      <p:sp>
        <p:nvSpPr>
          <p:cNvPr id="10" name="TextBox 9"/>
          <p:cNvSpPr txBox="1"/>
          <p:nvPr/>
        </p:nvSpPr>
        <p:spPr>
          <a:xfrm>
            <a:off x="241176" y="2512010"/>
            <a:ext cx="3937298" cy="2423740"/>
          </a:xfrm>
          <a:prstGeom prst="rect">
            <a:avLst/>
          </a:prstGeom>
          <a:noFill/>
        </p:spPr>
        <p:txBody>
          <a:bodyPr wrap="square" rtlCol="0">
            <a:spAutoFit/>
          </a:bodyPr>
          <a:lstStyle/>
          <a:p>
            <a:pPr>
              <a:spcBef>
                <a:spcPts val="900"/>
              </a:spcBef>
            </a:pPr>
            <a:r>
              <a:rPr lang="en-US" sz="1650" dirty="0">
                <a:solidFill>
                  <a:srgbClr val="0071C5"/>
                </a:solidFill>
                <a:cs typeface="Intel Clear" panose="020B0604020203020204" pitchFamily="34" charset="0"/>
              </a:rPr>
              <a:t>Via the GUI</a:t>
            </a:r>
          </a:p>
          <a:p>
            <a:pPr marL="171450" indent="-171450">
              <a:buAutoNum type="arabicParenR"/>
            </a:pPr>
            <a:r>
              <a:rPr lang="en-US" sz="1350" dirty="0">
                <a:solidFill>
                  <a:srgbClr val="0071C5"/>
                </a:solidFill>
                <a:ea typeface="Neo Sans Intel" pitchFamily="34" charset="0"/>
                <a:cs typeface="Neo Sans Intel"/>
              </a:rPr>
              <a:t>Attach device to host – via </a:t>
            </a:r>
            <a:r>
              <a:rPr lang="en-US" sz="1350" dirty="0" err="1">
                <a:solidFill>
                  <a:srgbClr val="0071C5"/>
                </a:solidFill>
                <a:ea typeface="Neo Sans Intel" pitchFamily="34" charset="0"/>
                <a:cs typeface="Neo Sans Intel"/>
              </a:rPr>
              <a:t>adb</a:t>
            </a:r>
            <a:endParaRPr lang="en-US" sz="1350" dirty="0">
              <a:solidFill>
                <a:srgbClr val="0071C5"/>
              </a:solidFill>
              <a:ea typeface="Neo Sans Intel" pitchFamily="34" charset="0"/>
              <a:cs typeface="Neo Sans Intel"/>
            </a:endParaRPr>
          </a:p>
          <a:p>
            <a:pPr marL="171450" indent="-171450">
              <a:buAutoNum type="arabicParenR"/>
            </a:pPr>
            <a:r>
              <a:rPr lang="en-US" sz="1350" dirty="0">
                <a:solidFill>
                  <a:srgbClr val="0071C5"/>
                </a:solidFill>
                <a:ea typeface="Neo Sans Intel" pitchFamily="34" charset="0"/>
                <a:cs typeface="Neo Sans Intel"/>
              </a:rPr>
              <a:t>Create Project in VTune </a:t>
            </a:r>
            <a:br>
              <a:rPr lang="en-US" sz="1350" dirty="0">
                <a:solidFill>
                  <a:srgbClr val="0071C5"/>
                </a:solidFill>
                <a:ea typeface="Neo Sans Intel" pitchFamily="34" charset="0"/>
                <a:cs typeface="Neo Sans Intel"/>
              </a:rPr>
            </a:br>
            <a:r>
              <a:rPr lang="en-US" sz="1350" dirty="0">
                <a:solidFill>
                  <a:srgbClr val="0071C5"/>
                </a:solidFill>
                <a:ea typeface="Neo Sans Intel" pitchFamily="34" charset="0"/>
                <a:cs typeface="Neo Sans Intel"/>
              </a:rPr>
              <a:t>and set target system</a:t>
            </a:r>
          </a:p>
          <a:p>
            <a:pPr marL="171450" indent="-171450">
              <a:buAutoNum type="arabicParenR"/>
            </a:pPr>
            <a:r>
              <a:rPr lang="en-US" sz="1350" dirty="0">
                <a:solidFill>
                  <a:srgbClr val="0071C5"/>
                </a:solidFill>
                <a:ea typeface="Neo Sans Intel" pitchFamily="34" charset="0"/>
                <a:cs typeface="Neo Sans Intel"/>
              </a:rPr>
              <a:t>Click “Launch New Analysis” </a:t>
            </a:r>
            <a:br>
              <a:rPr lang="en-US" sz="1350" dirty="0">
                <a:solidFill>
                  <a:srgbClr val="0071C5"/>
                </a:solidFill>
                <a:ea typeface="Neo Sans Intel" pitchFamily="34" charset="0"/>
                <a:cs typeface="Neo Sans Intel"/>
              </a:rPr>
            </a:br>
            <a:r>
              <a:rPr lang="en-US" sz="1350" dirty="0">
                <a:solidFill>
                  <a:srgbClr val="0071C5"/>
                </a:solidFill>
                <a:ea typeface="Neo Sans Intel" pitchFamily="34" charset="0"/>
                <a:cs typeface="Neo Sans Intel"/>
              </a:rPr>
              <a:t>then Select Analysis Type</a:t>
            </a:r>
            <a:br>
              <a:rPr lang="en-US" sz="1350" dirty="0">
                <a:solidFill>
                  <a:srgbClr val="0071C5"/>
                </a:solidFill>
                <a:ea typeface="Neo Sans Intel" pitchFamily="34" charset="0"/>
                <a:cs typeface="Neo Sans Intel"/>
              </a:rPr>
            </a:br>
            <a:r>
              <a:rPr lang="en-US" sz="1350" dirty="0">
                <a:solidFill>
                  <a:srgbClr val="0071C5"/>
                </a:solidFill>
                <a:ea typeface="Neo Sans Intel" pitchFamily="34" charset="0"/>
                <a:cs typeface="Neo Sans Intel"/>
              </a:rPr>
              <a:t>then click “Start”</a:t>
            </a:r>
          </a:p>
          <a:p>
            <a:pPr marL="171450" indent="-171450">
              <a:buAutoNum type="arabicParenR"/>
            </a:pPr>
            <a:r>
              <a:rPr lang="en-US" sz="1350" dirty="0">
                <a:solidFill>
                  <a:srgbClr val="0071C5"/>
                </a:solidFill>
                <a:ea typeface="Neo Sans Intel" pitchFamily="34" charset="0"/>
                <a:cs typeface="Neo Sans Intel"/>
              </a:rPr>
              <a:t>Wait till collection finishes or click Pause, Resume, or Stop Collection.</a:t>
            </a:r>
          </a:p>
          <a:p>
            <a:r>
              <a:rPr lang="en-US" sz="1350" dirty="0" smtClean="0">
                <a:solidFill>
                  <a:srgbClr val="0071C5"/>
                </a:solidFill>
                <a:ea typeface="Neo Sans Intel" pitchFamily="34" charset="0"/>
                <a:cs typeface="Neo Sans Intel"/>
              </a:rPr>
              <a:t>Click </a:t>
            </a:r>
            <a:r>
              <a:rPr lang="en-US" sz="1350" dirty="0">
                <a:solidFill>
                  <a:srgbClr val="0071C5"/>
                </a:solidFill>
                <a:ea typeface="Neo Sans Intel" pitchFamily="34" charset="0"/>
                <a:cs typeface="Neo Sans Intel"/>
              </a:rPr>
              <a:t>“Command Line….” – dialog will display</a:t>
            </a:r>
            <a:br>
              <a:rPr lang="en-US" sz="1350" dirty="0">
                <a:solidFill>
                  <a:srgbClr val="0071C5"/>
                </a:solidFill>
                <a:ea typeface="Neo Sans Intel" pitchFamily="34" charset="0"/>
                <a:cs typeface="Neo Sans Intel"/>
              </a:rPr>
            </a:br>
            <a:r>
              <a:rPr lang="en-US" sz="1350" dirty="0">
                <a:solidFill>
                  <a:srgbClr val="0071C5"/>
                </a:solidFill>
                <a:ea typeface="Neo Sans Intel" pitchFamily="34" charset="0"/>
                <a:cs typeface="Neo Sans Intel"/>
              </a:rPr>
              <a:t>the Command Line for that analysis type</a:t>
            </a:r>
          </a:p>
        </p:txBody>
      </p:sp>
      <p:pic>
        <p:nvPicPr>
          <p:cNvPr id="9218" name="Picture 2"/>
          <p:cNvPicPr>
            <a:picLocks noChangeAspect="1" noChangeArrowheads="1"/>
          </p:cNvPicPr>
          <p:nvPr/>
        </p:nvPicPr>
        <p:blipFill>
          <a:blip r:embed="rId3" cstate="screen">
            <a:extLst>
              <a:ext uri="{28A0092B-C50C-407E-A947-70E740481C1C}">
                <a14:useLocalDpi xmlns:a14="http://schemas.microsoft.com/office/drawing/2010/main" val="0"/>
              </a:ext>
            </a:extLst>
          </a:blip>
          <a:stretch>
            <a:fillRect/>
          </a:stretch>
        </p:blipFill>
        <p:spPr bwMode="auto">
          <a:xfrm>
            <a:off x="4849442" y="828774"/>
            <a:ext cx="4378344" cy="121036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p:cNvPicPr>
            <a:picLocks noChangeAspect="1" noChangeArrowheads="1"/>
          </p:cNvPicPr>
          <p:nvPr/>
        </p:nvPicPr>
        <p:blipFill>
          <a:blip r:embed="rId4" cstate="screen">
            <a:extLst>
              <a:ext uri="{28A0092B-C50C-407E-A947-70E740481C1C}">
                <a14:useLocalDpi xmlns:a14="http://schemas.microsoft.com/office/drawing/2010/main" val="0"/>
              </a:ext>
            </a:extLst>
          </a:blip>
          <a:stretch>
            <a:fillRect/>
          </a:stretch>
        </p:blipFill>
        <p:spPr bwMode="auto">
          <a:xfrm>
            <a:off x="4849442" y="2584391"/>
            <a:ext cx="3414992" cy="2001644"/>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7444804" y="4424670"/>
            <a:ext cx="592587" cy="161365"/>
          </a:xfrm>
          <a:prstGeom prst="ellipse">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 name="Footer Placeholder 5"/>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1646294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3" y="957502"/>
            <a:ext cx="8228012" cy="3427808"/>
          </a:xfrm>
        </p:spPr>
        <p:txBody>
          <a:bodyPr/>
          <a:lstStyle/>
          <a:p>
            <a:r>
              <a:rPr lang="en-US" dirty="0"/>
              <a:t>Overview</a:t>
            </a:r>
          </a:p>
          <a:p>
            <a:pPr lvl="1"/>
            <a:r>
              <a:rPr lang="en-US" sz="1050" dirty="0"/>
              <a:t>Intel® System Studio 2016 </a:t>
            </a:r>
          </a:p>
          <a:p>
            <a:pPr lvl="1"/>
            <a:r>
              <a:rPr lang="en-US" sz="1050" dirty="0"/>
              <a:t>Intel® VTune™ Amplifier 2016 for Systems</a:t>
            </a:r>
          </a:p>
          <a:p>
            <a:pPr lvl="1"/>
            <a:r>
              <a:rPr lang="en-US" sz="1050" dirty="0"/>
              <a:t>Intel® Energy Profiler</a:t>
            </a:r>
          </a:p>
          <a:p>
            <a:r>
              <a:rPr lang="en-US" dirty="0"/>
              <a:t>Performance Analysis</a:t>
            </a:r>
          </a:p>
          <a:p>
            <a:pPr lvl="1"/>
            <a:r>
              <a:rPr lang="en-US" sz="1050" dirty="0"/>
              <a:t>Steps to analyze your Android* device</a:t>
            </a:r>
          </a:p>
          <a:p>
            <a:r>
              <a:rPr lang="en-US" dirty="0"/>
              <a:t>Power Analysis</a:t>
            </a:r>
          </a:p>
          <a:p>
            <a:pPr lvl="1"/>
            <a:r>
              <a:rPr lang="en-US" sz="1050" dirty="0"/>
              <a:t>Power Optimization Basics</a:t>
            </a:r>
          </a:p>
          <a:p>
            <a:pPr lvl="1"/>
            <a:r>
              <a:rPr lang="en-US" sz="1050" dirty="0"/>
              <a:t>Power Views in the </a:t>
            </a:r>
            <a:r>
              <a:rPr lang="en-US" sz="1050" dirty="0" err="1"/>
              <a:t>VTune</a:t>
            </a:r>
            <a:r>
              <a:rPr lang="en-US" sz="1050" dirty="0"/>
              <a:t> Amplifier GUI</a:t>
            </a:r>
          </a:p>
          <a:p>
            <a:pPr lvl="1"/>
            <a:r>
              <a:rPr lang="en-US" sz="1050" dirty="0"/>
              <a:t>How to Collect:</a:t>
            </a:r>
          </a:p>
          <a:p>
            <a:pPr lvl="2"/>
            <a:r>
              <a:rPr lang="en-US" sz="1050" dirty="0" err="1"/>
              <a:t>SoCWatch</a:t>
            </a:r>
            <a:endParaRPr lang="en-US" sz="1050" dirty="0"/>
          </a:p>
          <a:p>
            <a:pPr lvl="1"/>
            <a:endParaRPr lang="en-US" sz="1050" dirty="0"/>
          </a:p>
          <a:p>
            <a:endParaRPr lang="en-US" dirty="0"/>
          </a:p>
        </p:txBody>
      </p:sp>
      <p:sp>
        <p:nvSpPr>
          <p:cNvPr id="6" name="Slide Number Placeholder 2"/>
          <p:cNvSpPr>
            <a:spLocks noGrp="1"/>
          </p:cNvSpPr>
          <p:nvPr>
            <p:ph type="sldNum" sz="quarter" idx="12"/>
          </p:nvPr>
        </p:nvSpPr>
        <p:spPr/>
        <p:txBody>
          <a:bodyPr/>
          <a:lstStyle/>
          <a:p>
            <a:fld id="{EE2556C5-CE8C-6547-B838-EA80C61A4AF7}" type="slidenum">
              <a:rPr lang="en-US" smtClean="0"/>
              <a:pPr/>
              <a:t>2</a:t>
            </a:fld>
            <a:endParaRPr lang="en-US" dirty="0"/>
          </a:p>
        </p:txBody>
      </p:sp>
      <p:sp>
        <p:nvSpPr>
          <p:cNvPr id="11266" name="Title 9"/>
          <p:cNvSpPr>
            <a:spLocks noGrp="1"/>
          </p:cNvSpPr>
          <p:nvPr>
            <p:ph type="title"/>
          </p:nvPr>
        </p:nvSpPr>
        <p:spPr/>
        <p:txBody>
          <a:bodyPr/>
          <a:lstStyle/>
          <a:p>
            <a:r>
              <a:rPr lang="en-US" altLang="en-US" dirty="0" smtClean="0"/>
              <a:t>Agenda</a:t>
            </a:r>
          </a:p>
        </p:txBody>
      </p:sp>
      <p:sp>
        <p:nvSpPr>
          <p:cNvPr id="2" name="Footer Placeholder 1"/>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291718091"/>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Analysis</a:t>
            </a:r>
            <a:endParaRPr lang="en-US" dirty="0"/>
          </a:p>
        </p:txBody>
      </p:sp>
      <p:sp>
        <p:nvSpPr>
          <p:cNvPr id="6" name="Text Placeholder 5"/>
          <p:cNvSpPr>
            <a:spLocks noGrp="1"/>
          </p:cNvSpPr>
          <p:nvPr>
            <p:ph type="body" idx="1"/>
          </p:nvPr>
        </p:nvSpPr>
        <p:spPr/>
        <p:txBody>
          <a:bodyPr/>
          <a:lstStyle/>
          <a:p>
            <a:r>
              <a:rPr lang="en-US" sz="1800" dirty="0"/>
              <a:t>Using Intel® Energy Profiler in Intel® VTune™ Amplifier for Systems</a:t>
            </a:r>
          </a:p>
        </p:txBody>
      </p:sp>
    </p:spTree>
    <p:extLst>
      <p:ext uri="{BB962C8B-B14F-4D97-AF65-F5344CB8AC3E}">
        <p14:creationId xmlns:p14="http://schemas.microsoft.com/office/powerpoint/2010/main" val="2357132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2800" dirty="0"/>
              <a:t>Intel® Energy Profiler</a:t>
            </a:r>
            <a:r>
              <a:rPr lang="en-US" sz="2100" dirty="0"/>
              <a:t/>
            </a:r>
            <a:br>
              <a:rPr lang="en-US" sz="2100" dirty="0"/>
            </a:br>
            <a:r>
              <a:rPr lang="en-US" sz="1800" dirty="0"/>
              <a:t>Energy and Power Profiler for System Software Developers</a:t>
            </a:r>
            <a:br>
              <a:rPr lang="en-US" sz="1800" dirty="0"/>
            </a:br>
            <a:endParaRPr lang="en-US" sz="1800" dirty="0"/>
          </a:p>
        </p:txBody>
      </p:sp>
      <p:sp>
        <p:nvSpPr>
          <p:cNvPr id="7" name="Content Placeholder 6"/>
          <p:cNvSpPr>
            <a:spLocks noGrp="1"/>
          </p:cNvSpPr>
          <p:nvPr>
            <p:ph idx="1"/>
          </p:nvPr>
        </p:nvSpPr>
        <p:spPr>
          <a:xfrm>
            <a:off x="455613" y="1322205"/>
            <a:ext cx="6171010" cy="3273686"/>
          </a:xfrm>
        </p:spPr>
        <p:txBody>
          <a:bodyPr/>
          <a:lstStyle/>
          <a:p>
            <a:r>
              <a:rPr lang="en-US" sz="1800" dirty="0"/>
              <a:t>Optimize software for extended </a:t>
            </a:r>
            <a:br>
              <a:rPr lang="en-US" sz="1800" dirty="0"/>
            </a:br>
            <a:r>
              <a:rPr lang="en-US" sz="1800" dirty="0"/>
              <a:t>Battery Life</a:t>
            </a:r>
          </a:p>
          <a:p>
            <a:r>
              <a:rPr lang="en-US" sz="1800" dirty="0"/>
              <a:t>Find the system behaviors </a:t>
            </a:r>
            <a:br>
              <a:rPr lang="en-US" sz="1800" dirty="0"/>
            </a:br>
            <a:r>
              <a:rPr lang="en-US" sz="1800" dirty="0"/>
              <a:t>that waste energy</a:t>
            </a:r>
          </a:p>
          <a:p>
            <a:pPr lvl="1"/>
            <a:r>
              <a:rPr lang="en-US" dirty="0" smtClean="0"/>
              <a:t>Interrupts mapped to the IRQ/device</a:t>
            </a:r>
          </a:p>
          <a:p>
            <a:pPr lvl="1"/>
            <a:r>
              <a:rPr lang="en-US" dirty="0" smtClean="0"/>
              <a:t>Timers mapped to the scheduling process</a:t>
            </a:r>
          </a:p>
          <a:p>
            <a:pPr lvl="1"/>
            <a:r>
              <a:rPr lang="en-US" dirty="0" smtClean="0"/>
              <a:t>Data correlated with Android Wake Locks</a:t>
            </a:r>
          </a:p>
          <a:p>
            <a:r>
              <a:rPr lang="en-US" sz="1800" dirty="0"/>
              <a:t>Available now for Linux and Android</a:t>
            </a:r>
          </a:p>
          <a:p>
            <a:r>
              <a:rPr lang="en-US" sz="1800" dirty="0"/>
              <a:t>Part of Intel® System Studio</a:t>
            </a:r>
          </a:p>
          <a:p>
            <a:endParaRPr lang="en-US" sz="2100"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21</a:t>
            </a:fld>
            <a:endParaRPr lang="en-US" dirty="0"/>
          </a:p>
        </p:txBody>
      </p:sp>
      <p:sp>
        <p:nvSpPr>
          <p:cNvPr id="9" name="Rounded Rectangle 8"/>
          <p:cNvSpPr/>
          <p:nvPr/>
        </p:nvSpPr>
        <p:spPr>
          <a:xfrm>
            <a:off x="2325752" y="4372943"/>
            <a:ext cx="4492496" cy="458867"/>
          </a:xfrm>
          <a:prstGeom prst="roundRect">
            <a:avLst/>
          </a:prstGeom>
          <a:solidFill>
            <a:schemeClr val="accent1">
              <a:tint val="100000"/>
              <a:shade val="100000"/>
              <a:satMod val="1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Get Actionable Data to Extend Battery Life</a:t>
            </a:r>
          </a:p>
        </p:txBody>
      </p:sp>
      <p:pic>
        <p:nvPicPr>
          <p:cNvPr id="5" name="Picture 4"/>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680601" y="1086286"/>
            <a:ext cx="3540290" cy="2362294"/>
          </a:xfrm>
          <a:prstGeom prst="rect">
            <a:avLst/>
          </a:prstGeom>
          <a:ln>
            <a:solidFill>
              <a:schemeClr val="accent1"/>
            </a:solidFill>
          </a:ln>
        </p:spPr>
      </p:pic>
      <p:sp>
        <p:nvSpPr>
          <p:cNvPr id="10" name="TextBox 9"/>
          <p:cNvSpPr txBox="1"/>
          <p:nvPr/>
        </p:nvSpPr>
        <p:spPr>
          <a:xfrm>
            <a:off x="5598143" y="3530338"/>
            <a:ext cx="1721796" cy="727122"/>
          </a:xfrm>
          <a:prstGeom prst="rect">
            <a:avLst/>
          </a:prstGeom>
          <a:noFill/>
        </p:spPr>
        <p:txBody>
          <a:bodyPr wrap="square" rtlCol="0">
            <a:spAutoFit/>
          </a:bodyPr>
          <a:lstStyle/>
          <a:p>
            <a:r>
              <a:rPr lang="en-US" sz="825" dirty="0">
                <a:solidFill>
                  <a:schemeClr val="tx2"/>
                </a:solidFill>
                <a:latin typeface="Neo Sans Intel"/>
                <a:cs typeface="Neo Sans Intel"/>
              </a:rPr>
              <a:t>Requires specific SOCs. On Android, a </a:t>
            </a:r>
            <a:r>
              <a:rPr lang="en-US" sz="825" dirty="0" err="1">
                <a:solidFill>
                  <a:schemeClr val="tx2"/>
                </a:solidFill>
                <a:latin typeface="Neo Sans Intel"/>
                <a:cs typeface="Neo Sans Intel"/>
              </a:rPr>
              <a:t>rootable</a:t>
            </a:r>
            <a:r>
              <a:rPr lang="en-US" sz="825" dirty="0">
                <a:solidFill>
                  <a:schemeClr val="tx2"/>
                </a:solidFill>
                <a:latin typeface="Neo Sans Intel"/>
                <a:cs typeface="Neo Sans Intel"/>
              </a:rPr>
              <a:t> OS is required with version compatible device drivers.  See release notes for details.</a:t>
            </a:r>
          </a:p>
        </p:txBody>
      </p:sp>
      <p:sp>
        <p:nvSpPr>
          <p:cNvPr id="2" name="Footer Placeholder 1"/>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1451156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 y="57150"/>
            <a:ext cx="7538468" cy="666750"/>
          </a:xfrm>
        </p:spPr>
        <p:txBody>
          <a:bodyPr>
            <a:normAutofit/>
          </a:bodyPr>
          <a:lstStyle/>
          <a:p>
            <a:r>
              <a:rPr lang="en-US" sz="2700" dirty="0">
                <a:latin typeface="+mj-lt"/>
              </a:rPr>
              <a:t>CPU C-States / P-States</a:t>
            </a:r>
          </a:p>
        </p:txBody>
      </p:sp>
      <p:sp>
        <p:nvSpPr>
          <p:cNvPr id="6" name="AutoShape 2"/>
          <p:cNvSpPr>
            <a:spLocks noChangeArrowheads="1"/>
          </p:cNvSpPr>
          <p:nvPr/>
        </p:nvSpPr>
        <p:spPr bwMode="auto">
          <a:xfrm>
            <a:off x="1833988" y="2077887"/>
            <a:ext cx="5549078" cy="2457450"/>
          </a:xfrm>
          <a:prstGeom prst="roundRect">
            <a:avLst>
              <a:gd name="adj" fmla="val 4384"/>
            </a:avLst>
          </a:prstGeom>
          <a:gradFill rotWithShape="1">
            <a:gsLst>
              <a:gs pos="0">
                <a:schemeClr val="tx2">
                  <a:gamma/>
                  <a:tint val="96863"/>
                  <a:invGamma/>
                  <a:alpha val="23000"/>
                </a:schemeClr>
              </a:gs>
              <a:gs pos="100000">
                <a:schemeClr val="tx2">
                  <a:alpha val="0"/>
                </a:schemeClr>
              </a:gs>
            </a:gsLst>
            <a:lin ang="5400000" scaled="1"/>
          </a:gradFill>
          <a:ln w="25400" algn="ctr">
            <a:solidFill>
              <a:srgbClr val="29292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sz="1500" b="1">
              <a:solidFill>
                <a:srgbClr val="000000"/>
              </a:solidFill>
              <a:latin typeface="Verdana" pitchFamily="34" charset="0"/>
              <a:ea typeface="PMingLiU" pitchFamily="18" charset="-120"/>
            </a:endParaRPr>
          </a:p>
        </p:txBody>
      </p:sp>
      <p:sp>
        <p:nvSpPr>
          <p:cNvPr id="7" name="AutoShape 3"/>
          <p:cNvSpPr>
            <a:spLocks noChangeArrowheads="1"/>
          </p:cNvSpPr>
          <p:nvPr/>
        </p:nvSpPr>
        <p:spPr bwMode="auto">
          <a:xfrm>
            <a:off x="1833988" y="751531"/>
            <a:ext cx="5549078" cy="1304925"/>
          </a:xfrm>
          <a:prstGeom prst="roundRect">
            <a:avLst>
              <a:gd name="adj" fmla="val 4384"/>
            </a:avLst>
          </a:prstGeom>
          <a:gradFill rotWithShape="1">
            <a:gsLst>
              <a:gs pos="0">
                <a:schemeClr val="tx2">
                  <a:gamma/>
                  <a:tint val="96863"/>
                  <a:invGamma/>
                  <a:alpha val="23000"/>
                </a:schemeClr>
              </a:gs>
              <a:gs pos="100000">
                <a:schemeClr val="tx2">
                  <a:alpha val="0"/>
                </a:schemeClr>
              </a:gs>
            </a:gsLst>
            <a:lin ang="5400000" scaled="1"/>
          </a:gradFill>
          <a:ln w="25400" algn="ctr">
            <a:solidFill>
              <a:srgbClr val="29292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sz="1500" b="1">
              <a:solidFill>
                <a:srgbClr val="000000"/>
              </a:solidFill>
              <a:latin typeface="Verdana" pitchFamily="34" charset="0"/>
              <a:ea typeface="PMingLiU" pitchFamily="18" charset="-120"/>
            </a:endParaRPr>
          </a:p>
        </p:txBody>
      </p:sp>
      <p:sp>
        <p:nvSpPr>
          <p:cNvPr id="8" name="Rectangle 4"/>
          <p:cNvSpPr>
            <a:spLocks noChangeArrowheads="1"/>
          </p:cNvSpPr>
          <p:nvPr/>
        </p:nvSpPr>
        <p:spPr bwMode="auto">
          <a:xfrm>
            <a:off x="2076876" y="2062693"/>
            <a:ext cx="386953" cy="507831"/>
          </a:xfrm>
          <a:prstGeom prst="rect">
            <a:avLst/>
          </a:prstGeom>
          <a:gradFill rotWithShape="1">
            <a:gsLst>
              <a:gs pos="0">
                <a:schemeClr val="accent1"/>
              </a:gs>
              <a:gs pos="100000">
                <a:schemeClr val="accent2"/>
              </a:gs>
            </a:gsLst>
            <a:lin ang="5400000" scaled="1"/>
          </a:gra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TW" sz="1350" b="1">
                <a:solidFill>
                  <a:srgbClr val="000000"/>
                </a:solidFill>
                <a:latin typeface="Arial" pitchFamily="34" charset="0"/>
                <a:ea typeface="PMingLiU" pitchFamily="18" charset="-120"/>
              </a:rPr>
              <a:t>C1</a:t>
            </a:r>
          </a:p>
        </p:txBody>
      </p:sp>
      <p:sp>
        <p:nvSpPr>
          <p:cNvPr id="9" name="Rectangle 5"/>
          <p:cNvSpPr>
            <a:spLocks noChangeArrowheads="1"/>
          </p:cNvSpPr>
          <p:nvPr/>
        </p:nvSpPr>
        <p:spPr bwMode="auto">
          <a:xfrm>
            <a:off x="2076876" y="2386543"/>
            <a:ext cx="386953" cy="507831"/>
          </a:xfrm>
          <a:prstGeom prst="rect">
            <a:avLst/>
          </a:prstGeom>
          <a:gradFill rotWithShape="1">
            <a:gsLst>
              <a:gs pos="0">
                <a:schemeClr val="accent2"/>
              </a:gs>
              <a:gs pos="100000">
                <a:srgbClr val="FFFF00"/>
              </a:gs>
            </a:gsLst>
            <a:lin ang="5400000" scaled="1"/>
          </a:gra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TW" sz="1350" b="1">
                <a:solidFill>
                  <a:srgbClr val="000000"/>
                </a:solidFill>
                <a:latin typeface="Arial" pitchFamily="34" charset="0"/>
                <a:ea typeface="PMingLiU" pitchFamily="18" charset="-120"/>
              </a:rPr>
              <a:t>C2</a:t>
            </a:r>
          </a:p>
        </p:txBody>
      </p:sp>
      <p:sp>
        <p:nvSpPr>
          <p:cNvPr id="10" name="Rectangle 6"/>
          <p:cNvSpPr>
            <a:spLocks noChangeArrowheads="1"/>
          </p:cNvSpPr>
          <p:nvPr/>
        </p:nvSpPr>
        <p:spPr bwMode="auto">
          <a:xfrm>
            <a:off x="2076876" y="2733014"/>
            <a:ext cx="386953" cy="507831"/>
          </a:xfrm>
          <a:prstGeom prst="rect">
            <a:avLst/>
          </a:prstGeom>
          <a:solidFill>
            <a:srgbClr val="FFFF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TW" sz="1350" b="1">
                <a:solidFill>
                  <a:srgbClr val="000000"/>
                </a:solidFill>
                <a:latin typeface="Arial" pitchFamily="34" charset="0"/>
                <a:ea typeface="PMingLiU" pitchFamily="18" charset="-120"/>
              </a:rPr>
              <a:t>C3</a:t>
            </a:r>
          </a:p>
        </p:txBody>
      </p:sp>
      <p:sp>
        <p:nvSpPr>
          <p:cNvPr id="11" name="AutoShape 7"/>
          <p:cNvSpPr>
            <a:spLocks noChangeArrowheads="1"/>
          </p:cNvSpPr>
          <p:nvPr/>
        </p:nvSpPr>
        <p:spPr bwMode="auto">
          <a:xfrm rot="10800000">
            <a:off x="2147122" y="3965686"/>
            <a:ext cx="266700" cy="527320"/>
          </a:xfrm>
          <a:prstGeom prst="triangle">
            <a:avLst>
              <a:gd name="adj" fmla="val 50000"/>
            </a:avLst>
          </a:prstGeom>
          <a:solidFill>
            <a:schemeClr val="accent3">
              <a:lumMod val="50000"/>
            </a:schemeClr>
          </a:solidFill>
          <a:ln w="9525" algn="ctr">
            <a:solidFill>
              <a:srgbClr val="FF0000"/>
            </a:solidFill>
            <a:miter lim="800000"/>
            <a:headEnd/>
            <a:tailEnd/>
          </a:ln>
          <a:effectLst/>
          <a:extLst/>
        </p:spPr>
        <p:txBody>
          <a:bodyPr rot="10800000" anchor="ctr">
            <a:spAutoFit/>
          </a:bodyPr>
          <a:lstStyle/>
          <a:p>
            <a:pPr algn="just" eaLnBrk="0" hangingPunct="0">
              <a:lnSpc>
                <a:spcPct val="75000"/>
              </a:lnSpc>
              <a:spcBef>
                <a:spcPct val="50000"/>
              </a:spcBef>
            </a:pPr>
            <a:endParaRPr lang="sv-SE" sz="1500">
              <a:solidFill>
                <a:srgbClr val="000000"/>
              </a:solidFill>
              <a:latin typeface="Verdana" pitchFamily="34" charset="0"/>
              <a:ea typeface="SimSun" pitchFamily="2" charset="-122"/>
            </a:endParaRPr>
          </a:p>
        </p:txBody>
      </p:sp>
      <p:sp>
        <p:nvSpPr>
          <p:cNvPr id="12" name="Rectangle 8"/>
          <p:cNvSpPr>
            <a:spLocks noChangeArrowheads="1"/>
          </p:cNvSpPr>
          <p:nvPr/>
        </p:nvSpPr>
        <p:spPr bwMode="auto">
          <a:xfrm>
            <a:off x="2076876" y="3081868"/>
            <a:ext cx="386953" cy="507831"/>
          </a:xfrm>
          <a:prstGeom prst="rect">
            <a:avLst/>
          </a:prstGeom>
          <a:gradFill rotWithShape="1">
            <a:gsLst>
              <a:gs pos="0">
                <a:srgbClr val="CCFF33"/>
              </a:gs>
              <a:gs pos="100000">
                <a:srgbClr val="33CC33"/>
              </a:gs>
            </a:gsLst>
            <a:lin ang="5400000" scaled="1"/>
          </a:gra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TW" sz="1350" b="1">
                <a:solidFill>
                  <a:srgbClr val="000000"/>
                </a:solidFill>
                <a:latin typeface="Arial" pitchFamily="34" charset="0"/>
                <a:ea typeface="PMingLiU" pitchFamily="18" charset="-120"/>
              </a:rPr>
              <a:t>C4</a:t>
            </a:r>
          </a:p>
        </p:txBody>
      </p:sp>
      <p:sp>
        <p:nvSpPr>
          <p:cNvPr id="14" name="Text Box 10"/>
          <p:cNvSpPr txBox="1">
            <a:spLocks noChangeArrowheads="1"/>
          </p:cNvSpPr>
          <p:nvPr/>
        </p:nvSpPr>
        <p:spPr bwMode="auto">
          <a:xfrm>
            <a:off x="2084676" y="3981117"/>
            <a:ext cx="405880" cy="248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eaLnBrk="0" hangingPunct="0">
              <a:lnSpc>
                <a:spcPct val="75000"/>
              </a:lnSpc>
              <a:spcBef>
                <a:spcPct val="50000"/>
              </a:spcBef>
            </a:pPr>
            <a:r>
              <a:rPr lang="en-US" altLang="zh-TW" sz="1350" b="1">
                <a:solidFill>
                  <a:srgbClr val="000000"/>
                </a:solidFill>
                <a:latin typeface="Arial" pitchFamily="34" charset="0"/>
                <a:ea typeface="SimSun" pitchFamily="2" charset="-122"/>
              </a:rPr>
              <a:t>C6</a:t>
            </a:r>
          </a:p>
        </p:txBody>
      </p:sp>
      <p:sp>
        <p:nvSpPr>
          <p:cNvPr id="15" name="Rectangle 11"/>
          <p:cNvSpPr>
            <a:spLocks noChangeArrowheads="1"/>
          </p:cNvSpPr>
          <p:nvPr/>
        </p:nvSpPr>
        <p:spPr bwMode="auto">
          <a:xfrm>
            <a:off x="6236919" y="1581680"/>
            <a:ext cx="386953" cy="507831"/>
          </a:xfrm>
          <a:prstGeom prst="rect">
            <a:avLst/>
          </a:prstGeom>
          <a:gradFill>
            <a:gsLst>
              <a:gs pos="100000">
                <a:srgbClr val="A20000">
                  <a:alpha val="83000"/>
                </a:srgbClr>
              </a:gs>
              <a:gs pos="100000">
                <a:srgbClr val="FF0000"/>
              </a:gs>
            </a:gsLst>
            <a:lin ang="5400000" scaled="1"/>
          </a:gra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TW" sz="1350" b="1" dirty="0" err="1">
                <a:solidFill>
                  <a:srgbClr val="000000"/>
                </a:solidFill>
                <a:latin typeface="Arial" pitchFamily="34" charset="0"/>
                <a:ea typeface="PMingLiU" pitchFamily="18" charset="-120"/>
              </a:rPr>
              <a:t>Pn</a:t>
            </a:r>
            <a:endParaRPr lang="en-US" altLang="zh-TW" sz="1350" b="1" dirty="0">
              <a:solidFill>
                <a:srgbClr val="000000"/>
              </a:solidFill>
              <a:latin typeface="Arial" pitchFamily="34" charset="0"/>
              <a:ea typeface="PMingLiU" pitchFamily="18" charset="-120"/>
            </a:endParaRPr>
          </a:p>
        </p:txBody>
      </p:sp>
      <p:sp>
        <p:nvSpPr>
          <p:cNvPr id="16" name="Rectangle 12"/>
          <p:cNvSpPr>
            <a:spLocks noChangeArrowheads="1"/>
          </p:cNvSpPr>
          <p:nvPr/>
        </p:nvSpPr>
        <p:spPr bwMode="auto">
          <a:xfrm>
            <a:off x="6236919" y="1261402"/>
            <a:ext cx="386953" cy="507831"/>
          </a:xfrm>
          <a:prstGeom prst="rect">
            <a:avLst/>
          </a:prstGeom>
          <a:gradFill>
            <a:gsLst>
              <a:gs pos="55000">
                <a:srgbClr val="A20000"/>
              </a:gs>
              <a:gs pos="100000">
                <a:srgbClr val="FF0000"/>
              </a:gs>
            </a:gsLst>
            <a:lin ang="5400000" scaled="1"/>
          </a:gra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TW" sz="1350" b="1">
                <a:solidFill>
                  <a:srgbClr val="000000"/>
                </a:solidFill>
                <a:latin typeface="Arial" pitchFamily="34" charset="0"/>
                <a:ea typeface="PMingLiU" pitchFamily="18" charset="-120"/>
              </a:rPr>
              <a:t>P1</a:t>
            </a:r>
          </a:p>
        </p:txBody>
      </p:sp>
      <p:sp>
        <p:nvSpPr>
          <p:cNvPr id="17" name="Rectangle 13"/>
          <p:cNvSpPr>
            <a:spLocks noChangeArrowheads="1"/>
          </p:cNvSpPr>
          <p:nvPr/>
        </p:nvSpPr>
        <p:spPr bwMode="auto">
          <a:xfrm>
            <a:off x="6236919" y="941124"/>
            <a:ext cx="386953" cy="507831"/>
          </a:xfrm>
          <a:prstGeom prst="rect">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TW" sz="1350" b="1" dirty="0">
                <a:solidFill>
                  <a:srgbClr val="000000"/>
                </a:solidFill>
                <a:latin typeface="Arial" pitchFamily="34" charset="0"/>
                <a:ea typeface="PMingLiU" pitchFamily="18" charset="-120"/>
              </a:rPr>
              <a:t>P0</a:t>
            </a:r>
          </a:p>
        </p:txBody>
      </p:sp>
      <p:sp>
        <p:nvSpPr>
          <p:cNvPr id="18" name="Text Box 14"/>
          <p:cNvSpPr txBox="1">
            <a:spLocks noChangeArrowheads="1"/>
          </p:cNvSpPr>
          <p:nvPr/>
        </p:nvSpPr>
        <p:spPr bwMode="auto">
          <a:xfrm>
            <a:off x="6625063" y="1009897"/>
            <a:ext cx="945753"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sv-SE" sz="1350" u="sng" dirty="0">
                <a:latin typeface="Arial" pitchFamily="34" charset="0"/>
              </a:rPr>
              <a:t>CPU</a:t>
            </a:r>
            <a:br>
              <a:rPr lang="sv-SE" sz="1350" u="sng" dirty="0">
                <a:latin typeface="Arial" pitchFamily="34" charset="0"/>
              </a:rPr>
            </a:br>
            <a:r>
              <a:rPr lang="sv-SE" sz="1350" u="sng" dirty="0">
                <a:latin typeface="Arial" pitchFamily="34" charset="0"/>
              </a:rPr>
              <a:t>Active</a:t>
            </a:r>
            <a:endParaRPr lang="en-US" altLang="zh-TW" sz="1350" u="sng" dirty="0">
              <a:latin typeface="Arial" pitchFamily="34" charset="0"/>
              <a:ea typeface="PMingLiU" pitchFamily="18" charset="-120"/>
            </a:endParaRPr>
          </a:p>
        </p:txBody>
      </p:sp>
      <p:sp>
        <p:nvSpPr>
          <p:cNvPr id="19" name="Text Box 15"/>
          <p:cNvSpPr txBox="1">
            <a:spLocks noChangeArrowheads="1"/>
          </p:cNvSpPr>
          <p:nvPr/>
        </p:nvSpPr>
        <p:spPr bwMode="auto">
          <a:xfrm>
            <a:off x="6682213" y="2185044"/>
            <a:ext cx="798909"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sv-SE" sz="1350" u="sng" dirty="0">
                <a:latin typeface="Arial" pitchFamily="34" charset="0"/>
              </a:rPr>
              <a:t>CPU</a:t>
            </a:r>
            <a:br>
              <a:rPr lang="sv-SE" sz="1350" u="sng" dirty="0">
                <a:latin typeface="Arial" pitchFamily="34" charset="0"/>
              </a:rPr>
            </a:br>
            <a:r>
              <a:rPr lang="sv-SE" sz="1350" u="sng" dirty="0">
                <a:latin typeface="Arial" pitchFamily="34" charset="0"/>
              </a:rPr>
              <a:t>Sleep</a:t>
            </a:r>
            <a:endParaRPr lang="en-US" altLang="zh-TW" sz="1350" u="sng" dirty="0">
              <a:latin typeface="Arial" pitchFamily="34" charset="0"/>
              <a:ea typeface="PMingLiU" pitchFamily="18" charset="-120"/>
            </a:endParaRPr>
          </a:p>
        </p:txBody>
      </p:sp>
      <p:sp>
        <p:nvSpPr>
          <p:cNvPr id="20" name="Rectangle 16"/>
          <p:cNvSpPr>
            <a:spLocks noChangeArrowheads="1"/>
          </p:cNvSpPr>
          <p:nvPr/>
        </p:nvSpPr>
        <p:spPr bwMode="auto">
          <a:xfrm>
            <a:off x="2623372" y="897978"/>
            <a:ext cx="3544491" cy="145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73831" indent="-173831">
              <a:lnSpc>
                <a:spcPct val="95000"/>
              </a:lnSpc>
              <a:spcBef>
                <a:spcPct val="30000"/>
              </a:spcBef>
              <a:buFont typeface="Wingdings" pitchFamily="2" charset="2"/>
              <a:buChar char=""/>
            </a:pPr>
            <a:r>
              <a:rPr lang="en-US" altLang="zh-TW" sz="1200" dirty="0">
                <a:latin typeface="Verdana" pitchFamily="34" charset="0"/>
                <a:ea typeface="PMingLiU" pitchFamily="18" charset="-120"/>
              </a:rPr>
              <a:t>P0 - CPU active at highest frequency (HFM)</a:t>
            </a:r>
          </a:p>
          <a:p>
            <a:pPr marL="169069" indent="-169069">
              <a:lnSpc>
                <a:spcPct val="95000"/>
              </a:lnSpc>
              <a:spcBef>
                <a:spcPct val="30000"/>
              </a:spcBef>
              <a:buFont typeface="Wingdings" pitchFamily="2" charset="2"/>
              <a:buChar char=""/>
            </a:pPr>
            <a:r>
              <a:rPr lang="en-US" altLang="zh-TW" sz="1200" dirty="0" err="1">
                <a:latin typeface="Verdana" pitchFamily="34" charset="0"/>
                <a:ea typeface="PMingLiU" pitchFamily="18" charset="-120"/>
              </a:rPr>
              <a:t>Pn</a:t>
            </a:r>
            <a:r>
              <a:rPr lang="en-US" altLang="zh-TW" sz="1200" dirty="0">
                <a:latin typeface="Verdana" pitchFamily="34" charset="0"/>
                <a:ea typeface="PMingLiU" pitchFamily="18" charset="-120"/>
              </a:rPr>
              <a:t> - CPU active at lowest frequency (LFM)</a:t>
            </a:r>
          </a:p>
          <a:p>
            <a:pPr marL="169069" indent="-169069">
              <a:lnSpc>
                <a:spcPct val="95000"/>
              </a:lnSpc>
              <a:spcBef>
                <a:spcPct val="30000"/>
              </a:spcBef>
              <a:buFont typeface="Wingdings" pitchFamily="2" charset="2"/>
              <a:buChar char=""/>
            </a:pPr>
            <a:endParaRPr lang="en-US" altLang="zh-TW" sz="1200" dirty="0">
              <a:latin typeface="Verdana" pitchFamily="34" charset="0"/>
              <a:ea typeface="PMingLiU" pitchFamily="18" charset="-120"/>
            </a:endParaRPr>
          </a:p>
          <a:p>
            <a:pPr marL="169069" indent="-169069">
              <a:lnSpc>
                <a:spcPct val="95000"/>
              </a:lnSpc>
              <a:spcBef>
                <a:spcPct val="30000"/>
              </a:spcBef>
              <a:buFont typeface="Wingdings" pitchFamily="2" charset="2"/>
              <a:buChar char=""/>
            </a:pPr>
            <a:r>
              <a:rPr lang="en-US" altLang="zh-TW" sz="1200" dirty="0">
                <a:latin typeface="Verdana" pitchFamily="34" charset="0"/>
                <a:ea typeface="PMingLiU" pitchFamily="18" charset="-120"/>
              </a:rPr>
              <a:t>C0 - CPU active (In any P-state)</a:t>
            </a:r>
          </a:p>
          <a:p>
            <a:pPr marL="169069" indent="-169069">
              <a:lnSpc>
                <a:spcPct val="95000"/>
              </a:lnSpc>
              <a:spcBef>
                <a:spcPct val="30000"/>
              </a:spcBef>
              <a:buClr>
                <a:srgbClr val="FFFFFF"/>
              </a:buClr>
              <a:buFont typeface="Wingdings" pitchFamily="2" charset="2"/>
              <a:buChar char=""/>
            </a:pPr>
            <a:endParaRPr lang="zh-TW" altLang="en-US" sz="1350" dirty="0">
              <a:effectLst>
                <a:outerShdw blurRad="38100" dist="38100" dir="2700000" algn="tl">
                  <a:srgbClr val="000000"/>
                </a:outerShdw>
              </a:effectLst>
              <a:latin typeface="Verdana" pitchFamily="34" charset="0"/>
              <a:ea typeface="PMingLiU" pitchFamily="18" charset="-120"/>
            </a:endParaRPr>
          </a:p>
        </p:txBody>
      </p:sp>
      <p:sp>
        <p:nvSpPr>
          <p:cNvPr id="21" name="Rectangle 17"/>
          <p:cNvSpPr>
            <a:spLocks noChangeArrowheads="1"/>
          </p:cNvSpPr>
          <p:nvPr/>
        </p:nvSpPr>
        <p:spPr bwMode="auto">
          <a:xfrm>
            <a:off x="2076875" y="1062284"/>
            <a:ext cx="355997" cy="908447"/>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solidFill>
                <a:srgbClr val="000000"/>
              </a:solidFill>
              <a:effectLst>
                <a:outerShdw blurRad="38100" dist="38100" dir="2700000" algn="tl">
                  <a:srgbClr val="000000">
                    <a:alpha val="43137"/>
                  </a:srgbClr>
                </a:outerShdw>
              </a:effectLst>
              <a:latin typeface="Verdana" pitchFamily="34" charset="0"/>
            </a:endParaRPr>
          </a:p>
        </p:txBody>
      </p:sp>
      <p:sp>
        <p:nvSpPr>
          <p:cNvPr id="22" name="Text Box 18"/>
          <p:cNvSpPr txBox="1">
            <a:spLocks noChangeArrowheads="1"/>
          </p:cNvSpPr>
          <p:nvPr/>
        </p:nvSpPr>
        <p:spPr bwMode="auto">
          <a:xfrm>
            <a:off x="2076875" y="1383753"/>
            <a:ext cx="389334"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TW" sz="1350" b="1" dirty="0">
                <a:solidFill>
                  <a:srgbClr val="000000"/>
                </a:solidFill>
                <a:latin typeface="Arial" pitchFamily="34" charset="0"/>
                <a:ea typeface="SimSun" pitchFamily="2" charset="-122"/>
              </a:rPr>
              <a:t>C0</a:t>
            </a:r>
          </a:p>
        </p:txBody>
      </p:sp>
      <p:sp>
        <p:nvSpPr>
          <p:cNvPr id="23" name="Rectangle 19"/>
          <p:cNvSpPr>
            <a:spLocks noChangeArrowheads="1"/>
          </p:cNvSpPr>
          <p:nvPr/>
        </p:nvSpPr>
        <p:spPr bwMode="auto">
          <a:xfrm>
            <a:off x="2635278" y="2058837"/>
            <a:ext cx="4222723" cy="199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69069" indent="-169069">
              <a:lnSpc>
                <a:spcPct val="95000"/>
              </a:lnSpc>
              <a:spcBef>
                <a:spcPct val="30000"/>
              </a:spcBef>
              <a:buClr>
                <a:srgbClr val="FFFFFF"/>
              </a:buClr>
              <a:buFont typeface="Wingdings" pitchFamily="2" charset="2"/>
              <a:buChar char=""/>
            </a:pPr>
            <a:endParaRPr lang="en-US" altLang="zh-TW" sz="1200" dirty="0">
              <a:effectLst>
                <a:outerShdw blurRad="38100" dist="38100" dir="2700000" algn="tl">
                  <a:srgbClr val="000000"/>
                </a:outerShdw>
              </a:effectLst>
              <a:latin typeface="Verdana" pitchFamily="34" charset="0"/>
              <a:ea typeface="PMingLiU" pitchFamily="18" charset="-120"/>
            </a:endParaRPr>
          </a:p>
          <a:p>
            <a:pPr marL="169069" indent="-169069">
              <a:lnSpc>
                <a:spcPct val="95000"/>
              </a:lnSpc>
              <a:spcBef>
                <a:spcPct val="30000"/>
              </a:spcBef>
              <a:buClr>
                <a:srgbClr val="FFFFFF"/>
              </a:buClr>
              <a:buFont typeface="Wingdings" pitchFamily="2" charset="2"/>
              <a:buChar char=""/>
            </a:pPr>
            <a:endParaRPr lang="en-US" altLang="zh-TW" sz="1200" dirty="0">
              <a:effectLst>
                <a:outerShdw blurRad="38100" dist="38100" dir="2700000" algn="tl">
                  <a:srgbClr val="000000"/>
                </a:outerShdw>
              </a:effectLst>
              <a:latin typeface="Verdana" pitchFamily="34" charset="0"/>
              <a:ea typeface="PMingLiU" pitchFamily="18" charset="-120"/>
            </a:endParaRPr>
          </a:p>
          <a:p>
            <a:pPr marL="173831" indent="-173831">
              <a:lnSpc>
                <a:spcPct val="95000"/>
              </a:lnSpc>
              <a:spcBef>
                <a:spcPct val="30000"/>
              </a:spcBef>
              <a:buFont typeface="Wingdings" pitchFamily="2" charset="2"/>
              <a:buChar char=""/>
            </a:pPr>
            <a:r>
              <a:rPr lang="en-US" altLang="zh-TW" sz="1200" dirty="0">
                <a:latin typeface="Verdana" pitchFamily="34" charset="0"/>
                <a:ea typeface="PMingLiU" pitchFamily="18" charset="-120"/>
              </a:rPr>
              <a:t>C1 - Core clock is Off</a:t>
            </a:r>
          </a:p>
          <a:p>
            <a:pPr marL="169069" indent="-169069">
              <a:lnSpc>
                <a:spcPct val="95000"/>
              </a:lnSpc>
              <a:spcBef>
                <a:spcPct val="30000"/>
              </a:spcBef>
              <a:buFont typeface="Wingdings" pitchFamily="2" charset="2"/>
              <a:buChar char=""/>
            </a:pPr>
            <a:r>
              <a:rPr lang="en-US" altLang="zh-TW" sz="1200" dirty="0">
                <a:latin typeface="Verdana" pitchFamily="34" charset="0"/>
                <a:ea typeface="PMingLiU" pitchFamily="18" charset="-120"/>
              </a:rPr>
              <a:t>C3/C4 - Reduced Voltage, Partial L2 cache flush </a:t>
            </a:r>
          </a:p>
          <a:p>
            <a:pPr marL="169069" indent="-169069">
              <a:lnSpc>
                <a:spcPct val="95000"/>
              </a:lnSpc>
              <a:spcBef>
                <a:spcPct val="30000"/>
              </a:spcBef>
              <a:buFont typeface="Wingdings" pitchFamily="2" charset="2"/>
              <a:buChar char=""/>
            </a:pPr>
            <a:r>
              <a:rPr lang="en-US" altLang="zh-TW" sz="1200" dirty="0">
                <a:latin typeface="Verdana" pitchFamily="34" charset="0"/>
                <a:ea typeface="PMingLiU" pitchFamily="18" charset="-120"/>
              </a:rPr>
              <a:t>C6 - Core Off, L2 cache flush, state saved to SRAM</a:t>
            </a:r>
          </a:p>
        </p:txBody>
      </p:sp>
      <p:sp>
        <p:nvSpPr>
          <p:cNvPr id="24" name="AutoShape 20"/>
          <p:cNvSpPr>
            <a:spLocks noChangeArrowheads="1"/>
          </p:cNvSpPr>
          <p:nvPr/>
        </p:nvSpPr>
        <p:spPr bwMode="auto">
          <a:xfrm>
            <a:off x="3369894" y="3874404"/>
            <a:ext cx="3060501" cy="789036"/>
          </a:xfrm>
          <a:prstGeom prst="wedgeRoundRectCallout">
            <a:avLst>
              <a:gd name="adj1" fmla="val -82472"/>
              <a:gd name="adj2" fmla="val -43556"/>
              <a:gd name="adj3" fmla="val 16667"/>
            </a:avLst>
          </a:prstGeom>
          <a:solidFill>
            <a:schemeClr val="accent3">
              <a:lumMod val="75000"/>
            </a:schemeClr>
          </a:solidFill>
          <a:ln w="28575" algn="ctr">
            <a:solidFill>
              <a:srgbClr val="000000"/>
            </a:solidFill>
            <a:miter lim="800000"/>
            <a:headEnd/>
            <a:tailEnd/>
          </a:ln>
          <a:effectLst/>
          <a:extLst/>
        </p:spPr>
        <p:txBody>
          <a:bodyPr/>
          <a:lstStyle/>
          <a:p>
            <a:r>
              <a:rPr lang="en-US" altLang="zh-TW" sz="1350" b="1" dirty="0">
                <a:solidFill>
                  <a:schemeClr val="bg1"/>
                </a:solidFill>
                <a:latin typeface="Arial" pitchFamily="34" charset="0"/>
                <a:ea typeface="PMingLiU" pitchFamily="18" charset="-120"/>
              </a:rPr>
              <a:t>The deeper the sleep state</a:t>
            </a:r>
          </a:p>
          <a:p>
            <a:pPr marL="557213" lvl="1" indent="-214313">
              <a:buFont typeface="Wingdings" pitchFamily="2" charset="2"/>
              <a:buChar char="Ø"/>
            </a:pPr>
            <a:r>
              <a:rPr lang="en-US" altLang="zh-TW" sz="1350" b="1" dirty="0">
                <a:solidFill>
                  <a:schemeClr val="bg1"/>
                </a:solidFill>
                <a:latin typeface="Arial" pitchFamily="34" charset="0"/>
                <a:ea typeface="PMingLiU" pitchFamily="18" charset="-120"/>
              </a:rPr>
              <a:t>more power saving</a:t>
            </a:r>
          </a:p>
          <a:p>
            <a:pPr marL="557213" lvl="1" indent="-214313">
              <a:buFont typeface="Wingdings" pitchFamily="2" charset="2"/>
              <a:buChar char="Ø"/>
            </a:pPr>
            <a:r>
              <a:rPr lang="en-US" altLang="zh-TW" sz="1350" b="1" dirty="0">
                <a:solidFill>
                  <a:schemeClr val="bg1"/>
                </a:solidFill>
                <a:latin typeface="Arial" pitchFamily="34" charset="0"/>
                <a:ea typeface="PMingLiU" pitchFamily="18" charset="-120"/>
              </a:rPr>
              <a:t>but longer to wake up</a:t>
            </a:r>
          </a:p>
        </p:txBody>
      </p:sp>
      <p:sp>
        <p:nvSpPr>
          <p:cNvPr id="25" name="AutoShape 21"/>
          <p:cNvSpPr>
            <a:spLocks noChangeArrowheads="1"/>
          </p:cNvSpPr>
          <p:nvPr/>
        </p:nvSpPr>
        <p:spPr bwMode="auto">
          <a:xfrm>
            <a:off x="1620866" y="854889"/>
            <a:ext cx="114500" cy="3680449"/>
          </a:xfrm>
          <a:prstGeom prst="upArrow">
            <a:avLst>
              <a:gd name="adj1" fmla="val 50000"/>
              <a:gd name="adj2" fmla="val 560938"/>
            </a:avLst>
          </a:prstGeom>
          <a:gradFill flip="none" rotWithShape="1">
            <a:gsLst>
              <a:gs pos="30000">
                <a:srgbClr val="FF0000"/>
              </a:gs>
              <a:gs pos="100000">
                <a:schemeClr val="tx2">
                  <a:alpha val="0"/>
                </a:schemeClr>
              </a:gs>
            </a:gsLst>
            <a:lin ang="5400000" scaled="1"/>
            <a:tileRect/>
          </a:gra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solidFill>
                <a:srgbClr val="000000"/>
              </a:solidFill>
              <a:effectLst>
                <a:outerShdw blurRad="38100" dist="38100" dir="2700000" algn="tl">
                  <a:srgbClr val="000000">
                    <a:alpha val="43137"/>
                  </a:srgbClr>
                </a:outerShdw>
              </a:effectLst>
              <a:latin typeface="Verdana" pitchFamily="34" charset="0"/>
            </a:endParaRPr>
          </a:p>
        </p:txBody>
      </p:sp>
      <p:sp>
        <p:nvSpPr>
          <p:cNvPr id="27" name="TextBox 26"/>
          <p:cNvSpPr txBox="1"/>
          <p:nvPr/>
        </p:nvSpPr>
        <p:spPr>
          <a:xfrm>
            <a:off x="1251533" y="1810285"/>
            <a:ext cx="415498" cy="1433513"/>
          </a:xfrm>
          <a:prstGeom prst="rect">
            <a:avLst/>
          </a:prstGeom>
          <a:noFill/>
        </p:spPr>
        <p:txBody>
          <a:bodyPr vert="vert270" wrap="square" rtlCol="0">
            <a:spAutoFit/>
          </a:bodyPr>
          <a:lstStyle/>
          <a:p>
            <a:r>
              <a:rPr lang="en-US" sz="1500" dirty="0">
                <a:solidFill>
                  <a:srgbClr val="C00000"/>
                </a:solidFill>
                <a:latin typeface="Neo Sans Intel Medium" pitchFamily="34" charset="0"/>
              </a:rPr>
              <a:t>Power Higher</a:t>
            </a:r>
          </a:p>
        </p:txBody>
      </p:sp>
      <p:cxnSp>
        <p:nvCxnSpPr>
          <p:cNvPr id="26" name="Straight Arrow Connector 25"/>
          <p:cNvCxnSpPr/>
          <p:nvPr/>
        </p:nvCxnSpPr>
        <p:spPr>
          <a:xfrm>
            <a:off x="7829550" y="2175518"/>
            <a:ext cx="0" cy="2330673"/>
          </a:xfrm>
          <a:prstGeom prst="straightConnector1">
            <a:avLst/>
          </a:prstGeom>
          <a:ln w="57150">
            <a:tailEnd type="arrow"/>
          </a:ln>
        </p:spPr>
        <p:style>
          <a:lnRef idx="2">
            <a:schemeClr val="accent6"/>
          </a:lnRef>
          <a:fillRef idx="0">
            <a:schemeClr val="accent6"/>
          </a:fillRef>
          <a:effectRef idx="1">
            <a:schemeClr val="accent6"/>
          </a:effectRef>
          <a:fontRef idx="minor">
            <a:schemeClr val="tx1"/>
          </a:fontRef>
        </p:style>
      </p:cxnSp>
      <p:sp>
        <p:nvSpPr>
          <p:cNvPr id="29" name="TextBox 28"/>
          <p:cNvSpPr txBox="1"/>
          <p:nvPr/>
        </p:nvSpPr>
        <p:spPr>
          <a:xfrm>
            <a:off x="7386149" y="2415740"/>
            <a:ext cx="415498" cy="1552278"/>
          </a:xfrm>
          <a:prstGeom prst="rect">
            <a:avLst/>
          </a:prstGeom>
          <a:noFill/>
        </p:spPr>
        <p:txBody>
          <a:bodyPr vert="vert270" wrap="square" rtlCol="0">
            <a:spAutoFit/>
          </a:bodyPr>
          <a:lstStyle/>
          <a:p>
            <a:r>
              <a:rPr lang="en-US" sz="1500" dirty="0">
                <a:solidFill>
                  <a:schemeClr val="accent6"/>
                </a:solidFill>
                <a:latin typeface="Neo Sans Intel Medium" pitchFamily="34" charset="0"/>
              </a:rPr>
              <a:t>Latency Greater</a:t>
            </a:r>
          </a:p>
        </p:txBody>
      </p:sp>
      <p:sp>
        <p:nvSpPr>
          <p:cNvPr id="28" name="Slide Number Placeholder 2"/>
          <p:cNvSpPr txBox="1">
            <a:spLocks/>
          </p:cNvSpPr>
          <p:nvPr/>
        </p:nvSpPr>
        <p:spPr>
          <a:xfrm>
            <a:off x="7481122" y="4825567"/>
            <a:ext cx="1600200" cy="273844"/>
          </a:xfrm>
          <a:prstGeom prst="rect">
            <a:avLst/>
          </a:prstGeom>
        </p:spPr>
        <p:txBody>
          <a:bodyPr vert="horz" lIns="0" tIns="0" rIns="0" bIns="0" rtlCol="0" anchor="ctr"/>
          <a:lstStyle>
            <a:defPPr>
              <a:defRPr lang="en-US"/>
            </a:defPPr>
            <a:lvl1pPr marL="0" algn="r" defTabSz="457200" rtl="0" eaLnBrk="1" latinLnBrk="0" hangingPunct="1">
              <a:defRPr sz="900" kern="1200">
                <a:solidFill>
                  <a:schemeClr val="bg1"/>
                </a:solidFill>
                <a:latin typeface="+mn-lt"/>
                <a:ea typeface="+mn-ea"/>
                <a:cs typeface="Intel Clear Light" panose="020B0404020203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z="800"/>
              <a:pPr/>
              <a:t>22</a:t>
            </a:fld>
            <a:endParaRPr lang="en-US" sz="800" dirty="0"/>
          </a:p>
        </p:txBody>
      </p:sp>
      <p:sp>
        <p:nvSpPr>
          <p:cNvPr id="3" name="Footer Placeholder 2"/>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242924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Process/Thread Waking System up</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23</a:t>
            </a:fld>
            <a:endParaRPr lang="en-US" dirty="0"/>
          </a:p>
        </p:txBody>
      </p:sp>
      <p:sp>
        <p:nvSpPr>
          <p:cNvPr id="5" name="Content Placeholder 4"/>
          <p:cNvSpPr>
            <a:spLocks noGrp="1"/>
          </p:cNvSpPr>
          <p:nvPr>
            <p:ph sz="half" idx="1"/>
          </p:nvPr>
        </p:nvSpPr>
        <p:spPr>
          <a:xfrm>
            <a:off x="455613" y="924629"/>
            <a:ext cx="4264433" cy="3454859"/>
          </a:xfrm>
        </p:spPr>
        <p:txBody>
          <a:bodyPr/>
          <a:lstStyle/>
          <a:p>
            <a:r>
              <a:rPr lang="en-US" dirty="0" smtClean="0"/>
              <a:t>C-State Wakeup</a:t>
            </a:r>
          </a:p>
          <a:p>
            <a:pPr lvl="1"/>
            <a:r>
              <a:rPr lang="en-US" dirty="0" smtClean="0"/>
              <a:t>Identify the object which woke the CPU up the most often</a:t>
            </a:r>
          </a:p>
          <a:p>
            <a:pPr lvl="1"/>
            <a:r>
              <a:rPr lang="en-US" dirty="0" smtClean="0"/>
              <a:t>Reduce the # of wakeups</a:t>
            </a:r>
          </a:p>
          <a:p>
            <a:pPr lvl="1"/>
            <a:r>
              <a:rPr lang="en-US" dirty="0"/>
              <a:t>Identify if the Processor was asleep (C1-C6) mostly or awake (C0)</a:t>
            </a:r>
          </a:p>
          <a:p>
            <a:pPr marL="0" lvl="1" indent="0">
              <a:buNone/>
            </a:pPr>
            <a:endParaRPr lang="en-US" dirty="0" smtClean="0"/>
          </a:p>
          <a:p>
            <a:pPr lvl="1"/>
            <a:endParaRPr lang="en-US" dirty="0"/>
          </a:p>
          <a:p>
            <a:pPr lvl="1"/>
            <a:endParaRPr lang="en-US" dirty="0" smtClean="0"/>
          </a:p>
          <a:p>
            <a:pPr lvl="1"/>
            <a:endParaRPr lang="en-US" dirty="0"/>
          </a:p>
          <a:p>
            <a:pPr lvl="1"/>
            <a:endParaRPr lang="en-US" dirty="0" smtClean="0"/>
          </a:p>
          <a:p>
            <a:pPr marL="0" lvl="1" indent="0">
              <a:buNone/>
            </a:pPr>
            <a:endParaRPr lang="en-US" dirty="0" smtClean="0"/>
          </a:p>
          <a:p>
            <a:pPr lvl="1"/>
            <a:endParaRPr lang="en-US" dirty="0" smtClean="0"/>
          </a:p>
          <a:p>
            <a:endParaRPr lang="en-US" dirty="0"/>
          </a:p>
        </p:txBody>
      </p:sp>
      <p:pic>
        <p:nvPicPr>
          <p:cNvPr id="3075" name="Picture 3"/>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120007" y="743188"/>
            <a:ext cx="2943191" cy="3269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screen">
            <a:extLst>
              <a:ext uri="{28A0092B-C50C-407E-A947-70E740481C1C}">
                <a14:useLocalDpi xmlns:a14="http://schemas.microsoft.com/office/drawing/2010/main" val="0"/>
              </a:ext>
            </a:extLst>
          </a:blip>
          <a:stretch>
            <a:fillRect/>
          </a:stretch>
        </p:blipFill>
        <p:spPr bwMode="auto">
          <a:xfrm>
            <a:off x="3447979" y="2657867"/>
            <a:ext cx="2465141" cy="242814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Footer Placeholder 2"/>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2709818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26470" y="1178810"/>
            <a:ext cx="5822666" cy="2039880"/>
          </a:xfrm>
        </p:spPr>
        <p:txBody>
          <a:bodyPr/>
          <a:lstStyle/>
          <a:p>
            <a:r>
              <a:rPr lang="en-US" dirty="0"/>
              <a:t>Small Increases in Processor Speed Results in Large Increases in Power</a:t>
            </a:r>
          </a:p>
          <a:p>
            <a:r>
              <a:rPr lang="en-US" dirty="0" smtClean="0"/>
              <a:t>Determine when the CPU Frequency went up</a:t>
            </a:r>
          </a:p>
          <a:p>
            <a:r>
              <a:rPr lang="en-US" dirty="0" smtClean="0"/>
              <a:t>Determine what frequency the CPU was running at and for how long…</a:t>
            </a:r>
          </a:p>
          <a:p>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24</a:t>
            </a:fld>
            <a:endParaRPr lang="en-US" dirty="0"/>
          </a:p>
        </p:txBody>
      </p:sp>
      <p:sp>
        <p:nvSpPr>
          <p:cNvPr id="2" name="Title 1"/>
          <p:cNvSpPr>
            <a:spLocks noGrp="1"/>
          </p:cNvSpPr>
          <p:nvPr>
            <p:ph type="title"/>
          </p:nvPr>
        </p:nvSpPr>
        <p:spPr>
          <a:xfrm>
            <a:off x="326470" y="310130"/>
            <a:ext cx="8229600" cy="868680"/>
          </a:xfrm>
        </p:spPr>
        <p:txBody>
          <a:bodyPr/>
          <a:lstStyle/>
          <a:p>
            <a:r>
              <a:rPr lang="en-US" dirty="0" smtClean="0"/>
              <a:t>Determine the CPU Frequency</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59038" y="2849050"/>
            <a:ext cx="5748338" cy="1234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019348" y="4213556"/>
            <a:ext cx="4288028" cy="323165"/>
          </a:xfrm>
          <a:prstGeom prst="rect">
            <a:avLst/>
          </a:prstGeom>
          <a:noFill/>
        </p:spPr>
        <p:txBody>
          <a:bodyPr wrap="square" rtlCol="0">
            <a:spAutoFit/>
          </a:bodyPr>
          <a:lstStyle/>
          <a:p>
            <a:r>
              <a:rPr lang="en-US" sz="750" dirty="0">
                <a:solidFill>
                  <a:schemeClr val="tx2"/>
                </a:solidFill>
                <a:cs typeface="Neo Sans Intel"/>
              </a:rPr>
              <a:t>Hovering the mouse cursor over a point in the timeline will bring up a pop-up box showing more detailed information such as specific measured frequency at that measurement time.</a:t>
            </a:r>
          </a:p>
        </p:txBody>
      </p:sp>
      <p:sp>
        <p:nvSpPr>
          <p:cNvPr id="5" name="Footer Placeholder 4"/>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2290161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1773" y="235043"/>
            <a:ext cx="8229600" cy="868680"/>
          </a:xfrm>
        </p:spPr>
        <p:txBody>
          <a:bodyPr/>
          <a:lstStyle/>
          <a:p>
            <a:r>
              <a:rPr lang="en-US" dirty="0" smtClean="0"/>
              <a:t>Component Device States</a:t>
            </a:r>
            <a:br>
              <a:rPr lang="en-US" dirty="0" smtClean="0"/>
            </a:br>
            <a:r>
              <a:rPr lang="en-US" sz="1800" dirty="0"/>
              <a:t>Find Components Wasting Power</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25</a:t>
            </a:fld>
            <a:endParaRPr lang="en-US" dirty="0"/>
          </a:p>
        </p:txBody>
      </p:sp>
      <p:sp>
        <p:nvSpPr>
          <p:cNvPr id="6" name="Content Placeholder 5"/>
          <p:cNvSpPr>
            <a:spLocks noGrp="1"/>
          </p:cNvSpPr>
          <p:nvPr>
            <p:ph sz="half" idx="1"/>
          </p:nvPr>
        </p:nvSpPr>
        <p:spPr>
          <a:xfrm>
            <a:off x="211773" y="1211599"/>
            <a:ext cx="4307976" cy="3427809"/>
          </a:xfrm>
        </p:spPr>
        <p:txBody>
          <a:bodyPr/>
          <a:lstStyle/>
          <a:p>
            <a:r>
              <a:rPr lang="en-US" dirty="0" smtClean="0"/>
              <a:t>Intel Device States:</a:t>
            </a:r>
          </a:p>
          <a:p>
            <a:pPr lvl="1"/>
            <a:r>
              <a:rPr lang="en-US" dirty="0" smtClean="0"/>
              <a:t>DOi0 = On</a:t>
            </a:r>
          </a:p>
          <a:p>
            <a:pPr lvl="1"/>
            <a:r>
              <a:rPr lang="en-US" dirty="0" smtClean="0"/>
              <a:t>DOi1-DOi2 = Intermediate</a:t>
            </a:r>
          </a:p>
          <a:p>
            <a:pPr lvl="1"/>
            <a:r>
              <a:rPr lang="en-US" dirty="0" smtClean="0"/>
              <a:t>D0i3 = Off</a:t>
            </a:r>
          </a:p>
          <a:p>
            <a:r>
              <a:rPr lang="en-US" dirty="0" smtClean="0"/>
              <a:t>Find:</a:t>
            </a:r>
          </a:p>
          <a:p>
            <a:pPr marL="257175" indent="-257175">
              <a:buFont typeface="Arial" panose="020B0604020202020204" pitchFamily="34" charset="0"/>
              <a:buChar char="•"/>
            </a:pPr>
            <a:r>
              <a:rPr lang="en-US" dirty="0" smtClean="0"/>
              <a:t>Which Devices are on/off?</a:t>
            </a:r>
          </a:p>
          <a:p>
            <a:pPr marL="426244" lvl="1" indent="-257175">
              <a:buFont typeface="Arial" panose="020B0604020202020204" pitchFamily="34" charset="0"/>
              <a:buChar char="•"/>
            </a:pPr>
            <a:r>
              <a:rPr lang="en-US" dirty="0" smtClean="0"/>
              <a:t>For this example no media use and only periodic rendering?</a:t>
            </a:r>
          </a:p>
          <a:p>
            <a:pPr marL="257175" indent="-257175">
              <a:buFont typeface="Arial" panose="020B0604020202020204" pitchFamily="34" charset="0"/>
              <a:buChar char="•"/>
            </a:pPr>
            <a:r>
              <a:rPr lang="en-US" dirty="0"/>
              <a:t>W</a:t>
            </a:r>
            <a:r>
              <a:rPr lang="en-US" dirty="0" smtClean="0"/>
              <a:t>hen they got turned on/off?</a:t>
            </a:r>
          </a:p>
          <a:p>
            <a:pPr marL="426244" lvl="1" indent="-257175">
              <a:buFont typeface="Arial" panose="020B0604020202020204" pitchFamily="34" charset="0"/>
              <a:buChar char="•"/>
            </a:pPr>
            <a:r>
              <a:rPr lang="en-US" dirty="0" smtClean="0"/>
              <a:t>When a device is not in use… </a:t>
            </a:r>
            <a:br>
              <a:rPr lang="en-US" dirty="0" smtClean="0"/>
            </a:br>
            <a:r>
              <a:rPr lang="en-US" dirty="0" smtClean="0"/>
              <a:t>the software needs to turn it off</a:t>
            </a:r>
          </a:p>
          <a:p>
            <a:pPr marL="257175" indent="-257175">
              <a:buFont typeface="Arial" panose="020B0604020202020204" pitchFamily="34" charset="0"/>
              <a:buChar char="•"/>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21649" y="1211599"/>
            <a:ext cx="2934070" cy="3417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36663537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710" y="1234565"/>
            <a:ext cx="6171009" cy="3361361"/>
          </a:xfrm>
        </p:spPr>
      </p:pic>
      <p:sp>
        <p:nvSpPr>
          <p:cNvPr id="3" name="Slide Number Placeholder 2"/>
          <p:cNvSpPr>
            <a:spLocks noGrp="1"/>
          </p:cNvSpPr>
          <p:nvPr>
            <p:ph type="sldNum" sz="quarter" idx="12"/>
          </p:nvPr>
        </p:nvSpPr>
        <p:spPr/>
        <p:txBody>
          <a:bodyPr/>
          <a:lstStyle/>
          <a:p>
            <a:fld id="{EE2556C5-CE8C-6547-B838-EA80C61A4AF7}" type="slidenum">
              <a:rPr lang="en-US" smtClean="0"/>
              <a:pPr/>
              <a:t>26</a:t>
            </a:fld>
            <a:endParaRPr lang="en-US" dirty="0"/>
          </a:p>
        </p:txBody>
      </p:sp>
      <p:sp>
        <p:nvSpPr>
          <p:cNvPr id="4" name="Title 3"/>
          <p:cNvSpPr>
            <a:spLocks noGrp="1"/>
          </p:cNvSpPr>
          <p:nvPr>
            <p:ph type="title"/>
          </p:nvPr>
        </p:nvSpPr>
        <p:spPr/>
        <p:txBody>
          <a:bodyPr/>
          <a:lstStyle/>
          <a:p>
            <a:r>
              <a:rPr lang="en-US" dirty="0" smtClean="0"/>
              <a:t>Correlate CPU Frequency, Sleep State, Wake-up Objects, etc...</a:t>
            </a:r>
            <a:endParaRPr lang="en-US" dirty="0"/>
          </a:p>
        </p:txBody>
      </p:sp>
      <p:sp>
        <p:nvSpPr>
          <p:cNvPr id="2" name="Footer Placeholder 1"/>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17803819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dirty="0"/>
              <a:t>Command Line Tool focused on Power Analysis</a:t>
            </a:r>
          </a:p>
          <a:p>
            <a:r>
              <a:rPr lang="en-US" dirty="0"/>
              <a:t>Correlates key hardware and OS data providing complete system view</a:t>
            </a:r>
          </a:p>
          <a:p>
            <a:r>
              <a:rPr lang="en-US" dirty="0"/>
              <a:t>Selects the best collection method based on user input</a:t>
            </a:r>
          </a:p>
          <a:p>
            <a:pPr lvl="1"/>
            <a:r>
              <a:rPr lang="en-US" sz="1800" dirty="0"/>
              <a:t>Tracing: 100% accurate</a:t>
            </a:r>
          </a:p>
          <a:p>
            <a:pPr lvl="2"/>
            <a:r>
              <a:rPr lang="en-US" sz="1800" dirty="0"/>
              <a:t>Collects every state change</a:t>
            </a:r>
          </a:p>
          <a:p>
            <a:pPr lvl="1"/>
            <a:r>
              <a:rPr lang="en-US" sz="1800" dirty="0"/>
              <a:t>Snapshot: minimum overhead</a:t>
            </a:r>
          </a:p>
          <a:p>
            <a:pPr lvl="2"/>
            <a:r>
              <a:rPr lang="en-US" sz="1800" dirty="0"/>
              <a:t>Read at start and end of collection, provide difference</a:t>
            </a:r>
          </a:p>
          <a:p>
            <a:pPr lvl="1"/>
            <a:r>
              <a:rPr lang="en-US" sz="1800" dirty="0"/>
              <a:t>Polling: reads values 10 times/sec (configurable)</a:t>
            </a:r>
          </a:p>
          <a:p>
            <a:endParaRPr lang="en-US" dirty="0"/>
          </a:p>
        </p:txBody>
      </p:sp>
      <p:sp>
        <p:nvSpPr>
          <p:cNvPr id="10" name="Slide Number Placeholder 2"/>
          <p:cNvSpPr>
            <a:spLocks noGrp="1"/>
          </p:cNvSpPr>
          <p:nvPr>
            <p:ph type="sldNum" sz="quarter" idx="12"/>
          </p:nvPr>
        </p:nvSpPr>
        <p:spPr/>
        <p:txBody>
          <a:bodyPr/>
          <a:lstStyle/>
          <a:p>
            <a:fld id="{EE2556C5-CE8C-6547-B838-EA80C61A4AF7}" type="slidenum">
              <a:rPr lang="en-US" smtClean="0"/>
              <a:pPr/>
              <a:t>27</a:t>
            </a:fld>
            <a:endParaRPr lang="en-US" dirty="0"/>
          </a:p>
        </p:txBody>
      </p:sp>
      <p:sp>
        <p:nvSpPr>
          <p:cNvPr id="2" name="Title 1"/>
          <p:cNvSpPr>
            <a:spLocks noGrp="1"/>
          </p:cNvSpPr>
          <p:nvPr>
            <p:ph type="title"/>
          </p:nvPr>
        </p:nvSpPr>
        <p:spPr/>
        <p:txBody>
          <a:bodyPr/>
          <a:lstStyle/>
          <a:p>
            <a:r>
              <a:rPr lang="en-US" dirty="0" err="1" smtClean="0"/>
              <a:t>SoC</a:t>
            </a:r>
            <a:r>
              <a:rPr lang="en-US" dirty="0" smtClean="0"/>
              <a:t> Watch for Android</a:t>
            </a:r>
            <a:endParaRPr lang="en-US" dirty="0"/>
          </a:p>
        </p:txBody>
      </p:sp>
      <p:sp>
        <p:nvSpPr>
          <p:cNvPr id="3" name="Footer Placeholder 2"/>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1440669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a:t>./</a:t>
            </a:r>
            <a:r>
              <a:rPr lang="en-US" dirty="0" err="1"/>
              <a:t>socwatch</a:t>
            </a:r>
            <a:r>
              <a:rPr lang="en-US" dirty="0"/>
              <a:t> –f </a:t>
            </a:r>
            <a:r>
              <a:rPr lang="en-US" dirty="0" smtClean="0"/>
              <a:t>sys –f </a:t>
            </a:r>
            <a:r>
              <a:rPr lang="en-US" dirty="0" err="1" smtClean="0"/>
              <a:t>wakelocks</a:t>
            </a:r>
            <a:r>
              <a:rPr lang="en-US" dirty="0" smtClean="0"/>
              <a:t> –t </a:t>
            </a:r>
            <a:r>
              <a:rPr lang="en-US" dirty="0"/>
              <a:t>10</a:t>
            </a:r>
          </a:p>
          <a:p>
            <a:pPr lvl="1"/>
            <a:r>
              <a:rPr lang="en-US" dirty="0"/>
              <a:t>-f </a:t>
            </a:r>
            <a:r>
              <a:rPr lang="en-US" dirty="0" smtClean="0"/>
              <a:t>sys     	   // collects all metrics</a:t>
            </a:r>
            <a:endParaRPr lang="en-US" dirty="0"/>
          </a:p>
          <a:p>
            <a:pPr lvl="1"/>
            <a:r>
              <a:rPr lang="en-US" dirty="0"/>
              <a:t> -t 10              // defines duration of collection</a:t>
            </a:r>
          </a:p>
          <a:p>
            <a:pPr lvl="1"/>
            <a:r>
              <a:rPr lang="en-US" dirty="0" smtClean="0"/>
              <a:t>Snapshots , </a:t>
            </a:r>
            <a:r>
              <a:rPr lang="en-US" dirty="0"/>
              <a:t>Traces </a:t>
            </a:r>
            <a:r>
              <a:rPr lang="en-US" dirty="0" err="1"/>
              <a:t>PStates</a:t>
            </a:r>
            <a:r>
              <a:rPr lang="en-US" dirty="0"/>
              <a:t> for 10 </a:t>
            </a:r>
            <a:r>
              <a:rPr lang="en-US" dirty="0" smtClean="0"/>
              <a:t>seconds, create default </a:t>
            </a:r>
            <a:r>
              <a:rPr lang="en-US" dirty="0" err="1" smtClean="0"/>
              <a:t>SocWatchOutput</a:t>
            </a:r>
            <a:r>
              <a:rPr lang="en-US" dirty="0" smtClean="0"/>
              <a:t> files</a:t>
            </a:r>
            <a:endParaRPr lang="en-US" dirty="0"/>
          </a:p>
          <a:p>
            <a:endParaRPr lang="en-US" dirty="0"/>
          </a:p>
          <a:p>
            <a:r>
              <a:rPr lang="en-US" dirty="0" smtClean="0"/>
              <a:t>Import into VTune Amplifier on </a:t>
            </a:r>
            <a:r>
              <a:rPr lang="en-US" dirty="0"/>
              <a:t>h</a:t>
            </a:r>
            <a:r>
              <a:rPr lang="en-US" dirty="0" smtClean="0"/>
              <a:t>ost via:</a:t>
            </a:r>
          </a:p>
          <a:p>
            <a:r>
              <a:rPr lang="en-US" sz="1350" dirty="0">
                <a:solidFill>
                  <a:schemeClr val="tx2"/>
                </a:solidFill>
              </a:rPr>
              <a:t>	</a:t>
            </a:r>
            <a:r>
              <a:rPr lang="en-US" sz="1350" dirty="0" err="1">
                <a:solidFill>
                  <a:schemeClr val="tx2"/>
                </a:solidFill>
              </a:rPr>
              <a:t>adb</a:t>
            </a:r>
            <a:r>
              <a:rPr lang="en-US" sz="1350" dirty="0">
                <a:solidFill>
                  <a:schemeClr val="tx2"/>
                </a:solidFill>
              </a:rPr>
              <a:t> pull &lt;path-on-target&gt;/SocWatchtOutput.sw1</a:t>
            </a:r>
          </a:p>
          <a:p>
            <a:r>
              <a:rPr lang="en-US" sz="1350" dirty="0">
                <a:solidFill>
                  <a:schemeClr val="tx2"/>
                </a:solidFill>
              </a:rPr>
              <a:t>	</a:t>
            </a:r>
            <a:r>
              <a:rPr lang="en-US" sz="1350" dirty="0" err="1">
                <a:solidFill>
                  <a:schemeClr val="tx2"/>
                </a:solidFill>
              </a:rPr>
              <a:t>amplxe</a:t>
            </a:r>
            <a:r>
              <a:rPr lang="en-US" sz="1350" dirty="0">
                <a:solidFill>
                  <a:schemeClr val="tx2"/>
                </a:solidFill>
              </a:rPr>
              <a:t>-cl -import ./SocWatchOutput.sw1 –r &lt;project name&gt;</a:t>
            </a:r>
          </a:p>
          <a:p>
            <a:r>
              <a:rPr lang="en-US" sz="1350" dirty="0">
                <a:solidFill>
                  <a:schemeClr val="tx2"/>
                </a:solidFill>
              </a:rPr>
              <a:t>	Open Results in VTune Amplifier GUI</a:t>
            </a:r>
          </a:p>
          <a:p>
            <a:endParaRPr lang="en-US" dirty="0"/>
          </a:p>
        </p:txBody>
      </p:sp>
      <p:sp>
        <p:nvSpPr>
          <p:cNvPr id="9" name="Slide Number Placeholder 2"/>
          <p:cNvSpPr>
            <a:spLocks noGrp="1"/>
          </p:cNvSpPr>
          <p:nvPr>
            <p:ph type="sldNum" sz="quarter" idx="12"/>
          </p:nvPr>
        </p:nvSpPr>
        <p:spPr/>
        <p:txBody>
          <a:bodyPr/>
          <a:lstStyle/>
          <a:p>
            <a:fld id="{EE2556C5-CE8C-6547-B838-EA80C61A4AF7}" type="slidenum">
              <a:rPr lang="en-US" smtClean="0"/>
              <a:pPr/>
              <a:t>28</a:t>
            </a:fld>
            <a:endParaRPr lang="en-US" dirty="0"/>
          </a:p>
        </p:txBody>
      </p:sp>
      <p:sp>
        <p:nvSpPr>
          <p:cNvPr id="2" name="Title 1"/>
          <p:cNvSpPr>
            <a:spLocks noGrp="1"/>
          </p:cNvSpPr>
          <p:nvPr>
            <p:ph type="title"/>
          </p:nvPr>
        </p:nvSpPr>
        <p:spPr/>
        <p:txBody>
          <a:bodyPr/>
          <a:lstStyle/>
          <a:p>
            <a:r>
              <a:rPr lang="en-US" dirty="0" smtClean="0"/>
              <a:t>Example Command Line Usage</a:t>
            </a:r>
            <a:endParaRPr lang="en-US" dirty="0"/>
          </a:p>
        </p:txBody>
      </p:sp>
      <p:sp>
        <p:nvSpPr>
          <p:cNvPr id="11" name="TextBox 10"/>
          <p:cNvSpPr txBox="1"/>
          <p:nvPr/>
        </p:nvSpPr>
        <p:spPr>
          <a:xfrm>
            <a:off x="2196763" y="4524637"/>
            <a:ext cx="4750475" cy="300082"/>
          </a:xfrm>
          <a:prstGeom prst="rect">
            <a:avLst/>
          </a:prstGeom>
          <a:solidFill>
            <a:schemeClr val="accent1"/>
          </a:solidFill>
          <a:ln>
            <a:noFill/>
          </a:ln>
          <a:effectLst/>
          <a:scene3d>
            <a:camera prst="orthographicFront">
              <a:rot lat="0" lon="0" rev="0"/>
            </a:camera>
            <a:lightRig rig="balanced" dir="t">
              <a:rot lat="0" lon="0" rev="8700000"/>
            </a:lightRig>
          </a:scene3d>
          <a:sp3d/>
        </p:spPr>
        <p:txBody>
          <a:bodyPr wrap="square" rtlCol="0" anchor="ctr">
            <a:spAutoFit/>
          </a:bodyPr>
          <a:lstStyle/>
          <a:p>
            <a:pPr algn="ctr"/>
            <a:r>
              <a:rPr lang="en-US" sz="1350" b="1" dirty="0">
                <a:solidFill>
                  <a:schemeClr val="bg1"/>
                </a:solidFill>
              </a:rPr>
              <a:t>More details in SoCWatchForAndroid_v1_3_0.pdf</a:t>
            </a:r>
          </a:p>
        </p:txBody>
      </p:sp>
      <p:sp>
        <p:nvSpPr>
          <p:cNvPr id="3" name="Footer Placeholder 2"/>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288917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32904" y="992778"/>
            <a:ext cx="8007632" cy="3360956"/>
          </a:xfrm>
        </p:spPr>
        <p:txBody>
          <a:bodyPr/>
          <a:lstStyle/>
          <a:p>
            <a:r>
              <a:rPr lang="en-US" sz="1500" dirty="0"/>
              <a:t>Capabilities of VTune Amplifier 2016 for Systems on Android*</a:t>
            </a:r>
          </a:p>
          <a:p>
            <a:pPr lvl="1"/>
            <a:r>
              <a:rPr lang="en-US" sz="1200" dirty="0"/>
              <a:t>To Identify Performance Issues</a:t>
            </a:r>
          </a:p>
          <a:p>
            <a:pPr lvl="2"/>
            <a:r>
              <a:rPr lang="en-US" sz="1200" dirty="0"/>
              <a:t>Hotspot, Advanced-Hotspots, General Exploration</a:t>
            </a:r>
          </a:p>
          <a:p>
            <a:pPr lvl="2"/>
            <a:r>
              <a:rPr lang="en-US" sz="1200" dirty="0"/>
              <a:t>Other Advanced Options(Custom Collections, Regressions, Frames)</a:t>
            </a:r>
          </a:p>
          <a:p>
            <a:pPr lvl="1"/>
            <a:r>
              <a:rPr lang="en-US" sz="1200" dirty="0"/>
              <a:t>To Identify Power Issues</a:t>
            </a:r>
          </a:p>
          <a:p>
            <a:pPr lvl="2"/>
            <a:r>
              <a:rPr lang="en-US" sz="1200" dirty="0"/>
              <a:t>CPU Wake-ups, Frequency, Device States, </a:t>
            </a:r>
            <a:r>
              <a:rPr lang="en-US" sz="1200" dirty="0" err="1"/>
              <a:t>Wakelocks</a:t>
            </a:r>
            <a:endParaRPr lang="en-US" sz="1200" dirty="0"/>
          </a:p>
          <a:p>
            <a:pPr lvl="1"/>
            <a:r>
              <a:rPr lang="en-US" sz="1200" dirty="0"/>
              <a:t>To Zoom In on your Issue via the GUI</a:t>
            </a:r>
          </a:p>
          <a:p>
            <a:pPr lvl="2"/>
            <a:r>
              <a:rPr lang="en-US" sz="1200" dirty="0"/>
              <a:t>Grouping, Filtering, Sorting, Comparing</a:t>
            </a:r>
          </a:p>
          <a:p>
            <a:r>
              <a:rPr lang="en-US" sz="1500" dirty="0"/>
              <a:t>Workflow for </a:t>
            </a:r>
          </a:p>
          <a:p>
            <a:pPr lvl="1"/>
            <a:r>
              <a:rPr lang="en-US" sz="1200" dirty="0"/>
              <a:t>Performance and Power Analysis Steps</a:t>
            </a:r>
          </a:p>
          <a:p>
            <a:pPr lvl="1"/>
            <a:r>
              <a:rPr lang="en-US" sz="1200" dirty="0"/>
              <a:t>Collecting </a:t>
            </a:r>
          </a:p>
          <a:p>
            <a:pPr lvl="1"/>
            <a:r>
              <a:rPr lang="en-US" sz="1200" dirty="0"/>
              <a:t>Viewing Data</a:t>
            </a:r>
          </a:p>
        </p:txBody>
      </p:sp>
      <p:sp>
        <p:nvSpPr>
          <p:cNvPr id="3" name="Slide Number Placeholder 2"/>
          <p:cNvSpPr>
            <a:spLocks noGrp="1"/>
          </p:cNvSpPr>
          <p:nvPr>
            <p:ph type="sldNum" sz="quarter" idx="12"/>
          </p:nvPr>
        </p:nvSpPr>
        <p:spPr/>
        <p:txBody>
          <a:bodyPr/>
          <a:lstStyle/>
          <a:p>
            <a:fld id="{EE2556C5-CE8C-6547-B838-EA80C61A4AF7}" type="slidenum">
              <a:rPr lang="en-US" smtClean="0"/>
              <a:pPr/>
              <a:t>29</a:t>
            </a:fld>
            <a:endParaRPr lang="en-US" dirty="0"/>
          </a:p>
        </p:txBody>
      </p:sp>
      <p:sp>
        <p:nvSpPr>
          <p:cNvPr id="2" name="Title 1"/>
          <p:cNvSpPr>
            <a:spLocks noGrp="1"/>
          </p:cNvSpPr>
          <p:nvPr>
            <p:ph type="title"/>
          </p:nvPr>
        </p:nvSpPr>
        <p:spPr>
          <a:xfrm>
            <a:off x="232904" y="249170"/>
            <a:ext cx="8229600" cy="868680"/>
          </a:xfrm>
        </p:spPr>
        <p:txBody>
          <a:bodyPr/>
          <a:lstStyle/>
          <a:p>
            <a:r>
              <a:rPr lang="en-US" dirty="0" smtClean="0"/>
              <a:t>Summary</a:t>
            </a:r>
            <a:endParaRPr lang="en-US" dirty="0"/>
          </a:p>
        </p:txBody>
      </p:sp>
      <p:sp>
        <p:nvSpPr>
          <p:cNvPr id="4" name="Footer Placeholder 3"/>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938162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Overview</a:t>
            </a:r>
            <a:endParaRPr lang="en-US" dirty="0"/>
          </a:p>
        </p:txBody>
      </p:sp>
    </p:spTree>
    <p:extLst>
      <p:ext uri="{BB962C8B-B14F-4D97-AF65-F5344CB8AC3E}">
        <p14:creationId xmlns:p14="http://schemas.microsoft.com/office/powerpoint/2010/main" val="11305725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785" y="1021025"/>
            <a:ext cx="6125285" cy="3640333"/>
          </a:xfrm>
        </p:spPr>
        <p:txBody>
          <a:bodyPr>
            <a:normAutofit fontScale="92500" lnSpcReduction="10000"/>
          </a:bodyPr>
          <a:lstStyle/>
          <a:p>
            <a:r>
              <a:rPr lang="en-US" sz="1500" dirty="0"/>
              <a:t>Intel® System Studio 2016 </a:t>
            </a:r>
            <a:r>
              <a:rPr lang="en-US" dirty="0" smtClean="0">
                <a:solidFill>
                  <a:schemeClr val="tx2"/>
                </a:solidFill>
              </a:rPr>
              <a:t>provides deep system-level insight into power, reliability and performance to help accelerate time to market of Intel Architecture-based embedded and mobile systems</a:t>
            </a:r>
          </a:p>
          <a:p>
            <a:endParaRPr lang="en-US" dirty="0" smtClean="0"/>
          </a:p>
          <a:p>
            <a:endParaRPr lang="en-US" dirty="0" smtClean="0"/>
          </a:p>
          <a:p>
            <a:r>
              <a:rPr lang="en-US" dirty="0" smtClean="0"/>
              <a:t>	</a:t>
            </a:r>
          </a:p>
          <a:p>
            <a:pPr marL="0" lvl="1" indent="0">
              <a:buNone/>
            </a:pPr>
            <a:r>
              <a:rPr lang="en-US" dirty="0" smtClean="0"/>
              <a:t>For other </a:t>
            </a:r>
            <a:r>
              <a:rPr lang="en-US" dirty="0"/>
              <a:t>v</a:t>
            </a:r>
            <a:r>
              <a:rPr lang="en-US" dirty="0" smtClean="0"/>
              <a:t>ersions contact</a:t>
            </a:r>
            <a:r>
              <a:rPr lang="en-US" dirty="0"/>
              <a:t>: </a:t>
            </a:r>
            <a:endParaRPr lang="en-US" dirty="0" smtClean="0"/>
          </a:p>
          <a:p>
            <a:pPr marL="259556" lvl="2" indent="0">
              <a:buNone/>
            </a:pPr>
            <a:r>
              <a:rPr lang="en-US" dirty="0" smtClean="0"/>
              <a:t>Your Intel representative or …</a:t>
            </a:r>
          </a:p>
          <a:p>
            <a:pPr marL="259556" lvl="2" indent="0">
              <a:buNone/>
            </a:pPr>
            <a:r>
              <a:rPr lang="en-US" dirty="0" smtClean="0">
                <a:hlinkClick r:id="rId3"/>
              </a:rPr>
              <a:t>intelsystemstudio@intel.com</a:t>
            </a:r>
            <a:endParaRPr lang="en-US" dirty="0" smtClean="0"/>
          </a:p>
          <a:p>
            <a:pPr marL="259556" lvl="2" indent="0">
              <a:buNone/>
            </a:pPr>
            <a:endParaRPr lang="en-US" dirty="0"/>
          </a:p>
          <a:p>
            <a:pPr marL="0" lvl="1" indent="0">
              <a:buNone/>
            </a:pPr>
            <a:r>
              <a:rPr lang="en-US" dirty="0" smtClean="0"/>
              <a:t>Note: Most features presented here require access to a </a:t>
            </a:r>
            <a:r>
              <a:rPr lang="en-US" dirty="0" err="1"/>
              <a:t>r</a:t>
            </a:r>
            <a:r>
              <a:rPr lang="en-US" dirty="0" err="1" smtClean="0"/>
              <a:t>ootable</a:t>
            </a:r>
            <a:r>
              <a:rPr lang="en-US" dirty="0" smtClean="0"/>
              <a:t> Android* device, and version compatible device drivers.  </a:t>
            </a:r>
          </a:p>
        </p:txBody>
      </p:sp>
      <p:sp>
        <p:nvSpPr>
          <p:cNvPr id="5" name="Slide Number Placeholder 4"/>
          <p:cNvSpPr>
            <a:spLocks noGrp="1"/>
          </p:cNvSpPr>
          <p:nvPr>
            <p:ph type="sldNum" sz="quarter" idx="12"/>
          </p:nvPr>
        </p:nvSpPr>
        <p:spPr/>
        <p:txBody>
          <a:bodyPr/>
          <a:lstStyle/>
          <a:p>
            <a:fld id="{EE2556C5-CE8C-6547-B838-EA80C61A4AF7}" type="slidenum">
              <a:rPr lang="en-US" smtClean="0"/>
              <a:pPr/>
              <a:t>30</a:t>
            </a:fld>
            <a:endParaRPr lang="en-US"/>
          </a:p>
        </p:txBody>
      </p:sp>
      <p:sp>
        <p:nvSpPr>
          <p:cNvPr id="2" name="Title 1"/>
          <p:cNvSpPr>
            <a:spLocks noGrp="1"/>
          </p:cNvSpPr>
          <p:nvPr>
            <p:ph type="title"/>
          </p:nvPr>
        </p:nvSpPr>
        <p:spPr>
          <a:xfrm>
            <a:off x="353785" y="141547"/>
            <a:ext cx="6172200" cy="656922"/>
          </a:xfrm>
        </p:spPr>
        <p:txBody>
          <a:bodyPr/>
          <a:lstStyle/>
          <a:p>
            <a:r>
              <a:rPr lang="en-US" dirty="0" smtClean="0"/>
              <a:t>Call to Action</a:t>
            </a:r>
            <a:endParaRPr lang="en-US" dirty="0"/>
          </a:p>
        </p:txBody>
      </p:sp>
      <p:sp>
        <p:nvSpPr>
          <p:cNvPr id="10" name="TextBox 9"/>
          <p:cNvSpPr txBox="1"/>
          <p:nvPr/>
        </p:nvSpPr>
        <p:spPr>
          <a:xfrm>
            <a:off x="1300163" y="2191254"/>
            <a:ext cx="6601070" cy="757567"/>
          </a:xfrm>
          <a:prstGeom prst="rect">
            <a:avLst/>
          </a:prstGeom>
          <a:solidFill>
            <a:srgbClr val="0071C5"/>
          </a:solidFill>
          <a:effectLst/>
        </p:spPr>
        <p:style>
          <a:lnRef idx="1">
            <a:schemeClr val="accent2"/>
          </a:lnRef>
          <a:fillRef idx="3">
            <a:schemeClr val="accent2"/>
          </a:fillRef>
          <a:effectRef idx="2">
            <a:schemeClr val="accent2"/>
          </a:effectRef>
          <a:fontRef idx="minor">
            <a:schemeClr val="lt1"/>
          </a:fontRef>
        </p:style>
        <p:txBody>
          <a:bodyPr wrap="square" rtlCol="0" anchor="ctr">
            <a:noAutofit/>
          </a:bodyPr>
          <a:lstStyle/>
          <a:p>
            <a:pPr algn="ctr" defTabSz="342900"/>
            <a:r>
              <a:rPr lang="en-US" sz="2100" dirty="0">
                <a:solidFill>
                  <a:prstClr val="white"/>
                </a:solidFill>
                <a:ea typeface="Verdana" panose="020B0604030504040204" pitchFamily="34" charset="0"/>
                <a:cs typeface="Verdana" panose="020B0604030504040204" pitchFamily="34" charset="0"/>
              </a:rPr>
              <a:t>For more information, to evaluate, or purchase:</a:t>
            </a:r>
            <a:br>
              <a:rPr lang="en-US" sz="2100" dirty="0">
                <a:solidFill>
                  <a:prstClr val="white"/>
                </a:solidFill>
                <a:ea typeface="Verdana" panose="020B0604030504040204" pitchFamily="34" charset="0"/>
                <a:cs typeface="Verdana" panose="020B0604030504040204" pitchFamily="34" charset="0"/>
              </a:rPr>
            </a:br>
            <a:r>
              <a:rPr lang="en-US" dirty="0">
                <a:solidFill>
                  <a:prstClr val="white"/>
                </a:solidFill>
                <a:ea typeface="Verdana" panose="020B0604030504040204" pitchFamily="34" charset="0"/>
                <a:cs typeface="Verdana" panose="020B0604030504040204" pitchFamily="34" charset="0"/>
              </a:rPr>
              <a:t>http://intel.ly/system-studio</a:t>
            </a:r>
            <a:endParaRPr lang="en-US" sz="1500" dirty="0">
              <a:solidFill>
                <a:prstClr val="white"/>
              </a:solidFill>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5145" y="447951"/>
            <a:ext cx="908383" cy="1146147"/>
          </a:xfrm>
          <a:prstGeom prst="rect">
            <a:avLst/>
          </a:prstGeom>
        </p:spPr>
      </p:pic>
      <p:sp>
        <p:nvSpPr>
          <p:cNvPr id="6" name="Footer Placeholder 5"/>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129400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17"/>
          <p:cNvSpPr>
            <a:spLocks noGrp="1"/>
          </p:cNvSpPr>
          <p:nvPr>
            <p:ph idx="1"/>
          </p:nvPr>
        </p:nvSpPr>
        <p:spPr>
          <a:xfrm>
            <a:off x="264965" y="966209"/>
            <a:ext cx="6171009" cy="3427808"/>
          </a:xfrm>
        </p:spPr>
        <p:txBody>
          <a:bodyPr>
            <a:noAutofit/>
          </a:bodyPr>
          <a:lstStyle/>
          <a:p>
            <a:r>
              <a:rPr lang="en-US" altLang="en-US" dirty="0"/>
              <a:t>http://intel.ly/system-studio</a:t>
            </a:r>
          </a:p>
          <a:p>
            <a:pPr marL="257175" lvl="2" indent="0">
              <a:buNone/>
            </a:pPr>
            <a:r>
              <a:rPr lang="en-US" altLang="en-US" sz="1050" dirty="0">
                <a:hlinkClick r:id="rId2"/>
              </a:rPr>
              <a:t>http://software.intel.com/en-us/intel-vtune-amplifier-for-systems</a:t>
            </a:r>
          </a:p>
          <a:p>
            <a:pPr marL="257175" lvl="2" indent="0">
              <a:buNone/>
            </a:pPr>
            <a:r>
              <a:rPr lang="en-US" altLang="en-US" sz="1050" dirty="0">
                <a:hlinkClick r:id="rId2"/>
              </a:rPr>
              <a:t>http://software.intel.com/en-us/intel-energy-profiler</a:t>
            </a:r>
            <a:endParaRPr lang="en-US" altLang="en-US" sz="1050" dirty="0"/>
          </a:p>
          <a:p>
            <a:pPr marL="257175" lvl="2" indent="0">
              <a:buNone/>
            </a:pPr>
            <a:r>
              <a:rPr lang="en-US" sz="1050" dirty="0">
                <a:solidFill>
                  <a:schemeClr val="accent1"/>
                </a:solidFill>
              </a:rPr>
              <a:t>Premier Support: </a:t>
            </a:r>
            <a:r>
              <a:rPr lang="en-US" sz="1050" dirty="0">
                <a:hlinkClick r:id="rId3"/>
              </a:rPr>
              <a:t>https://premier.intel.com</a:t>
            </a:r>
            <a:r>
              <a:rPr lang="en-US" sz="1050" dirty="0"/>
              <a:t>  </a:t>
            </a:r>
          </a:p>
          <a:p>
            <a:pPr marL="257175" lvl="2" indent="0">
              <a:buNone/>
            </a:pPr>
            <a:r>
              <a:rPr lang="en-US" sz="1050" dirty="0">
                <a:solidFill>
                  <a:schemeClr val="accent1"/>
                </a:solidFill>
              </a:rPr>
              <a:t>Forums: </a:t>
            </a:r>
            <a:r>
              <a:rPr lang="en-US" sz="1050" dirty="0">
                <a:latin typeface="Neo Sans Intel" panose="020B0504020202020204" pitchFamily="34" charset="0"/>
                <a:ea typeface="Verdana" panose="020B0604030504040204" pitchFamily="34" charset="0"/>
                <a:cs typeface="Verdana" panose="020B0604030504040204" pitchFamily="34" charset="0"/>
                <a:hlinkClick r:id="rId4"/>
              </a:rPr>
              <a:t>http://software.intel.com/en-us/forum/intel-system-studio/</a:t>
            </a:r>
            <a:r>
              <a:rPr lang="en-US" sz="1050" dirty="0">
                <a:latin typeface="Neo Sans Intel" panose="020B0504020202020204" pitchFamily="34" charset="0"/>
                <a:ea typeface="Verdana" panose="020B0604030504040204" pitchFamily="34" charset="0"/>
                <a:cs typeface="Verdana" panose="020B0604030504040204" pitchFamily="34" charset="0"/>
              </a:rPr>
              <a:t> </a:t>
            </a:r>
            <a:endParaRPr lang="en-US" sz="1050" dirty="0"/>
          </a:p>
          <a:p>
            <a:pPr marL="257175" lvl="2" indent="0">
              <a:buNone/>
            </a:pPr>
            <a:r>
              <a:rPr lang="en-US" sz="1050" dirty="0">
                <a:solidFill>
                  <a:schemeClr val="accent1"/>
                </a:solidFill>
              </a:rPr>
              <a:t>Email: </a:t>
            </a:r>
            <a:r>
              <a:rPr lang="en-US" sz="1050" dirty="0">
                <a:hlinkClick r:id="rId5"/>
              </a:rPr>
              <a:t>intelsystemstudio@intel.com</a:t>
            </a:r>
            <a:r>
              <a:rPr lang="en-US" sz="1050" dirty="0"/>
              <a:t> </a:t>
            </a:r>
          </a:p>
          <a:p>
            <a:pPr marL="257175" lvl="2" indent="0">
              <a:buNone/>
            </a:pPr>
            <a:r>
              <a:rPr lang="en-US" sz="1050" dirty="0">
                <a:solidFill>
                  <a:schemeClr val="accent1"/>
                </a:solidFill>
              </a:rPr>
              <a:t>Release Notes:</a:t>
            </a:r>
          </a:p>
          <a:p>
            <a:pPr marL="257175" lvl="2" indent="0">
              <a:buNone/>
            </a:pPr>
            <a:r>
              <a:rPr lang="en-US" sz="1050" dirty="0">
                <a:solidFill>
                  <a:schemeClr val="accent1"/>
                </a:solidFill>
              </a:rPr>
              <a:t>	</a:t>
            </a:r>
            <a:r>
              <a:rPr lang="en-US" altLang="en-US" sz="1050" dirty="0">
                <a:hlinkClick r:id="rId6"/>
              </a:rPr>
              <a:t>http://software.intel.com/sites/default/files/release_notes_amplifier_for_android_linux.pdf</a:t>
            </a:r>
            <a:endParaRPr lang="en-US" altLang="en-US" sz="1050" dirty="0"/>
          </a:p>
          <a:p>
            <a:pPr marL="257175" lvl="2" indent="0">
              <a:buNone/>
            </a:pPr>
            <a:r>
              <a:rPr lang="en-US" altLang="en-US" sz="1050" dirty="0">
                <a:solidFill>
                  <a:schemeClr val="accent1"/>
                </a:solidFill>
              </a:rPr>
              <a:t>VTune Amplifier Help Documentation:</a:t>
            </a:r>
          </a:p>
          <a:p>
            <a:pPr marL="556022" lvl="3" indent="0">
              <a:buNone/>
            </a:pPr>
            <a:r>
              <a:rPr lang="en-US" altLang="en-US" sz="900" dirty="0">
                <a:hlinkClick r:id="rId7"/>
              </a:rPr>
              <a:t>http://software.intel.com/en-us/vtuneampxe_2013_ug_lin</a:t>
            </a:r>
            <a:endParaRPr lang="en-US" altLang="en-US" sz="900" dirty="0"/>
          </a:p>
          <a:p>
            <a:pPr marL="817960" lvl="4" indent="0">
              <a:buNone/>
            </a:pPr>
            <a:r>
              <a:rPr lang="en-US" altLang="en-US" sz="750" dirty="0" err="1">
                <a:solidFill>
                  <a:schemeClr val="accent1"/>
                </a:solidFill>
              </a:rPr>
              <a:t>SubTopic</a:t>
            </a:r>
            <a:r>
              <a:rPr lang="en-US" altLang="en-US" sz="750" dirty="0">
                <a:solidFill>
                  <a:schemeClr val="accent1"/>
                </a:solidFill>
              </a:rPr>
              <a:t>-&gt; Intel VTune Amplifier User’s Guide : Running Analysis Remotely</a:t>
            </a:r>
            <a:endParaRPr lang="en-US" altLang="en-US" sz="750" dirty="0">
              <a:solidFill>
                <a:schemeClr val="accent1"/>
              </a:solidFill>
              <a:hlinkClick r:id=""/>
            </a:endParaRPr>
          </a:p>
          <a:p>
            <a:pPr marL="556022" lvl="3" indent="0">
              <a:buNone/>
            </a:pPr>
            <a:r>
              <a:rPr lang="en-US" altLang="en-US" sz="900" dirty="0">
                <a:hlinkClick r:id=""/>
              </a:rPr>
              <a:t>http://software.intel.com/sites/default/files/managed/c8/f9/SoCWatchForAndroid_v1_3_0.pdf</a:t>
            </a:r>
            <a:r>
              <a:rPr lang="en-US" altLang="en-US" sz="900" dirty="0"/>
              <a:t> </a:t>
            </a:r>
          </a:p>
          <a:p>
            <a:pPr marL="556022" lvl="3" indent="0">
              <a:buNone/>
            </a:pPr>
            <a:r>
              <a:rPr lang="en-US" altLang="en-US" sz="900" dirty="0">
                <a:hlinkClick r:id="rId8"/>
              </a:rPr>
              <a:t>http://software.intel.com/sites/default/files/managed/9d/59/WakeUpWatch_v3_1_6.pdf</a:t>
            </a:r>
            <a:r>
              <a:rPr lang="en-US" altLang="en-US" sz="900" dirty="0"/>
              <a:t> </a:t>
            </a:r>
          </a:p>
          <a:p>
            <a:pPr marL="257175" lvl="2" indent="0">
              <a:buNone/>
            </a:pPr>
            <a:r>
              <a:rPr lang="en-US" altLang="en-US" sz="1050" dirty="0">
                <a:solidFill>
                  <a:schemeClr val="accent1"/>
                </a:solidFill>
              </a:rPr>
              <a:t>KB Articles:</a:t>
            </a:r>
            <a:r>
              <a:rPr lang="en-US" altLang="en-US" sz="1050" dirty="0"/>
              <a:t> </a:t>
            </a:r>
            <a:r>
              <a:rPr lang="en-US" altLang="en-US" sz="1050" dirty="0">
                <a:hlinkClick r:id="rId9"/>
              </a:rPr>
              <a:t>http://software.intel.com/en-us/articles/intel-system-studio-articles</a:t>
            </a:r>
            <a:r>
              <a:rPr lang="en-US" altLang="en-US" sz="1050" dirty="0"/>
              <a:t> </a:t>
            </a:r>
          </a:p>
          <a:p>
            <a:pPr marL="556022" lvl="3" indent="0">
              <a:buNone/>
            </a:pPr>
            <a:r>
              <a:rPr lang="en-US" altLang="en-US" sz="900" dirty="0">
                <a:hlinkClick r:id="rId10"/>
              </a:rPr>
              <a:t>http://software.intel.com/en-us/articles/android-features-in-intel-vtune-amplifier-2014-for-systems-requirements</a:t>
            </a:r>
            <a:r>
              <a:rPr lang="en-US" altLang="en-US" sz="900" dirty="0"/>
              <a:t> </a:t>
            </a:r>
          </a:p>
          <a:p>
            <a:pPr marL="556022" lvl="3" indent="0">
              <a:buNone/>
            </a:pPr>
            <a:r>
              <a:rPr lang="en-US" altLang="en-US" sz="900" dirty="0">
                <a:hlinkClick r:id="rId11"/>
              </a:rPr>
              <a:t>http://software.intel.com/en-us/articles/using-intel-vtune-amplifier-on-non-rooted-android-devices</a:t>
            </a:r>
            <a:r>
              <a:rPr lang="en-US" altLang="en-US" sz="900" dirty="0"/>
              <a:t> </a:t>
            </a:r>
          </a:p>
          <a:p>
            <a:pPr marL="556022" lvl="3" indent="0">
              <a:buNone/>
            </a:pPr>
            <a:r>
              <a:rPr lang="en-US" altLang="en-US" sz="900" dirty="0">
                <a:hlinkClick r:id="rId12"/>
              </a:rPr>
              <a:t>http://software.intel.com/en-us/articles/how-to-use-the-intel-energy-profiler-in-intel-system-studio-2014</a:t>
            </a:r>
            <a:r>
              <a:rPr lang="en-US" altLang="en-US" sz="900" dirty="0"/>
              <a:t> </a:t>
            </a:r>
          </a:p>
        </p:txBody>
      </p:sp>
      <p:sp>
        <p:nvSpPr>
          <p:cNvPr id="16386" name="Title 1"/>
          <p:cNvSpPr>
            <a:spLocks noGrp="1"/>
          </p:cNvSpPr>
          <p:nvPr>
            <p:ph type="title"/>
          </p:nvPr>
        </p:nvSpPr>
        <p:spPr>
          <a:xfrm>
            <a:off x="194356" y="319117"/>
            <a:ext cx="8229600" cy="868680"/>
          </a:xfrm>
        </p:spPr>
        <p:txBody>
          <a:bodyPr/>
          <a:lstStyle/>
          <a:p>
            <a:r>
              <a:rPr lang="de-DE" altLang="en-US" dirty="0" smtClean="0"/>
              <a:t>Additional Resources</a:t>
            </a:r>
            <a:endParaRPr lang="en-GB" altLang="en-US" dirty="0" smtClean="0"/>
          </a:p>
        </p:txBody>
      </p:sp>
      <p:sp>
        <p:nvSpPr>
          <p:cNvPr id="7" name="Slide Number Placeholder 2"/>
          <p:cNvSpPr txBox="1">
            <a:spLocks/>
          </p:cNvSpPr>
          <p:nvPr/>
        </p:nvSpPr>
        <p:spPr>
          <a:xfrm>
            <a:off x="7473712" y="4819521"/>
            <a:ext cx="1600200" cy="273844"/>
          </a:xfrm>
          <a:prstGeom prst="rect">
            <a:avLst/>
          </a:prstGeom>
        </p:spPr>
        <p:txBody>
          <a:bodyPr vert="horz" lIns="0" tIns="0" rIns="0" bIns="0" rtlCol="0" anchor="ctr"/>
          <a:lstStyle>
            <a:defPPr>
              <a:defRPr lang="en-US"/>
            </a:defPPr>
            <a:lvl1pPr marL="0" algn="r" defTabSz="457200" rtl="0" eaLnBrk="1" latinLnBrk="0" hangingPunct="1">
              <a:defRPr sz="900" kern="1200">
                <a:solidFill>
                  <a:schemeClr val="bg1"/>
                </a:solidFill>
                <a:latin typeface="+mn-lt"/>
                <a:ea typeface="+mn-ea"/>
                <a:cs typeface="Intel Clear Light" panose="020B0404020203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z="800"/>
              <a:pPr/>
              <a:t>31</a:t>
            </a:fld>
            <a:endParaRPr lang="en-US" sz="800" dirty="0"/>
          </a:p>
        </p:txBody>
      </p:sp>
      <p:sp>
        <p:nvSpPr>
          <p:cNvPr id="2" name="Footer Placeholder 1"/>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136537735"/>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822" y="184069"/>
            <a:ext cx="5397414" cy="1101696"/>
          </a:xfrm>
        </p:spPr>
        <p:txBody>
          <a:bodyPr>
            <a:noAutofit/>
          </a:bodyPr>
          <a:lstStyle/>
          <a:p>
            <a:pPr algn="ctr">
              <a:lnSpc>
                <a:spcPct val="80000"/>
              </a:lnSpc>
            </a:pPr>
            <a:r>
              <a:rPr lang="en-US" sz="3200" dirty="0" smtClean="0">
                <a:latin typeface="+mn-lt"/>
              </a:rPr>
              <a:t>Intel® Developer Zone</a:t>
            </a:r>
            <a:endParaRPr lang="en-US" sz="3200" dirty="0">
              <a:latin typeface="+mn-lt"/>
            </a:endParaRPr>
          </a:p>
        </p:txBody>
      </p:sp>
      <p:sp>
        <p:nvSpPr>
          <p:cNvPr id="3" name="Content Placeholder 2"/>
          <p:cNvSpPr>
            <a:spLocks noGrp="1"/>
          </p:cNvSpPr>
          <p:nvPr>
            <p:ph idx="4294967295"/>
          </p:nvPr>
        </p:nvSpPr>
        <p:spPr>
          <a:xfrm>
            <a:off x="-39842" y="2030122"/>
            <a:ext cx="4910896" cy="2822842"/>
          </a:xfrm>
          <a:prstGeom prst="rect">
            <a:avLst/>
          </a:prstGeom>
        </p:spPr>
        <p:txBody>
          <a:bodyPr/>
          <a:lstStyle/>
          <a:p>
            <a:pPr marL="857250" lvl="2" indent="-457200">
              <a:spcAft>
                <a:spcPts val="600"/>
              </a:spcAft>
              <a:buFont typeface="Arial" panose="020B0604020202020204" pitchFamily="34" charset="0"/>
              <a:buChar char="•"/>
            </a:pPr>
            <a:r>
              <a:rPr lang="en-US" sz="1800" dirty="0" smtClean="0">
                <a:latin typeface="+mj-lt"/>
                <a:cs typeface="Calibri" pitchFamily="34" charset="0"/>
              </a:rPr>
              <a:t>Free tools and </a:t>
            </a:r>
            <a:r>
              <a:rPr lang="en-US" sz="1800" dirty="0">
                <a:latin typeface="+mj-lt"/>
                <a:cs typeface="Calibri" pitchFamily="34" charset="0"/>
              </a:rPr>
              <a:t>code </a:t>
            </a:r>
            <a:r>
              <a:rPr lang="en-US" sz="1800" dirty="0" smtClean="0">
                <a:latin typeface="+mj-lt"/>
                <a:cs typeface="Calibri" pitchFamily="34" charset="0"/>
              </a:rPr>
              <a:t>samples</a:t>
            </a:r>
          </a:p>
          <a:p>
            <a:pPr marL="857250" lvl="2" indent="-457200">
              <a:spcAft>
                <a:spcPts val="600"/>
              </a:spcAft>
              <a:buFont typeface="Arial" panose="020B0604020202020204" pitchFamily="34" charset="0"/>
              <a:buChar char="•"/>
            </a:pPr>
            <a:r>
              <a:rPr lang="en-US" sz="1800" dirty="0" smtClean="0">
                <a:latin typeface="+mj-lt"/>
                <a:cs typeface="Calibri" pitchFamily="34" charset="0"/>
              </a:rPr>
              <a:t>Technical </a:t>
            </a:r>
            <a:r>
              <a:rPr lang="en-US" sz="1800" dirty="0">
                <a:latin typeface="+mj-lt"/>
                <a:cs typeface="Calibri" pitchFamily="34" charset="0"/>
              </a:rPr>
              <a:t>articles, </a:t>
            </a:r>
            <a:r>
              <a:rPr lang="en-US" sz="1800" dirty="0" smtClean="0">
                <a:latin typeface="+mj-lt"/>
                <a:cs typeface="Calibri" pitchFamily="34" charset="0"/>
              </a:rPr>
              <a:t>forums and tutorials</a:t>
            </a:r>
          </a:p>
          <a:p>
            <a:pPr marL="857250" lvl="2" indent="-457200">
              <a:buFont typeface="Arial" panose="020B0604020202020204" pitchFamily="34" charset="0"/>
              <a:buChar char="•"/>
            </a:pPr>
            <a:r>
              <a:rPr lang="en-US" sz="1800" dirty="0" smtClean="0">
                <a:latin typeface="+mj-lt"/>
              </a:rPr>
              <a:t>Connect with Intel and industry experts </a:t>
            </a:r>
          </a:p>
          <a:p>
            <a:pPr marL="857250" lvl="2" indent="-457200">
              <a:buFont typeface="Arial" panose="020B0604020202020204" pitchFamily="34" charset="0"/>
              <a:buChar char="•"/>
            </a:pPr>
            <a:r>
              <a:rPr lang="en-US" sz="1800" dirty="0" smtClean="0">
                <a:latin typeface="+mj-lt"/>
              </a:rPr>
              <a:t>Get development support </a:t>
            </a:r>
          </a:p>
          <a:p>
            <a:pPr marL="857250" lvl="2" indent="-457200">
              <a:buFont typeface="Arial" panose="020B0604020202020204" pitchFamily="34" charset="0"/>
              <a:buChar char="•"/>
            </a:pPr>
            <a:r>
              <a:rPr lang="en-US" sz="1800" dirty="0" smtClean="0">
                <a:latin typeface="+mj-lt"/>
              </a:rPr>
              <a:t>Build relationships</a:t>
            </a:r>
          </a:p>
        </p:txBody>
      </p:sp>
      <p:sp>
        <p:nvSpPr>
          <p:cNvPr id="8" name="Rectangle 7"/>
          <p:cNvSpPr/>
          <p:nvPr/>
        </p:nvSpPr>
        <p:spPr>
          <a:xfrm>
            <a:off x="5110674" y="1954386"/>
            <a:ext cx="2531539" cy="2775119"/>
          </a:xfrm>
          <a:prstGeom prst="rect">
            <a:avLst/>
          </a:prstGeom>
          <a:solidFill>
            <a:schemeClr val="tx1">
              <a:alpha val="15000"/>
            </a:schemeClr>
          </a:solidFill>
          <a:ln>
            <a:noFill/>
          </a:ln>
          <a:effectLst>
            <a:glow rad="495300">
              <a:schemeClr val="tx1">
                <a:alpha val="29000"/>
              </a:schemeClr>
            </a:glow>
            <a:softEdge rad="12700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latin typeface="Neo Sans Intel Light"/>
              <a:cs typeface="Neo Sans Intel Light"/>
            </a:endParaRPr>
          </a:p>
        </p:txBody>
      </p:sp>
      <p:sp>
        <p:nvSpPr>
          <p:cNvPr id="5" name="Trapezoid 4"/>
          <p:cNvSpPr/>
          <p:nvPr/>
        </p:nvSpPr>
        <p:spPr>
          <a:xfrm rot="5400000">
            <a:off x="7176189" y="3074412"/>
            <a:ext cx="2822842" cy="1112779"/>
          </a:xfrm>
          <a:custGeom>
            <a:avLst/>
            <a:gdLst>
              <a:gd name="connsiteX0" fmla="*/ 0 w 3546227"/>
              <a:gd name="connsiteY0" fmla="*/ 928043 h 928043"/>
              <a:gd name="connsiteX1" fmla="*/ 1506037 w 3546227"/>
              <a:gd name="connsiteY1" fmla="*/ 0 h 928043"/>
              <a:gd name="connsiteX2" fmla="*/ 2040190 w 3546227"/>
              <a:gd name="connsiteY2" fmla="*/ 0 h 928043"/>
              <a:gd name="connsiteX3" fmla="*/ 3546227 w 3546227"/>
              <a:gd name="connsiteY3" fmla="*/ 928043 h 928043"/>
              <a:gd name="connsiteX4" fmla="*/ 0 w 3546227"/>
              <a:gd name="connsiteY4" fmla="*/ 928043 h 928043"/>
              <a:gd name="connsiteX0" fmla="*/ 0 w 3546227"/>
              <a:gd name="connsiteY0" fmla="*/ 934393 h 934393"/>
              <a:gd name="connsiteX1" fmla="*/ 1506037 w 3546227"/>
              <a:gd name="connsiteY1" fmla="*/ 6350 h 934393"/>
              <a:gd name="connsiteX2" fmla="*/ 3024440 w 3546227"/>
              <a:gd name="connsiteY2" fmla="*/ 0 h 934393"/>
              <a:gd name="connsiteX3" fmla="*/ 3546227 w 3546227"/>
              <a:gd name="connsiteY3" fmla="*/ 934393 h 934393"/>
              <a:gd name="connsiteX4" fmla="*/ 0 w 3546227"/>
              <a:gd name="connsiteY4" fmla="*/ 934393 h 934393"/>
              <a:gd name="connsiteX0" fmla="*/ 0 w 3546227"/>
              <a:gd name="connsiteY0" fmla="*/ 934393 h 934393"/>
              <a:gd name="connsiteX1" fmla="*/ 2318837 w 3546227"/>
              <a:gd name="connsiteY1" fmla="*/ 0 h 934393"/>
              <a:gd name="connsiteX2" fmla="*/ 3024440 w 3546227"/>
              <a:gd name="connsiteY2" fmla="*/ 0 h 934393"/>
              <a:gd name="connsiteX3" fmla="*/ 3546227 w 3546227"/>
              <a:gd name="connsiteY3" fmla="*/ 934393 h 934393"/>
              <a:gd name="connsiteX4" fmla="*/ 0 w 3546227"/>
              <a:gd name="connsiteY4" fmla="*/ 934393 h 934393"/>
              <a:gd name="connsiteX0" fmla="*/ 0 w 3546227"/>
              <a:gd name="connsiteY0" fmla="*/ 940743 h 940743"/>
              <a:gd name="connsiteX1" fmla="*/ 2318837 w 3546227"/>
              <a:gd name="connsiteY1" fmla="*/ 6350 h 940743"/>
              <a:gd name="connsiteX2" fmla="*/ 2872040 w 3546227"/>
              <a:gd name="connsiteY2" fmla="*/ 0 h 940743"/>
              <a:gd name="connsiteX3" fmla="*/ 3546227 w 3546227"/>
              <a:gd name="connsiteY3" fmla="*/ 940743 h 940743"/>
              <a:gd name="connsiteX4" fmla="*/ 0 w 3546227"/>
              <a:gd name="connsiteY4" fmla="*/ 940743 h 940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6227" h="940743">
                <a:moveTo>
                  <a:pt x="0" y="940743"/>
                </a:moveTo>
                <a:lnTo>
                  <a:pt x="2318837" y="6350"/>
                </a:lnTo>
                <a:lnTo>
                  <a:pt x="2872040" y="0"/>
                </a:lnTo>
                <a:lnTo>
                  <a:pt x="3546227" y="940743"/>
                </a:lnTo>
                <a:lnTo>
                  <a:pt x="0" y="940743"/>
                </a:lnTo>
                <a:close/>
              </a:path>
            </a:pathLst>
          </a:custGeom>
          <a:gradFill flip="none" rotWithShape="1">
            <a:gsLst>
              <a:gs pos="0">
                <a:schemeClr val="bg1"/>
              </a:gs>
              <a:gs pos="79000">
                <a:schemeClr val="bg1">
                  <a:alpha val="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latin typeface="Neo Sans Intel Light"/>
              <a:cs typeface="Neo Sans Intel Light"/>
            </a:endParaRPr>
          </a:p>
        </p:txBody>
      </p:sp>
      <p:sp>
        <p:nvSpPr>
          <p:cNvPr id="10" name="Rounded Rectangle 9"/>
          <p:cNvSpPr/>
          <p:nvPr/>
        </p:nvSpPr>
        <p:spPr>
          <a:xfrm>
            <a:off x="709058" y="601514"/>
            <a:ext cx="7798086" cy="800763"/>
          </a:xfrm>
          <a:prstGeom prst="roundRect">
            <a:avLst/>
          </a:prstGeom>
          <a:solidFill>
            <a:srgbClr val="0070C0"/>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fontAlgn="auto">
              <a:spcBef>
                <a:spcPct val="20000"/>
              </a:spcBef>
              <a:spcAft>
                <a:spcPts val="0"/>
              </a:spcAft>
            </a:pPr>
            <a:r>
              <a:rPr lang="en-US" sz="2800" b="1" dirty="0" smtClean="0">
                <a:solidFill>
                  <a:schemeClr val="bg1"/>
                </a:solidFill>
                <a:cs typeface="Calibri" pitchFamily="34" charset="0"/>
              </a:rPr>
              <a:t>Tools.  Knowledge.  Community.</a:t>
            </a:r>
            <a:endParaRPr lang="en-US" sz="2800" b="1" dirty="0">
              <a:solidFill>
                <a:schemeClr val="bg1"/>
              </a:solidFill>
              <a:cs typeface="Calibri" pitchFamily="34" charset="0"/>
            </a:endParaRPr>
          </a:p>
        </p:txBody>
      </p:sp>
      <p:sp>
        <p:nvSpPr>
          <p:cNvPr id="6" name="Rectangle 5"/>
          <p:cNvSpPr/>
          <p:nvPr/>
        </p:nvSpPr>
        <p:spPr>
          <a:xfrm>
            <a:off x="787433" y="4146132"/>
            <a:ext cx="2855269" cy="461665"/>
          </a:xfrm>
          <a:prstGeom prst="rect">
            <a:avLst/>
          </a:prstGeom>
        </p:spPr>
        <p:txBody>
          <a:bodyPr wrap="none">
            <a:spAutoFit/>
          </a:bodyPr>
          <a:lstStyle/>
          <a:p>
            <a:r>
              <a:rPr lang="en-US" sz="2400" b="1" dirty="0" smtClean="0">
                <a:solidFill>
                  <a:srgbClr val="0070C0"/>
                </a:solidFill>
                <a:cs typeface="Calibri" pitchFamily="34" charset="0"/>
              </a:rPr>
              <a:t>software.intel.com</a:t>
            </a:r>
            <a:endParaRPr lang="en-US" sz="2400" dirty="0"/>
          </a:p>
        </p:txBody>
      </p:sp>
      <p:pic>
        <p:nvPicPr>
          <p:cNvPr id="7" name="Picture 6"/>
          <p:cNvPicPr>
            <a:picLocks noChangeAspect="1"/>
          </p:cNvPicPr>
          <p:nvPr/>
        </p:nvPicPr>
        <p:blipFill>
          <a:blip r:embed="rId2"/>
          <a:stretch>
            <a:fillRect/>
          </a:stretch>
        </p:blipFill>
        <p:spPr>
          <a:xfrm>
            <a:off x="5332678" y="1650872"/>
            <a:ext cx="3239494" cy="2971843"/>
          </a:xfrm>
          <a:prstGeom prst="rect">
            <a:avLst/>
          </a:prstGeom>
          <a:ln>
            <a:solidFill>
              <a:schemeClr val="tx2"/>
            </a:solidFill>
          </a:ln>
        </p:spPr>
      </p:pic>
      <p:sp>
        <p:nvSpPr>
          <p:cNvPr id="4" name="Footer Placeholder 3"/>
          <p:cNvSpPr>
            <a:spLocks noGrp="1"/>
          </p:cNvSpPr>
          <p:nvPr>
            <p:ph type="ftr" sz="quarter" idx="11"/>
          </p:nvPr>
        </p:nvSpPr>
        <p:spPr/>
        <p:txBody>
          <a:bodyPr/>
          <a:lstStyle/>
          <a:p>
            <a:r>
              <a:rPr lang="en-US" smtClean="0"/>
              <a:t>Software and Services Group</a:t>
            </a:r>
            <a:endParaRPr lang="en-US" dirty="0"/>
          </a:p>
        </p:txBody>
      </p:sp>
      <p:sp>
        <p:nvSpPr>
          <p:cNvPr id="9" name="Slide Number Placeholder 8"/>
          <p:cNvSpPr>
            <a:spLocks noGrp="1"/>
          </p:cNvSpPr>
          <p:nvPr>
            <p:ph type="sldNum" sz="quarter" idx="12"/>
          </p:nvPr>
        </p:nvSpPr>
        <p:spPr/>
        <p:txBody>
          <a:bodyPr/>
          <a:lstStyle/>
          <a:p>
            <a:fld id="{EE2556C5-CE8C-6547-B838-EA80C61A4AF7}" type="slidenum">
              <a:rPr lang="en-US" smtClean="0"/>
              <a:pPr/>
              <a:t>32</a:t>
            </a:fld>
            <a:endParaRPr lang="en-US" dirty="0"/>
          </a:p>
        </p:txBody>
      </p:sp>
    </p:spTree>
    <p:extLst>
      <p:ext uri="{BB962C8B-B14F-4D97-AF65-F5344CB8AC3E}">
        <p14:creationId xmlns:p14="http://schemas.microsoft.com/office/powerpoint/2010/main" val="38500121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2108062"/>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pPr algn="ctr"/>
            <a:r>
              <a:rPr lang="en-US" dirty="0" smtClean="0"/>
              <a:t>Q&amp;A</a:t>
            </a:r>
            <a:endParaRPr lang="en-US" dirty="0"/>
          </a:p>
        </p:txBody>
      </p:sp>
      <p:sp>
        <p:nvSpPr>
          <p:cNvPr id="7" name="Text Placeholder 2"/>
          <p:cNvSpPr>
            <a:spLocks noGrp="1"/>
          </p:cNvSpPr>
          <p:nvPr>
            <p:ph type="body" idx="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 </a:t>
            </a:r>
            <a:endParaRPr lang="en-US" dirty="0"/>
          </a:p>
        </p:txBody>
      </p:sp>
    </p:spTree>
    <p:extLst>
      <p:ext uri="{BB962C8B-B14F-4D97-AF65-F5344CB8AC3E}">
        <p14:creationId xmlns:p14="http://schemas.microsoft.com/office/powerpoint/2010/main" val="18562616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34</a:t>
            </a:fld>
            <a:endParaRPr lang="en-US" dirty="0"/>
          </a:p>
        </p:txBody>
      </p:sp>
      <p:sp>
        <p:nvSpPr>
          <p:cNvPr id="22" name="Title 3"/>
          <p:cNvSpPr>
            <a:spLocks noGrp="1"/>
          </p:cNvSpPr>
          <p:nvPr>
            <p:ph type="title"/>
          </p:nvPr>
        </p:nvSpPr>
        <p:spPr>
          <a:xfrm>
            <a:off x="194209" y="205979"/>
            <a:ext cx="8716277" cy="591686"/>
          </a:xfrm>
        </p:spPr>
        <p:txBody>
          <a:bodyPr/>
          <a:lstStyle/>
          <a:p>
            <a:r>
              <a:rPr lang="en-US" dirty="0">
                <a:solidFill>
                  <a:srgbClr val="0071C5"/>
                </a:solidFill>
              </a:rPr>
              <a:t>Legal Notices and Disclaimers</a:t>
            </a:r>
          </a:p>
        </p:txBody>
      </p:sp>
      <p:sp>
        <p:nvSpPr>
          <p:cNvPr id="23" name="Content Placeholder 2"/>
          <p:cNvSpPr>
            <a:spLocks noGrp="1"/>
          </p:cNvSpPr>
          <p:nvPr>
            <p:ph idx="4294967295"/>
          </p:nvPr>
        </p:nvSpPr>
        <p:spPr>
          <a:xfrm>
            <a:off x="194208" y="744093"/>
            <a:ext cx="8878229" cy="4002835"/>
          </a:xfrm>
          <a:prstGeom prst="rect">
            <a:avLst/>
          </a:prstGeom>
        </p:spPr>
        <p:txBody>
          <a:bodyPr>
            <a:noAutofit/>
          </a:bodyPr>
          <a:lstStyle/>
          <a:p>
            <a:pPr marL="0" indent="0">
              <a:buNone/>
            </a:pPr>
            <a:r>
              <a:rPr lang="en-US" sz="800" dirty="0"/>
              <a:t>Intel technologies’ features and benefits depend on system configuration and may require enabled hardware, software or service activation. Learn more at intel.com, or from the OEM or retailer.</a:t>
            </a:r>
          </a:p>
          <a:p>
            <a:pPr marL="0" indent="0">
              <a:buNone/>
            </a:pPr>
            <a:r>
              <a:rPr lang="en-US" sz="800" dirty="0"/>
              <a:t>No computer system can be absolutely secure. </a:t>
            </a:r>
          </a:p>
          <a:p>
            <a:pPr marL="0" indent="0">
              <a:buNone/>
            </a:pPr>
            <a:r>
              <a:rPr lang="en-US" sz="800" dirty="0"/>
              <a:t>Tests document performance of components on a particular test, in specific systems. Differences in hardware, software, or configuration will affect actual performance. Consult other sources of information to evaluate performance as you consider your purchase. For more complete information about performance and benchmark results, visit </a:t>
            </a:r>
            <a:r>
              <a:rPr lang="en-US" sz="800" dirty="0">
                <a:hlinkClick r:id="rId2"/>
              </a:rPr>
              <a:t>http://www.intel.com/performance</a:t>
            </a:r>
            <a:r>
              <a:rPr lang="en-US" sz="800" dirty="0"/>
              <a:t>.  </a:t>
            </a:r>
          </a:p>
          <a:p>
            <a:pPr marL="0" indent="0">
              <a:buNone/>
            </a:pPr>
            <a:r>
              <a:rPr lang="en-US" sz="800" dirty="0"/>
              <a:t>Cost reduction scenarios described are intended as examples of how a given Intel-based product, in the specified circumstances and configurations, may affect future costs and provide cost savings.  Circumstances will vary.  Intel does not guarantee any costs or cost reduction.</a:t>
            </a:r>
          </a:p>
          <a:p>
            <a:pPr marL="0" indent="0">
              <a:buNone/>
            </a:pPr>
            <a:r>
              <a:rPr lang="en-US" sz="800" dirty="0"/>
              <a:t>This document contains information on products, services and/or processes in development.  All information provided here is subject to change without notice. Contact your Intel representative to obtain the latest forecast, schedule, specifications and roadmaps.</a:t>
            </a:r>
          </a:p>
          <a:p>
            <a:pPr marL="0" indent="0">
              <a:buNone/>
            </a:pPr>
            <a:r>
              <a:rPr lang="en-US" sz="800" dirty="0"/>
              <a:t>Statements in this document that refer to Intel’s plans and expectations for the quarter, the year, and the future, are forward-looking statements that involve a number of risks and uncertainties. A detailed discussion of the factors that could affect Intel’s results and plans is included in Intel’s SEC filings, including the annual report on Form 10-K.</a:t>
            </a:r>
          </a:p>
          <a:p>
            <a:pPr marL="0" indent="0">
              <a:buNone/>
            </a:pPr>
            <a:r>
              <a:rPr lang="en-US" sz="800" dirty="0"/>
              <a:t>The products described may contain design defects or errors known as errata which may cause the product to deviate from published specifications. Current characterized errata are available on request.  </a:t>
            </a:r>
          </a:p>
          <a:p>
            <a:pPr marL="0" indent="0">
              <a:buNone/>
            </a:pPr>
            <a:r>
              <a:rPr lang="en-US" sz="800" dirty="0"/>
              <a:t>No license (express or implied, by estoppel or otherwise) to any intellectual property rights is granted by this document.</a:t>
            </a:r>
          </a:p>
          <a:p>
            <a:pPr marL="0" indent="0">
              <a:spcBef>
                <a:spcPts val="0"/>
              </a:spcBef>
              <a:buNone/>
            </a:pPr>
            <a:endParaRPr lang="en-US" sz="800" dirty="0"/>
          </a:p>
          <a:p>
            <a:pPr marL="0" indent="0">
              <a:spcBef>
                <a:spcPts val="0"/>
              </a:spcBef>
              <a:buNone/>
            </a:pPr>
            <a:r>
              <a:rPr lang="en-US" sz="800" dirty="0"/>
              <a:t>Intel does not control or audit third-party benchmark data or the web sites referenced in this document. You should visit the referenced web site and confirm whether referenced data are accurate. </a:t>
            </a:r>
          </a:p>
          <a:p>
            <a:pPr marL="0" indent="0">
              <a:buNone/>
            </a:pPr>
            <a:r>
              <a:rPr lang="en-US" sz="800" dirty="0" smtClean="0"/>
              <a:t>Intel,  </a:t>
            </a:r>
            <a:r>
              <a:rPr lang="en-US" sz="800" dirty="0">
                <a:solidFill>
                  <a:srgbClr val="FF0000"/>
                </a:solidFill>
              </a:rPr>
              <a:t>[Add words with TM or R from previous pages..</a:t>
            </a:r>
            <a:r>
              <a:rPr lang="en-US" sz="800" dirty="0" err="1">
                <a:solidFill>
                  <a:srgbClr val="FF0000"/>
                </a:solidFill>
              </a:rPr>
              <a:t>ie</a:t>
            </a:r>
            <a:r>
              <a:rPr lang="en-US" sz="800" dirty="0">
                <a:solidFill>
                  <a:srgbClr val="FF0000"/>
                </a:solidFill>
              </a:rPr>
              <a:t> Xeon, Core, </a:t>
            </a:r>
            <a:r>
              <a:rPr lang="en-US" sz="800" dirty="0" err="1">
                <a:solidFill>
                  <a:srgbClr val="FF0000"/>
                </a:solidFill>
              </a:rPr>
              <a:t>etc</a:t>
            </a:r>
            <a:r>
              <a:rPr lang="en-US" sz="800" dirty="0">
                <a:solidFill>
                  <a:srgbClr val="FF0000"/>
                </a:solidFill>
              </a:rPr>
              <a:t>] </a:t>
            </a:r>
            <a:r>
              <a:rPr lang="en-US" sz="800" dirty="0"/>
              <a:t>and the Intel logo are trademarks of Intel Corporation in the United States and other </a:t>
            </a:r>
            <a:r>
              <a:rPr lang="en-US" sz="800" dirty="0" smtClean="0"/>
              <a:t>countries. </a:t>
            </a:r>
          </a:p>
          <a:p>
            <a:pPr marL="0" indent="0">
              <a:buNone/>
            </a:pPr>
            <a:r>
              <a:rPr lang="en-US" sz="800" dirty="0" smtClean="0"/>
              <a:t>*</a:t>
            </a:r>
            <a:r>
              <a:rPr lang="en-US" sz="800" dirty="0"/>
              <a:t>Other names and brands may be claimed as the property of others. </a:t>
            </a:r>
          </a:p>
          <a:p>
            <a:pPr marL="0" indent="0">
              <a:buNone/>
            </a:pPr>
            <a:r>
              <a:rPr lang="en-US" sz="800" dirty="0"/>
              <a:t>© 2015 Intel Corporation. </a:t>
            </a:r>
          </a:p>
          <a:p>
            <a:pPr marL="0" indent="0">
              <a:spcBef>
                <a:spcPts val="0"/>
              </a:spcBef>
              <a:buNone/>
            </a:pPr>
            <a:endParaRPr lang="en-US" sz="800" dirty="0"/>
          </a:p>
        </p:txBody>
      </p:sp>
      <p:sp>
        <p:nvSpPr>
          <p:cNvPr id="2" name="Footer Placeholder 1"/>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31337141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3"/>
          <p:cNvSpPr>
            <a:spLocks noGrp="1"/>
          </p:cNvSpPr>
          <p:nvPr>
            <p:ph idx="1"/>
          </p:nvPr>
        </p:nvSpPr>
        <p:spPr>
          <a:xfrm>
            <a:off x="1484710" y="1200151"/>
            <a:ext cx="6125765" cy="3469481"/>
          </a:xfrm>
        </p:spPr>
        <p:txBody>
          <a:bodyPr/>
          <a:lstStyle/>
          <a:p>
            <a:r>
              <a:rPr lang="en-US" altLang="en-US" sz="900" dirty="0"/>
              <a:t>INFORMATION IN THIS DOCUMENT IS PROVIDED “AS IS”. NO LICENSE, EXPRESS OR IMPLIED, BY ESTOPPEL OR OTHERWISE, TO ANY INTELLECTUAL PROPERTY RIGHTS IS GRANTED BY THIS DOCUMENT. 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p>
          <a:p>
            <a:r>
              <a:rPr lang="en-US" altLang="en-US" sz="900" dirty="0"/>
              <a:t>Software and workloads used in performance tests may have been optimized for performance only on Intel microprocessors.  Performance tests, such as </a:t>
            </a:r>
            <a:r>
              <a:rPr lang="en-US" altLang="en-US" sz="900" dirty="0" err="1"/>
              <a:t>SYSmark</a:t>
            </a:r>
            <a:r>
              <a:rPr lang="en-US" altLang="en-US" sz="900" dirty="0"/>
              <a:t> and </a:t>
            </a:r>
            <a:r>
              <a:rPr lang="en-US" altLang="en-US" sz="900" dirty="0" err="1"/>
              <a:t>MobileMark</a:t>
            </a:r>
            <a:r>
              <a:rPr lang="en-US" altLang="en-US" sz="900" dirty="0"/>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a:t>
            </a:r>
          </a:p>
          <a:p>
            <a:r>
              <a:rPr lang="en-US" altLang="en-US" sz="900" dirty="0"/>
              <a:t>Copyright © 2014, Intel Corporation. All rights reserved. Intel, Pentium, Xeon, Xeon Phi, Core, </a:t>
            </a:r>
            <a:r>
              <a:rPr lang="en-US" altLang="en-US" sz="900" dirty="0" err="1"/>
              <a:t>VTune</a:t>
            </a:r>
            <a:r>
              <a:rPr lang="en-US" altLang="en-US" sz="900" dirty="0"/>
              <a:t>, </a:t>
            </a:r>
            <a:r>
              <a:rPr lang="en-US" altLang="en-US" sz="900" dirty="0" err="1"/>
              <a:t>Cilk</a:t>
            </a:r>
            <a:r>
              <a:rPr lang="en-US" altLang="en-US" sz="900" dirty="0"/>
              <a:t>, and the Intel logo are trademarks of Intel Corporation in the U.S. and other countries.</a:t>
            </a:r>
          </a:p>
        </p:txBody>
      </p:sp>
      <p:sp>
        <p:nvSpPr>
          <p:cNvPr id="2" name="Slide Number Placeholder 1"/>
          <p:cNvSpPr>
            <a:spLocks noGrp="1"/>
          </p:cNvSpPr>
          <p:nvPr>
            <p:ph type="sldNum" sz="quarter" idx="12"/>
          </p:nvPr>
        </p:nvSpPr>
        <p:spPr/>
        <p:txBody>
          <a:bodyPr/>
          <a:lstStyle/>
          <a:p>
            <a:pPr>
              <a:defRPr/>
            </a:pPr>
            <a:fld id="{E2E972C9-3D20-468C-BBF1-A1AAD9D360EF}" type="slidenum">
              <a:rPr lang="en-US" altLang="en-US" smtClean="0"/>
              <a:pPr>
                <a:defRPr/>
              </a:pPr>
              <a:t>35</a:t>
            </a:fld>
            <a:endParaRPr lang="en-US" altLang="en-US" dirty="0"/>
          </a:p>
        </p:txBody>
      </p:sp>
      <p:sp>
        <p:nvSpPr>
          <p:cNvPr id="24578" name="Title 1"/>
          <p:cNvSpPr>
            <a:spLocks noGrp="1"/>
          </p:cNvSpPr>
          <p:nvPr>
            <p:ph type="title"/>
          </p:nvPr>
        </p:nvSpPr>
        <p:spPr>
          <a:xfrm>
            <a:off x="1485900" y="171450"/>
            <a:ext cx="6172200" cy="741760"/>
          </a:xfrm>
        </p:spPr>
        <p:txBody>
          <a:bodyPr/>
          <a:lstStyle/>
          <a:p>
            <a:r>
              <a:rPr lang="en-US" altLang="en-US" smtClean="0">
                <a:latin typeface="+mn-lt"/>
              </a:rPr>
              <a:t>Legal Disclaimer &amp; Optimization Notice</a:t>
            </a:r>
          </a:p>
        </p:txBody>
      </p:sp>
      <p:graphicFrame>
        <p:nvGraphicFramePr>
          <p:cNvPr id="8" name="Table 7"/>
          <p:cNvGraphicFramePr>
            <a:graphicFrameLocks noGrp="1"/>
          </p:cNvGraphicFramePr>
          <p:nvPr/>
        </p:nvGraphicFramePr>
        <p:xfrm>
          <a:off x="1485900" y="3239691"/>
          <a:ext cx="6188869" cy="1371600"/>
        </p:xfrm>
        <a:graphic>
          <a:graphicData uri="http://schemas.openxmlformats.org/drawingml/2006/table">
            <a:tbl>
              <a:tblPr/>
              <a:tblGrid>
                <a:gridCol w="6188869"/>
              </a:tblGrid>
              <a:tr h="2057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mn-lt"/>
                          <a:ea typeface="MS PGothic" pitchFamily="34" charset="-128"/>
                        </a:rPr>
                        <a:t>Optimization Notice</a:t>
                      </a:r>
                    </a:p>
                  </a:txBody>
                  <a:tcPr marL="68569" marR="68569"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1658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mn-lt"/>
                          <a:ea typeface="MS PGothic" pitchFamily="34" charset="-128"/>
                        </a:rPr>
                        <a:t>Intel</a:t>
                      </a:r>
                      <a:r>
                        <a:rPr kumimoji="0" lang="en-US" altLang="en-US" sz="900" b="0" i="0" u="none" strike="noStrike" cap="none" normalizeH="0" baseline="0" dirty="0" smtClean="0">
                          <a:ln>
                            <a:noFill/>
                          </a:ln>
                          <a:solidFill>
                            <a:srgbClr val="000000"/>
                          </a:solidFill>
                          <a:effectLst/>
                          <a:latin typeface="+mn-lt"/>
                          <a:ea typeface="MS PGothic" pitchFamily="34" charset="-128"/>
                        </a:rPr>
                        <a:t>’</a:t>
                      </a:r>
                      <a:r>
                        <a:rPr kumimoji="0" lang="en-US" sz="900" b="0" i="0" u="none" strike="noStrike" cap="none" normalizeH="0" baseline="0" dirty="0" smtClean="0">
                          <a:ln>
                            <a:noFill/>
                          </a:ln>
                          <a:solidFill>
                            <a:srgbClr val="000000"/>
                          </a:solidFill>
                          <a:effectLst/>
                          <a:latin typeface="+mn-lt"/>
                          <a:ea typeface="MS PGothic" pitchFamily="34" charset="-128"/>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mn-lt"/>
                          <a:ea typeface="MS PGothic" pitchFamily="34" charset="-128"/>
                        </a:rPr>
                        <a:t>Notice revision #20110804</a:t>
                      </a:r>
                    </a:p>
                  </a:txBody>
                  <a:tcPr marL="68569" marR="68569"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4" name="Rectangle 3"/>
          <p:cNvSpPr/>
          <p:nvPr/>
        </p:nvSpPr>
        <p:spPr>
          <a:xfrm>
            <a:off x="1155502" y="5025628"/>
            <a:ext cx="809030" cy="1178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 name="Footer Placeholder 2"/>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3687296026"/>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1" y="4057650"/>
            <a:ext cx="6172200" cy="571500"/>
          </a:xfrm>
        </p:spPr>
        <p:txBody>
          <a:bodyPr>
            <a:normAutofit/>
          </a:bodyPr>
          <a:lstStyle/>
          <a:p>
            <a:pPr algn="ctr"/>
            <a:r>
              <a:rPr lang="en-US" sz="2400" b="1" dirty="0">
                <a:solidFill>
                  <a:schemeClr val="tx1"/>
                </a:solidFill>
                <a:hlinkClick r:id="rId2"/>
              </a:rPr>
              <a:t>eventmobi.com/adcboston</a:t>
            </a:r>
            <a:r>
              <a:rPr lang="en-US" sz="2400" b="1" dirty="0">
                <a:solidFill>
                  <a:schemeClr val="tx1"/>
                </a:solidFill>
              </a:rPr>
              <a:t> </a:t>
            </a:r>
          </a:p>
        </p:txBody>
      </p:sp>
      <p:sp>
        <p:nvSpPr>
          <p:cNvPr id="3" name="Text Placeholder 2"/>
          <p:cNvSpPr>
            <a:spLocks noGrp="1"/>
          </p:cNvSpPr>
          <p:nvPr>
            <p:ph type="body" sz="quarter" idx="10"/>
          </p:nvPr>
        </p:nvSpPr>
        <p:spPr>
          <a:xfrm>
            <a:off x="2057400" y="2057400"/>
            <a:ext cx="4790210" cy="1085850"/>
          </a:xfrm>
        </p:spPr>
        <p:txBody>
          <a:bodyPr/>
          <a:lstStyle/>
          <a:p>
            <a:pPr algn="ctr"/>
            <a:r>
              <a:rPr lang="en-US" sz="2400" b="1" dirty="0"/>
              <a:t>Please take a moment to fill out the class feedback form via the app. Paper feedback forms are also available in the back of the room.</a:t>
            </a:r>
          </a:p>
        </p:txBody>
      </p:sp>
      <p:pic>
        <p:nvPicPr>
          <p:cNvPr id="5" name="Picture 4" descr="ADCLogo_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342901"/>
            <a:ext cx="5695950" cy="1488296"/>
          </a:xfrm>
          <a:prstGeom prst="rect">
            <a:avLst/>
          </a:prstGeom>
        </p:spPr>
      </p:pic>
      <p:sp>
        <p:nvSpPr>
          <p:cNvPr id="4" name="Footer Placeholder 3"/>
          <p:cNvSpPr>
            <a:spLocks noGrp="1"/>
          </p:cNvSpPr>
          <p:nvPr>
            <p:ph type="ftr" sz="quarter" idx="14"/>
          </p:nvPr>
        </p:nvSpPr>
        <p:spPr/>
        <p:txBody>
          <a:bodyPr/>
          <a:lstStyle/>
          <a:p>
            <a:r>
              <a:rPr lang="en-US" smtClean="0"/>
              <a:t>Software and Services Group</a:t>
            </a:r>
            <a:endParaRPr lang="en-US" dirty="0"/>
          </a:p>
        </p:txBody>
      </p:sp>
      <p:sp>
        <p:nvSpPr>
          <p:cNvPr id="6" name="Slide Number Placeholder 5"/>
          <p:cNvSpPr>
            <a:spLocks noGrp="1"/>
          </p:cNvSpPr>
          <p:nvPr>
            <p:ph type="sldNum" sz="quarter" idx="13"/>
          </p:nvPr>
        </p:nvSpPr>
        <p:spPr/>
        <p:txBody>
          <a:bodyPr/>
          <a:lstStyle/>
          <a:p>
            <a:pPr algn="r"/>
            <a:fld id="{F99EC173-99AE-4773-AB25-02E469A13EAE}" type="slidenum">
              <a:rPr lang="en-US" sz="900" smtClean="0"/>
              <a:pPr algn="r"/>
              <a:t>36</a:t>
            </a:fld>
            <a:endParaRPr lang="en-US" dirty="0"/>
          </a:p>
        </p:txBody>
      </p:sp>
    </p:spTree>
    <p:extLst>
      <p:ext uri="{BB962C8B-B14F-4D97-AF65-F5344CB8AC3E}">
        <p14:creationId xmlns:p14="http://schemas.microsoft.com/office/powerpoint/2010/main" val="264781691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5524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914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5086974" y="1268590"/>
            <a:ext cx="1978129" cy="2801174"/>
          </a:xfrm>
          <a:prstGeom prst="rect">
            <a:avLst/>
          </a:prstGeom>
          <a:solidFill>
            <a:srgbClr val="167EC2"/>
          </a:solidFill>
          <a:ln w="3175" cap="flat" cmpd="sng" algn="ctr">
            <a:solidFill>
              <a:srgbClr val="167EC2"/>
            </a:solid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a:bevelT/>
          </a:sp3d>
        </p:spPr>
        <p:txBody>
          <a:bodyPr vert="horz" wrap="none" lIns="51435" tIns="25718" rIns="51435" bIns="25718" numCol="1" rtlCol="0" anchor="ctr" anchorCtr="0" compatLnSpc="1">
            <a:prstTxWarp prst="textNoShape">
              <a:avLst/>
            </a:prstTxWarp>
          </a:bodyPr>
          <a:lstStyle/>
          <a:p>
            <a:pPr algn="ctr" eaLnBrk="0" fontAlgn="base" hangingPunct="0">
              <a:spcBef>
                <a:spcPct val="0"/>
              </a:spcBef>
              <a:spcAft>
                <a:spcPct val="0"/>
              </a:spcAft>
            </a:pPr>
            <a:endParaRPr lang="en-US" sz="1125" b="1" dirty="0">
              <a:solidFill>
                <a:srgbClr val="061922"/>
              </a:solidFill>
              <a:latin typeface="Neo Sans Intel Medium" pitchFamily="34" charset="0"/>
              <a:cs typeface="Arial" pitchFamily="34" charset="0"/>
            </a:endParaRPr>
          </a:p>
        </p:txBody>
      </p:sp>
      <p:sp>
        <p:nvSpPr>
          <p:cNvPr id="2" name="Title 1"/>
          <p:cNvSpPr>
            <a:spLocks noGrp="1"/>
          </p:cNvSpPr>
          <p:nvPr>
            <p:ph type="title"/>
          </p:nvPr>
        </p:nvSpPr>
        <p:spPr>
          <a:xfrm>
            <a:off x="283461" y="131570"/>
            <a:ext cx="7528128" cy="514488"/>
          </a:xfrm>
        </p:spPr>
        <p:txBody>
          <a:bodyPr/>
          <a:lstStyle/>
          <a:p>
            <a:pPr>
              <a:spcBef>
                <a:spcPts val="1013"/>
              </a:spcBef>
            </a:pPr>
            <a:r>
              <a:rPr lang="en-US" b="1" dirty="0"/>
              <a:t>Intel</a:t>
            </a:r>
            <a:r>
              <a:rPr lang="en-US" b="1" baseline="30000" dirty="0"/>
              <a:t>®</a:t>
            </a:r>
            <a:r>
              <a:rPr lang="en-US" b="1" dirty="0"/>
              <a:t> System Studio for Android*</a:t>
            </a:r>
            <a:r>
              <a:rPr lang="en-US" b="1" dirty="0" smtClean="0"/>
              <a:t/>
            </a:r>
            <a:br>
              <a:rPr lang="en-US" b="1" dirty="0" smtClean="0"/>
            </a:br>
            <a:r>
              <a:rPr lang="en-US" sz="1800" dirty="0"/>
              <a:t>Deep System </a:t>
            </a:r>
            <a:r>
              <a:rPr lang="en-US" sz="1800" dirty="0" smtClean="0"/>
              <a:t>Insight </a:t>
            </a:r>
            <a:r>
              <a:rPr lang="en-US" sz="1800" dirty="0"/>
              <a:t>for Mobile System Developers</a:t>
            </a:r>
            <a:endParaRPr lang="en-US" sz="1800" b="1" dirty="0"/>
          </a:p>
        </p:txBody>
      </p:sp>
      <p:sp>
        <p:nvSpPr>
          <p:cNvPr id="42" name="Right Arrow 41"/>
          <p:cNvSpPr/>
          <p:nvPr/>
        </p:nvSpPr>
        <p:spPr>
          <a:xfrm>
            <a:off x="4812274" y="2501029"/>
            <a:ext cx="256730" cy="352565"/>
          </a:xfrm>
          <a:prstGeom prst="rightArrow">
            <a:avLst>
              <a:gd name="adj1" fmla="val 52895"/>
              <a:gd name="adj2" fmla="val 50000"/>
            </a:avLst>
          </a:prstGeom>
          <a:gradFill>
            <a:gsLst>
              <a:gs pos="0">
                <a:schemeClr val="accent4">
                  <a:lumMod val="20000"/>
                  <a:lumOff val="80000"/>
                  <a:alpha val="0"/>
                </a:schemeClr>
              </a:gs>
              <a:gs pos="55860">
                <a:srgbClr val="FFD754">
                  <a:alpha val="85000"/>
                </a:srgbClr>
              </a:gs>
              <a:gs pos="95000">
                <a:srgbClr val="FFC000"/>
              </a:gs>
            </a:gsLst>
            <a:lin ang="0" scaled="1"/>
          </a:gradFill>
          <a:ln w="3175" cap="flat" cmpd="sng" algn="ctr">
            <a:solidFill>
              <a:schemeClr val="bg2">
                <a:lumMod val="75000"/>
              </a:schemeClr>
            </a:solidFill>
            <a:prstDash val="solid"/>
            <a:round/>
            <a:headEnd type="none" w="sm" len="sm"/>
            <a:tailEnd type="none" w="sm" len="sm"/>
          </a:ln>
          <a:effectLst/>
          <a:scene3d>
            <a:camera prst="orthographicFront"/>
            <a:lightRig rig="threePt" dir="t"/>
          </a:scene3d>
          <a:sp3d>
            <a:bevelT/>
          </a:sp3d>
        </p:spPr>
        <p:txBody>
          <a:bodyPr vert="horz" wrap="none" lIns="51435" tIns="25718" rIns="51435" bIns="25718" numCol="1" rtlCol="0" anchor="ctr" anchorCtr="0" compatLnSpc="1">
            <a:prstTxWarp prst="textNoShape">
              <a:avLst/>
            </a:prstTxWarp>
          </a:bodyPr>
          <a:lstStyle/>
          <a:p>
            <a:pPr algn="ctr" eaLnBrk="0" fontAlgn="base" hangingPunct="0">
              <a:spcBef>
                <a:spcPct val="0"/>
              </a:spcBef>
              <a:spcAft>
                <a:spcPct val="0"/>
              </a:spcAft>
            </a:pPr>
            <a:endParaRPr lang="en-US" sz="1125" b="1" dirty="0">
              <a:solidFill>
                <a:srgbClr val="061922"/>
              </a:solidFill>
              <a:latin typeface="Neo Sans Intel Light" pitchFamily="34" charset="0"/>
              <a:cs typeface="Arial" pitchFamily="34" charset="0"/>
            </a:endParaRPr>
          </a:p>
        </p:txBody>
      </p:sp>
      <p:sp>
        <p:nvSpPr>
          <p:cNvPr id="13" name="Right Arrow 12"/>
          <p:cNvSpPr/>
          <p:nvPr/>
        </p:nvSpPr>
        <p:spPr>
          <a:xfrm>
            <a:off x="3333120" y="3348920"/>
            <a:ext cx="256730" cy="352565"/>
          </a:xfrm>
          <a:prstGeom prst="rightArrow">
            <a:avLst>
              <a:gd name="adj1" fmla="val 52895"/>
              <a:gd name="adj2" fmla="val 50000"/>
            </a:avLst>
          </a:prstGeom>
          <a:gradFill>
            <a:gsLst>
              <a:gs pos="0">
                <a:schemeClr val="accent4">
                  <a:lumMod val="20000"/>
                  <a:lumOff val="80000"/>
                  <a:alpha val="0"/>
                </a:schemeClr>
              </a:gs>
              <a:gs pos="55860">
                <a:srgbClr val="FFD754">
                  <a:alpha val="85000"/>
                </a:srgbClr>
              </a:gs>
              <a:gs pos="95000">
                <a:srgbClr val="FFC000"/>
              </a:gs>
            </a:gsLst>
            <a:lin ang="0" scaled="1"/>
          </a:gradFill>
          <a:ln w="3175" cap="flat" cmpd="sng" algn="ctr">
            <a:solidFill>
              <a:schemeClr val="bg2">
                <a:lumMod val="75000"/>
              </a:schemeClr>
            </a:solidFill>
            <a:prstDash val="solid"/>
            <a:round/>
            <a:headEnd type="none" w="sm" len="sm"/>
            <a:tailEnd type="none" w="sm" len="sm"/>
          </a:ln>
          <a:effectLst/>
          <a:scene3d>
            <a:camera prst="orthographicFront"/>
            <a:lightRig rig="threePt" dir="t"/>
          </a:scene3d>
          <a:sp3d>
            <a:bevelT/>
          </a:sp3d>
        </p:spPr>
        <p:txBody>
          <a:bodyPr vert="horz" wrap="none" lIns="51435" tIns="25718" rIns="51435" bIns="25718" numCol="1" rtlCol="0" anchor="ctr" anchorCtr="0" compatLnSpc="1">
            <a:prstTxWarp prst="textNoShape">
              <a:avLst/>
            </a:prstTxWarp>
          </a:bodyPr>
          <a:lstStyle/>
          <a:p>
            <a:pPr algn="ctr" eaLnBrk="0" fontAlgn="base" hangingPunct="0">
              <a:spcBef>
                <a:spcPct val="0"/>
              </a:spcBef>
              <a:spcAft>
                <a:spcPct val="0"/>
              </a:spcAft>
            </a:pPr>
            <a:endParaRPr lang="en-US" sz="1125" b="1" dirty="0">
              <a:solidFill>
                <a:srgbClr val="061922"/>
              </a:solidFill>
              <a:latin typeface="Neo Sans Intel Light" pitchFamily="34" charset="0"/>
              <a:cs typeface="Arial" pitchFamily="34" charset="0"/>
            </a:endParaRPr>
          </a:p>
        </p:txBody>
      </p:sp>
      <p:sp>
        <p:nvSpPr>
          <p:cNvPr id="8" name="Rectangle 7"/>
          <p:cNvSpPr/>
          <p:nvPr/>
        </p:nvSpPr>
        <p:spPr>
          <a:xfrm>
            <a:off x="2118496" y="1276724"/>
            <a:ext cx="1205768" cy="2801173"/>
          </a:xfrm>
          <a:prstGeom prst="rect">
            <a:avLst/>
          </a:prstGeom>
          <a:solidFill>
            <a:srgbClr val="167EC2"/>
          </a:solidFill>
          <a:ln w="3175" cap="flat" cmpd="sng" algn="ctr">
            <a:solidFill>
              <a:srgbClr val="167EC2"/>
            </a:solid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a:bevelT/>
          </a:sp3d>
        </p:spPr>
        <p:txBody>
          <a:bodyPr vert="horz" wrap="none" lIns="51435" tIns="25718" rIns="51435" bIns="25718" numCol="1" rtlCol="0" anchor="ctr" anchorCtr="0" compatLnSpc="1">
            <a:prstTxWarp prst="textNoShape">
              <a:avLst/>
            </a:prstTxWarp>
          </a:bodyPr>
          <a:lstStyle/>
          <a:p>
            <a:pPr algn="ctr" eaLnBrk="0" fontAlgn="base" hangingPunct="0">
              <a:spcBef>
                <a:spcPct val="0"/>
              </a:spcBef>
              <a:spcAft>
                <a:spcPct val="0"/>
              </a:spcAft>
            </a:pPr>
            <a:endParaRPr lang="en-US" sz="1125" b="1" dirty="0">
              <a:solidFill>
                <a:srgbClr val="061922"/>
              </a:solidFill>
              <a:latin typeface="Neo Sans Intel Medium" pitchFamily="34" charset="0"/>
              <a:cs typeface="Arial" pitchFamily="34" charset="0"/>
            </a:endParaRPr>
          </a:p>
        </p:txBody>
      </p:sp>
      <p:sp>
        <p:nvSpPr>
          <p:cNvPr id="31" name="Rectangle 30"/>
          <p:cNvSpPr/>
          <p:nvPr/>
        </p:nvSpPr>
        <p:spPr>
          <a:xfrm>
            <a:off x="2115477" y="1273352"/>
            <a:ext cx="1176773" cy="275582"/>
          </a:xfrm>
          <a:prstGeom prst="rect">
            <a:avLst/>
          </a:prstGeom>
          <a:solidFill>
            <a:schemeClr val="bg1"/>
          </a:solidFill>
          <a:ln w="3175" cap="flat" cmpd="sng" algn="ctr">
            <a:solidFill>
              <a:schemeClr val="accent2"/>
            </a:solidFill>
            <a:prstDash val="solid"/>
            <a:round/>
            <a:headEnd type="none" w="sm" len="sm"/>
            <a:tailEnd type="none" w="sm" len="sm"/>
          </a:ln>
          <a:effectLst/>
          <a:scene3d>
            <a:camera prst="orthographicFront"/>
            <a:lightRig rig="threePt" dir="t"/>
          </a:scene3d>
          <a:sp3d>
            <a:bevelT/>
          </a:sp3d>
        </p:spPr>
        <p:txBody>
          <a:bodyPr vert="horz" wrap="none" lIns="51435" tIns="25718" rIns="51435" bIns="25718" numCol="1" rtlCol="0" anchor="ctr" anchorCtr="0" compatLnSpc="1">
            <a:prstTxWarp prst="textNoShape">
              <a:avLst/>
            </a:prstTxWarp>
          </a:bodyPr>
          <a:lstStyle/>
          <a:p>
            <a:pPr algn="ctr" eaLnBrk="0" fontAlgn="base" hangingPunct="0">
              <a:spcBef>
                <a:spcPct val="0"/>
              </a:spcBef>
              <a:spcAft>
                <a:spcPct val="0"/>
              </a:spcAft>
            </a:pPr>
            <a:endParaRPr lang="en-US" sz="1125" b="1" dirty="0">
              <a:solidFill>
                <a:srgbClr val="061922"/>
              </a:solidFill>
              <a:latin typeface="Neo Sans Intel Medium" pitchFamily="34" charset="0"/>
              <a:cs typeface="Arial" pitchFamily="34" charset="0"/>
            </a:endParaRPr>
          </a:p>
        </p:txBody>
      </p:sp>
      <p:sp>
        <p:nvSpPr>
          <p:cNvPr id="9" name="Rectangle 8"/>
          <p:cNvSpPr/>
          <p:nvPr/>
        </p:nvSpPr>
        <p:spPr>
          <a:xfrm>
            <a:off x="2101555" y="1311053"/>
            <a:ext cx="1190693" cy="230832"/>
          </a:xfrm>
          <a:prstGeom prst="rect">
            <a:avLst/>
          </a:prstGeom>
        </p:spPr>
        <p:txBody>
          <a:bodyPr wrap="square">
            <a:spAutoFit/>
          </a:bodyPr>
          <a:lstStyle/>
          <a:p>
            <a:pPr algn="ctr"/>
            <a:r>
              <a:rPr lang="en-US" sz="900" dirty="0">
                <a:solidFill>
                  <a:srgbClr val="167EC2"/>
                </a:solidFill>
              </a:rPr>
              <a:t>IA Coverage</a:t>
            </a:r>
          </a:p>
        </p:txBody>
      </p:sp>
      <p:sp>
        <p:nvSpPr>
          <p:cNvPr id="32" name="Rectangle 31"/>
          <p:cNvSpPr/>
          <p:nvPr/>
        </p:nvSpPr>
        <p:spPr>
          <a:xfrm>
            <a:off x="2110105" y="2745575"/>
            <a:ext cx="1182145" cy="275582"/>
          </a:xfrm>
          <a:prstGeom prst="rect">
            <a:avLst/>
          </a:prstGeom>
          <a:solidFill>
            <a:schemeClr val="bg1"/>
          </a:solidFill>
          <a:ln w="3175" cap="flat" cmpd="sng" algn="ctr">
            <a:solidFill>
              <a:schemeClr val="accent2"/>
            </a:solidFill>
            <a:prstDash val="solid"/>
            <a:round/>
            <a:headEnd type="none" w="sm" len="sm"/>
            <a:tailEnd type="none" w="sm" len="sm"/>
          </a:ln>
          <a:effectLst/>
          <a:scene3d>
            <a:camera prst="orthographicFront"/>
            <a:lightRig rig="threePt" dir="t"/>
          </a:scene3d>
          <a:sp3d>
            <a:bevelT/>
          </a:sp3d>
        </p:spPr>
        <p:txBody>
          <a:bodyPr vert="horz" wrap="none" lIns="51435" tIns="25718" rIns="51435" bIns="25718" numCol="1" rtlCol="0" anchor="ctr" anchorCtr="0" compatLnSpc="1">
            <a:prstTxWarp prst="textNoShape">
              <a:avLst/>
            </a:prstTxWarp>
          </a:bodyPr>
          <a:lstStyle/>
          <a:p>
            <a:pPr algn="ctr" eaLnBrk="0" fontAlgn="base" hangingPunct="0">
              <a:spcBef>
                <a:spcPct val="0"/>
              </a:spcBef>
              <a:spcAft>
                <a:spcPct val="0"/>
              </a:spcAft>
            </a:pPr>
            <a:endParaRPr lang="en-US" sz="1125" b="1" dirty="0">
              <a:solidFill>
                <a:srgbClr val="061922"/>
              </a:solidFill>
              <a:latin typeface="Neo Sans Intel Light" pitchFamily="34" charset="0"/>
              <a:cs typeface="Arial" pitchFamily="34" charset="0"/>
            </a:endParaRPr>
          </a:p>
        </p:txBody>
      </p:sp>
      <p:sp>
        <p:nvSpPr>
          <p:cNvPr id="33" name="Rectangle 32"/>
          <p:cNvSpPr/>
          <p:nvPr/>
        </p:nvSpPr>
        <p:spPr>
          <a:xfrm>
            <a:off x="2302412" y="2774127"/>
            <a:ext cx="824265" cy="230832"/>
          </a:xfrm>
          <a:prstGeom prst="rect">
            <a:avLst/>
          </a:prstGeom>
        </p:spPr>
        <p:txBody>
          <a:bodyPr wrap="none">
            <a:spAutoFit/>
          </a:bodyPr>
          <a:lstStyle/>
          <a:p>
            <a:pPr algn="ctr"/>
            <a:r>
              <a:rPr lang="en-US" sz="900" dirty="0">
                <a:solidFill>
                  <a:srgbClr val="167EC2"/>
                </a:solidFill>
              </a:rPr>
              <a:t>OS Support </a:t>
            </a:r>
          </a:p>
        </p:txBody>
      </p:sp>
      <p:sp>
        <p:nvSpPr>
          <p:cNvPr id="45" name="Rectangle 44"/>
          <p:cNvSpPr/>
          <p:nvPr/>
        </p:nvSpPr>
        <p:spPr>
          <a:xfrm>
            <a:off x="3606223" y="1273353"/>
            <a:ext cx="1196261" cy="2801173"/>
          </a:xfrm>
          <a:prstGeom prst="rect">
            <a:avLst/>
          </a:prstGeom>
          <a:solidFill>
            <a:srgbClr val="167EC2"/>
          </a:solidFill>
          <a:ln w="3175" cap="flat" cmpd="sng" algn="ctr">
            <a:solidFill>
              <a:srgbClr val="167EC2"/>
            </a:solid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a:bevelT/>
          </a:sp3d>
        </p:spPr>
        <p:txBody>
          <a:bodyPr vert="horz" wrap="none" lIns="51435" tIns="25718" rIns="51435" bIns="25718" numCol="1" rtlCol="0" anchor="ctr" anchorCtr="0" compatLnSpc="1">
            <a:prstTxWarp prst="textNoShape">
              <a:avLst/>
            </a:prstTxWarp>
          </a:bodyPr>
          <a:lstStyle/>
          <a:p>
            <a:pPr algn="ctr" eaLnBrk="0" fontAlgn="base" hangingPunct="0">
              <a:spcBef>
                <a:spcPct val="0"/>
              </a:spcBef>
              <a:spcAft>
                <a:spcPct val="0"/>
              </a:spcAft>
            </a:pPr>
            <a:endParaRPr lang="en-US" sz="1125" b="1" dirty="0">
              <a:solidFill>
                <a:srgbClr val="061922"/>
              </a:solidFill>
              <a:latin typeface="Neo Sans Intel Medium" pitchFamily="34" charset="0"/>
              <a:cs typeface="Arial" pitchFamily="34" charset="0"/>
            </a:endParaRPr>
          </a:p>
        </p:txBody>
      </p:sp>
      <p:sp>
        <p:nvSpPr>
          <p:cNvPr id="46" name="Rectangle 45"/>
          <p:cNvSpPr/>
          <p:nvPr/>
        </p:nvSpPr>
        <p:spPr>
          <a:xfrm>
            <a:off x="3614923" y="1273352"/>
            <a:ext cx="1165464" cy="275582"/>
          </a:xfrm>
          <a:prstGeom prst="rect">
            <a:avLst/>
          </a:prstGeom>
          <a:solidFill>
            <a:schemeClr val="bg1"/>
          </a:solidFill>
          <a:ln w="3175" cap="flat" cmpd="sng" algn="ctr">
            <a:solidFill>
              <a:schemeClr val="accent2"/>
            </a:solidFill>
            <a:prstDash val="solid"/>
            <a:round/>
            <a:headEnd type="none" w="sm" len="sm"/>
            <a:tailEnd type="none" w="sm" len="sm"/>
          </a:ln>
          <a:effectLst/>
          <a:scene3d>
            <a:camera prst="orthographicFront"/>
            <a:lightRig rig="threePt" dir="t"/>
          </a:scene3d>
          <a:sp3d>
            <a:bevelT/>
          </a:sp3d>
        </p:spPr>
        <p:txBody>
          <a:bodyPr vert="horz" wrap="none" lIns="51435" tIns="25718" rIns="51435" bIns="25718" numCol="1" rtlCol="0" anchor="ctr" anchorCtr="0" compatLnSpc="1">
            <a:prstTxWarp prst="textNoShape">
              <a:avLst/>
            </a:prstTxWarp>
          </a:bodyPr>
          <a:lstStyle/>
          <a:p>
            <a:pPr algn="ctr" eaLnBrk="0" fontAlgn="base" hangingPunct="0">
              <a:spcBef>
                <a:spcPct val="0"/>
              </a:spcBef>
              <a:spcAft>
                <a:spcPct val="0"/>
              </a:spcAft>
            </a:pPr>
            <a:endParaRPr lang="en-US" sz="1125" b="1" dirty="0">
              <a:solidFill>
                <a:srgbClr val="061922"/>
              </a:solidFill>
              <a:latin typeface="Neo Sans Intel Medium" pitchFamily="34" charset="0"/>
              <a:cs typeface="Arial" pitchFamily="34" charset="0"/>
            </a:endParaRPr>
          </a:p>
        </p:txBody>
      </p:sp>
      <p:sp>
        <p:nvSpPr>
          <p:cNvPr id="49" name="Rectangle 48"/>
          <p:cNvSpPr/>
          <p:nvPr/>
        </p:nvSpPr>
        <p:spPr>
          <a:xfrm>
            <a:off x="3608232" y="3155946"/>
            <a:ext cx="1183531" cy="784830"/>
          </a:xfrm>
          <a:prstGeom prst="rect">
            <a:avLst/>
          </a:prstGeom>
        </p:spPr>
        <p:txBody>
          <a:bodyPr wrap="square">
            <a:spAutoFit/>
          </a:bodyPr>
          <a:lstStyle/>
          <a:p>
            <a:pPr algn="ctr"/>
            <a:r>
              <a:rPr lang="en-US" sz="900" dirty="0">
                <a:solidFill>
                  <a:srgbClr val="FFFFFF"/>
                </a:solidFill>
              </a:rPr>
              <a:t>From single to multicore</a:t>
            </a:r>
          </a:p>
          <a:p>
            <a:pPr algn="ctr"/>
            <a:endParaRPr lang="en-US" sz="900" dirty="0">
              <a:solidFill>
                <a:srgbClr val="FFFFFF"/>
              </a:solidFill>
            </a:endParaRPr>
          </a:p>
          <a:p>
            <a:pPr algn="ctr"/>
            <a:r>
              <a:rPr lang="en-US" sz="900" dirty="0">
                <a:solidFill>
                  <a:srgbClr val="FFFFFF"/>
                </a:solidFill>
              </a:rPr>
              <a:t>High performance libraries</a:t>
            </a:r>
          </a:p>
        </p:txBody>
      </p:sp>
      <p:sp>
        <p:nvSpPr>
          <p:cNvPr id="56" name="TextBox 55"/>
          <p:cNvSpPr txBox="1"/>
          <p:nvPr/>
        </p:nvSpPr>
        <p:spPr>
          <a:xfrm>
            <a:off x="3636028" y="1795491"/>
            <a:ext cx="1139798" cy="736099"/>
          </a:xfrm>
          <a:prstGeom prst="rect">
            <a:avLst/>
          </a:prstGeom>
          <a:noFill/>
        </p:spPr>
        <p:txBody>
          <a:bodyPr wrap="square" rtlCol="0">
            <a:spAutoFit/>
          </a:bodyPr>
          <a:lstStyle/>
          <a:p>
            <a:pPr algn="ctr">
              <a:spcBef>
                <a:spcPts val="675"/>
              </a:spcBef>
            </a:pPr>
            <a:r>
              <a:rPr lang="en-US" sz="900" dirty="0" err="1">
                <a:solidFill>
                  <a:srgbClr val="FFFFFF"/>
                </a:solidFill>
              </a:rPr>
              <a:t>SoC</a:t>
            </a:r>
            <a:r>
              <a:rPr lang="en-US" sz="900" dirty="0">
                <a:solidFill>
                  <a:srgbClr val="FFFFFF"/>
                </a:solidFill>
              </a:rPr>
              <a:t>, CPU, and GPU analysis</a:t>
            </a:r>
          </a:p>
          <a:p>
            <a:pPr algn="ctr">
              <a:spcBef>
                <a:spcPts val="675"/>
              </a:spcBef>
            </a:pPr>
            <a:r>
              <a:rPr lang="en-US" sz="900" dirty="0">
                <a:solidFill>
                  <a:srgbClr val="FFFFFF"/>
                </a:solidFill>
              </a:rPr>
              <a:t>System Debug &amp; Trace</a:t>
            </a:r>
          </a:p>
        </p:txBody>
      </p:sp>
      <p:sp>
        <p:nvSpPr>
          <p:cNvPr id="59" name="Rectangle 58"/>
          <p:cNvSpPr/>
          <p:nvPr/>
        </p:nvSpPr>
        <p:spPr>
          <a:xfrm>
            <a:off x="3619606" y="2745575"/>
            <a:ext cx="1160781" cy="275582"/>
          </a:xfrm>
          <a:prstGeom prst="rect">
            <a:avLst/>
          </a:prstGeom>
          <a:solidFill>
            <a:schemeClr val="bg1"/>
          </a:solidFill>
          <a:ln w="3175" cap="flat" cmpd="sng" algn="ctr">
            <a:solidFill>
              <a:schemeClr val="accent2"/>
            </a:solidFill>
            <a:prstDash val="solid"/>
            <a:round/>
            <a:headEnd type="none" w="sm" len="sm"/>
            <a:tailEnd type="none" w="sm" len="sm"/>
          </a:ln>
          <a:effectLst/>
          <a:scene3d>
            <a:camera prst="orthographicFront"/>
            <a:lightRig rig="threePt" dir="t"/>
          </a:scene3d>
          <a:sp3d>
            <a:bevelT/>
          </a:sp3d>
        </p:spPr>
        <p:txBody>
          <a:bodyPr vert="horz" wrap="none" lIns="51435" tIns="25718" rIns="51435" bIns="25718" numCol="1" rtlCol="0" anchor="ctr" anchorCtr="0" compatLnSpc="1">
            <a:prstTxWarp prst="textNoShape">
              <a:avLst/>
            </a:prstTxWarp>
          </a:bodyPr>
          <a:lstStyle/>
          <a:p>
            <a:pPr algn="ctr" eaLnBrk="0" fontAlgn="base" hangingPunct="0">
              <a:spcBef>
                <a:spcPct val="0"/>
              </a:spcBef>
              <a:spcAft>
                <a:spcPct val="0"/>
              </a:spcAft>
            </a:pPr>
            <a:endParaRPr lang="en-US" sz="1125" b="1" dirty="0">
              <a:solidFill>
                <a:srgbClr val="061922"/>
              </a:solidFill>
              <a:latin typeface="Neo Sans Intel Light" pitchFamily="34" charset="0"/>
              <a:cs typeface="Arial" pitchFamily="34" charset="0"/>
            </a:endParaRPr>
          </a:p>
        </p:txBody>
      </p:sp>
      <p:sp>
        <p:nvSpPr>
          <p:cNvPr id="60" name="Rectangle 59"/>
          <p:cNvSpPr/>
          <p:nvPr/>
        </p:nvSpPr>
        <p:spPr>
          <a:xfrm>
            <a:off x="3659143" y="1246641"/>
            <a:ext cx="1093569" cy="369332"/>
          </a:xfrm>
          <a:prstGeom prst="rect">
            <a:avLst/>
          </a:prstGeom>
        </p:spPr>
        <p:txBody>
          <a:bodyPr wrap="none">
            <a:spAutoFit/>
          </a:bodyPr>
          <a:lstStyle/>
          <a:p>
            <a:pPr algn="ctr"/>
            <a:r>
              <a:rPr lang="en-US" sz="900" dirty="0">
                <a:solidFill>
                  <a:srgbClr val="167EC2"/>
                </a:solidFill>
              </a:rPr>
              <a:t>In-depth </a:t>
            </a:r>
          </a:p>
          <a:p>
            <a:pPr algn="ctr"/>
            <a:r>
              <a:rPr lang="en-US" sz="900" dirty="0">
                <a:solidFill>
                  <a:srgbClr val="167EC2"/>
                </a:solidFill>
              </a:rPr>
              <a:t>Analysis &amp; Debug</a:t>
            </a:r>
          </a:p>
        </p:txBody>
      </p:sp>
      <p:sp>
        <p:nvSpPr>
          <p:cNvPr id="83" name="Right Arrow 82"/>
          <p:cNvSpPr/>
          <p:nvPr/>
        </p:nvSpPr>
        <p:spPr>
          <a:xfrm>
            <a:off x="3338125" y="1916104"/>
            <a:ext cx="256730" cy="352565"/>
          </a:xfrm>
          <a:prstGeom prst="rightArrow">
            <a:avLst>
              <a:gd name="adj1" fmla="val 52895"/>
              <a:gd name="adj2" fmla="val 50000"/>
            </a:avLst>
          </a:prstGeom>
          <a:gradFill>
            <a:gsLst>
              <a:gs pos="0">
                <a:schemeClr val="accent4">
                  <a:lumMod val="20000"/>
                  <a:lumOff val="80000"/>
                  <a:alpha val="0"/>
                </a:schemeClr>
              </a:gs>
              <a:gs pos="55860">
                <a:srgbClr val="FFD754">
                  <a:alpha val="85000"/>
                </a:srgbClr>
              </a:gs>
              <a:gs pos="95000">
                <a:srgbClr val="FFC000"/>
              </a:gs>
            </a:gsLst>
            <a:lin ang="0" scaled="1"/>
          </a:gradFill>
          <a:ln w="3175" cap="flat" cmpd="sng" algn="ctr">
            <a:solidFill>
              <a:schemeClr val="bg2">
                <a:lumMod val="75000"/>
              </a:schemeClr>
            </a:solidFill>
            <a:prstDash val="solid"/>
            <a:round/>
            <a:headEnd type="none" w="sm" len="sm"/>
            <a:tailEnd type="none" w="sm" len="sm"/>
          </a:ln>
          <a:effectLst/>
          <a:scene3d>
            <a:camera prst="orthographicFront"/>
            <a:lightRig rig="threePt" dir="t"/>
          </a:scene3d>
          <a:sp3d>
            <a:bevelT/>
          </a:sp3d>
        </p:spPr>
        <p:txBody>
          <a:bodyPr vert="horz" wrap="none" lIns="51435" tIns="25718" rIns="51435" bIns="25718" numCol="1" rtlCol="0" anchor="ctr" anchorCtr="0" compatLnSpc="1">
            <a:prstTxWarp prst="textNoShape">
              <a:avLst/>
            </a:prstTxWarp>
          </a:bodyPr>
          <a:lstStyle/>
          <a:p>
            <a:pPr algn="ctr" eaLnBrk="0" fontAlgn="base" hangingPunct="0">
              <a:spcBef>
                <a:spcPct val="0"/>
              </a:spcBef>
              <a:spcAft>
                <a:spcPct val="0"/>
              </a:spcAft>
            </a:pPr>
            <a:endParaRPr lang="en-US" sz="1125" b="1" dirty="0">
              <a:solidFill>
                <a:srgbClr val="061922"/>
              </a:solidFill>
              <a:latin typeface="Neo Sans Intel Light" pitchFamily="34" charset="0"/>
              <a:cs typeface="Arial" pitchFamily="34" charset="0"/>
            </a:endParaRPr>
          </a:p>
        </p:txBody>
      </p:sp>
      <p:sp>
        <p:nvSpPr>
          <p:cNvPr id="34" name="Rectangle 33"/>
          <p:cNvSpPr/>
          <p:nvPr/>
        </p:nvSpPr>
        <p:spPr>
          <a:xfrm>
            <a:off x="2093327" y="2164689"/>
            <a:ext cx="1201005" cy="611834"/>
          </a:xfrm>
          <a:prstGeom prst="rect">
            <a:avLst/>
          </a:prstGeom>
          <a:ln>
            <a:noFill/>
          </a:ln>
        </p:spPr>
        <p:txBody>
          <a:bodyPr wrap="square">
            <a:spAutoFit/>
          </a:bodyPr>
          <a:lstStyle/>
          <a:p>
            <a:pPr algn="ctr">
              <a:spcBef>
                <a:spcPts val="338"/>
              </a:spcBef>
            </a:pPr>
            <a:r>
              <a:rPr lang="en-US" sz="900" dirty="0">
                <a:solidFill>
                  <a:srgbClr val="FFFFFF"/>
                </a:solidFill>
              </a:rPr>
              <a:t>Smartphone and Tablet </a:t>
            </a:r>
            <a:endParaRPr lang="en-US" sz="675" dirty="0">
              <a:solidFill>
                <a:schemeClr val="bg1"/>
              </a:solidFill>
            </a:endParaRPr>
          </a:p>
          <a:p>
            <a:pPr algn="ctr"/>
            <a:r>
              <a:rPr lang="en-US" sz="450" dirty="0">
                <a:solidFill>
                  <a:schemeClr val="bg1"/>
                </a:solidFill>
              </a:rPr>
              <a:t/>
            </a:r>
            <a:br>
              <a:rPr lang="en-US" sz="450" dirty="0">
                <a:solidFill>
                  <a:schemeClr val="bg1"/>
                </a:solidFill>
              </a:rPr>
            </a:br>
            <a:r>
              <a:rPr lang="en-US" sz="563" dirty="0">
                <a:solidFill>
                  <a:schemeClr val="bg1"/>
                </a:solidFill>
              </a:rPr>
              <a:t>Support for Latest Intel </a:t>
            </a:r>
            <a:br>
              <a:rPr lang="en-US" sz="563" dirty="0">
                <a:solidFill>
                  <a:schemeClr val="bg1"/>
                </a:solidFill>
              </a:rPr>
            </a:br>
            <a:r>
              <a:rPr lang="en-US" sz="563" dirty="0">
                <a:solidFill>
                  <a:schemeClr val="bg1"/>
                </a:solidFill>
              </a:rPr>
              <a:t>Processor and </a:t>
            </a:r>
            <a:r>
              <a:rPr lang="en-US" sz="563" dirty="0" err="1">
                <a:solidFill>
                  <a:schemeClr val="bg1"/>
                </a:solidFill>
              </a:rPr>
              <a:t>SoC</a:t>
            </a:r>
            <a:endParaRPr lang="en-US" sz="563" dirty="0">
              <a:solidFill>
                <a:schemeClr val="bg1"/>
              </a:solidFill>
            </a:endParaRPr>
          </a:p>
        </p:txBody>
      </p:sp>
      <p:pic>
        <p:nvPicPr>
          <p:cNvPr id="43" name="Picture 1" descr="C:\Users\amflore1\Documents\Marketing\Segment Marketing\ECD\atom_a_rgb_3000.png"/>
          <p:cNvPicPr>
            <a:picLocks noChangeAspect="1" noChangeArrowheads="1"/>
          </p:cNvPicPr>
          <p:nvPr/>
        </p:nvPicPr>
        <p:blipFill>
          <a:blip r:embed="rId3" cstate="print"/>
          <a:srcRect/>
          <a:stretch>
            <a:fillRect/>
          </a:stretch>
        </p:blipFill>
        <p:spPr bwMode="auto">
          <a:xfrm>
            <a:off x="2404446" y="1644726"/>
            <a:ext cx="617220" cy="462916"/>
          </a:xfrm>
          <a:prstGeom prst="rect">
            <a:avLst/>
          </a:prstGeom>
          <a:ln>
            <a:noFill/>
          </a:ln>
          <a:effectLst>
            <a:outerShdw blurRad="292100" dist="139700" dir="2700000" algn="tl" rotWithShape="0">
              <a:srgbClr val="333333">
                <a:alpha val="65000"/>
              </a:srgbClr>
            </a:outerShdw>
          </a:effectLst>
        </p:spPr>
      </p:pic>
      <p:sp>
        <p:nvSpPr>
          <p:cNvPr id="48" name="TextBox 47"/>
          <p:cNvSpPr txBox="1"/>
          <p:nvPr/>
        </p:nvSpPr>
        <p:spPr>
          <a:xfrm>
            <a:off x="5076787" y="1761129"/>
            <a:ext cx="1959808" cy="2139047"/>
          </a:xfrm>
          <a:prstGeom prst="rect">
            <a:avLst/>
          </a:prstGeom>
          <a:noFill/>
        </p:spPr>
        <p:txBody>
          <a:bodyPr wrap="square" rtlCol="0">
            <a:spAutoFit/>
          </a:bodyPr>
          <a:lstStyle/>
          <a:p>
            <a:pPr marL="131267" indent="-131267">
              <a:spcBef>
                <a:spcPts val="1013"/>
              </a:spcBef>
              <a:buFont typeface="Wingdings" pitchFamily="2" charset="2"/>
              <a:buChar char="ü"/>
            </a:pPr>
            <a:r>
              <a:rPr lang="en-US" sz="900" dirty="0">
                <a:solidFill>
                  <a:srgbClr val="FFFFFF"/>
                </a:solidFill>
              </a:rPr>
              <a:t>Advanced system debug &amp; trace for greater system stability</a:t>
            </a:r>
          </a:p>
          <a:p>
            <a:pPr marL="131267" indent="-131267">
              <a:spcBef>
                <a:spcPts val="1013"/>
              </a:spcBef>
              <a:buFont typeface="Wingdings" pitchFamily="2" charset="2"/>
              <a:buChar char="ü"/>
            </a:pPr>
            <a:r>
              <a:rPr lang="en-US" sz="900" dirty="0" err="1">
                <a:solidFill>
                  <a:srgbClr val="FFFFFF"/>
                </a:solidFill>
              </a:rPr>
              <a:t>SoC</a:t>
            </a:r>
            <a:r>
              <a:rPr lang="en-US" sz="900" dirty="0">
                <a:solidFill>
                  <a:srgbClr val="FFFFFF"/>
                </a:solidFill>
              </a:rPr>
              <a:t>-wide analysis for enhanced power efficiency and performance</a:t>
            </a:r>
          </a:p>
          <a:p>
            <a:pPr marL="131267" indent="-131267">
              <a:spcBef>
                <a:spcPts val="1013"/>
              </a:spcBef>
              <a:buFont typeface="Wingdings" pitchFamily="2" charset="2"/>
              <a:buChar char="ü"/>
            </a:pPr>
            <a:r>
              <a:rPr lang="en-US" sz="900" dirty="0">
                <a:solidFill>
                  <a:schemeClr val="bg1"/>
                </a:solidFill>
              </a:rPr>
              <a:t>Graphics Performance Analysis and optimization tools for graphics-intensive applications</a:t>
            </a:r>
          </a:p>
          <a:p>
            <a:pPr marL="131267" indent="-131267">
              <a:spcBef>
                <a:spcPts val="1013"/>
              </a:spcBef>
              <a:buFont typeface="Wingdings" pitchFamily="2" charset="2"/>
              <a:buChar char="ü"/>
            </a:pPr>
            <a:r>
              <a:rPr lang="en-US" sz="900" dirty="0">
                <a:solidFill>
                  <a:srgbClr val="FFFFFF"/>
                </a:solidFill>
              </a:rPr>
              <a:t>Industry-leading performance from exceptional C++ Compiler and libraries</a:t>
            </a:r>
          </a:p>
        </p:txBody>
      </p:sp>
      <p:sp>
        <p:nvSpPr>
          <p:cNvPr id="52" name="Rectangle 51"/>
          <p:cNvSpPr/>
          <p:nvPr/>
        </p:nvSpPr>
        <p:spPr>
          <a:xfrm>
            <a:off x="3614619" y="2788148"/>
            <a:ext cx="1186543" cy="230832"/>
          </a:xfrm>
          <a:prstGeom prst="rect">
            <a:avLst/>
          </a:prstGeom>
        </p:spPr>
        <p:txBody>
          <a:bodyPr wrap="none">
            <a:spAutoFit/>
          </a:bodyPr>
          <a:lstStyle/>
          <a:p>
            <a:pPr algn="ctr"/>
            <a:r>
              <a:rPr lang="en-US" sz="900" dirty="0">
                <a:solidFill>
                  <a:srgbClr val="167EC2"/>
                </a:solidFill>
              </a:rPr>
              <a:t>Boost Performance</a:t>
            </a:r>
          </a:p>
        </p:txBody>
      </p:sp>
      <p:sp>
        <p:nvSpPr>
          <p:cNvPr id="41" name="TextBox 40"/>
          <p:cNvSpPr txBox="1"/>
          <p:nvPr/>
        </p:nvSpPr>
        <p:spPr>
          <a:xfrm>
            <a:off x="2197618" y="3077131"/>
            <a:ext cx="1034681" cy="646331"/>
          </a:xfrm>
          <a:prstGeom prst="rect">
            <a:avLst/>
          </a:prstGeom>
          <a:noFill/>
        </p:spPr>
        <p:txBody>
          <a:bodyPr wrap="square" rtlCol="0">
            <a:spAutoFit/>
          </a:bodyPr>
          <a:lstStyle/>
          <a:p>
            <a:pPr algn="ctr"/>
            <a:r>
              <a:rPr lang="en-US" sz="900" dirty="0">
                <a:solidFill>
                  <a:schemeClr val="bg1"/>
                </a:solidFill>
              </a:rPr>
              <a:t>Windows* and Linux* host</a:t>
            </a:r>
          </a:p>
          <a:p>
            <a:pPr algn="ctr"/>
            <a:endParaRPr lang="en-US" sz="900" dirty="0">
              <a:solidFill>
                <a:schemeClr val="bg1"/>
              </a:solidFill>
            </a:endParaRPr>
          </a:p>
          <a:p>
            <a:pPr algn="ctr"/>
            <a:r>
              <a:rPr lang="en-US" sz="900" dirty="0">
                <a:solidFill>
                  <a:schemeClr val="bg1"/>
                </a:solidFill>
              </a:rPr>
              <a:t>Android* Target</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5910" y="524872"/>
            <a:ext cx="908383" cy="1146147"/>
          </a:xfrm>
          <a:prstGeom prst="rect">
            <a:avLst/>
          </a:prstGeom>
        </p:spPr>
      </p:pic>
      <p:sp>
        <p:nvSpPr>
          <p:cNvPr id="5" name="Footer Placeholder 4"/>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2621103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95" y="237345"/>
            <a:ext cx="7746948" cy="845797"/>
          </a:xfrm>
        </p:spPr>
        <p:txBody>
          <a:bodyPr anchor="ctr">
            <a:noAutofit/>
          </a:bodyPr>
          <a:lstStyle/>
          <a:p>
            <a:r>
              <a:rPr lang="en-US" b="1" dirty="0"/>
              <a:t>Intel</a:t>
            </a:r>
            <a:r>
              <a:rPr lang="en-US" b="1" baseline="30000" dirty="0"/>
              <a:t>®</a:t>
            </a:r>
            <a:r>
              <a:rPr lang="en-US" b="1" dirty="0"/>
              <a:t> System Studio for </a:t>
            </a:r>
            <a:r>
              <a:rPr lang="en-US" b="1" dirty="0" smtClean="0"/>
              <a:t>Android* Overview</a:t>
            </a:r>
            <a:endParaRPr lang="en-US" dirty="0"/>
          </a:p>
        </p:txBody>
      </p:sp>
      <p:grpSp>
        <p:nvGrpSpPr>
          <p:cNvPr id="4" name="Group 3"/>
          <p:cNvGrpSpPr/>
          <p:nvPr/>
        </p:nvGrpSpPr>
        <p:grpSpPr>
          <a:xfrm>
            <a:off x="1469142" y="1443606"/>
            <a:ext cx="6864961" cy="2932625"/>
            <a:chOff x="609601" y="1904999"/>
            <a:chExt cx="8238745" cy="4480561"/>
          </a:xfrm>
        </p:grpSpPr>
        <p:grpSp>
          <p:nvGrpSpPr>
            <p:cNvPr id="5" name="Group 31"/>
            <p:cNvGrpSpPr/>
            <p:nvPr/>
          </p:nvGrpSpPr>
          <p:grpSpPr>
            <a:xfrm>
              <a:off x="609601" y="1904999"/>
              <a:ext cx="8238745" cy="4480561"/>
              <a:chOff x="609601" y="1905000"/>
              <a:chExt cx="7407274" cy="3810000"/>
            </a:xfrm>
          </p:grpSpPr>
          <p:grpSp>
            <p:nvGrpSpPr>
              <p:cNvPr id="7" name="Group 6"/>
              <p:cNvGrpSpPr/>
              <p:nvPr/>
            </p:nvGrpSpPr>
            <p:grpSpPr>
              <a:xfrm>
                <a:off x="609601" y="1905000"/>
                <a:ext cx="7407274" cy="3810000"/>
                <a:chOff x="466727" y="800100"/>
                <a:chExt cx="7407274" cy="3810000"/>
              </a:xfrm>
            </p:grpSpPr>
            <p:sp>
              <p:nvSpPr>
                <p:cNvPr id="10" name="Rounded Rectangle 9"/>
                <p:cNvSpPr/>
                <p:nvPr/>
              </p:nvSpPr>
              <p:spPr bwMode="auto">
                <a:xfrm>
                  <a:off x="466727" y="800100"/>
                  <a:ext cx="7407274" cy="3810000"/>
                </a:xfrm>
                <a:prstGeom prst="roundRect">
                  <a:avLst>
                    <a:gd name="adj" fmla="val 1754"/>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2700000" scaled="1"/>
                  <a:tileRect/>
                </a:gradFill>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51435" tIns="25718" rIns="51435" bIns="25718" numCol="1" rtlCol="0" anchor="ctr" anchorCtr="0" compatLnSpc="1">
                  <a:prstTxWarp prst="textNoShape">
                    <a:avLst/>
                  </a:prstTxWarp>
                </a:bodyPr>
                <a:lstStyle/>
                <a:p>
                  <a:pPr algn="ctr" eaLnBrk="0" hangingPunct="0"/>
                  <a:endParaRPr lang="en-US" sz="1125" b="1">
                    <a:latin typeface="Neo Sans Intel" pitchFamily="34" charset="0"/>
                    <a:cs typeface="Arial" pitchFamily="34" charset="0"/>
                  </a:endParaRPr>
                </a:p>
              </p:txBody>
            </p:sp>
            <p:cxnSp>
              <p:nvCxnSpPr>
                <p:cNvPr id="11" name="Straight Connector 10"/>
                <p:cNvCxnSpPr/>
                <p:nvPr/>
              </p:nvCxnSpPr>
              <p:spPr bwMode="auto">
                <a:xfrm>
                  <a:off x="1119600" y="2628900"/>
                  <a:ext cx="0" cy="1765300"/>
                </a:xfrm>
                <a:prstGeom prst="line">
                  <a:avLst/>
                </a:prstGeom>
                <a:solidFill>
                  <a:schemeClr val="bg1"/>
                </a:solidFill>
                <a:ln w="28575" cap="flat" cmpd="sng" algn="ctr">
                  <a:solidFill>
                    <a:schemeClr val="bg1"/>
                  </a:solidFill>
                  <a:prstDash val="solid"/>
                  <a:round/>
                  <a:headEnd type="none" w="sm" len="sm"/>
                  <a:tailEnd type="none" w="sm" len="sm"/>
                </a:ln>
                <a:effectLst/>
              </p:spPr>
            </p:cxnSp>
            <p:cxnSp>
              <p:nvCxnSpPr>
                <p:cNvPr id="12" name="Straight Connector 11"/>
                <p:cNvCxnSpPr/>
                <p:nvPr/>
              </p:nvCxnSpPr>
              <p:spPr bwMode="auto">
                <a:xfrm>
                  <a:off x="2124999" y="2894735"/>
                  <a:ext cx="0" cy="826070"/>
                </a:xfrm>
                <a:prstGeom prst="line">
                  <a:avLst/>
                </a:prstGeom>
                <a:solidFill>
                  <a:schemeClr val="bg1"/>
                </a:solidFill>
                <a:ln w="28575" cap="flat" cmpd="sng" algn="ctr">
                  <a:solidFill>
                    <a:schemeClr val="bg1"/>
                  </a:solidFill>
                  <a:prstDash val="solid"/>
                  <a:round/>
                  <a:headEnd type="none" w="sm" len="sm"/>
                  <a:tailEnd type="none" w="sm" len="sm"/>
                </a:ln>
                <a:effectLst/>
              </p:spPr>
            </p:cxnSp>
            <p:cxnSp>
              <p:nvCxnSpPr>
                <p:cNvPr id="13" name="Straight Connector 12"/>
                <p:cNvCxnSpPr/>
                <p:nvPr/>
              </p:nvCxnSpPr>
              <p:spPr bwMode="auto">
                <a:xfrm>
                  <a:off x="4341426" y="2980848"/>
                  <a:ext cx="0" cy="826070"/>
                </a:xfrm>
                <a:prstGeom prst="line">
                  <a:avLst/>
                </a:prstGeom>
                <a:solidFill>
                  <a:schemeClr val="bg1"/>
                </a:solidFill>
                <a:ln w="28575" cap="flat" cmpd="sng" algn="ctr">
                  <a:solidFill>
                    <a:schemeClr val="bg1"/>
                  </a:solidFill>
                  <a:prstDash val="solid"/>
                  <a:round/>
                  <a:headEnd type="none" w="sm" len="sm"/>
                  <a:tailEnd type="none" w="sm" len="sm"/>
                </a:ln>
                <a:effectLst/>
              </p:spPr>
            </p:cxnSp>
            <p:cxnSp>
              <p:nvCxnSpPr>
                <p:cNvPr id="14" name="Straight Connector 13"/>
                <p:cNvCxnSpPr/>
                <p:nvPr/>
              </p:nvCxnSpPr>
              <p:spPr bwMode="auto">
                <a:xfrm>
                  <a:off x="6380977" y="2976948"/>
                  <a:ext cx="0" cy="826070"/>
                </a:xfrm>
                <a:prstGeom prst="line">
                  <a:avLst/>
                </a:prstGeom>
                <a:solidFill>
                  <a:schemeClr val="bg1"/>
                </a:solidFill>
                <a:ln w="28575" cap="flat" cmpd="sng" algn="ctr">
                  <a:solidFill>
                    <a:schemeClr val="bg1"/>
                  </a:solidFill>
                  <a:prstDash val="solid"/>
                  <a:round/>
                  <a:headEnd type="none" w="sm" len="sm"/>
                  <a:tailEnd type="none" w="sm" len="sm"/>
                </a:ln>
                <a:effectLst/>
              </p:spPr>
            </p:cxn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665" y="2326616"/>
                  <a:ext cx="7271025" cy="1063367"/>
                </a:xfrm>
                <a:prstGeom prst="rect">
                  <a:avLst/>
                </a:prstGeom>
                <a:ln>
                  <a:noFill/>
                </a:ln>
                <a:effectLst>
                  <a:outerShdw blurRad="190500" algn="tl" rotWithShape="0">
                    <a:srgbClr val="000000">
                      <a:alpha val="70000"/>
                    </a:srgbClr>
                  </a:outerShdw>
                </a:effectLst>
              </p:spPr>
            </p:pic>
            <p:sp>
              <p:nvSpPr>
                <p:cNvPr id="17" name="TextBox 16"/>
                <p:cNvSpPr txBox="1"/>
                <p:nvPr/>
              </p:nvSpPr>
              <p:spPr>
                <a:xfrm>
                  <a:off x="625020" y="2365411"/>
                  <a:ext cx="2032000" cy="322880"/>
                </a:xfrm>
                <a:prstGeom prst="rect">
                  <a:avLst/>
                </a:prstGeom>
                <a:noFill/>
              </p:spPr>
              <p:txBody>
                <a:bodyPr wrap="square" rtlCol="0">
                  <a:spAutoFit/>
                </a:bodyPr>
                <a:lstStyle/>
                <a:p>
                  <a:pPr algn="ctr"/>
                  <a:r>
                    <a:rPr lang="en-US" sz="788" b="1" i="1">
                      <a:solidFill>
                        <a:schemeClr val="bg1"/>
                      </a:solidFill>
                    </a:rPr>
                    <a:t>Debug</a:t>
                  </a:r>
                  <a:endParaRPr lang="en-US" sz="788" b="1" i="1" dirty="0">
                    <a:solidFill>
                      <a:schemeClr val="bg1"/>
                    </a:solidFill>
                  </a:endParaRPr>
                </a:p>
              </p:txBody>
            </p:sp>
            <p:sp>
              <p:nvSpPr>
                <p:cNvPr id="18" name="TextBox 17"/>
                <p:cNvSpPr txBox="1"/>
                <p:nvPr/>
              </p:nvSpPr>
              <p:spPr>
                <a:xfrm>
                  <a:off x="640087" y="2591751"/>
                  <a:ext cx="1909586" cy="859781"/>
                </a:xfrm>
                <a:prstGeom prst="rect">
                  <a:avLst/>
                </a:prstGeom>
                <a:noFill/>
              </p:spPr>
              <p:txBody>
                <a:bodyPr wrap="square" rtlCol="0">
                  <a:spAutoFit/>
                </a:bodyPr>
                <a:lstStyle/>
                <a:p>
                  <a:pPr marL="96441" indent="-96441">
                    <a:buFont typeface="Arial" pitchFamily="34" charset="0"/>
                    <a:buChar char="•"/>
                  </a:pPr>
                  <a:endParaRPr lang="en-US" sz="619" dirty="0">
                    <a:solidFill>
                      <a:schemeClr val="bg1"/>
                    </a:solidFill>
                  </a:endParaRPr>
                </a:p>
                <a:p>
                  <a:pPr marL="96441" indent="-96441">
                    <a:buFont typeface="Arial" pitchFamily="34" charset="0"/>
                    <a:buChar char="•"/>
                  </a:pPr>
                  <a:r>
                    <a:rPr lang="en-US" sz="619" dirty="0">
                      <a:solidFill>
                        <a:schemeClr val="bg1"/>
                      </a:solidFill>
                    </a:rPr>
                    <a:t>Intel</a:t>
                  </a:r>
                  <a:r>
                    <a:rPr lang="en-US" sz="619" baseline="30000" dirty="0">
                      <a:solidFill>
                        <a:schemeClr val="bg1"/>
                      </a:solidFill>
                    </a:rPr>
                    <a:t>®</a:t>
                  </a:r>
                  <a:r>
                    <a:rPr lang="en-US" sz="619" dirty="0">
                      <a:solidFill>
                        <a:schemeClr val="bg1"/>
                      </a:solidFill>
                    </a:rPr>
                    <a:t> JTAG Debugger</a:t>
                  </a:r>
                </a:p>
                <a:p>
                  <a:pPr marL="96441" indent="-96441">
                    <a:buFont typeface="Arial" pitchFamily="34" charset="0"/>
                    <a:buChar char="•"/>
                  </a:pPr>
                  <a:endParaRPr lang="en-US" sz="619" b="1" dirty="0">
                    <a:solidFill>
                      <a:schemeClr val="bg1"/>
                    </a:solidFill>
                  </a:endParaRPr>
                </a:p>
                <a:p>
                  <a:pPr marL="96441" indent="-96441">
                    <a:buFont typeface="Arial" pitchFamily="34" charset="0"/>
                    <a:buChar char="•"/>
                  </a:pPr>
                  <a:endParaRPr lang="en-US" sz="619" b="1" dirty="0">
                    <a:solidFill>
                      <a:schemeClr val="bg1"/>
                    </a:solidFill>
                  </a:endParaRPr>
                </a:p>
                <a:p>
                  <a:r>
                    <a:rPr lang="en-US" sz="619" b="1" dirty="0">
                      <a:solidFill>
                        <a:schemeClr val="bg1"/>
                      </a:solidFill>
                    </a:rPr>
                    <a:t>    System</a:t>
                  </a:r>
                </a:p>
              </p:txBody>
            </p:sp>
            <p:sp>
              <p:nvSpPr>
                <p:cNvPr id="19" name="TextBox 18"/>
                <p:cNvSpPr txBox="1"/>
                <p:nvPr/>
              </p:nvSpPr>
              <p:spPr>
                <a:xfrm>
                  <a:off x="1394824" y="2591751"/>
                  <a:ext cx="1458209" cy="859781"/>
                </a:xfrm>
                <a:prstGeom prst="rect">
                  <a:avLst/>
                </a:prstGeom>
                <a:noFill/>
              </p:spPr>
              <p:txBody>
                <a:bodyPr wrap="square" rtlCol="0">
                  <a:spAutoFit/>
                </a:bodyPr>
                <a:lstStyle/>
                <a:p>
                  <a:endParaRPr lang="en-US" sz="619">
                    <a:solidFill>
                      <a:schemeClr val="bg1"/>
                    </a:solidFill>
                  </a:endParaRPr>
                </a:p>
                <a:p>
                  <a:endParaRPr lang="en-US" sz="619">
                    <a:solidFill>
                      <a:schemeClr val="bg1"/>
                    </a:solidFill>
                  </a:endParaRPr>
                </a:p>
                <a:p>
                  <a:endParaRPr lang="en-US" sz="619">
                    <a:solidFill>
                      <a:schemeClr val="bg1"/>
                    </a:solidFill>
                  </a:endParaRPr>
                </a:p>
                <a:p>
                  <a:r>
                    <a:rPr lang="en-US" sz="619">
                      <a:solidFill>
                        <a:schemeClr val="bg1"/>
                      </a:solidFill>
                    </a:rPr>
                    <a:t> </a:t>
                  </a:r>
                  <a:endParaRPr lang="en-US" sz="619" dirty="0">
                    <a:solidFill>
                      <a:schemeClr val="bg1"/>
                    </a:solidFill>
                  </a:endParaRPr>
                </a:p>
                <a:p>
                  <a:pPr algn="ctr"/>
                  <a:r>
                    <a:rPr lang="en-US" sz="619" b="1" dirty="0">
                      <a:solidFill>
                        <a:schemeClr val="bg1"/>
                      </a:solidFill>
                    </a:rPr>
                    <a:t>Application</a:t>
                  </a:r>
                </a:p>
              </p:txBody>
            </p:sp>
            <p:sp>
              <p:nvSpPr>
                <p:cNvPr id="20" name="TextBox 19"/>
                <p:cNvSpPr txBox="1"/>
                <p:nvPr/>
              </p:nvSpPr>
              <p:spPr>
                <a:xfrm>
                  <a:off x="3089200" y="2367185"/>
                  <a:ext cx="2082801" cy="322880"/>
                </a:xfrm>
                <a:prstGeom prst="rect">
                  <a:avLst/>
                </a:prstGeom>
                <a:noFill/>
              </p:spPr>
              <p:txBody>
                <a:bodyPr wrap="square" rtlCol="0">
                  <a:spAutoFit/>
                </a:bodyPr>
                <a:lstStyle/>
                <a:p>
                  <a:pPr algn="ctr"/>
                  <a:r>
                    <a:rPr lang="en-US" sz="788" b="1" i="1">
                      <a:solidFill>
                        <a:schemeClr val="bg1"/>
                      </a:solidFill>
                    </a:rPr>
                    <a:t>Analyze</a:t>
                  </a:r>
                  <a:endParaRPr lang="en-US" sz="788" b="1" i="1" dirty="0">
                    <a:solidFill>
                      <a:schemeClr val="bg1"/>
                    </a:solidFill>
                    <a:effectLst>
                      <a:outerShdw blurRad="38100" dist="38100" dir="2700000" algn="tl">
                        <a:srgbClr val="000000">
                          <a:alpha val="43137"/>
                        </a:srgbClr>
                      </a:outerShdw>
                    </a:effectLst>
                  </a:endParaRPr>
                </a:p>
              </p:txBody>
            </p:sp>
            <p:sp>
              <p:nvSpPr>
                <p:cNvPr id="21" name="TextBox 20"/>
                <p:cNvSpPr txBox="1"/>
                <p:nvPr/>
              </p:nvSpPr>
              <p:spPr>
                <a:xfrm>
                  <a:off x="2853031" y="2577832"/>
                  <a:ext cx="2504034" cy="859781"/>
                </a:xfrm>
                <a:prstGeom prst="rect">
                  <a:avLst/>
                </a:prstGeom>
                <a:noFill/>
              </p:spPr>
              <p:txBody>
                <a:bodyPr wrap="square" rtlCol="0">
                  <a:spAutoFit/>
                </a:bodyPr>
                <a:lstStyle/>
                <a:p>
                  <a:pPr marL="96441" indent="-96441">
                    <a:buFont typeface="Arial" pitchFamily="34" charset="0"/>
                    <a:buChar char="•"/>
                  </a:pPr>
                  <a:r>
                    <a:rPr lang="en-US" sz="619" dirty="0">
                      <a:solidFill>
                        <a:schemeClr val="bg1"/>
                      </a:solidFill>
                    </a:rPr>
                    <a:t>Intel</a:t>
                  </a:r>
                  <a:r>
                    <a:rPr lang="en-US" sz="619" baseline="30000" dirty="0">
                      <a:solidFill>
                        <a:schemeClr val="bg1"/>
                      </a:solidFill>
                    </a:rPr>
                    <a:t>®</a:t>
                  </a:r>
                  <a:r>
                    <a:rPr lang="en-US" sz="619" dirty="0">
                      <a:solidFill>
                        <a:schemeClr val="bg1"/>
                      </a:solidFill>
                    </a:rPr>
                    <a:t> </a:t>
                  </a:r>
                  <a:r>
                    <a:rPr lang="en-US" sz="619" dirty="0" err="1">
                      <a:solidFill>
                        <a:schemeClr val="bg1"/>
                      </a:solidFill>
                    </a:rPr>
                    <a:t>VTune</a:t>
                  </a:r>
                  <a:r>
                    <a:rPr lang="en-US" sz="619" baseline="30000" dirty="0" err="1">
                      <a:solidFill>
                        <a:schemeClr val="bg1"/>
                      </a:solidFill>
                    </a:rPr>
                    <a:t>TM</a:t>
                  </a:r>
                  <a:r>
                    <a:rPr lang="en-US" sz="619" dirty="0">
                      <a:solidFill>
                        <a:schemeClr val="bg1"/>
                      </a:solidFill>
                    </a:rPr>
                    <a:t> Amplifier</a:t>
                  </a:r>
                </a:p>
                <a:p>
                  <a:pPr marL="96441" indent="-96441">
                    <a:buFont typeface="Arial" pitchFamily="34" charset="0"/>
                    <a:buChar char="•"/>
                  </a:pPr>
                  <a:r>
                    <a:rPr lang="en-US" sz="619" dirty="0">
                      <a:solidFill>
                        <a:schemeClr val="bg1"/>
                      </a:solidFill>
                    </a:rPr>
                    <a:t>Intel</a:t>
                  </a:r>
                  <a:r>
                    <a:rPr lang="en-US" sz="619" baseline="30000" dirty="0">
                      <a:solidFill>
                        <a:schemeClr val="bg1"/>
                      </a:solidFill>
                    </a:rPr>
                    <a:t>®</a:t>
                  </a:r>
                  <a:r>
                    <a:rPr lang="en-US" sz="619" dirty="0">
                      <a:solidFill>
                        <a:schemeClr val="bg1"/>
                      </a:solidFill>
                    </a:rPr>
                    <a:t> Graphics Performance Analyzers (System Analyzer)</a:t>
                  </a:r>
                </a:p>
                <a:p>
                  <a:pPr marL="96441" indent="-96441">
                    <a:buFont typeface="Arial" pitchFamily="34" charset="0"/>
                    <a:buChar char="•"/>
                  </a:pPr>
                  <a:r>
                    <a:rPr lang="en-US" sz="619" dirty="0">
                      <a:solidFill>
                        <a:schemeClr val="bg1"/>
                      </a:solidFill>
                    </a:rPr>
                    <a:t>Intel® Energy Profiler</a:t>
                  </a:r>
                </a:p>
                <a:p>
                  <a:pPr algn="ctr"/>
                  <a:r>
                    <a:rPr lang="en-US" sz="619" b="1" dirty="0">
                      <a:solidFill>
                        <a:schemeClr val="bg1"/>
                      </a:solidFill>
                    </a:rPr>
                    <a:t>Power &amp; Performance</a:t>
                  </a:r>
                </a:p>
              </p:txBody>
            </p:sp>
            <p:sp>
              <p:nvSpPr>
                <p:cNvPr id="22" name="TextBox 21"/>
                <p:cNvSpPr txBox="1"/>
                <p:nvPr/>
              </p:nvSpPr>
              <p:spPr>
                <a:xfrm>
                  <a:off x="5357066" y="2367185"/>
                  <a:ext cx="2264700" cy="322880"/>
                </a:xfrm>
                <a:prstGeom prst="rect">
                  <a:avLst/>
                </a:prstGeom>
                <a:noFill/>
              </p:spPr>
              <p:txBody>
                <a:bodyPr wrap="square" rtlCol="0">
                  <a:spAutoFit/>
                </a:bodyPr>
                <a:lstStyle/>
                <a:p>
                  <a:pPr algn="ctr"/>
                  <a:r>
                    <a:rPr lang="en-US" sz="788" b="1" i="1">
                      <a:solidFill>
                        <a:schemeClr val="bg1"/>
                      </a:solidFill>
                    </a:rPr>
                    <a:t>Write and Test Code</a:t>
                  </a:r>
                  <a:endParaRPr lang="en-US" sz="788" b="1" i="1" dirty="0">
                    <a:solidFill>
                      <a:schemeClr val="bg1"/>
                    </a:solidFill>
                  </a:endParaRPr>
                </a:p>
              </p:txBody>
            </p:sp>
            <p:sp>
              <p:nvSpPr>
                <p:cNvPr id="24" name="TextBox 23"/>
                <p:cNvSpPr txBox="1"/>
                <p:nvPr/>
              </p:nvSpPr>
              <p:spPr>
                <a:xfrm>
                  <a:off x="6394449" y="2950296"/>
                  <a:ext cx="1422399" cy="283620"/>
                </a:xfrm>
                <a:prstGeom prst="rect">
                  <a:avLst/>
                </a:prstGeom>
                <a:noFill/>
              </p:spPr>
              <p:txBody>
                <a:bodyPr wrap="square" rtlCol="0">
                  <a:spAutoFit/>
                </a:bodyPr>
                <a:lstStyle/>
                <a:p>
                  <a:pPr algn="ctr"/>
                  <a:endParaRPr lang="en-US" sz="619" dirty="0">
                    <a:solidFill>
                      <a:schemeClr val="bg1"/>
                    </a:solidFill>
                    <a:latin typeface="Neo Sans Intel Medium" pitchFamily="34" charset="0"/>
                  </a:endParaRPr>
                </a:p>
              </p:txBody>
            </p:sp>
            <p:cxnSp>
              <p:nvCxnSpPr>
                <p:cNvPr id="25" name="Straight Connector 24"/>
                <p:cNvCxnSpPr/>
                <p:nvPr/>
              </p:nvCxnSpPr>
              <p:spPr bwMode="auto">
                <a:xfrm>
                  <a:off x="4747826" y="3642009"/>
                  <a:ext cx="0" cy="826070"/>
                </a:xfrm>
                <a:prstGeom prst="line">
                  <a:avLst/>
                </a:prstGeom>
                <a:solidFill>
                  <a:schemeClr val="bg1"/>
                </a:solidFill>
                <a:ln w="28575" cap="flat" cmpd="sng" algn="ctr">
                  <a:solidFill>
                    <a:schemeClr val="bg1"/>
                  </a:solidFill>
                  <a:prstDash val="solid"/>
                  <a:round/>
                  <a:headEnd type="none" w="sm" len="sm"/>
                  <a:tailEnd type="none" w="sm" len="sm"/>
                </a:ln>
                <a:effectLst/>
              </p:spPr>
            </p:cxnSp>
            <p:sp>
              <p:nvSpPr>
                <p:cNvPr id="26" name="Rounded Rectangle 25"/>
                <p:cNvSpPr/>
                <p:nvPr/>
              </p:nvSpPr>
              <p:spPr bwMode="auto">
                <a:xfrm>
                  <a:off x="1804700" y="3513731"/>
                  <a:ext cx="6001988" cy="444500"/>
                </a:xfrm>
                <a:prstGeom prst="roundRect">
                  <a:avLst/>
                </a:prstGeom>
                <a:gradFill flip="none" rotWithShape="1">
                  <a:gsLst>
                    <a:gs pos="0">
                      <a:srgbClr val="FFE9A4"/>
                    </a:gs>
                    <a:gs pos="50000">
                      <a:srgbClr val="FFCB05"/>
                    </a:gs>
                    <a:gs pos="100000">
                      <a:srgbClr val="FBAD17"/>
                    </a:gs>
                  </a:gsLst>
                  <a:lin ang="0" scaled="1"/>
                  <a:tileRect/>
                </a:gradFill>
                <a:ln w="3175" cap="flat" cmpd="sng" algn="ctr">
                  <a:solidFill>
                    <a:schemeClr val="tx1"/>
                  </a:solidFill>
                  <a:prstDash val="solid"/>
                  <a:round/>
                  <a:headEnd type="none" w="sm" len="sm"/>
                  <a:tailEnd type="none" w="sm" len="sm"/>
                </a:ln>
                <a:effectLst/>
              </p:spPr>
              <p:txBody>
                <a:bodyPr vert="horz" wrap="none" lIns="51435" tIns="25718" rIns="51435" bIns="25718" numCol="1" rtlCol="0" anchor="ctr" anchorCtr="0" compatLnSpc="1">
                  <a:prstTxWarp prst="textNoShape">
                    <a:avLst/>
                  </a:prstTxWarp>
                </a:bodyPr>
                <a:lstStyle/>
                <a:p>
                  <a:pPr algn="ctr" eaLnBrk="0" hangingPunct="0"/>
                  <a:endParaRPr lang="en-US" sz="1125" b="1" dirty="0">
                    <a:latin typeface="Neo Sans Intel" pitchFamily="34" charset="0"/>
                    <a:cs typeface="Arial" pitchFamily="34" charset="0"/>
                  </a:endParaRPr>
                </a:p>
              </p:txBody>
            </p:sp>
            <p:sp>
              <p:nvSpPr>
                <p:cNvPr id="28" name="Rounded Rectangle 27"/>
                <p:cNvSpPr/>
                <p:nvPr/>
              </p:nvSpPr>
              <p:spPr bwMode="auto">
                <a:xfrm>
                  <a:off x="535666" y="3515963"/>
                  <a:ext cx="1105355" cy="444500"/>
                </a:xfrm>
                <a:prstGeom prst="roundRect">
                  <a:avLst/>
                </a:prstGeom>
                <a:gradFill flip="none" rotWithShape="1">
                  <a:gsLst>
                    <a:gs pos="0">
                      <a:srgbClr val="ACD04B"/>
                    </a:gs>
                    <a:gs pos="100000">
                      <a:srgbClr val="D5F443"/>
                    </a:gs>
                  </a:gsLst>
                  <a:lin ang="10800000" scaled="1"/>
                  <a:tileRect/>
                </a:gradFill>
                <a:ln w="3175" cap="flat" cmpd="sng" algn="ctr">
                  <a:solidFill>
                    <a:schemeClr val="tx1"/>
                  </a:solidFill>
                  <a:prstDash val="solid"/>
                  <a:round/>
                  <a:headEnd type="none" w="sm" len="sm"/>
                  <a:tailEnd type="none" w="sm" len="sm"/>
                </a:ln>
                <a:effectLst/>
              </p:spPr>
              <p:txBody>
                <a:bodyPr vert="horz" wrap="none" lIns="51435" tIns="25718" rIns="51435" bIns="25718" numCol="1" rtlCol="0" anchor="ctr" anchorCtr="0" compatLnSpc="1">
                  <a:prstTxWarp prst="textNoShape">
                    <a:avLst/>
                  </a:prstTxWarp>
                </a:bodyPr>
                <a:lstStyle/>
                <a:p>
                  <a:pPr algn="ctr" eaLnBrk="0" hangingPunct="0"/>
                  <a:endParaRPr lang="en-US" sz="1125" b="1">
                    <a:latin typeface="Neo Sans Intel" pitchFamily="34" charset="0"/>
                    <a:cs typeface="Arial" pitchFamily="34" charset="0"/>
                  </a:endParaRPr>
                </a:p>
              </p:txBody>
            </p:sp>
            <p:sp>
              <p:nvSpPr>
                <p:cNvPr id="29" name="TextBox 28"/>
                <p:cNvSpPr txBox="1"/>
                <p:nvPr/>
              </p:nvSpPr>
              <p:spPr>
                <a:xfrm>
                  <a:off x="625017" y="3541926"/>
                  <a:ext cx="916306" cy="453639"/>
                </a:xfrm>
                <a:prstGeom prst="rect">
                  <a:avLst/>
                </a:prstGeom>
                <a:noFill/>
              </p:spPr>
              <p:txBody>
                <a:bodyPr wrap="square" rtlCol="0">
                  <a:spAutoFit/>
                </a:bodyPr>
                <a:lstStyle/>
                <a:p>
                  <a:pPr algn="ctr"/>
                  <a:r>
                    <a:rPr lang="en-US" sz="675" dirty="0"/>
                    <a:t>JTAG</a:t>
                  </a:r>
                </a:p>
                <a:p>
                  <a:pPr algn="ctr"/>
                  <a:r>
                    <a:rPr lang="en-US" sz="675" dirty="0"/>
                    <a:t>Interface</a:t>
                  </a:r>
                </a:p>
              </p:txBody>
            </p:sp>
            <p:sp>
              <p:nvSpPr>
                <p:cNvPr id="30" name="Rounded Rectangle 29"/>
                <p:cNvSpPr/>
                <p:nvPr/>
              </p:nvSpPr>
              <p:spPr bwMode="auto">
                <a:xfrm>
                  <a:off x="535665" y="4075279"/>
                  <a:ext cx="7271024" cy="444500"/>
                </a:xfrm>
                <a:prstGeom prst="roundRect">
                  <a:avLst/>
                </a:prstGeom>
                <a:gradFill flip="none" rotWithShape="1">
                  <a:gsLst>
                    <a:gs pos="0">
                      <a:srgbClr val="ACD04B"/>
                    </a:gs>
                    <a:gs pos="100000">
                      <a:srgbClr val="D5F443"/>
                    </a:gs>
                  </a:gsLst>
                  <a:lin ang="10800000" scaled="1"/>
                  <a:tileRect/>
                </a:gradFill>
                <a:ln w="3175" cap="flat" cmpd="sng" algn="ctr">
                  <a:solidFill>
                    <a:schemeClr val="tx1"/>
                  </a:solidFill>
                  <a:prstDash val="solid"/>
                  <a:round/>
                  <a:headEnd type="none" w="sm" len="sm"/>
                  <a:tailEnd type="none" w="sm" len="sm"/>
                </a:ln>
                <a:effectLst/>
              </p:spPr>
              <p:txBody>
                <a:bodyPr vert="horz" wrap="none" lIns="51435" tIns="25718" rIns="51435" bIns="25718" numCol="1" rtlCol="0" anchor="ctr" anchorCtr="0" compatLnSpc="1">
                  <a:prstTxWarp prst="textNoShape">
                    <a:avLst/>
                  </a:prstTxWarp>
                </a:bodyPr>
                <a:lstStyle/>
                <a:p>
                  <a:pPr algn="ctr" eaLnBrk="0" hangingPunct="0"/>
                  <a:endParaRPr lang="en-US" sz="1125" b="1">
                    <a:latin typeface="Neo Sans Intel" pitchFamily="34" charset="0"/>
                    <a:cs typeface="Arial" pitchFamily="34" charset="0"/>
                  </a:endParaRPr>
                </a:p>
              </p:txBody>
            </p:sp>
            <p:sp>
              <p:nvSpPr>
                <p:cNvPr id="31" name="TextBox 30"/>
                <p:cNvSpPr txBox="1"/>
                <p:nvPr/>
              </p:nvSpPr>
              <p:spPr>
                <a:xfrm>
                  <a:off x="1238249" y="4107932"/>
                  <a:ext cx="5784701" cy="375221"/>
                </a:xfrm>
                <a:prstGeom prst="rect">
                  <a:avLst/>
                </a:prstGeom>
                <a:noFill/>
              </p:spPr>
              <p:txBody>
                <a:bodyPr wrap="square" rtlCol="0">
                  <a:spAutoFit/>
                </a:bodyPr>
                <a:lstStyle/>
                <a:p>
                  <a:r>
                    <a:rPr lang="en-US" sz="1013" dirty="0"/>
                    <a:t>Intel</a:t>
                  </a:r>
                  <a:r>
                    <a:rPr lang="en-US" sz="1013"/>
                    <a:t>® Processor-based </a:t>
                  </a:r>
                  <a:r>
                    <a:rPr lang="en-US" sz="1013" dirty="0"/>
                    <a:t>Mobile Systems </a:t>
                  </a:r>
                </a:p>
              </p:txBody>
            </p:sp>
            <p:sp>
              <p:nvSpPr>
                <p:cNvPr id="32" name="TextBox 31"/>
                <p:cNvSpPr txBox="1"/>
                <p:nvPr/>
              </p:nvSpPr>
              <p:spPr>
                <a:xfrm>
                  <a:off x="2350180" y="899352"/>
                  <a:ext cx="5133338" cy="1022800"/>
                </a:xfrm>
                <a:prstGeom prst="rect">
                  <a:avLst/>
                </a:prstGeom>
                <a:noFill/>
              </p:spPr>
              <p:txBody>
                <a:bodyPr wrap="square" rtlCol="0">
                  <a:spAutoFit/>
                </a:bodyPr>
                <a:lstStyle/>
                <a:p>
                  <a:r>
                    <a:rPr lang="en-US" sz="900" dirty="0">
                      <a:solidFill>
                        <a:schemeClr val="bg1"/>
                      </a:solidFill>
                    </a:rPr>
                    <a:t>Integrated software tool suite that provides deep system-wide </a:t>
                  </a:r>
                  <a:r>
                    <a:rPr lang="en-US" sz="900" dirty="0" smtClean="0">
                      <a:solidFill>
                        <a:schemeClr val="bg1"/>
                      </a:solidFill>
                    </a:rPr>
                    <a:t>insight </a:t>
                  </a:r>
                  <a:r>
                    <a:rPr lang="en-US" sz="900" dirty="0">
                      <a:solidFill>
                        <a:schemeClr val="bg1"/>
                      </a:solidFill>
                    </a:rPr>
                    <a:t>to help:	</a:t>
                  </a:r>
                </a:p>
                <a:p>
                  <a:pPr marL="160735" indent="-96441">
                    <a:spcBef>
                      <a:spcPts val="675"/>
                    </a:spcBef>
                    <a:buFont typeface="Wingdings" pitchFamily="2" charset="2"/>
                    <a:buChar char="§"/>
                  </a:pPr>
                  <a:r>
                    <a:rPr lang="en-US" sz="844" dirty="0">
                      <a:solidFill>
                        <a:schemeClr val="bg1"/>
                      </a:solidFill>
                    </a:rPr>
                    <a:t>Accelerate Time To Market</a:t>
                  </a:r>
                </a:p>
                <a:p>
                  <a:pPr marL="160735" indent="-96441">
                    <a:spcBef>
                      <a:spcPts val="338"/>
                    </a:spcBef>
                    <a:buFont typeface="Wingdings" pitchFamily="2" charset="2"/>
                    <a:buChar char="§"/>
                  </a:pPr>
                  <a:r>
                    <a:rPr lang="en-US" sz="844" dirty="0">
                      <a:solidFill>
                        <a:schemeClr val="bg1"/>
                      </a:solidFill>
                    </a:rPr>
                    <a:t>Strengthen System Reliability</a:t>
                  </a:r>
                </a:p>
                <a:p>
                  <a:pPr marL="160735" indent="-96441">
                    <a:spcBef>
                      <a:spcPts val="338"/>
                    </a:spcBef>
                    <a:buFont typeface="Wingdings" pitchFamily="2" charset="2"/>
                    <a:buChar char="§"/>
                  </a:pPr>
                  <a:r>
                    <a:rPr lang="en-US" sz="844" dirty="0">
                      <a:solidFill>
                        <a:schemeClr val="bg1"/>
                      </a:solidFill>
                    </a:rPr>
                    <a:t>Boost Power Efficiency and Performance</a:t>
                  </a:r>
                </a:p>
              </p:txBody>
            </p:sp>
          </p:grpSp>
          <p:sp>
            <p:nvSpPr>
              <p:cNvPr id="8" name="TextBox 7"/>
              <p:cNvSpPr txBox="1"/>
              <p:nvPr/>
            </p:nvSpPr>
            <p:spPr>
              <a:xfrm>
                <a:off x="5499937" y="3682732"/>
                <a:ext cx="2343526" cy="794354"/>
              </a:xfrm>
              <a:prstGeom prst="rect">
                <a:avLst/>
              </a:prstGeom>
              <a:noFill/>
            </p:spPr>
            <p:txBody>
              <a:bodyPr wrap="square" rtlCol="0">
                <a:spAutoFit/>
              </a:bodyPr>
              <a:lstStyle/>
              <a:p>
                <a:pPr marL="96441" indent="-96441">
                  <a:buFont typeface="Arial" pitchFamily="34" charset="0"/>
                  <a:buChar char="•"/>
                </a:pPr>
                <a:r>
                  <a:rPr lang="en-US" sz="563" dirty="0">
                    <a:solidFill>
                      <a:schemeClr val="bg1"/>
                    </a:solidFill>
                  </a:rPr>
                  <a:t>Intel® C/C++ Compiler</a:t>
                </a:r>
              </a:p>
              <a:p>
                <a:pPr marL="96441" indent="-96441">
                  <a:buFont typeface="Arial" pitchFamily="34" charset="0"/>
                  <a:buChar char="•"/>
                </a:pPr>
                <a:r>
                  <a:rPr lang="en-US" sz="563">
                    <a:solidFill>
                      <a:schemeClr val="bg1"/>
                    </a:solidFill>
                  </a:rPr>
                  <a:t>Intel</a:t>
                </a:r>
                <a:r>
                  <a:rPr lang="en-US" sz="563" baseline="30000" dirty="0">
                    <a:solidFill>
                      <a:schemeClr val="bg1"/>
                    </a:solidFill>
                  </a:rPr>
                  <a:t>®</a:t>
                </a:r>
                <a:r>
                  <a:rPr lang="en-US" sz="563" dirty="0">
                    <a:solidFill>
                      <a:schemeClr val="bg1"/>
                    </a:solidFill>
                  </a:rPr>
                  <a:t> Integrated Performance Primitives </a:t>
                </a:r>
                <a:r>
                  <a:rPr lang="en-US" sz="563">
                    <a:solidFill>
                      <a:schemeClr val="bg1"/>
                    </a:solidFill>
                  </a:rPr>
                  <a:t>Preview </a:t>
                </a:r>
              </a:p>
              <a:p>
                <a:pPr marL="96441" indent="-96441">
                  <a:buFont typeface="Arial" pitchFamily="34" charset="0"/>
                  <a:buChar char="•"/>
                </a:pPr>
                <a:r>
                  <a:rPr lang="en-US" sz="563">
                    <a:solidFill>
                      <a:schemeClr val="bg1"/>
                    </a:solidFill>
                  </a:rPr>
                  <a:t>Intel® Hardware Acclerated Execution Manager</a:t>
                </a:r>
                <a:endParaRPr lang="en-US" sz="563" dirty="0">
                  <a:solidFill>
                    <a:schemeClr val="bg1"/>
                  </a:solidFill>
                </a:endParaRPr>
              </a:p>
            </p:txBody>
          </p:sp>
        </p:grpSp>
        <p:pic>
          <p:nvPicPr>
            <p:cNvPr id="6" name="Picture 2" descr="\\sharepoint.make-it-matter.com\DavWWWRoot\LogoLibrary\Android.png"/>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l="21094" r="20007" b="26059"/>
            <a:stretch/>
          </p:blipFill>
          <p:spPr bwMode="auto">
            <a:xfrm>
              <a:off x="7448168" y="2625891"/>
              <a:ext cx="640080" cy="74831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pic>
        <p:nvPicPr>
          <p:cNvPr id="33" name="Picture 32" descr="intelins_h_rgb_blu_3000 (3).png"/>
          <p:cNvPicPr>
            <a:picLocks noChangeAspect="1"/>
          </p:cNvPicPr>
          <p:nvPr/>
        </p:nvPicPr>
        <p:blipFill>
          <a:blip r:embed="rId4" cstate="print"/>
          <a:stretch>
            <a:fillRect/>
          </a:stretch>
        </p:blipFill>
        <p:spPr>
          <a:xfrm>
            <a:off x="6392183" y="3695155"/>
            <a:ext cx="308610" cy="286694"/>
          </a:xfrm>
          <a:prstGeom prst="rect">
            <a:avLst/>
          </a:prstGeom>
          <a:solidFill>
            <a:schemeClr val="bg1"/>
          </a:solidFill>
        </p:spPr>
      </p:pic>
      <p:sp>
        <p:nvSpPr>
          <p:cNvPr id="36" name="TextBox 35"/>
          <p:cNvSpPr txBox="1"/>
          <p:nvPr/>
        </p:nvSpPr>
        <p:spPr>
          <a:xfrm>
            <a:off x="3062194" y="3545817"/>
            <a:ext cx="3891527" cy="248209"/>
          </a:xfrm>
          <a:prstGeom prst="rect">
            <a:avLst/>
          </a:prstGeom>
          <a:noFill/>
        </p:spPr>
        <p:txBody>
          <a:bodyPr wrap="square" rtlCol="0">
            <a:spAutoFit/>
          </a:bodyPr>
          <a:lstStyle/>
          <a:p>
            <a:pPr algn="ctr"/>
            <a:r>
              <a:rPr lang="en-US" sz="1013" dirty="0"/>
              <a:t>System and Application Code</a:t>
            </a:r>
          </a:p>
        </p:txBody>
      </p:sp>
      <p:sp>
        <p:nvSpPr>
          <p:cNvPr id="39" name="Slide Number Placeholder 3"/>
          <p:cNvSpPr>
            <a:spLocks noGrp="1"/>
          </p:cNvSpPr>
          <p:nvPr>
            <p:ph type="sldNum" sz="quarter" idx="4294967295"/>
          </p:nvPr>
        </p:nvSpPr>
        <p:spPr>
          <a:xfrm>
            <a:off x="2051098" y="4230676"/>
            <a:ext cx="282179" cy="145554"/>
          </a:xfrm>
          <a:prstGeom prst="rect">
            <a:avLst/>
          </a:prstGeom>
        </p:spPr>
        <p:txBody>
          <a:bodyPr/>
          <a:lstStyle/>
          <a:p>
            <a:pPr>
              <a:defRPr/>
            </a:pPr>
            <a:fld id="{152014F4-1B9C-487C-9C92-261A63D4DBD6}" type="slidenum">
              <a:rPr lang="en-US" sz="506"/>
              <a:pPr>
                <a:defRPr/>
              </a:pPr>
              <a:t>5</a:t>
            </a:fld>
            <a:endParaRPr lang="en-US" sz="506"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7730" y="1188577"/>
            <a:ext cx="908383" cy="1146147"/>
          </a:xfrm>
          <a:prstGeom prst="rect">
            <a:avLst/>
          </a:prstGeom>
        </p:spPr>
      </p:pic>
      <p:sp>
        <p:nvSpPr>
          <p:cNvPr id="9" name="Footer Placeholder 8"/>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1824926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282" y="230852"/>
            <a:ext cx="6352734" cy="556170"/>
          </a:xfrm>
        </p:spPr>
        <p:txBody>
          <a:bodyPr>
            <a:normAutofit/>
          </a:bodyPr>
          <a:lstStyle/>
          <a:p>
            <a:r>
              <a:rPr lang="en-US" dirty="0">
                <a:latin typeface="Intel Clear Light" panose="020B0404020203020204" pitchFamily="34" charset="0"/>
              </a:rPr>
              <a:t>Intel® System Studio </a:t>
            </a:r>
            <a:r>
              <a:rPr lang="en-US" dirty="0" smtClean="0">
                <a:latin typeface="Intel Clear Light" panose="020B0404020203020204" pitchFamily="34" charset="0"/>
              </a:rPr>
              <a:t>2016 </a:t>
            </a:r>
            <a:r>
              <a:rPr lang="en-US" dirty="0">
                <a:latin typeface="Intel Clear Light" panose="020B0404020203020204" pitchFamily="34" charset="0"/>
              </a:rPr>
              <a:t>Components</a:t>
            </a:r>
          </a:p>
        </p:txBody>
      </p:sp>
      <p:graphicFrame>
        <p:nvGraphicFramePr>
          <p:cNvPr id="4" name="Table 3"/>
          <p:cNvGraphicFramePr>
            <a:graphicFrameLocks noGrp="1"/>
          </p:cNvGraphicFramePr>
          <p:nvPr>
            <p:extLst/>
          </p:nvPr>
        </p:nvGraphicFramePr>
        <p:xfrm>
          <a:off x="1459492" y="1251160"/>
          <a:ext cx="6412924" cy="3090572"/>
        </p:xfrm>
        <a:graphic>
          <a:graphicData uri="http://schemas.openxmlformats.org/drawingml/2006/table">
            <a:tbl>
              <a:tblPr firstRow="1" bandRow="1">
                <a:tableStyleId>{5C22544A-7EE6-4342-B048-85BDC9FD1C3A}</a:tableStyleId>
              </a:tblPr>
              <a:tblGrid>
                <a:gridCol w="755321"/>
                <a:gridCol w="2408208"/>
                <a:gridCol w="320911"/>
                <a:gridCol w="320911"/>
                <a:gridCol w="320911"/>
                <a:gridCol w="320911"/>
                <a:gridCol w="320911"/>
                <a:gridCol w="320911"/>
                <a:gridCol w="383269"/>
                <a:gridCol w="315305"/>
                <a:gridCol w="625355"/>
              </a:tblGrid>
              <a:tr h="125730">
                <a:tc>
                  <a:txBody>
                    <a:bodyPr/>
                    <a:lstStyle/>
                    <a:p>
                      <a:pPr marL="0" marR="0" algn="ctr">
                        <a:spcBef>
                          <a:spcPts val="0"/>
                        </a:spcBef>
                        <a:spcAft>
                          <a:spcPts val="1800"/>
                        </a:spcAft>
                      </a:pPr>
                      <a:endParaRPr lang="en-US" sz="800" b="0" kern="1200" dirty="0">
                        <a:solidFill>
                          <a:schemeClr val="lt1"/>
                        </a:solidFill>
                        <a:effectLst/>
                        <a:latin typeface="Intel Clear Light" panose="020B0404020203020204" pitchFamily="34" charset="0"/>
                        <a:ea typeface="+mn-ea"/>
                        <a:cs typeface="+mn-cs"/>
                      </a:endParaRPr>
                    </a:p>
                  </a:txBody>
                  <a:tcPr marL="51435" marR="51435"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1800"/>
                        </a:spcAft>
                      </a:pPr>
                      <a:r>
                        <a:rPr lang="en-US" sz="800" b="0" kern="1200" dirty="0" smtClean="0">
                          <a:solidFill>
                            <a:schemeClr val="lt1"/>
                          </a:solidFill>
                          <a:effectLst/>
                          <a:latin typeface="Intel Clear Light" panose="020B0404020203020204" pitchFamily="34" charset="0"/>
                          <a:ea typeface="+mn-ea"/>
                          <a:cs typeface="+mn-cs"/>
                        </a:rPr>
                        <a:t>6</a:t>
                      </a:r>
                      <a:endParaRPr lang="en-US" sz="800" b="0" kern="1200" dirty="0">
                        <a:solidFill>
                          <a:schemeClr val="lt1"/>
                        </a:solidFill>
                        <a:effectLst/>
                        <a:latin typeface="Intel Clear Light" panose="020B0404020203020204" pitchFamily="34" charset="0"/>
                        <a:ea typeface="+mn-ea"/>
                        <a:cs typeface="+mn-cs"/>
                      </a:endParaRPr>
                    </a:p>
                  </a:txBody>
                  <a:tcPr marL="51435" marR="51435"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9">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700" b="0" dirty="0" smtClean="0">
                          <a:solidFill>
                            <a:schemeClr val="tx1"/>
                          </a:solidFill>
                          <a:latin typeface="Intel Clear Light" panose="020B0404020203020204" pitchFamily="34" charset="0"/>
                          <a:cs typeface="Neo Sans Intel"/>
                        </a:rPr>
                        <a:t>Target OS Support</a:t>
                      </a:r>
                    </a:p>
                  </a:txBody>
                  <a:tcPr marL="51435" marR="51435" marT="0" marB="0" anchor="ctr">
                    <a:lnL w="3175"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457200" rtl="0" eaLnBrk="1" fontAlgn="auto" latinLnBrk="0" hangingPunct="1">
                        <a:lnSpc>
                          <a:spcPct val="100000"/>
                        </a:lnSpc>
                        <a:spcBef>
                          <a:spcPts val="0"/>
                        </a:spcBef>
                        <a:spcAft>
                          <a:spcPts val="1800"/>
                        </a:spcAft>
                        <a:buClrTx/>
                        <a:buSzTx/>
                        <a:buFontTx/>
                        <a:buNone/>
                        <a:tabLst/>
                        <a:defRPr/>
                      </a:pPr>
                      <a:endParaRPr lang="en-US" sz="1100" dirty="0" smtClean="0">
                        <a:solidFill>
                          <a:schemeClr val="bg1"/>
                        </a:solidFill>
                        <a:latin typeface="Intel Clear Light" panose="020B0404020203020204" pitchFamily="34" charset="0"/>
                        <a:cs typeface="Neo Sans Intel"/>
                      </a:endParaRPr>
                    </a:p>
                  </a:txBody>
                  <a:tcPr marL="68580" marR="68580" marT="0" marB="0"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c hMerge="1">
                  <a:txBody>
                    <a:bodyPr/>
                    <a:lstStyle/>
                    <a:p>
                      <a:pPr marL="0" marR="0" indent="0" algn="ctr" defTabSz="457200" rtl="0" eaLnBrk="1" fontAlgn="auto" latinLnBrk="0" hangingPunct="1">
                        <a:lnSpc>
                          <a:spcPct val="100000"/>
                        </a:lnSpc>
                        <a:spcBef>
                          <a:spcPts val="0"/>
                        </a:spcBef>
                        <a:spcAft>
                          <a:spcPts val="1800"/>
                        </a:spcAft>
                        <a:buClrTx/>
                        <a:buSzTx/>
                        <a:buFontTx/>
                        <a:buNone/>
                        <a:tabLst/>
                        <a:defRPr/>
                      </a:pPr>
                      <a:endParaRPr lang="en-US" sz="1100" dirty="0" smtClean="0">
                        <a:solidFill>
                          <a:schemeClr val="bg1"/>
                        </a:solidFill>
                        <a:latin typeface="Intel Clear Light" panose="020B0404020203020204" pitchFamily="34" charset="0"/>
                        <a:cs typeface="Neo Sans Intel"/>
                      </a:endParaRPr>
                    </a:p>
                  </a:txBody>
                  <a:tcPr marL="68580" marR="68580" marT="0" marB="0" anchor="ctr">
                    <a:lnL w="31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199555">
                <a:tc>
                  <a:txBody>
                    <a:bodyPr/>
                    <a:lstStyle/>
                    <a:p>
                      <a:pPr marL="0" marR="0" algn="ctr">
                        <a:spcBef>
                          <a:spcPts val="0"/>
                        </a:spcBef>
                        <a:spcAft>
                          <a:spcPts val="1800"/>
                        </a:spcAft>
                      </a:pPr>
                      <a:endParaRPr lang="en-US" sz="800" b="0" kern="1200" dirty="0">
                        <a:solidFill>
                          <a:schemeClr val="lt1"/>
                        </a:solidFill>
                        <a:effectLst/>
                        <a:latin typeface="Intel Clear Light" panose="020B0404020203020204" pitchFamily="34" charset="0"/>
                        <a:ea typeface="+mn-ea"/>
                        <a:cs typeface="+mn-cs"/>
                      </a:endParaRPr>
                    </a:p>
                  </a:txBody>
                  <a:tcPr marL="51435" marR="51435"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1800"/>
                        </a:spcAft>
                      </a:pPr>
                      <a:endParaRPr lang="en-US" sz="800" b="0" kern="1200" dirty="0">
                        <a:solidFill>
                          <a:schemeClr val="lt1"/>
                        </a:solidFill>
                        <a:effectLst/>
                        <a:latin typeface="Intel Clear Light" panose="020B0404020203020204" pitchFamily="34" charset="0"/>
                        <a:ea typeface="+mn-ea"/>
                        <a:cs typeface="+mn-cs"/>
                      </a:endParaRPr>
                    </a:p>
                  </a:txBody>
                  <a:tcPr marL="51435" marR="51435" marT="0" marB="0" anchor="ctr">
                    <a:lnL w="3175" cap="flat" cmpd="sng" algn="ctr">
                      <a:solidFill>
                        <a:schemeClr val="bg1"/>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bg1"/>
                          </a:solidFill>
                          <a:latin typeface="Intel Clear Light" panose="020B0404020203020204" pitchFamily="34" charset="0"/>
                          <a:cs typeface="Neo Sans Intel"/>
                        </a:rPr>
                        <a:t>Linux* </a:t>
                      </a:r>
                      <a:r>
                        <a:rPr lang="en-US" sz="1100" b="1" baseline="30000" dirty="0" smtClean="0">
                          <a:solidFill>
                            <a:schemeClr val="bg1"/>
                          </a:solidFill>
                          <a:latin typeface="Intel Clear Light" panose="020B0404020203020204" pitchFamily="34" charset="0"/>
                          <a:ea typeface="Verdana" panose="020B0604030504040204" pitchFamily="34" charset="0"/>
                          <a:cs typeface="Verdana" panose="020B0604030504040204" pitchFamily="34" charset="0"/>
                        </a:rPr>
                        <a:t>1, 5 </a:t>
                      </a:r>
                      <a:endParaRPr lang="en-US" sz="700" b="0" i="1" kern="1200" dirty="0" smtClean="0">
                        <a:solidFill>
                          <a:schemeClr val="tx1"/>
                        </a:solidFill>
                        <a:effectLst/>
                        <a:latin typeface="Intel Clear Light" panose="020B0404020203020204" pitchFamily="34" charset="0"/>
                        <a:ea typeface="+mn-ea"/>
                        <a:cs typeface="+mn-cs"/>
                      </a:endParaRP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US" sz="1050" b="1" dirty="0" smtClean="0">
                        <a:solidFill>
                          <a:schemeClr val="bg1"/>
                        </a:solidFill>
                        <a:latin typeface="Intel Clear Light" panose="020B0404020203020204" pitchFamily="34" charset="0"/>
                        <a:cs typeface="Neo Sans Intel"/>
                      </a:endParaRP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US" sz="1050" b="1" dirty="0" smtClean="0">
                        <a:solidFill>
                          <a:schemeClr val="bg1"/>
                        </a:solidFill>
                        <a:latin typeface="Intel Clear Light" panose="020B0404020203020204" pitchFamily="34" charset="0"/>
                        <a:cs typeface="Neo Sans Intel"/>
                      </a:endParaRP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900" b="1" dirty="0" smtClean="0">
                          <a:solidFill>
                            <a:schemeClr val="bg1"/>
                          </a:solidFill>
                          <a:latin typeface="Intel Clear Light" panose="020B0404020203020204" pitchFamily="34" charset="0"/>
                          <a:cs typeface="Neo Sans Intel"/>
                        </a:rPr>
                        <a:t>Android* </a:t>
                      </a:r>
                      <a:r>
                        <a:rPr lang="en-US" sz="900" b="1" baseline="30000" dirty="0" smtClean="0">
                          <a:solidFill>
                            <a:schemeClr val="bg1"/>
                          </a:solidFill>
                          <a:latin typeface="Intel Clear Light" panose="020B0404020203020204" pitchFamily="34" charset="0"/>
                          <a:ea typeface="Verdana" panose="020B0604030504040204" pitchFamily="34" charset="0"/>
                          <a:cs typeface="Verdana" panose="020B0604030504040204" pitchFamily="34" charset="0"/>
                        </a:rPr>
                        <a:t>5</a:t>
                      </a:r>
                      <a:endParaRPr lang="en-US" sz="900" b="1" dirty="0" smtClean="0">
                        <a:solidFill>
                          <a:schemeClr val="bg1"/>
                        </a:solidFill>
                        <a:latin typeface="Intel Clear Light" panose="020B0404020203020204" pitchFamily="34" charset="0"/>
                        <a:cs typeface="Neo Sans Intel"/>
                      </a:endParaRP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US" sz="1050" b="1" dirty="0" smtClean="0">
                        <a:solidFill>
                          <a:schemeClr val="bg1"/>
                        </a:solidFill>
                        <a:latin typeface="Intel Clear Light" panose="020B0404020203020204" pitchFamily="34" charset="0"/>
                        <a:cs typeface="Neo Sans Intel"/>
                      </a:endParaRP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US" sz="1050" b="1" dirty="0" smtClean="0">
                        <a:solidFill>
                          <a:schemeClr val="bg1"/>
                        </a:solidFill>
                        <a:latin typeface="Intel Clear Light" panose="020B0404020203020204" pitchFamily="34" charset="0"/>
                        <a:cs typeface="Neo Sans Intel"/>
                      </a:endParaRP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marR="0" indent="0" algn="ctr" defTabSz="457200" rtl="0" eaLnBrk="1" fontAlgn="auto" latinLnBrk="0" hangingPunct="1">
                        <a:lnSpc>
                          <a:spcPct val="100000"/>
                        </a:lnSpc>
                        <a:spcBef>
                          <a:spcPts val="0"/>
                        </a:spcBef>
                        <a:spcAft>
                          <a:spcPts val="1800"/>
                        </a:spcAft>
                        <a:buClrTx/>
                        <a:buSzTx/>
                        <a:buFontTx/>
                        <a:buNone/>
                        <a:tabLst/>
                        <a:defRPr/>
                      </a:pPr>
                      <a:r>
                        <a:rPr lang="en-US" sz="900" b="1" dirty="0" smtClean="0">
                          <a:solidFill>
                            <a:schemeClr val="bg1"/>
                          </a:solidFill>
                          <a:latin typeface="Intel Clear Light" panose="020B0404020203020204" pitchFamily="34" charset="0"/>
                          <a:cs typeface="Neo Sans Intel"/>
                        </a:rPr>
                        <a:t>Windows*</a:t>
                      </a: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algn="ctr">
                        <a:spcBef>
                          <a:spcPts val="0"/>
                        </a:spcBef>
                        <a:spcAft>
                          <a:spcPts val="1800"/>
                        </a:spcAft>
                      </a:pPr>
                      <a:endParaRPr lang="en-US" sz="1200" b="0" kern="1200" dirty="0">
                        <a:solidFill>
                          <a:schemeClr val="lt1"/>
                        </a:solidFill>
                        <a:effectLst/>
                        <a:latin typeface="Intel Clear Light" panose="020B0404020203020204" pitchFamily="34" charset="0"/>
                        <a:ea typeface="+mn-ea"/>
                        <a:cs typeface="+mn-cs"/>
                      </a:endParaRPr>
                    </a:p>
                  </a:txBody>
                  <a:tcPr marL="68580" marR="6858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457200" rtl="0" eaLnBrk="1" fontAlgn="auto" latinLnBrk="0" hangingPunct="1">
                        <a:lnSpc>
                          <a:spcPct val="100000"/>
                        </a:lnSpc>
                        <a:spcBef>
                          <a:spcPts val="0"/>
                        </a:spcBef>
                        <a:spcAft>
                          <a:spcPts val="1800"/>
                        </a:spcAft>
                        <a:buClrTx/>
                        <a:buSzTx/>
                        <a:buFontTx/>
                        <a:buNone/>
                        <a:tabLst/>
                        <a:defRPr/>
                      </a:pPr>
                      <a:r>
                        <a:rPr lang="en-US" sz="900" b="1" dirty="0" err="1" smtClean="0">
                          <a:solidFill>
                            <a:schemeClr val="bg1"/>
                          </a:solidFill>
                          <a:latin typeface="Intel Clear Light" panose="020B0404020203020204" pitchFamily="34" charset="0"/>
                          <a:cs typeface="Neo Sans Intel"/>
                        </a:rPr>
                        <a:t>VxWorks</a:t>
                      </a:r>
                      <a:r>
                        <a:rPr lang="en-US" sz="900" b="1" dirty="0" smtClean="0">
                          <a:solidFill>
                            <a:schemeClr val="bg1"/>
                          </a:solidFill>
                          <a:latin typeface="Intel Clear Light" panose="020B0404020203020204" pitchFamily="34" charset="0"/>
                          <a:cs typeface="Neo Sans Intel"/>
                        </a:rPr>
                        <a:t>*</a:t>
                      </a:r>
                    </a:p>
                  </a:txBody>
                  <a:tcPr marL="51435" marR="51435" marT="0" marB="0" anchor="ctr">
                    <a:lnL w="1905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476781">
                <a:tc>
                  <a:txBody>
                    <a:bodyPr/>
                    <a:lstStyle/>
                    <a:p>
                      <a:pPr marL="0" marR="0" algn="ctr">
                        <a:spcBef>
                          <a:spcPts val="0"/>
                        </a:spcBef>
                        <a:spcAft>
                          <a:spcPts val="1800"/>
                        </a:spcAft>
                      </a:pPr>
                      <a:r>
                        <a:rPr lang="en-US" sz="800" b="1" kern="1200" dirty="0" smtClean="0">
                          <a:solidFill>
                            <a:schemeClr val="lt1"/>
                          </a:solidFill>
                          <a:effectLst/>
                          <a:latin typeface="Intel Clear Light" panose="020B0404020203020204" pitchFamily="34" charset="0"/>
                          <a:ea typeface="+mn-ea"/>
                          <a:cs typeface="+mn-cs"/>
                        </a:rPr>
                        <a:t>Category</a:t>
                      </a:r>
                      <a:endParaRPr lang="en-US" sz="800" b="1" kern="1200" dirty="0">
                        <a:solidFill>
                          <a:schemeClr val="lt1"/>
                        </a:solidFill>
                        <a:effectLst/>
                        <a:latin typeface="Intel Clear Light" panose="020B0404020203020204" pitchFamily="34" charset="0"/>
                        <a:ea typeface="+mn-ea"/>
                        <a:cs typeface="+mn-cs"/>
                      </a:endParaRPr>
                    </a:p>
                  </a:txBody>
                  <a:tcPr marL="51435" marR="51435" marT="0" marB="0" anchor="ctr">
                    <a:lnL w="3175" cap="flat" cmpd="sng" algn="ctr">
                      <a:solidFill>
                        <a:schemeClr val="bg1"/>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tc>
                  <a:txBody>
                    <a:bodyPr/>
                    <a:lstStyle/>
                    <a:p>
                      <a:pPr marL="0" marR="0" algn="ctr">
                        <a:spcBef>
                          <a:spcPts val="0"/>
                        </a:spcBef>
                        <a:spcAft>
                          <a:spcPts val="1800"/>
                        </a:spcAft>
                      </a:pPr>
                      <a:r>
                        <a:rPr lang="en-US" sz="800" b="1" kern="1200" dirty="0" smtClean="0">
                          <a:solidFill>
                            <a:schemeClr val="lt1"/>
                          </a:solidFill>
                          <a:effectLst/>
                          <a:latin typeface="Intel Clear Light" panose="020B0404020203020204" pitchFamily="34" charset="0"/>
                          <a:ea typeface="+mn-ea"/>
                          <a:cs typeface="+mn-cs"/>
                        </a:rPr>
                        <a:t>Component</a:t>
                      </a:r>
                      <a:endParaRPr lang="en-US" sz="800" b="1" kern="1200" dirty="0">
                        <a:solidFill>
                          <a:schemeClr val="lt1"/>
                        </a:solidFill>
                        <a:effectLst/>
                        <a:latin typeface="Intel Clear Light" panose="020B0404020203020204" pitchFamily="34" charset="0"/>
                        <a:ea typeface="+mn-ea"/>
                        <a:cs typeface="+mn-cs"/>
                      </a:endParaRP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tc>
                  <a:txBody>
                    <a:bodyPr/>
                    <a:lstStyle/>
                    <a:p>
                      <a:pPr marL="0" marR="0" algn="ctr">
                        <a:spcBef>
                          <a:spcPts val="0"/>
                        </a:spcBef>
                        <a:spcAft>
                          <a:spcPts val="1800"/>
                        </a:spcAft>
                      </a:pPr>
                      <a:r>
                        <a:rPr lang="en-US" sz="900" b="1" kern="1200" baseline="30000" dirty="0" smtClean="0">
                          <a:solidFill>
                            <a:schemeClr val="lt1"/>
                          </a:solidFill>
                          <a:effectLst/>
                          <a:latin typeface="Intel Clear Light" panose="020B0404020203020204" pitchFamily="34" charset="0"/>
                          <a:ea typeface="+mn-ea"/>
                          <a:cs typeface="+mn-cs"/>
                        </a:rPr>
                        <a:t>Composer Edition</a:t>
                      </a:r>
                      <a:endParaRPr lang="en-US" sz="900" b="1" kern="1200" baseline="30000" dirty="0">
                        <a:solidFill>
                          <a:schemeClr val="lt1"/>
                        </a:solidFill>
                        <a:effectLst/>
                        <a:latin typeface="Intel Clear Light" panose="020B0404020203020204" pitchFamily="34" charset="0"/>
                        <a:ea typeface="+mn-ea"/>
                        <a:cs typeface="+mn-cs"/>
                      </a:endParaRPr>
                    </a:p>
                  </a:txBody>
                  <a:tcPr marL="68580" marR="0" marT="0" marB="0" vert="vert27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gn="ctr">
                        <a:spcBef>
                          <a:spcPts val="0"/>
                        </a:spcBef>
                        <a:spcAft>
                          <a:spcPts val="1800"/>
                        </a:spcAft>
                      </a:pPr>
                      <a:r>
                        <a:rPr lang="en-US" sz="900" b="1" kern="1200" baseline="30000" dirty="0" smtClean="0">
                          <a:solidFill>
                            <a:schemeClr val="lt1"/>
                          </a:solidFill>
                          <a:effectLst/>
                          <a:latin typeface="Intel Clear Light" panose="020B0404020203020204" pitchFamily="34" charset="0"/>
                          <a:ea typeface="+mn-ea"/>
                          <a:cs typeface="+mn-cs"/>
                        </a:rPr>
                        <a:t>Professional Edition</a:t>
                      </a:r>
                      <a:endParaRPr lang="en-US" sz="900" b="1" kern="1200" baseline="30000" dirty="0">
                        <a:solidFill>
                          <a:schemeClr val="lt1"/>
                        </a:solidFill>
                        <a:effectLst/>
                        <a:latin typeface="Intel Clear Light" panose="020B0404020203020204" pitchFamily="34" charset="0"/>
                        <a:ea typeface="+mn-ea"/>
                        <a:cs typeface="+mn-cs"/>
                      </a:endParaRPr>
                    </a:p>
                  </a:txBody>
                  <a:tcPr marL="68580" marR="0" marT="0" marB="0" vert="vert27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gn="ctr">
                        <a:spcBef>
                          <a:spcPts val="0"/>
                        </a:spcBef>
                        <a:spcAft>
                          <a:spcPts val="1800"/>
                        </a:spcAft>
                      </a:pPr>
                      <a:r>
                        <a:rPr lang="en-US" sz="900" b="1" kern="1200" baseline="30000" dirty="0" smtClean="0">
                          <a:solidFill>
                            <a:schemeClr val="lt1"/>
                          </a:solidFill>
                          <a:effectLst/>
                          <a:latin typeface="Intel Clear Light" panose="020B0404020203020204" pitchFamily="34" charset="0"/>
                          <a:ea typeface="+mn-ea"/>
                          <a:cs typeface="+mn-cs"/>
                        </a:rPr>
                        <a:t>Ultimate Edition</a:t>
                      </a:r>
                      <a:endParaRPr lang="en-US" sz="900" b="1" kern="1200" baseline="30000" dirty="0">
                        <a:solidFill>
                          <a:schemeClr val="lt1"/>
                        </a:solidFill>
                        <a:effectLst/>
                        <a:latin typeface="Intel Clear Light" panose="020B0404020203020204" pitchFamily="34" charset="0"/>
                        <a:ea typeface="+mn-ea"/>
                        <a:cs typeface="+mn-cs"/>
                      </a:endParaRPr>
                    </a:p>
                  </a:txBody>
                  <a:tcPr marL="68580" marR="0" marT="0" marB="0" vert="vert27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gn="ctr">
                        <a:spcBef>
                          <a:spcPts val="0"/>
                        </a:spcBef>
                        <a:spcAft>
                          <a:spcPts val="1800"/>
                        </a:spcAft>
                      </a:pPr>
                      <a:r>
                        <a:rPr lang="en-US" sz="900" b="1" kern="1200" baseline="30000" dirty="0" smtClean="0">
                          <a:solidFill>
                            <a:schemeClr val="lt1"/>
                          </a:solidFill>
                          <a:effectLst/>
                          <a:latin typeface="Intel Clear Light" panose="020B0404020203020204" pitchFamily="34" charset="0"/>
                          <a:ea typeface="+mn-ea"/>
                          <a:cs typeface="+mn-cs"/>
                        </a:rPr>
                        <a:t>Composer Edition</a:t>
                      </a:r>
                      <a:endParaRPr lang="en-US" sz="900" b="1" kern="1200" baseline="30000" dirty="0">
                        <a:solidFill>
                          <a:schemeClr val="lt1"/>
                        </a:solidFill>
                        <a:effectLst/>
                        <a:latin typeface="Intel Clear Light" panose="020B0404020203020204" pitchFamily="34" charset="0"/>
                        <a:ea typeface="+mn-ea"/>
                        <a:cs typeface="+mn-cs"/>
                      </a:endParaRPr>
                    </a:p>
                  </a:txBody>
                  <a:tcPr marL="68580" marR="0" marT="0" marB="0" vert="vert27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gn="ctr">
                        <a:spcBef>
                          <a:spcPts val="0"/>
                        </a:spcBef>
                        <a:spcAft>
                          <a:spcPts val="1800"/>
                        </a:spcAft>
                      </a:pPr>
                      <a:r>
                        <a:rPr lang="en-US" sz="900" b="1" kern="1200" baseline="30000" dirty="0" smtClean="0">
                          <a:solidFill>
                            <a:schemeClr val="lt1"/>
                          </a:solidFill>
                          <a:effectLst/>
                          <a:latin typeface="Intel Clear Light" panose="020B0404020203020204" pitchFamily="34" charset="0"/>
                          <a:ea typeface="+mn-ea"/>
                          <a:cs typeface="+mn-cs"/>
                        </a:rPr>
                        <a:t>Professional Edition</a:t>
                      </a:r>
                      <a:endParaRPr lang="en-US" sz="900" b="1" kern="1200" baseline="30000" dirty="0">
                        <a:solidFill>
                          <a:schemeClr val="lt1"/>
                        </a:solidFill>
                        <a:effectLst/>
                        <a:latin typeface="Intel Clear Light" panose="020B0404020203020204" pitchFamily="34" charset="0"/>
                        <a:ea typeface="+mn-ea"/>
                        <a:cs typeface="+mn-cs"/>
                      </a:endParaRPr>
                    </a:p>
                  </a:txBody>
                  <a:tcPr marL="68580" marR="0" marT="0" marB="0" vert="vert27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gn="ctr">
                        <a:spcBef>
                          <a:spcPts val="0"/>
                        </a:spcBef>
                        <a:spcAft>
                          <a:spcPts val="1800"/>
                        </a:spcAft>
                      </a:pPr>
                      <a:r>
                        <a:rPr lang="en-US" sz="900" b="1" kern="1200" baseline="30000" dirty="0" smtClean="0">
                          <a:solidFill>
                            <a:schemeClr val="lt1"/>
                          </a:solidFill>
                          <a:effectLst/>
                          <a:latin typeface="Intel Clear Light" panose="020B0404020203020204" pitchFamily="34" charset="0"/>
                          <a:ea typeface="+mn-ea"/>
                          <a:cs typeface="+mn-cs"/>
                        </a:rPr>
                        <a:t>Ultimate Edition</a:t>
                      </a:r>
                      <a:endParaRPr lang="en-US" sz="900" b="1" kern="1200" baseline="30000" dirty="0">
                        <a:solidFill>
                          <a:schemeClr val="lt1"/>
                        </a:solidFill>
                        <a:effectLst/>
                        <a:latin typeface="Intel Clear Light" panose="020B0404020203020204" pitchFamily="34" charset="0"/>
                        <a:ea typeface="+mn-ea"/>
                        <a:cs typeface="+mn-cs"/>
                      </a:endParaRPr>
                    </a:p>
                  </a:txBody>
                  <a:tcPr marL="68580" marR="0" marT="0" marB="0" vert="vert27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gn="ctr">
                        <a:spcBef>
                          <a:spcPts val="0"/>
                        </a:spcBef>
                        <a:spcAft>
                          <a:spcPts val="1800"/>
                        </a:spcAft>
                      </a:pPr>
                      <a:r>
                        <a:rPr lang="en-US" sz="900" b="1" kern="1200" baseline="30000" dirty="0" smtClean="0">
                          <a:solidFill>
                            <a:schemeClr val="lt1"/>
                          </a:solidFill>
                          <a:effectLst/>
                          <a:latin typeface="Intel Clear Light" panose="020B0404020203020204" pitchFamily="34" charset="0"/>
                          <a:ea typeface="+mn-ea"/>
                          <a:cs typeface="+mn-cs"/>
                        </a:rPr>
                        <a:t>Composer Edition</a:t>
                      </a:r>
                      <a:endParaRPr lang="en-US" sz="900" b="1" kern="1200" baseline="30000" dirty="0">
                        <a:solidFill>
                          <a:schemeClr val="lt1"/>
                        </a:solidFill>
                        <a:effectLst/>
                        <a:latin typeface="Intel Clear Light" panose="020B0404020203020204" pitchFamily="34" charset="0"/>
                        <a:ea typeface="+mn-ea"/>
                        <a:cs typeface="+mn-cs"/>
                      </a:endParaRPr>
                    </a:p>
                  </a:txBody>
                  <a:tcPr marL="68580" marR="0" marT="0" marB="0" vert="vert27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marL="0" marR="0" algn="ctr">
                        <a:spcBef>
                          <a:spcPts val="0"/>
                        </a:spcBef>
                        <a:spcAft>
                          <a:spcPts val="1800"/>
                        </a:spcAft>
                      </a:pPr>
                      <a:r>
                        <a:rPr lang="en-US" sz="900" b="1" kern="1200" baseline="30000" dirty="0" smtClean="0">
                          <a:solidFill>
                            <a:schemeClr val="lt1"/>
                          </a:solidFill>
                          <a:effectLst/>
                          <a:latin typeface="Intel Clear Light" panose="020B0404020203020204" pitchFamily="34" charset="0"/>
                          <a:ea typeface="+mn-ea"/>
                          <a:cs typeface="+mn-cs"/>
                        </a:rPr>
                        <a:t>Professional Edition</a:t>
                      </a:r>
                      <a:endParaRPr lang="en-US" sz="900" b="1" kern="1200" baseline="30000" dirty="0">
                        <a:solidFill>
                          <a:schemeClr val="lt1"/>
                        </a:solidFill>
                        <a:effectLst/>
                        <a:latin typeface="Intel Clear Light" panose="020B0404020203020204" pitchFamily="34" charset="0"/>
                        <a:ea typeface="+mn-ea"/>
                        <a:cs typeface="+mn-cs"/>
                      </a:endParaRPr>
                    </a:p>
                  </a:txBody>
                  <a:tcPr marL="51435" marR="0" marT="0" marB="0" vert="vert27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1800"/>
                        </a:spcAft>
                        <a:buClrTx/>
                        <a:buSzTx/>
                        <a:buFontTx/>
                        <a:buNone/>
                        <a:tabLst/>
                        <a:defRPr/>
                      </a:pPr>
                      <a:r>
                        <a:rPr lang="en-US" sz="900" b="1" kern="1200" baseline="30000" dirty="0" smtClean="0">
                          <a:solidFill>
                            <a:schemeClr val="lt1"/>
                          </a:solidFill>
                          <a:effectLst/>
                          <a:latin typeface="Intel Clear Light" panose="020B0404020203020204" pitchFamily="34" charset="0"/>
                          <a:ea typeface="+mn-ea"/>
                          <a:cs typeface="+mn-cs"/>
                        </a:rPr>
                        <a:t>Composer Edition</a:t>
                      </a:r>
                    </a:p>
                  </a:txBody>
                  <a:tcPr marL="51435" marR="51435" marT="0" marB="0" vert="vert270" anchor="ctr">
                    <a:lnL w="1905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182880">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effectLst/>
                          <a:latin typeface="Intel Clear Light" panose="020B0404020203020204" pitchFamily="34" charset="0"/>
                          <a:ea typeface="Verdana" pitchFamily="34" charset="0"/>
                          <a:cs typeface="Verdana" pitchFamily="34" charset="0"/>
                        </a:rPr>
                        <a:t>Host Operating</a:t>
                      </a:r>
                      <a:r>
                        <a:rPr lang="en-US" sz="800" baseline="0" dirty="0" smtClean="0">
                          <a:effectLst/>
                          <a:latin typeface="Intel Clear Light" panose="020B0404020203020204" pitchFamily="34" charset="0"/>
                          <a:ea typeface="Verdana" pitchFamily="34" charset="0"/>
                          <a:cs typeface="Verdana" pitchFamily="34" charset="0"/>
                        </a:rPr>
                        <a:t> Systems</a:t>
                      </a:r>
                      <a:endParaRPr lang="en-US" sz="800" dirty="0" smtClean="0">
                        <a:effectLst/>
                        <a:latin typeface="Intel Clear Light" panose="020B0404020203020204" pitchFamily="34" charset="0"/>
                        <a:ea typeface="Verdana" pitchFamily="34" charset="0"/>
                        <a:cs typeface="Verdana" pitchFamily="34" charset="0"/>
                      </a:endParaRPr>
                    </a:p>
                  </a:txBody>
                  <a:tcPr marL="51435" marR="51435" marT="0" marB="0" anchor="ctr">
                    <a:lnL w="12700"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algn="l">
                        <a:spcBef>
                          <a:spcPts val="0"/>
                        </a:spcBef>
                        <a:spcAft>
                          <a:spcPts val="0"/>
                        </a:spcAft>
                      </a:pPr>
                      <a:endParaRPr lang="en-US" sz="1050" dirty="0">
                        <a:effectLst/>
                        <a:latin typeface="Intel Clear Light" panose="020B0404020203020204" pitchFamily="34" charset="0"/>
                        <a:ea typeface="Times New Roman"/>
                        <a:cs typeface="Times New Roman"/>
                      </a:endParaRPr>
                    </a:p>
                  </a:txBody>
                  <a:tcPr marL="68580" marR="68580" marT="0" marB="0" anchor="ctr">
                    <a:lnL w="12700" cap="flat" cmpd="sng" algn="ctr">
                      <a:no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kern="1200" dirty="0" smtClean="0">
                          <a:solidFill>
                            <a:schemeClr val="dk1"/>
                          </a:solidFill>
                          <a:effectLst/>
                          <a:latin typeface="Intel Clear Light" panose="020B0404020203020204" pitchFamily="34" charset="0"/>
                          <a:ea typeface="Verdana" pitchFamily="34" charset="0"/>
                          <a:cs typeface="Verdana" pitchFamily="34" charset="0"/>
                        </a:rPr>
                        <a:t>Linux*,</a:t>
                      </a:r>
                      <a:r>
                        <a:rPr lang="en-US" sz="600" kern="1200" baseline="0" dirty="0" smtClean="0">
                          <a:solidFill>
                            <a:schemeClr val="dk1"/>
                          </a:solidFill>
                          <a:effectLst/>
                          <a:latin typeface="Intel Clear Light" panose="020B0404020203020204" pitchFamily="34" charset="0"/>
                          <a:ea typeface="Verdana" pitchFamily="34" charset="0"/>
                          <a:cs typeface="Verdana" pitchFamily="34" charset="0"/>
                        </a:rPr>
                        <a:t> Windows*</a:t>
                      </a:r>
                      <a:endParaRPr lang="en-US" sz="600" kern="1200" dirty="0" smtClean="0">
                        <a:solidFill>
                          <a:schemeClr val="dk1"/>
                        </a:solidFill>
                        <a:effectLst/>
                        <a:latin typeface="Intel Clear Light" panose="020B0404020203020204" pitchFamily="34" charset="0"/>
                        <a:ea typeface="Verdana" pitchFamily="34" charset="0"/>
                        <a:cs typeface="Verdana" pitchFamily="34" charset="0"/>
                      </a:endParaRP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dk1"/>
                        </a:solidFill>
                        <a:effectLst/>
                        <a:latin typeface="Intel Clear Light" panose="020B0404020203020204" pitchFamily="34" charset="0"/>
                        <a:ea typeface="Verdana" pitchFamily="34" charset="0"/>
                        <a:cs typeface="Verdana" pitchFamily="34"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dk1"/>
                        </a:solidFill>
                        <a:effectLst/>
                        <a:latin typeface="Intel Clear Light" panose="020B0404020203020204" pitchFamily="34" charset="0"/>
                        <a:ea typeface="Verdana" pitchFamily="34" charset="0"/>
                        <a:cs typeface="Verdana" pitchFamily="34"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kern="1200" dirty="0" smtClean="0">
                          <a:solidFill>
                            <a:schemeClr val="dk1"/>
                          </a:solidFill>
                          <a:effectLst/>
                          <a:latin typeface="Intel Clear Light" panose="020B0404020203020204" pitchFamily="34" charset="0"/>
                          <a:ea typeface="Verdana" pitchFamily="34" charset="0"/>
                          <a:cs typeface="Verdana" pitchFamily="34" charset="0"/>
                        </a:rPr>
                        <a:t>Linux*, Windows*</a:t>
                      </a: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dk1"/>
                        </a:solidFill>
                        <a:effectLst/>
                        <a:latin typeface="Intel Clear Light" panose="020B0404020203020204" pitchFamily="34" charset="0"/>
                        <a:ea typeface="Verdana" pitchFamily="34" charset="0"/>
                        <a:cs typeface="Verdana" pitchFamily="34"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dk1"/>
                        </a:solidFill>
                        <a:effectLst/>
                        <a:latin typeface="Intel Clear Light" panose="020B0404020203020204" pitchFamily="34" charset="0"/>
                        <a:ea typeface="Verdana" pitchFamily="34" charset="0"/>
                        <a:cs typeface="Verdana" pitchFamily="34"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kern="1200" dirty="0" smtClean="0">
                          <a:solidFill>
                            <a:schemeClr val="dk1"/>
                          </a:solidFill>
                          <a:effectLst/>
                          <a:latin typeface="Intel Clear Light" panose="020B0404020203020204" pitchFamily="34" charset="0"/>
                          <a:ea typeface="Verdana" pitchFamily="34" charset="0"/>
                          <a:cs typeface="Verdana" pitchFamily="34" charset="0"/>
                        </a:rPr>
                        <a:t>Windows*</a:t>
                      </a: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50" dirty="0" smtClean="0">
                        <a:effectLst/>
                        <a:latin typeface="Intel Clear Light" panose="020B0404020203020204" pitchFamily="34" charset="0"/>
                        <a:ea typeface="Times New Roman"/>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kern="1200" dirty="0" smtClean="0">
                          <a:solidFill>
                            <a:schemeClr val="dk1"/>
                          </a:solidFill>
                          <a:effectLst/>
                          <a:latin typeface="Intel Clear Light" panose="020B0404020203020204" pitchFamily="34" charset="0"/>
                          <a:ea typeface="Verdana" pitchFamily="34" charset="0"/>
                          <a:cs typeface="Verdana" pitchFamily="34" charset="0"/>
                        </a:rPr>
                        <a:t>Linux*,</a:t>
                      </a:r>
                      <a:r>
                        <a:rPr lang="en-US" sz="600" kern="1200" baseline="0" dirty="0" smtClean="0">
                          <a:solidFill>
                            <a:schemeClr val="dk1"/>
                          </a:solidFill>
                          <a:effectLst/>
                          <a:latin typeface="Intel Clear Light" panose="020B0404020203020204" pitchFamily="34" charset="0"/>
                          <a:ea typeface="Verdana" pitchFamily="34" charset="0"/>
                          <a:cs typeface="Verdana" pitchFamily="34" charset="0"/>
                        </a:rPr>
                        <a:t> </a:t>
                      </a:r>
                      <a:r>
                        <a:rPr lang="en-US" sz="600" kern="1200" dirty="0" smtClean="0">
                          <a:solidFill>
                            <a:schemeClr val="dk1"/>
                          </a:solidFill>
                          <a:effectLst/>
                          <a:latin typeface="Intel Clear Light" panose="020B0404020203020204" pitchFamily="34" charset="0"/>
                          <a:ea typeface="Verdana" pitchFamily="34" charset="0"/>
                          <a:cs typeface="Verdana" pitchFamily="34" charset="0"/>
                        </a:rPr>
                        <a:t>Windows*</a:t>
                      </a:r>
                    </a:p>
                  </a:txBody>
                  <a:tcPr marL="51435" marR="51435" marT="0" marB="0" anchor="ctr">
                    <a:lnL w="1905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82880">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effectLst/>
                          <a:latin typeface="Intel Clear Light" panose="020B0404020203020204" pitchFamily="34" charset="0"/>
                          <a:ea typeface="Verdana" pitchFamily="34" charset="0"/>
                          <a:cs typeface="Verdana" pitchFamily="34" charset="0"/>
                        </a:rPr>
                        <a:t>Integrated</a:t>
                      </a:r>
                      <a:r>
                        <a:rPr lang="en-US" sz="800" baseline="0" dirty="0" smtClean="0">
                          <a:effectLst/>
                          <a:latin typeface="Intel Clear Light" panose="020B0404020203020204" pitchFamily="34" charset="0"/>
                          <a:ea typeface="Verdana" pitchFamily="34" charset="0"/>
                          <a:cs typeface="Verdana" pitchFamily="34" charset="0"/>
                        </a:rPr>
                        <a:t> Development Environment</a:t>
                      </a:r>
                      <a:endParaRPr lang="en-US" sz="800" dirty="0" smtClean="0">
                        <a:effectLst/>
                        <a:latin typeface="Intel Clear Light" panose="020B0404020203020204" pitchFamily="34" charset="0"/>
                        <a:ea typeface="Verdana" pitchFamily="34" charset="0"/>
                        <a:cs typeface="Verdana" pitchFamily="34" charset="0"/>
                      </a:endParaRPr>
                    </a:p>
                  </a:txBody>
                  <a:tcPr marL="51435" marR="51435" marT="0" marB="0" anchor="ctr">
                    <a:lnL w="12700"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algn="l">
                        <a:spcBef>
                          <a:spcPts val="0"/>
                        </a:spcBef>
                        <a:spcAft>
                          <a:spcPts val="0"/>
                        </a:spcAft>
                      </a:pPr>
                      <a:endParaRPr lang="en-US" sz="1050" dirty="0">
                        <a:effectLst/>
                        <a:latin typeface="Intel Clear Light" panose="020B0404020203020204" pitchFamily="34" charset="0"/>
                        <a:ea typeface="Times New Roman"/>
                        <a:cs typeface="Times New Roman"/>
                      </a:endParaRPr>
                    </a:p>
                  </a:txBody>
                  <a:tcPr marL="68580" marR="68580" marT="0" marB="0" anchor="ctr">
                    <a:lnL w="12700" cap="flat" cmpd="sng" algn="ctr">
                      <a:noFill/>
                      <a:prstDash val="solid"/>
                      <a:round/>
                      <a:headEnd type="none" w="med" len="med"/>
                      <a:tailEnd type="none" w="med" len="med"/>
                    </a:lnL>
                    <a:lnR w="285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kern="1200" dirty="0" smtClean="0">
                          <a:solidFill>
                            <a:schemeClr val="dk1"/>
                          </a:solidFill>
                          <a:effectLst/>
                          <a:latin typeface="Intel Clear Light" panose="020B0404020203020204" pitchFamily="34" charset="0"/>
                          <a:ea typeface="Verdana" pitchFamily="34" charset="0"/>
                          <a:cs typeface="Verdana" pitchFamily="34" charset="0"/>
                        </a:rPr>
                        <a:t>Eclipse*, Wind</a:t>
                      </a:r>
                      <a:r>
                        <a:rPr lang="en-US" sz="600" kern="1200" baseline="0" dirty="0" smtClean="0">
                          <a:solidFill>
                            <a:schemeClr val="dk1"/>
                          </a:solidFill>
                          <a:effectLst/>
                          <a:latin typeface="Intel Clear Light" panose="020B0404020203020204" pitchFamily="34" charset="0"/>
                          <a:ea typeface="Verdana" pitchFamily="34" charset="0"/>
                          <a:cs typeface="Verdana" pitchFamily="34" charset="0"/>
                        </a:rPr>
                        <a:t> River* Workbench*</a:t>
                      </a:r>
                      <a:endParaRPr lang="en-US" sz="600" kern="1200" dirty="0" smtClean="0">
                        <a:solidFill>
                          <a:schemeClr val="dk1"/>
                        </a:solidFill>
                        <a:effectLst/>
                        <a:latin typeface="Intel Clear Light" panose="020B0404020203020204" pitchFamily="34" charset="0"/>
                        <a:ea typeface="Verdana" pitchFamily="34" charset="0"/>
                        <a:cs typeface="Verdana" pitchFamily="34" charset="0"/>
                      </a:endParaRP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dk1"/>
                        </a:solidFill>
                        <a:effectLst/>
                        <a:latin typeface="Intel Clear Light" panose="020B0404020203020204" pitchFamily="34" charset="0"/>
                        <a:ea typeface="Verdana" pitchFamily="34" charset="0"/>
                        <a:cs typeface="Verdana" pitchFamily="34"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dk1"/>
                        </a:solidFill>
                        <a:effectLst/>
                        <a:latin typeface="Intel Clear Light" panose="020B0404020203020204" pitchFamily="34" charset="0"/>
                        <a:ea typeface="Verdana" pitchFamily="34" charset="0"/>
                        <a:cs typeface="Verdana" pitchFamily="34"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kern="1200" dirty="0" smtClean="0">
                          <a:solidFill>
                            <a:schemeClr val="dk1"/>
                          </a:solidFill>
                          <a:effectLst/>
                          <a:latin typeface="Intel Clear Light" panose="020B0404020203020204" pitchFamily="34" charset="0"/>
                          <a:ea typeface="Verdana" pitchFamily="34" charset="0"/>
                          <a:cs typeface="Verdana" pitchFamily="34" charset="0"/>
                        </a:rPr>
                        <a:t>Eclipse*</a:t>
                      </a: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dk1"/>
                        </a:solidFill>
                        <a:effectLst/>
                        <a:latin typeface="Intel Clear Light" panose="020B0404020203020204" pitchFamily="34" charset="0"/>
                        <a:ea typeface="Verdana" pitchFamily="34" charset="0"/>
                        <a:cs typeface="Verdana" pitchFamily="34"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dk1"/>
                        </a:solidFill>
                        <a:effectLst/>
                        <a:latin typeface="Intel Clear Light" panose="020B0404020203020204" pitchFamily="34" charset="0"/>
                        <a:ea typeface="Verdana" pitchFamily="34" charset="0"/>
                        <a:cs typeface="Verdana" pitchFamily="34"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kern="1200" dirty="0" smtClean="0">
                          <a:solidFill>
                            <a:schemeClr val="dk1"/>
                          </a:solidFill>
                          <a:effectLst/>
                          <a:latin typeface="Intel Clear Light" panose="020B0404020203020204" pitchFamily="34" charset="0"/>
                          <a:ea typeface="Verdana" pitchFamily="34" charset="0"/>
                          <a:cs typeface="Verdana" pitchFamily="34" charset="0"/>
                        </a:rPr>
                        <a:t>Visual Studio*</a:t>
                      </a: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algn="ctr">
                        <a:spcBef>
                          <a:spcPts val="0"/>
                        </a:spcBef>
                        <a:spcAft>
                          <a:spcPts val="0"/>
                        </a:spcAft>
                      </a:pPr>
                      <a:endParaRPr lang="en-US" sz="1050" dirty="0">
                        <a:effectLst/>
                        <a:latin typeface="Intel Clear Light" panose="020B0404020203020204" pitchFamily="34" charset="0"/>
                        <a:ea typeface="Times New Roman"/>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kern="1200" dirty="0" smtClean="0">
                          <a:solidFill>
                            <a:schemeClr val="dk1"/>
                          </a:solidFill>
                          <a:effectLst/>
                          <a:latin typeface="Intel Clear Light" panose="020B0404020203020204" pitchFamily="34" charset="0"/>
                          <a:ea typeface="Verdana" pitchFamily="34" charset="0"/>
                          <a:cs typeface="Verdana" pitchFamily="34" charset="0"/>
                        </a:rPr>
                        <a:t>Wind River* Workbench*</a:t>
                      </a:r>
                    </a:p>
                  </a:txBody>
                  <a:tcPr marL="51435" marR="51435" marT="0" marB="0" anchor="ctr">
                    <a:lnL w="1905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37160">
                <a:tc rowSpan="4">
                  <a:txBody>
                    <a:bodyPr/>
                    <a:lstStyle/>
                    <a:p>
                      <a:pPr marL="0" marR="0" algn="ctr">
                        <a:spcBef>
                          <a:spcPts val="0"/>
                        </a:spcBef>
                        <a:spcAft>
                          <a:spcPts val="0"/>
                        </a:spcAft>
                      </a:pPr>
                      <a:r>
                        <a:rPr lang="en-US" sz="800" b="1" dirty="0" smtClean="0">
                          <a:effectLst/>
                          <a:latin typeface="Intel Clear Light" panose="020B0404020203020204" pitchFamily="34" charset="0"/>
                          <a:ea typeface="Verdana" pitchFamily="34" charset="0"/>
                          <a:cs typeface="Verdana" pitchFamily="34" charset="0"/>
                        </a:rPr>
                        <a:t>Compiler &amp; Libraries</a:t>
                      </a:r>
                      <a:endParaRPr lang="en-US" sz="800" b="1" dirty="0">
                        <a:effectLst/>
                        <a:latin typeface="Intel Clear Light" panose="020B0404020203020204" pitchFamily="34" charset="0"/>
                        <a:ea typeface="Verdana" pitchFamily="34" charset="0"/>
                        <a:cs typeface="Verdana" pitchFamily="34" charset="0"/>
                      </a:endParaRPr>
                    </a:p>
                  </a:txBody>
                  <a:tcPr marL="51435" marR="51435" marT="0" marB="0" anchor="ctr">
                    <a:lnL w="12700" cap="flat" cmpd="sng" algn="ctr">
                      <a:solidFill>
                        <a:schemeClr val="bg1">
                          <a:lumMod val="75000"/>
                        </a:schemeClr>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spcBef>
                          <a:spcPts val="0"/>
                        </a:spcBef>
                        <a:spcAft>
                          <a:spcPts val="0"/>
                        </a:spcAft>
                      </a:pPr>
                      <a:r>
                        <a:rPr lang="en-US" sz="800" dirty="0" smtClean="0">
                          <a:effectLst/>
                          <a:latin typeface="Intel Clear Light" panose="020B0404020203020204" pitchFamily="34" charset="0"/>
                        </a:rPr>
                        <a:t>Intel</a:t>
                      </a:r>
                      <a:r>
                        <a:rPr lang="en-US" sz="800" baseline="30000" dirty="0" smtClean="0">
                          <a:effectLst/>
                          <a:latin typeface="Intel Clear Light" panose="020B0404020203020204" pitchFamily="34" charset="0"/>
                        </a:rPr>
                        <a:t>®</a:t>
                      </a:r>
                      <a:r>
                        <a:rPr lang="en-US" sz="800" baseline="0" dirty="0" smtClean="0">
                          <a:effectLst/>
                          <a:latin typeface="Intel Clear Light" panose="020B0404020203020204" pitchFamily="34" charset="0"/>
                        </a:rPr>
                        <a:t> C++ </a:t>
                      </a:r>
                      <a:r>
                        <a:rPr lang="en-US" sz="800" dirty="0" smtClean="0">
                          <a:effectLst/>
                          <a:latin typeface="Intel Clear Light" panose="020B0404020203020204" pitchFamily="34" charset="0"/>
                        </a:rPr>
                        <a:t>Compiler</a:t>
                      </a:r>
                      <a:endParaRPr lang="en-US" sz="800" dirty="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800" b="1" dirty="0" smtClean="0">
                          <a:solidFill>
                            <a:srgbClr val="00B050"/>
                          </a:solidFill>
                          <a:effectLst/>
                          <a:latin typeface="Intel Clear Light" panose="020B0404020203020204" pitchFamily="34" charset="0"/>
                        </a:rPr>
                        <a:t>√</a:t>
                      </a:r>
                      <a:endParaRPr lang="en-US" sz="800" dirty="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800" b="1" dirty="0" smtClean="0">
                          <a:solidFill>
                            <a:srgbClr val="00B050"/>
                          </a:solidFill>
                          <a:effectLst/>
                          <a:latin typeface="Intel Clear Light" panose="020B0404020203020204" pitchFamily="34" charset="0"/>
                        </a:rPr>
                        <a:t>√</a:t>
                      </a:r>
                      <a:endParaRPr lang="en-US" sz="800" dirty="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800" b="1" dirty="0" smtClean="0">
                          <a:solidFill>
                            <a:srgbClr val="00B050"/>
                          </a:solidFill>
                          <a:effectLst/>
                          <a:latin typeface="Intel Clear Light" panose="020B0404020203020204" pitchFamily="34" charset="0"/>
                        </a:rPr>
                        <a:t>√</a:t>
                      </a:r>
                      <a:endParaRPr lang="en-US" sz="800" dirty="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800" b="1" dirty="0" smtClean="0">
                          <a:solidFill>
                            <a:srgbClr val="00B050"/>
                          </a:solidFill>
                          <a:effectLst/>
                          <a:latin typeface="Intel Clear Light" panose="020B0404020203020204" pitchFamily="34" charset="0"/>
                        </a:rPr>
                        <a:t>√</a:t>
                      </a:r>
                      <a:endParaRPr lang="en-US" sz="800" dirty="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 </a:t>
                      </a:r>
                      <a:r>
                        <a:rPr lang="en-US" sz="900" b="0" baseline="30000" dirty="0" smtClean="0">
                          <a:solidFill>
                            <a:schemeClr val="tx1"/>
                          </a:solidFill>
                          <a:effectLst/>
                          <a:latin typeface="Intel Clear Light" panose="020B0404020203020204" pitchFamily="34" charset="0"/>
                          <a:ea typeface="Verdana" panose="020B0604030504040204" pitchFamily="34" charset="0"/>
                          <a:cs typeface="Verdana" panose="020B0604030504040204" pitchFamily="34" charset="0"/>
                        </a:rPr>
                        <a:t>2</a:t>
                      </a:r>
                      <a:endParaRPr lang="en-US" sz="900" dirty="0" smtClean="0">
                        <a:solidFill>
                          <a:schemeClr val="tx1"/>
                        </a:solidFill>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37160">
                <a:tc vMerge="1">
                  <a:txBody>
                    <a:bodyPr/>
                    <a:lstStyle/>
                    <a:p>
                      <a:pPr marL="0" marR="0" indent="0" algn="l" defTabSz="914078" rtl="0" eaLnBrk="1" fontAlgn="auto" latinLnBrk="0" hangingPunct="1">
                        <a:lnSpc>
                          <a:spcPct val="100000"/>
                        </a:lnSpc>
                        <a:spcBef>
                          <a:spcPts val="0"/>
                        </a:spcBef>
                        <a:spcAft>
                          <a:spcPts val="0"/>
                        </a:spcAft>
                        <a:buClrTx/>
                        <a:buSzTx/>
                        <a:buFontTx/>
                        <a:buNone/>
                        <a:tabLst/>
                        <a:defRPr/>
                      </a:pPr>
                      <a:endParaRPr lang="en-US" sz="1200" baseline="30000" dirty="0" smtClean="0">
                        <a:effectLst/>
                        <a:latin typeface="Calibri"/>
                        <a:ea typeface="Times New Roman"/>
                        <a:cs typeface="Times New Roman"/>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078" rtl="0" eaLnBrk="1" fontAlgn="auto" latinLnBrk="0" hangingPunct="1">
                        <a:lnSpc>
                          <a:spcPct val="100000"/>
                        </a:lnSpc>
                        <a:spcBef>
                          <a:spcPts val="0"/>
                        </a:spcBef>
                        <a:spcAft>
                          <a:spcPts val="0"/>
                        </a:spcAft>
                        <a:buClrTx/>
                        <a:buSzTx/>
                        <a:buFontTx/>
                        <a:buNone/>
                        <a:tabLst/>
                        <a:defRPr/>
                      </a:pPr>
                      <a:r>
                        <a:rPr lang="en-US" sz="800" dirty="0" smtClean="0">
                          <a:effectLst/>
                          <a:latin typeface="Intel Clear Light" panose="020B0404020203020204" pitchFamily="34" charset="0"/>
                        </a:rPr>
                        <a:t>Intel</a:t>
                      </a:r>
                      <a:r>
                        <a:rPr lang="en-US" sz="800" baseline="30000" dirty="0" smtClean="0">
                          <a:effectLst/>
                          <a:latin typeface="Intel Clear Light" panose="020B0404020203020204" pitchFamily="34" charset="0"/>
                        </a:rPr>
                        <a:t>®</a:t>
                      </a:r>
                      <a:r>
                        <a:rPr lang="en-US" sz="800" dirty="0" smtClean="0">
                          <a:effectLst/>
                          <a:latin typeface="Intel Clear Light" panose="020B0404020203020204" pitchFamily="34" charset="0"/>
                        </a:rPr>
                        <a:t> Integrated Performance Primitives</a:t>
                      </a:r>
                      <a:endParaRPr lang="en-US" sz="800" baseline="300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800" b="1" dirty="0" smtClean="0">
                          <a:solidFill>
                            <a:srgbClr val="00B050"/>
                          </a:solidFill>
                          <a:effectLst/>
                          <a:latin typeface="Intel Clear Light" panose="020B0404020203020204" pitchFamily="34" charset="0"/>
                        </a:rPr>
                        <a:t>√</a:t>
                      </a:r>
                      <a:endParaRPr lang="en-US" sz="800" dirty="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800" b="1" dirty="0" smtClean="0">
                          <a:solidFill>
                            <a:srgbClr val="00B050"/>
                          </a:solidFill>
                          <a:effectLst/>
                          <a:latin typeface="Intel Clear Light" panose="020B0404020203020204" pitchFamily="34" charset="0"/>
                        </a:rPr>
                        <a:t>√</a:t>
                      </a:r>
                      <a:endParaRPr lang="en-US" sz="800" dirty="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800" b="1" dirty="0" smtClean="0">
                          <a:solidFill>
                            <a:srgbClr val="00B050"/>
                          </a:solidFill>
                          <a:effectLst/>
                          <a:latin typeface="Intel Clear Light" panose="020B0404020203020204" pitchFamily="34" charset="0"/>
                        </a:rPr>
                        <a:t>√</a:t>
                      </a:r>
                      <a:endParaRPr lang="en-US" sz="800" dirty="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800" b="1" dirty="0" smtClean="0">
                          <a:solidFill>
                            <a:srgbClr val="00B050"/>
                          </a:solidFill>
                          <a:effectLst/>
                          <a:latin typeface="Intel Clear Light" panose="020B0404020203020204" pitchFamily="34" charset="0"/>
                        </a:rPr>
                        <a:t>√</a:t>
                      </a:r>
                      <a:endParaRPr lang="en-US" sz="800" dirty="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 </a:t>
                      </a:r>
                      <a:r>
                        <a:rPr lang="en-US" sz="900" b="0" baseline="30000" dirty="0" smtClean="0">
                          <a:solidFill>
                            <a:schemeClr val="tx1"/>
                          </a:solidFill>
                          <a:effectLst/>
                          <a:latin typeface="Intel Clear Light" panose="020B0404020203020204" pitchFamily="34" charset="0"/>
                          <a:ea typeface="Verdana" panose="020B0604030504040204" pitchFamily="34" charset="0"/>
                          <a:cs typeface="Verdana" panose="020B0604030504040204" pitchFamily="34" charset="0"/>
                        </a:rPr>
                        <a:t>2</a:t>
                      </a:r>
                      <a:endParaRPr lang="en-US" sz="900" dirty="0" smtClean="0">
                        <a:solidFill>
                          <a:schemeClr val="tx1"/>
                        </a:solidFill>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20015">
                <a:tc vMerge="1">
                  <a:txBody>
                    <a:bodyPr/>
                    <a:lstStyle/>
                    <a:p>
                      <a:pPr marL="0" marR="0" algn="l">
                        <a:spcBef>
                          <a:spcPts val="0"/>
                        </a:spcBef>
                        <a:spcAft>
                          <a:spcPts val="0"/>
                        </a:spcAft>
                      </a:pPr>
                      <a:endParaRPr lang="en-US" sz="1200" baseline="30000" dirty="0">
                        <a:effectLst/>
                        <a:latin typeface="Calibri"/>
                        <a:ea typeface="Times New Roman"/>
                        <a:cs typeface="Times New Roman"/>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l">
                        <a:spcBef>
                          <a:spcPts val="0"/>
                        </a:spcBef>
                        <a:spcAft>
                          <a:spcPts val="0"/>
                        </a:spcAft>
                      </a:pPr>
                      <a:r>
                        <a:rPr lang="en-US" sz="800" dirty="0" smtClean="0">
                          <a:effectLst/>
                          <a:latin typeface="Intel Clear Light" panose="020B0404020203020204" pitchFamily="34" charset="0"/>
                        </a:rPr>
                        <a:t>Intel</a:t>
                      </a:r>
                      <a:r>
                        <a:rPr lang="en-US" sz="800" baseline="30000" dirty="0" smtClean="0">
                          <a:effectLst/>
                          <a:latin typeface="Intel Clear Light" panose="020B0404020203020204" pitchFamily="34" charset="0"/>
                        </a:rPr>
                        <a:t>®</a:t>
                      </a:r>
                      <a:r>
                        <a:rPr lang="en-US" sz="800" dirty="0" smtClean="0">
                          <a:effectLst/>
                          <a:latin typeface="Intel Clear Light" panose="020B0404020203020204" pitchFamily="34" charset="0"/>
                        </a:rPr>
                        <a:t> Math Kernel Library</a:t>
                      </a:r>
                      <a:endParaRPr lang="en-US" sz="800" baseline="30000" dirty="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800" b="1" dirty="0" smtClean="0">
                          <a:solidFill>
                            <a:srgbClr val="00B050"/>
                          </a:solidFill>
                          <a:effectLst/>
                          <a:latin typeface="Intel Clear Light" panose="020B0404020203020204" pitchFamily="34" charset="0"/>
                        </a:rPr>
                        <a:t>√</a:t>
                      </a:r>
                      <a:endParaRPr lang="en-US" sz="800" dirty="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800" b="1" dirty="0" smtClean="0">
                          <a:solidFill>
                            <a:srgbClr val="00B050"/>
                          </a:solidFill>
                          <a:effectLst/>
                          <a:latin typeface="Intel Clear Light" panose="020B0404020203020204" pitchFamily="34" charset="0"/>
                        </a:rPr>
                        <a:t>√</a:t>
                      </a:r>
                      <a:endParaRPr lang="en-US" sz="800" dirty="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20015">
                <a:tc vMerge="1">
                  <a:txBody>
                    <a:bodyPr/>
                    <a:lstStyle/>
                    <a:p>
                      <a:pPr marL="0" marR="0" algn="ctr">
                        <a:spcBef>
                          <a:spcPts val="0"/>
                        </a:spcBef>
                        <a:spcAft>
                          <a:spcPts val="0"/>
                        </a:spcAft>
                      </a:pPr>
                      <a:endParaRPr lang="en-US" sz="1050" b="1" dirty="0">
                        <a:effectLst/>
                        <a:latin typeface="Intel Clear Light" panose="020B0404020203020204" pitchFamily="34" charset="0"/>
                        <a:ea typeface="Verdana" pitchFamily="34" charset="0"/>
                        <a:cs typeface="Verdana" pitchFamily="34" charset="0"/>
                      </a:endParaRPr>
                    </a:p>
                  </a:txBody>
                  <a:tcPr marL="68580" marR="68580" marT="0" marB="0" anchor="ctr">
                    <a:lnL w="12700" cap="flat" cmpd="sng" algn="ctr">
                      <a:solidFill>
                        <a:schemeClr val="bg1">
                          <a:lumMod val="75000"/>
                        </a:schemeClr>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spcBef>
                          <a:spcPts val="0"/>
                        </a:spcBef>
                        <a:spcAft>
                          <a:spcPts val="0"/>
                        </a:spcAft>
                      </a:pPr>
                      <a:r>
                        <a:rPr lang="en-US" sz="800" kern="1200" dirty="0" smtClean="0">
                          <a:solidFill>
                            <a:schemeClr val="dk1"/>
                          </a:solidFill>
                          <a:effectLst/>
                          <a:latin typeface="Intel Clear Light" panose="020B0404020203020204" pitchFamily="34" charset="0"/>
                          <a:ea typeface="+mn-ea"/>
                          <a:cs typeface="+mn-cs"/>
                        </a:rPr>
                        <a:t>Intel® Threading Building Blocks</a:t>
                      </a:r>
                      <a:endParaRPr lang="en-US" sz="800" kern="1200" dirty="0">
                        <a:solidFill>
                          <a:schemeClr val="dk1"/>
                        </a:solidFill>
                        <a:effectLst/>
                        <a:latin typeface="Intel Clear Light" panose="020B0404020203020204" pitchFamily="34" charset="0"/>
                        <a:ea typeface="+mn-ea"/>
                        <a:cs typeface="+mn-cs"/>
                      </a:endParaRP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800" b="1" dirty="0" smtClean="0">
                          <a:solidFill>
                            <a:srgbClr val="00B050"/>
                          </a:solidFill>
                          <a:effectLst/>
                          <a:latin typeface="Intel Clear Light" panose="020B0404020203020204" pitchFamily="34" charset="0"/>
                        </a:rPr>
                        <a:t>√</a:t>
                      </a:r>
                      <a:endParaRPr lang="en-US" sz="800" dirty="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240030">
                <a:tc>
                  <a:txBody>
                    <a:bodyPr/>
                    <a:lstStyle/>
                    <a:p>
                      <a:pPr marL="0" marR="0" algn="ctr">
                        <a:spcBef>
                          <a:spcPts val="0"/>
                        </a:spcBef>
                        <a:spcAft>
                          <a:spcPts val="0"/>
                        </a:spcAft>
                      </a:pPr>
                      <a:r>
                        <a:rPr lang="en-US" sz="800" b="1" dirty="0" smtClean="0">
                          <a:effectLst/>
                          <a:latin typeface="Intel Clear Light" panose="020B0404020203020204" pitchFamily="34" charset="0"/>
                          <a:ea typeface="Verdana" pitchFamily="34" charset="0"/>
                          <a:cs typeface="Verdana" pitchFamily="34" charset="0"/>
                        </a:rPr>
                        <a:t>Application Debugger</a:t>
                      </a:r>
                      <a:endParaRPr lang="en-US" sz="800" b="1" dirty="0">
                        <a:effectLst/>
                        <a:latin typeface="Intel Clear Light" panose="020B0404020203020204" pitchFamily="34" charset="0"/>
                        <a:ea typeface="Verdana" pitchFamily="34" charset="0"/>
                        <a:cs typeface="Verdana" pitchFamily="34" charset="0"/>
                      </a:endParaRPr>
                    </a:p>
                  </a:txBody>
                  <a:tcPr marL="51435" marR="51435" marT="0" marB="0" anchor="ctr">
                    <a:lnL w="12700" cap="flat" cmpd="sng" algn="ctr">
                      <a:solidFill>
                        <a:schemeClr val="bg1">
                          <a:lumMod val="75000"/>
                        </a:schemeClr>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effectLst/>
                          <a:latin typeface="Intel Clear Light" panose="020B0404020203020204" pitchFamily="34" charset="0"/>
                        </a:rPr>
                        <a:t>Intel-enhanced GDB* Application Debugger</a:t>
                      </a: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20015">
                <a:tc rowSpan="6">
                  <a:txBody>
                    <a:bodyPr/>
                    <a:lstStyle/>
                    <a:p>
                      <a:pPr marL="0" marR="0" algn="ctr">
                        <a:spcBef>
                          <a:spcPts val="0"/>
                        </a:spcBef>
                        <a:spcAft>
                          <a:spcPts val="0"/>
                        </a:spcAft>
                      </a:pPr>
                      <a:r>
                        <a:rPr lang="en-US" sz="800" b="1" dirty="0" smtClean="0">
                          <a:effectLst/>
                          <a:latin typeface="Intel Clear Light" panose="020B0404020203020204" pitchFamily="34" charset="0"/>
                          <a:ea typeface="Verdana" pitchFamily="34" charset="0"/>
                          <a:cs typeface="Verdana" pitchFamily="34" charset="0"/>
                        </a:rPr>
                        <a:t>Analyzers</a:t>
                      </a:r>
                      <a:endParaRPr lang="en-US" sz="800" b="1" dirty="0">
                        <a:effectLst/>
                        <a:latin typeface="Intel Clear Light" panose="020B0404020203020204" pitchFamily="34" charset="0"/>
                        <a:ea typeface="Verdana" pitchFamily="34" charset="0"/>
                        <a:cs typeface="Verdana" pitchFamily="34" charset="0"/>
                      </a:endParaRPr>
                    </a:p>
                  </a:txBody>
                  <a:tcPr marL="51435" marR="51435" marT="0" marB="0" anchor="ctr">
                    <a:lnL w="12700" cap="flat" cmpd="sng" algn="ctr">
                      <a:solidFill>
                        <a:schemeClr val="bg1">
                          <a:lumMod val="75000"/>
                        </a:schemeClr>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spcBef>
                          <a:spcPts val="0"/>
                        </a:spcBef>
                        <a:spcAft>
                          <a:spcPts val="0"/>
                        </a:spcAft>
                      </a:pPr>
                      <a:r>
                        <a:rPr lang="en-US" sz="800" dirty="0" smtClean="0">
                          <a:effectLst/>
                          <a:latin typeface="Intel Clear Light" panose="020B0404020203020204" pitchFamily="34" charset="0"/>
                        </a:rPr>
                        <a:t>Intel</a:t>
                      </a:r>
                      <a:r>
                        <a:rPr lang="en-US" sz="800" baseline="30000" dirty="0" smtClean="0">
                          <a:effectLst/>
                          <a:latin typeface="Intel Clear Light" panose="020B0404020203020204" pitchFamily="34" charset="0"/>
                        </a:rPr>
                        <a:t>®</a:t>
                      </a:r>
                      <a:r>
                        <a:rPr lang="en-US" sz="800" dirty="0" smtClean="0">
                          <a:effectLst/>
                          <a:latin typeface="Intel Clear Light" panose="020B0404020203020204" pitchFamily="34" charset="0"/>
                        </a:rPr>
                        <a:t> VTune™ Amplifier for Systems </a:t>
                      </a: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800" dirty="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800" dirty="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800" dirty="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37160">
                <a:tc vMerge="1">
                  <a:txBody>
                    <a:bodyPr/>
                    <a:lstStyle/>
                    <a:p>
                      <a:endParaRPr lang="en-US"/>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effectLst/>
                          <a:latin typeface="Intel Clear Light" panose="020B0404020203020204" pitchFamily="34" charset="0"/>
                        </a:rPr>
                        <a:t>Intel® Energy Profiler</a:t>
                      </a: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800" dirty="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800" dirty="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37160">
                <a:tc vMerge="1">
                  <a:txBody>
                    <a:bodyPr/>
                    <a:lstStyle/>
                    <a:p>
                      <a:endParaRPr lang="en-US"/>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Intel Clear Light" panose="020B0404020203020204" pitchFamily="34" charset="0"/>
                          <a:ea typeface="+mn-ea"/>
                          <a:cs typeface="+mn-cs"/>
                        </a:rPr>
                        <a:t>System </a:t>
                      </a:r>
                      <a:r>
                        <a:rPr lang="en-US" sz="800" kern="1200" dirty="0" smtClean="0">
                          <a:solidFill>
                            <a:schemeClr val="tx1"/>
                          </a:solidFill>
                          <a:effectLst/>
                          <a:latin typeface="Intel Clear Light" panose="020B0404020203020204" pitchFamily="34" charset="0"/>
                          <a:ea typeface="+mn-ea"/>
                          <a:cs typeface="+mn-cs"/>
                        </a:rPr>
                        <a:t>Analyzer</a:t>
                      </a:r>
                      <a:endParaRPr lang="en-US" sz="600" b="0" i="1" kern="1200" dirty="0" smtClean="0">
                        <a:solidFill>
                          <a:schemeClr val="tx1"/>
                        </a:solidFill>
                        <a:effectLst/>
                        <a:latin typeface="Intel Clear Light" panose="020B0404020203020204" pitchFamily="34" charset="0"/>
                        <a:ea typeface="+mn-ea"/>
                        <a:cs typeface="+mn-cs"/>
                      </a:endParaRP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37160">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Intel Clear Light" panose="020B0404020203020204" pitchFamily="34" charset="0"/>
                          <a:ea typeface="+mn-ea"/>
                          <a:cs typeface="+mn-cs"/>
                        </a:rPr>
                        <a:t>Frame Analyzer</a:t>
                      </a:r>
                      <a:r>
                        <a:rPr lang="en-US" sz="900" b="0" kern="1200" baseline="30000" dirty="0" smtClean="0">
                          <a:solidFill>
                            <a:schemeClr val="tx1"/>
                          </a:solidFill>
                          <a:latin typeface="Intel Clear Light" panose="020B0404020203020204" pitchFamily="34" charset="0"/>
                          <a:ea typeface="Verdana" panose="020B0604030504040204" pitchFamily="34" charset="0"/>
                          <a:cs typeface="Verdana" panose="020B0604030504040204" pitchFamily="34" charset="0"/>
                        </a:rPr>
                        <a:t> 4</a:t>
                      </a: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37160">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Intel Clear Light" panose="020B0404020203020204" pitchFamily="34" charset="0"/>
                          <a:ea typeface="+mn-ea"/>
                          <a:cs typeface="+mn-cs"/>
                        </a:rPr>
                        <a:t>Platform Analyzer</a:t>
                      </a:r>
                      <a:r>
                        <a:rPr lang="en-US" sz="800" kern="1200" baseline="0" dirty="0" smtClean="0">
                          <a:solidFill>
                            <a:schemeClr val="dk1"/>
                          </a:solidFill>
                          <a:effectLst/>
                          <a:latin typeface="Intel Clear Light" panose="020B0404020203020204" pitchFamily="34" charset="0"/>
                          <a:ea typeface="+mn-ea"/>
                          <a:cs typeface="+mn-cs"/>
                        </a:rPr>
                        <a:t> </a:t>
                      </a:r>
                      <a:r>
                        <a:rPr lang="en-US" sz="900" b="0" kern="1200" baseline="30000" dirty="0" smtClean="0">
                          <a:solidFill>
                            <a:schemeClr val="tx1"/>
                          </a:solidFill>
                          <a:latin typeface="Intel Clear Light" panose="020B0404020203020204" pitchFamily="34" charset="0"/>
                          <a:ea typeface="Verdana" panose="020B0604030504040204" pitchFamily="34" charset="0"/>
                          <a:cs typeface="Verdana" panose="020B0604030504040204" pitchFamily="34" charset="0"/>
                        </a:rPr>
                        <a:t>4</a:t>
                      </a: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37160">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Intel Clear Light" panose="020B0404020203020204" pitchFamily="34" charset="0"/>
                          <a:ea typeface="+mn-ea"/>
                          <a:cs typeface="+mn-cs"/>
                        </a:rPr>
                        <a:t>Intel® Inspector for Systems</a:t>
                      </a: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353026">
                <a:tc>
                  <a:txBody>
                    <a:bodyPr/>
                    <a:lstStyle/>
                    <a:p>
                      <a:pPr marL="0" marR="0" algn="ctr">
                        <a:spcBef>
                          <a:spcPts val="0"/>
                        </a:spcBef>
                        <a:spcAft>
                          <a:spcPts val="0"/>
                        </a:spcAft>
                      </a:pPr>
                      <a:r>
                        <a:rPr lang="en-US" sz="800" b="1" dirty="0" smtClean="0">
                          <a:effectLst/>
                          <a:latin typeface="Intel Clear Light" panose="020B0404020203020204" pitchFamily="34" charset="0"/>
                          <a:ea typeface="Verdana" pitchFamily="34" charset="0"/>
                          <a:cs typeface="Verdana" pitchFamily="34" charset="0"/>
                        </a:rPr>
                        <a:t>System Debugger</a:t>
                      </a:r>
                      <a:endParaRPr lang="en-US" sz="800" b="1" dirty="0">
                        <a:effectLst/>
                        <a:latin typeface="Intel Clear Light" panose="020B0404020203020204" pitchFamily="34" charset="0"/>
                        <a:ea typeface="Verdana" pitchFamily="34" charset="0"/>
                        <a:cs typeface="Verdana" pitchFamily="34" charset="0"/>
                      </a:endParaRPr>
                    </a:p>
                  </a:txBody>
                  <a:tcPr marL="51435" marR="51435" marT="0" marB="0" anchor="ctr">
                    <a:lnL w="12700" cap="flat" cmpd="sng" algn="ctr">
                      <a:solidFill>
                        <a:schemeClr val="bg1">
                          <a:lumMod val="75000"/>
                        </a:schemeClr>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spcBef>
                          <a:spcPts val="0"/>
                        </a:spcBef>
                        <a:spcAft>
                          <a:spcPts val="0"/>
                        </a:spcAft>
                      </a:pPr>
                      <a:r>
                        <a:rPr lang="en-US" sz="800" dirty="0" smtClean="0">
                          <a:effectLst/>
                          <a:latin typeface="Intel Clear Light" panose="020B0404020203020204" pitchFamily="34" charset="0"/>
                        </a:rPr>
                        <a:t>Intel</a:t>
                      </a:r>
                      <a:r>
                        <a:rPr lang="en-US" sz="800" baseline="30000" dirty="0" smtClean="0">
                          <a:effectLst/>
                          <a:latin typeface="Intel Clear Light" panose="020B0404020203020204" pitchFamily="34" charset="0"/>
                        </a:rPr>
                        <a:t>®</a:t>
                      </a:r>
                      <a:r>
                        <a:rPr lang="en-US" sz="800" dirty="0" smtClean="0">
                          <a:effectLst/>
                          <a:latin typeface="Intel Clear Light" panose="020B0404020203020204" pitchFamily="34" charset="0"/>
                        </a:rPr>
                        <a:t> System Debugger (JTAG) </a:t>
                      </a:r>
                      <a:r>
                        <a:rPr lang="en-US" sz="900" b="0" baseline="30000" dirty="0" smtClean="0">
                          <a:solidFill>
                            <a:schemeClr val="tx1"/>
                          </a:solidFill>
                          <a:latin typeface="Intel Clear Light" panose="020B0404020203020204" pitchFamily="34" charset="0"/>
                          <a:ea typeface="Verdana" panose="020B0604030504040204" pitchFamily="34" charset="0"/>
                          <a:cs typeface="Verdana" panose="020B0604030504040204" pitchFamily="34" charset="0"/>
                        </a:rPr>
                        <a:t>3</a:t>
                      </a:r>
                      <a:endParaRPr lang="en-US" sz="900" baseline="30000" dirty="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B050"/>
                          </a:solidFill>
                          <a:effectLst/>
                          <a:latin typeface="Intel Clear Light" panose="020B0404020203020204" pitchFamily="34" charset="0"/>
                        </a:rPr>
                        <a:t>√</a:t>
                      </a:r>
                      <a:endParaRPr lang="en-US" sz="800" dirty="0" smtClean="0">
                        <a:effectLst/>
                        <a:latin typeface="Intel Clear Light" panose="020B0404020203020204" pitchFamily="34" charset="0"/>
                        <a:ea typeface="Times New Roman"/>
                        <a:cs typeface="Times New Roman"/>
                      </a:endParaRP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effectLst/>
                          <a:latin typeface="Intel Clear Light" panose="020B0404020203020204" pitchFamily="34" charset="0"/>
                          <a:ea typeface="Times New Roman"/>
                          <a:cs typeface="Times New Roman"/>
                        </a:rPr>
                        <a:t> </a:t>
                      </a:r>
                    </a:p>
                  </a:txBody>
                  <a:tcPr marL="51435" marR="51435" marT="0" marB="0" anchor="ctr">
                    <a:lnL w="3175"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dirty="0" smtClean="0">
                        <a:effectLst/>
                        <a:latin typeface="Intel Clear Light" panose="020B0404020203020204" pitchFamily="34" charset="0"/>
                        <a:ea typeface="Times New Roman"/>
                        <a:cs typeface="Times New Roman"/>
                      </a:endParaRPr>
                    </a:p>
                  </a:txBody>
                  <a:tcPr marL="51435" marR="51435" marT="0" marB="0" anchor="ctr">
                    <a:lnL w="1905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TextBox 13"/>
          <p:cNvSpPr txBox="1"/>
          <p:nvPr/>
        </p:nvSpPr>
        <p:spPr>
          <a:xfrm>
            <a:off x="3029870" y="4385503"/>
            <a:ext cx="3797890" cy="553998"/>
          </a:xfrm>
          <a:prstGeom prst="rect">
            <a:avLst/>
          </a:prstGeom>
          <a:noFill/>
        </p:spPr>
        <p:txBody>
          <a:bodyPr wrap="square" rtlCol="0">
            <a:spAutoFit/>
          </a:bodyPr>
          <a:lstStyle/>
          <a:p>
            <a:r>
              <a:rPr lang="en-US" sz="600" baseline="30000" dirty="0">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t>1</a:t>
            </a:r>
            <a:r>
              <a:rPr lang="en-US" sz="600" dirty="0">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t> Linux*, Embedded Linux, Wind River* Linux*, </a:t>
            </a:r>
            <a:r>
              <a:rPr lang="en-US" sz="600" dirty="0" err="1">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t>Yocto</a:t>
            </a:r>
            <a:r>
              <a:rPr lang="en-US" sz="600" dirty="0">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t> Project*, </a:t>
            </a:r>
            <a:r>
              <a:rPr lang="en-US" sz="600" dirty="0" err="1">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t>Tizen</a:t>
            </a:r>
            <a:r>
              <a:rPr lang="en-US" sz="600" dirty="0">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t>*</a:t>
            </a:r>
          </a:p>
          <a:p>
            <a:r>
              <a:rPr lang="en-US" sz="600" baseline="30000" dirty="0">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t>2</a:t>
            </a:r>
            <a:r>
              <a:rPr lang="en-US" sz="600" dirty="0">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t> Delivered with Wind River*  </a:t>
            </a:r>
            <a:r>
              <a:rPr lang="en-US" sz="600" dirty="0" err="1">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t>VxWorks</a:t>
            </a:r>
            <a:r>
              <a:rPr lang="en-US" sz="600" dirty="0">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t>* platform*</a:t>
            </a:r>
            <a:r>
              <a:rPr lang="en-US" sz="600" baseline="30000" dirty="0">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t/>
            </a:r>
            <a:br>
              <a:rPr lang="en-US" sz="600" baseline="30000" dirty="0">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br>
            <a:r>
              <a:rPr lang="en-US" sz="600" baseline="30000" dirty="0">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t>3 </a:t>
            </a:r>
            <a:r>
              <a:rPr lang="en-US" sz="600" dirty="0">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t>Via Intel® ITP-XDP3 probe, </a:t>
            </a:r>
            <a:r>
              <a:rPr lang="en-US" sz="600" dirty="0" err="1">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t>OpenOCD</a:t>
            </a:r>
            <a:r>
              <a:rPr lang="en-US" sz="600" dirty="0">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t>*, </a:t>
            </a:r>
            <a:r>
              <a:rPr lang="en-US" sz="600" dirty="0" err="1">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t>Macraigor</a:t>
            </a:r>
            <a:r>
              <a:rPr lang="en-US" sz="600" dirty="0">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t>* usb2demon* and EDKII* for UEFI*</a:t>
            </a:r>
          </a:p>
          <a:p>
            <a:r>
              <a:rPr lang="en-US" sz="600" baseline="30000" dirty="0">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t>4</a:t>
            </a:r>
            <a:r>
              <a:rPr lang="en-US" sz="600" dirty="0">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t> Available on Windows* host only</a:t>
            </a:r>
          </a:p>
          <a:p>
            <a:r>
              <a:rPr lang="en-US" sz="600" baseline="30000" dirty="0">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t>5  </a:t>
            </a:r>
            <a:r>
              <a:rPr lang="de-DE" sz="600" dirty="0">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rPr>
              <a:t>Linux* and Android* target support available in a single product </a:t>
            </a:r>
            <a:endParaRPr lang="en-US" sz="600" dirty="0">
              <a:solidFill>
                <a:schemeClr val="bg2">
                  <a:lumMod val="75000"/>
                </a:schemeClr>
              </a:solidFill>
              <a:latin typeface="Intel Clear Light" panose="020B0404020203020204" pitchFamily="34" charset="0"/>
              <a:ea typeface="Verdana" panose="020B0604030504040204" pitchFamily="34" charset="0"/>
              <a:cs typeface="Verdana" panose="020B0604030504040204" pitchFamily="34" charset="0"/>
            </a:endParaRPr>
          </a:p>
        </p:txBody>
      </p:sp>
      <p:sp>
        <p:nvSpPr>
          <p:cNvPr id="3" name="Footer Placeholder 2"/>
          <p:cNvSpPr>
            <a:spLocks noGrp="1"/>
          </p:cNvSpPr>
          <p:nvPr>
            <p:ph type="ftr" sz="quarter" idx="11"/>
          </p:nvPr>
        </p:nvSpPr>
        <p:spPr/>
        <p:txBody>
          <a:bodyPr/>
          <a:lstStyle/>
          <a:p>
            <a:r>
              <a:rPr lang="en-US" smtClean="0"/>
              <a:t>Software and Services Group</a:t>
            </a:r>
            <a:endParaRPr lang="en-US" dirty="0"/>
          </a:p>
        </p:txBody>
      </p:sp>
      <p:sp>
        <p:nvSpPr>
          <p:cNvPr id="5" name="Slide Number Placeholder 4"/>
          <p:cNvSpPr>
            <a:spLocks noGrp="1"/>
          </p:cNvSpPr>
          <p:nvPr>
            <p:ph type="sldNum" sz="quarter" idx="4294967295"/>
          </p:nvPr>
        </p:nvSpPr>
        <p:spPr>
          <a:xfrm>
            <a:off x="6531267" y="4084158"/>
            <a:ext cx="2133600" cy="273844"/>
          </a:xfrm>
        </p:spPr>
        <p:txBody>
          <a:bodyPr/>
          <a:lstStyle/>
          <a:p>
            <a:fld id="{EE2556C5-CE8C-6547-B838-EA80C61A4AF7}" type="slidenum">
              <a:rPr lang="en-US" smtClean="0"/>
              <a:pPr/>
              <a:t>6</a:t>
            </a:fld>
            <a:endParaRPr lang="en-US" dirty="0"/>
          </a:p>
        </p:txBody>
      </p:sp>
    </p:spTree>
    <p:extLst>
      <p:ext uri="{BB962C8B-B14F-4D97-AF65-F5344CB8AC3E}">
        <p14:creationId xmlns:p14="http://schemas.microsoft.com/office/powerpoint/2010/main" val="18201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06828" y="200676"/>
            <a:ext cx="8228012" cy="857250"/>
          </a:xfrm>
        </p:spPr>
        <p:txBody>
          <a:bodyPr/>
          <a:lstStyle/>
          <a:p>
            <a:r>
              <a:rPr lang="en-US" sz="2800" dirty="0" smtClean="0"/>
              <a:t>Intel® VTune™ Amplifier for Systems</a:t>
            </a:r>
            <a:r>
              <a:rPr lang="en-US" dirty="0" smtClean="0"/>
              <a:t/>
            </a:r>
            <a:br>
              <a:rPr lang="en-US" dirty="0" smtClean="0"/>
            </a:br>
            <a:r>
              <a:rPr lang="en-US" sz="1800" dirty="0"/>
              <a:t>Performance Profiler</a:t>
            </a:r>
          </a:p>
        </p:txBody>
      </p:sp>
      <p:sp>
        <p:nvSpPr>
          <p:cNvPr id="7" name="Content Placeholder 6"/>
          <p:cNvSpPr>
            <a:spLocks noGrp="1"/>
          </p:cNvSpPr>
          <p:nvPr>
            <p:ph idx="1"/>
          </p:nvPr>
        </p:nvSpPr>
        <p:spPr>
          <a:xfrm>
            <a:off x="206828" y="1254475"/>
            <a:ext cx="7956867" cy="3373362"/>
          </a:xfrm>
        </p:spPr>
        <p:txBody>
          <a:bodyPr/>
          <a:lstStyle/>
          <a:p>
            <a:r>
              <a:rPr lang="en-US" sz="1600" dirty="0"/>
              <a:t>Get the Tuning Data You Need</a:t>
            </a:r>
          </a:p>
          <a:p>
            <a:pPr lvl="1"/>
            <a:r>
              <a:rPr lang="en-US" sz="1600" dirty="0"/>
              <a:t>Low overhead “hotspot” analysis with call stacks</a:t>
            </a:r>
          </a:p>
          <a:p>
            <a:pPr lvl="1"/>
            <a:r>
              <a:rPr lang="en-US" sz="1600" dirty="0"/>
              <a:t>Advanced analysis for cache, branching, …</a:t>
            </a:r>
          </a:p>
          <a:p>
            <a:r>
              <a:rPr lang="en-US" sz="1600" dirty="0"/>
              <a:t>Find Answers Fast</a:t>
            </a:r>
          </a:p>
          <a:p>
            <a:pPr lvl="1"/>
            <a:r>
              <a:rPr lang="en-US" sz="1600" dirty="0"/>
              <a:t>Powerful analysis &amp; data mining</a:t>
            </a:r>
          </a:p>
          <a:p>
            <a:pPr lvl="1"/>
            <a:r>
              <a:rPr lang="en-US" sz="1600" dirty="0"/>
              <a:t>Results mapped to C/C++ or Java source</a:t>
            </a:r>
          </a:p>
          <a:p>
            <a:r>
              <a:rPr lang="en-US" sz="1600" dirty="0"/>
              <a:t>Easy to Use</a:t>
            </a:r>
          </a:p>
          <a:p>
            <a:pPr lvl="1"/>
            <a:r>
              <a:rPr lang="en-US" sz="1600" dirty="0" smtClean="0"/>
              <a:t>Remote analysis from the User Interface</a:t>
            </a:r>
          </a:p>
          <a:p>
            <a:pPr lvl="1"/>
            <a:r>
              <a:rPr lang="en-US" sz="1600" dirty="0" smtClean="0"/>
              <a:t>Windows or Linux Host analyzes Linux or Android target</a:t>
            </a:r>
          </a:p>
          <a:p>
            <a:endParaRPr lang="en-US" sz="1600"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7</a:t>
            </a:fld>
            <a:endParaRPr lang="en-US" dirty="0"/>
          </a:p>
        </p:txBody>
      </p:sp>
      <p:sp>
        <p:nvSpPr>
          <p:cNvPr id="9" name="Rounded Rectangle 8"/>
          <p:cNvSpPr/>
          <p:nvPr/>
        </p:nvSpPr>
        <p:spPr>
          <a:xfrm>
            <a:off x="2379856" y="4594952"/>
            <a:ext cx="4492496" cy="458867"/>
          </a:xfrm>
          <a:prstGeom prst="roundRect">
            <a:avLst/>
          </a:prstGeom>
          <a:solidFill>
            <a:schemeClr val="accent1">
              <a:tint val="100000"/>
              <a:shade val="100000"/>
              <a:satMod val="1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Optimize Your Software Performance</a:t>
            </a:r>
          </a:p>
        </p:txBody>
      </p:sp>
      <p:pic>
        <p:nvPicPr>
          <p:cNvPr id="5" name="Picture 4"/>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5143149" y="1057925"/>
            <a:ext cx="3825818" cy="2557348"/>
          </a:xfrm>
          <a:prstGeom prst="rect">
            <a:avLst/>
          </a:prstGeom>
        </p:spPr>
      </p:pic>
      <p:sp>
        <p:nvSpPr>
          <p:cNvPr id="2" name="Footer Placeholder 1"/>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2821502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2800" dirty="0"/>
              <a:t>Intel® Energy Profiler</a:t>
            </a:r>
            <a:r>
              <a:rPr lang="en-US" sz="2100" dirty="0"/>
              <a:t/>
            </a:r>
            <a:br>
              <a:rPr lang="en-US" sz="2100" dirty="0"/>
            </a:br>
            <a:r>
              <a:rPr lang="en-US" sz="1800" dirty="0"/>
              <a:t>Energy and Power Profiler for System Software Developers</a:t>
            </a:r>
            <a:br>
              <a:rPr lang="en-US" sz="1800" dirty="0"/>
            </a:br>
            <a:endParaRPr lang="en-US" sz="1800" dirty="0"/>
          </a:p>
        </p:txBody>
      </p:sp>
      <p:sp>
        <p:nvSpPr>
          <p:cNvPr id="7" name="Content Placeholder 6"/>
          <p:cNvSpPr>
            <a:spLocks noGrp="1"/>
          </p:cNvSpPr>
          <p:nvPr>
            <p:ph idx="1"/>
          </p:nvPr>
        </p:nvSpPr>
        <p:spPr>
          <a:xfrm>
            <a:off x="455613" y="1322205"/>
            <a:ext cx="6171010" cy="3273686"/>
          </a:xfrm>
        </p:spPr>
        <p:txBody>
          <a:bodyPr/>
          <a:lstStyle/>
          <a:p>
            <a:r>
              <a:rPr lang="en-US" sz="1800" dirty="0"/>
              <a:t>Optimize software for extended </a:t>
            </a:r>
            <a:br>
              <a:rPr lang="en-US" sz="1800" dirty="0"/>
            </a:br>
            <a:r>
              <a:rPr lang="en-US" sz="1800" dirty="0"/>
              <a:t>Battery Life</a:t>
            </a:r>
          </a:p>
          <a:p>
            <a:r>
              <a:rPr lang="en-US" sz="1800" dirty="0"/>
              <a:t>Find the system behaviors </a:t>
            </a:r>
            <a:br>
              <a:rPr lang="en-US" sz="1800" dirty="0"/>
            </a:br>
            <a:r>
              <a:rPr lang="en-US" sz="1800" dirty="0"/>
              <a:t>that waste energy</a:t>
            </a:r>
          </a:p>
          <a:p>
            <a:pPr lvl="1"/>
            <a:r>
              <a:rPr lang="en-US" dirty="0" smtClean="0"/>
              <a:t>Interrupts mapped to the IRQ/device</a:t>
            </a:r>
          </a:p>
          <a:p>
            <a:pPr lvl="1"/>
            <a:r>
              <a:rPr lang="en-US" dirty="0" smtClean="0"/>
              <a:t>Timers mapped to the scheduling process</a:t>
            </a:r>
          </a:p>
          <a:p>
            <a:pPr lvl="1"/>
            <a:r>
              <a:rPr lang="en-US" dirty="0" smtClean="0"/>
              <a:t>Data correlated with Android Wake Locks</a:t>
            </a:r>
          </a:p>
          <a:p>
            <a:r>
              <a:rPr lang="en-US" sz="1800" dirty="0"/>
              <a:t>Available now for Linux and Android</a:t>
            </a:r>
          </a:p>
          <a:p>
            <a:r>
              <a:rPr lang="en-US" sz="1800" dirty="0"/>
              <a:t>Part of Intel® System Studio</a:t>
            </a:r>
          </a:p>
          <a:p>
            <a:endParaRPr lang="en-US" sz="2100"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8</a:t>
            </a:fld>
            <a:endParaRPr lang="en-US" dirty="0"/>
          </a:p>
        </p:txBody>
      </p:sp>
      <p:sp>
        <p:nvSpPr>
          <p:cNvPr id="9" name="Rounded Rectangle 8"/>
          <p:cNvSpPr/>
          <p:nvPr/>
        </p:nvSpPr>
        <p:spPr>
          <a:xfrm>
            <a:off x="2325752" y="4372943"/>
            <a:ext cx="4492496" cy="458867"/>
          </a:xfrm>
          <a:prstGeom prst="roundRect">
            <a:avLst/>
          </a:prstGeom>
          <a:solidFill>
            <a:schemeClr val="accent1">
              <a:tint val="100000"/>
              <a:shade val="100000"/>
              <a:satMod val="1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Get Actionable Data to Extend Battery Life</a:t>
            </a:r>
          </a:p>
        </p:txBody>
      </p:sp>
      <p:pic>
        <p:nvPicPr>
          <p:cNvPr id="5" name="Picture 4"/>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680601" y="1086286"/>
            <a:ext cx="3540290" cy="2362294"/>
          </a:xfrm>
          <a:prstGeom prst="rect">
            <a:avLst/>
          </a:prstGeom>
          <a:ln>
            <a:solidFill>
              <a:schemeClr val="accent1"/>
            </a:solidFill>
          </a:ln>
        </p:spPr>
      </p:pic>
      <p:sp>
        <p:nvSpPr>
          <p:cNvPr id="10" name="TextBox 9"/>
          <p:cNvSpPr txBox="1"/>
          <p:nvPr/>
        </p:nvSpPr>
        <p:spPr>
          <a:xfrm>
            <a:off x="5598143" y="3530338"/>
            <a:ext cx="1721796" cy="727122"/>
          </a:xfrm>
          <a:prstGeom prst="rect">
            <a:avLst/>
          </a:prstGeom>
          <a:noFill/>
        </p:spPr>
        <p:txBody>
          <a:bodyPr wrap="square" rtlCol="0">
            <a:spAutoFit/>
          </a:bodyPr>
          <a:lstStyle/>
          <a:p>
            <a:r>
              <a:rPr lang="en-US" sz="825" dirty="0">
                <a:solidFill>
                  <a:schemeClr val="tx2"/>
                </a:solidFill>
                <a:latin typeface="Neo Sans Intel"/>
                <a:cs typeface="Neo Sans Intel"/>
              </a:rPr>
              <a:t>Requires specific SOCs. On Android, a </a:t>
            </a:r>
            <a:r>
              <a:rPr lang="en-US" sz="825" dirty="0" err="1">
                <a:solidFill>
                  <a:schemeClr val="tx2"/>
                </a:solidFill>
                <a:latin typeface="Neo Sans Intel"/>
                <a:cs typeface="Neo Sans Intel"/>
              </a:rPr>
              <a:t>rootable</a:t>
            </a:r>
            <a:r>
              <a:rPr lang="en-US" sz="825" dirty="0">
                <a:solidFill>
                  <a:schemeClr val="tx2"/>
                </a:solidFill>
                <a:latin typeface="Neo Sans Intel"/>
                <a:cs typeface="Neo Sans Intel"/>
              </a:rPr>
              <a:t> OS is required with version compatible device drivers.  See release notes for details.</a:t>
            </a:r>
          </a:p>
        </p:txBody>
      </p:sp>
      <p:sp>
        <p:nvSpPr>
          <p:cNvPr id="2" name="Footer Placeholder 1"/>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1809157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3" y="1027611"/>
            <a:ext cx="8229600" cy="3433771"/>
          </a:xfrm>
        </p:spPr>
        <p:txBody>
          <a:bodyPr/>
          <a:lstStyle/>
          <a:p>
            <a:r>
              <a:rPr lang="en-US" sz="1350" dirty="0"/>
              <a:t>Android Support including…</a:t>
            </a:r>
          </a:p>
          <a:p>
            <a:pPr lvl="1"/>
            <a:r>
              <a:rPr lang="en-US" sz="788" dirty="0"/>
              <a:t>Basic hotspots, Locks &amp; Waits and EBS with stacks for RT kernel and RT applications for Linux Targets </a:t>
            </a:r>
          </a:p>
          <a:p>
            <a:pPr lvl="1"/>
            <a:r>
              <a:rPr lang="en-US" sz="788" dirty="0"/>
              <a:t>EBS based stack sampling for kernel mode threads </a:t>
            </a:r>
          </a:p>
          <a:p>
            <a:pPr lvl="1"/>
            <a:r>
              <a:rPr lang="en-US" sz="788" dirty="0"/>
              <a:t>Support for Intel® Atom™ x7 Z8700 &amp; x5 Z8500/X8400 processor series (Cherry Trail) including GPU analysis </a:t>
            </a:r>
          </a:p>
          <a:p>
            <a:pPr lvl="1"/>
            <a:r>
              <a:rPr lang="en-US" sz="788" dirty="0"/>
              <a:t>Automated remote EBS analysis on </a:t>
            </a:r>
            <a:r>
              <a:rPr lang="en-US" sz="788" dirty="0" err="1"/>
              <a:t>SoFIA</a:t>
            </a:r>
            <a:r>
              <a:rPr lang="en-US" sz="788" dirty="0"/>
              <a:t> (by leveraging existing sampling driver on target) </a:t>
            </a:r>
          </a:p>
          <a:p>
            <a:pPr lvl="1"/>
            <a:r>
              <a:rPr lang="en-US" sz="788" dirty="0"/>
              <a:t>Super Tiny display mode added for the Timeline pane to easily identify problem areas for results with multiple processes/threads </a:t>
            </a:r>
          </a:p>
          <a:p>
            <a:pPr lvl="1"/>
            <a:r>
              <a:rPr lang="en-US" sz="788" dirty="0"/>
              <a:t>Platform window replacing Tasks and Frames window and providing CPU, GPU, and Bandwidth metrics data distributed over time </a:t>
            </a:r>
          </a:p>
          <a:p>
            <a:pPr lvl="1"/>
            <a:r>
              <a:rPr lang="en-US" sz="788" dirty="0"/>
              <a:t>General Exploration analysis views extended to display confidence indication (greyed out font) for non-reliable metrics data resulted, for example, from the low number of collected samples </a:t>
            </a:r>
          </a:p>
          <a:p>
            <a:pPr lvl="1"/>
            <a:r>
              <a:rPr lang="en-US" sz="788" dirty="0"/>
              <a:t>GPU usage analysis for </a:t>
            </a:r>
            <a:r>
              <a:rPr lang="en-US" sz="788" dirty="0" err="1"/>
              <a:t>OpenCL</a:t>
            </a:r>
            <a:r>
              <a:rPr lang="en-US" sz="788" dirty="0"/>
              <a:t>™ applications extended to display compute-originated batch buffers on the GPU software queue in the Timeline pane (Linux* target only) </a:t>
            </a:r>
          </a:p>
          <a:p>
            <a:pPr lvl="1"/>
            <a:r>
              <a:rPr lang="en-US" sz="788" dirty="0"/>
              <a:t>New filtering mode for command line reports to display data for the specified column names only </a:t>
            </a:r>
          </a:p>
          <a:p>
            <a:pPr lvl="1"/>
            <a:r>
              <a:rPr lang="en-US" sz="788" dirty="0"/>
              <a:t>Continually expanding Mobile Development Kit Program - </a:t>
            </a:r>
            <a:r>
              <a:rPr lang="en-US" sz="788" dirty="0">
                <a:hlinkClick r:id="rId3"/>
              </a:rPr>
              <a:t>http://software.intel.com/mdk</a:t>
            </a:r>
            <a:r>
              <a:rPr lang="en-US" sz="1200" dirty="0"/>
              <a:t> </a:t>
            </a:r>
          </a:p>
          <a:p>
            <a:r>
              <a:rPr lang="en-US" sz="1500" dirty="0"/>
              <a:t>Many other features for embedded OS’s, improvements to the GUI, and various bug fixes…</a:t>
            </a:r>
          </a:p>
          <a:p>
            <a:r>
              <a:rPr lang="en-US" sz="1500" dirty="0"/>
              <a:t>See Release Notes</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F083FBAD-BF7D-4F69-A371-6FBE762408F8}" type="slidenum">
              <a:rPr lang="en-US" altLang="en-US" smtClean="0"/>
              <a:pPr/>
              <a:t>9</a:t>
            </a:fld>
            <a:endParaRPr lang="en-US" altLang="en-US"/>
          </a:p>
        </p:txBody>
      </p:sp>
      <p:sp>
        <p:nvSpPr>
          <p:cNvPr id="2" name="Title 1"/>
          <p:cNvSpPr>
            <a:spLocks noGrp="1"/>
          </p:cNvSpPr>
          <p:nvPr>
            <p:ph type="title"/>
          </p:nvPr>
        </p:nvSpPr>
        <p:spPr/>
        <p:txBody>
          <a:bodyPr/>
          <a:lstStyle/>
          <a:p>
            <a:r>
              <a:rPr lang="en-US" dirty="0"/>
              <a:t>What’s New </a:t>
            </a:r>
            <a:r>
              <a:rPr lang="en-US" dirty="0" smtClean="0"/>
              <a:t/>
            </a:r>
            <a:br>
              <a:rPr lang="en-US" dirty="0" smtClean="0"/>
            </a:br>
            <a:r>
              <a:rPr lang="en-US" sz="1800" dirty="0"/>
              <a:t>In Intel® VTune™ Amplifier 2016 for Systems</a:t>
            </a:r>
          </a:p>
        </p:txBody>
      </p:sp>
      <p:sp>
        <p:nvSpPr>
          <p:cNvPr id="6" name="Slide Number Placeholder 4"/>
          <p:cNvSpPr txBox="1">
            <a:spLocks/>
          </p:cNvSpPr>
          <p:nvPr/>
        </p:nvSpPr>
        <p:spPr bwMode="auto">
          <a:xfrm>
            <a:off x="7606903" y="3632598"/>
            <a:ext cx="290513" cy="20597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a:defRPr lang="en-US"/>
            </a:defPPr>
            <a:lvl1pPr algn="r" defTabSz="457200" rtl="0" eaLnBrk="1" fontAlgn="base" hangingPunct="1">
              <a:spcBef>
                <a:spcPts val="1200"/>
              </a:spcBef>
              <a:spcAft>
                <a:spcPct val="0"/>
              </a:spcAft>
              <a:buFont typeface="Arial" charset="0"/>
              <a:defRPr sz="800" kern="1200">
                <a:solidFill>
                  <a:srgbClr val="0071C5"/>
                </a:solidFill>
                <a:latin typeface="Neo Sans Intel" pitchFamily="34" charset="0"/>
                <a:ea typeface="Neo Sans Intel" pitchFamily="34" charset="0"/>
                <a:cs typeface="Neo Sans Intel" pitchFamily="34" charset="0"/>
              </a:defRPr>
            </a:lvl1pPr>
            <a:lvl2pPr marL="742950" indent="-285750" algn="l" defTabSz="457200" rtl="0" eaLnBrk="0" fontAlgn="base" hangingPunct="0">
              <a:spcBef>
                <a:spcPts val="800"/>
              </a:spcBef>
              <a:spcAft>
                <a:spcPct val="0"/>
              </a:spcAft>
              <a:buFont typeface="Wingdings" pitchFamily="2" charset="2"/>
              <a:buChar char="§"/>
              <a:defRPr sz="1600" kern="1200">
                <a:solidFill>
                  <a:schemeClr val="tx2"/>
                </a:solidFill>
                <a:latin typeface="Neo Sans Intel" pitchFamily="34" charset="0"/>
                <a:ea typeface="Neo Sans Intel Medium" pitchFamily="34" charset="0"/>
                <a:cs typeface="Neo Sans Intel Medium" pitchFamily="34" charset="0"/>
              </a:defRPr>
            </a:lvl2pPr>
            <a:lvl3pPr marL="1143000" indent="-228600" algn="l" defTabSz="457200" rtl="0" eaLnBrk="0" fontAlgn="base" hangingPunct="0">
              <a:spcBef>
                <a:spcPts val="400"/>
              </a:spcBef>
              <a:spcAft>
                <a:spcPct val="0"/>
              </a:spcAft>
              <a:buFont typeface="Wingdings" pitchFamily="2" charset="2"/>
              <a:buChar char="§"/>
              <a:defRPr sz="1600" kern="1200">
                <a:solidFill>
                  <a:schemeClr val="tx2"/>
                </a:solidFill>
                <a:latin typeface="Neo Sans Intel" pitchFamily="34" charset="0"/>
                <a:ea typeface="Neo Sans Intel" pitchFamily="34" charset="0"/>
                <a:cs typeface="Neo Sans Intel" pitchFamily="34" charset="0"/>
              </a:defRPr>
            </a:lvl3pPr>
            <a:lvl4pPr marL="1600200" indent="-228600" algn="l" defTabSz="457200" rtl="0" eaLnBrk="0" fontAlgn="base" hangingPunct="0">
              <a:spcBef>
                <a:spcPts val="200"/>
              </a:spcBef>
              <a:spcAft>
                <a:spcPct val="0"/>
              </a:spcAft>
              <a:buFont typeface="Arial" charset="0"/>
              <a:buChar char="–"/>
              <a:defRPr sz="1600" kern="1200">
                <a:solidFill>
                  <a:schemeClr val="tx2"/>
                </a:solidFill>
                <a:latin typeface="Neo Sans Intel" pitchFamily="34" charset="0"/>
                <a:ea typeface="Neo Sans Intel" pitchFamily="34" charset="0"/>
                <a:cs typeface="Neo Sans Intel" pitchFamily="34" charset="0"/>
              </a:defRPr>
            </a:lvl4pPr>
            <a:lvl5pPr marL="2057400" indent="-228600" algn="l" defTabSz="457200" rtl="0" eaLnBrk="0" fontAlgn="base" hangingPunct="0">
              <a:spcBef>
                <a:spcPct val="20000"/>
              </a:spcBef>
              <a:spcAft>
                <a:spcPct val="0"/>
              </a:spcAft>
              <a:buFont typeface="Arial" charset="0"/>
              <a:buChar char="»"/>
              <a:defRPr sz="1400" kern="1200">
                <a:solidFill>
                  <a:schemeClr val="tx2"/>
                </a:solidFill>
                <a:latin typeface="Neo Sans Intel" pitchFamily="34" charset="0"/>
                <a:ea typeface="Neo Sans Intel" pitchFamily="34" charset="0"/>
                <a:cs typeface="Neo Sans Intel" pitchFamily="34" charset="0"/>
              </a:defRPr>
            </a:lvl5pPr>
            <a:lvl6pPr marL="2514600" indent="-228600" algn="l" defTabSz="457200" rtl="0" eaLnBrk="0" fontAlgn="base" latinLnBrk="0" hangingPunct="0">
              <a:spcBef>
                <a:spcPct val="20000"/>
              </a:spcBef>
              <a:spcAft>
                <a:spcPct val="0"/>
              </a:spcAft>
              <a:buFont typeface="Arial" charset="0"/>
              <a:buChar char="»"/>
              <a:defRPr sz="1400" kern="1200">
                <a:solidFill>
                  <a:schemeClr val="tx2"/>
                </a:solidFill>
                <a:latin typeface="Neo Sans Intel" pitchFamily="34" charset="0"/>
                <a:ea typeface="Neo Sans Intel" pitchFamily="34" charset="0"/>
                <a:cs typeface="Neo Sans Intel" pitchFamily="34" charset="0"/>
              </a:defRPr>
            </a:lvl6pPr>
            <a:lvl7pPr marL="2971800" indent="-228600" algn="l" defTabSz="457200" rtl="0" eaLnBrk="0" fontAlgn="base" latinLnBrk="0" hangingPunct="0">
              <a:spcBef>
                <a:spcPct val="20000"/>
              </a:spcBef>
              <a:spcAft>
                <a:spcPct val="0"/>
              </a:spcAft>
              <a:buFont typeface="Arial" charset="0"/>
              <a:buChar char="»"/>
              <a:defRPr sz="1400" kern="1200">
                <a:solidFill>
                  <a:schemeClr val="tx2"/>
                </a:solidFill>
                <a:latin typeface="Neo Sans Intel" pitchFamily="34" charset="0"/>
                <a:ea typeface="Neo Sans Intel" pitchFamily="34" charset="0"/>
                <a:cs typeface="Neo Sans Intel" pitchFamily="34" charset="0"/>
              </a:defRPr>
            </a:lvl7pPr>
            <a:lvl8pPr marL="3429000" indent="-228600" algn="l" defTabSz="457200" rtl="0" eaLnBrk="0" fontAlgn="base" latinLnBrk="0" hangingPunct="0">
              <a:spcBef>
                <a:spcPct val="20000"/>
              </a:spcBef>
              <a:spcAft>
                <a:spcPct val="0"/>
              </a:spcAft>
              <a:buFont typeface="Arial" charset="0"/>
              <a:buChar char="»"/>
              <a:defRPr sz="1400" kern="1200">
                <a:solidFill>
                  <a:schemeClr val="tx2"/>
                </a:solidFill>
                <a:latin typeface="Neo Sans Intel" pitchFamily="34" charset="0"/>
                <a:ea typeface="Neo Sans Intel" pitchFamily="34" charset="0"/>
                <a:cs typeface="Neo Sans Intel" pitchFamily="34" charset="0"/>
              </a:defRPr>
            </a:lvl8pPr>
            <a:lvl9pPr marL="3886200" indent="-228600" algn="l" defTabSz="457200" rtl="0" eaLnBrk="0" fontAlgn="base" latinLnBrk="0" hangingPunct="0">
              <a:spcBef>
                <a:spcPct val="20000"/>
              </a:spcBef>
              <a:spcAft>
                <a:spcPct val="0"/>
              </a:spcAft>
              <a:buFont typeface="Arial" charset="0"/>
              <a:buChar char="»"/>
              <a:defRPr sz="1400" kern="1200">
                <a:solidFill>
                  <a:schemeClr val="tx2"/>
                </a:solidFill>
                <a:latin typeface="Neo Sans Intel" pitchFamily="34" charset="0"/>
                <a:ea typeface="Neo Sans Intel" pitchFamily="34" charset="0"/>
                <a:cs typeface="Neo Sans Intel" pitchFamily="34" charset="0"/>
              </a:defRPr>
            </a:lvl9pPr>
          </a:lstStyle>
          <a:p>
            <a:pPr>
              <a:spcBef>
                <a:spcPct val="0"/>
              </a:spcBef>
              <a:buFontTx/>
              <a:buNone/>
            </a:pPr>
            <a:fld id="{983ED003-2EF7-4FAC-89F6-32D86EABE8AC}" type="slidenum">
              <a:rPr lang="en-US" altLang="en-US" sz="600">
                <a:solidFill>
                  <a:srgbClr val="FFFFFF"/>
                </a:solidFill>
                <a:latin typeface="Neo Sans Intel Light" pitchFamily="34" charset="0"/>
                <a:cs typeface="Arial" charset="0"/>
              </a:rPr>
              <a:pPr>
                <a:spcBef>
                  <a:spcPct val="0"/>
                </a:spcBef>
                <a:buFontTx/>
                <a:buNone/>
              </a:pPr>
              <a:t>9</a:t>
            </a:fld>
            <a:endParaRPr lang="en-US" altLang="en-US" sz="600">
              <a:solidFill>
                <a:srgbClr val="FFFFFF"/>
              </a:solidFill>
              <a:latin typeface="Neo Sans Intel Light" pitchFamily="34" charset="0"/>
              <a:cs typeface="Arial" charset="0"/>
            </a:endParaRPr>
          </a:p>
        </p:txBody>
      </p:sp>
      <p:sp>
        <p:nvSpPr>
          <p:cNvPr id="5" name="Footer Placeholder 4"/>
          <p:cNvSpPr>
            <a:spLocks noGrp="1"/>
          </p:cNvSpPr>
          <p:nvPr>
            <p:ph type="ftr" sz="quarter" idx="11"/>
          </p:nvPr>
        </p:nvSpPr>
        <p:spPr/>
        <p:txBody>
          <a:bodyPr/>
          <a:lstStyle/>
          <a:p>
            <a:r>
              <a:rPr lang="en-US" smtClean="0"/>
              <a:t>Software and Services Group</a:t>
            </a:r>
            <a:endParaRPr lang="en-US" dirty="0"/>
          </a:p>
        </p:txBody>
      </p:sp>
    </p:spTree>
    <p:extLst>
      <p:ext uri="{BB962C8B-B14F-4D97-AF65-F5344CB8AC3E}">
        <p14:creationId xmlns:p14="http://schemas.microsoft.com/office/powerpoint/2010/main" val="1635694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_PPT Template_ClearPro_16x9">
  <a:themeElements>
    <a:clrScheme name="Custom 2">
      <a:dk1>
        <a:sysClr val="windowText" lastClr="000000"/>
      </a:dk1>
      <a:lt1>
        <a:sysClr val="window" lastClr="FFFFFF"/>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1302</TotalTime>
  <Words>3308</Words>
  <Application>Microsoft Office PowerPoint</Application>
  <PresentationFormat>On-screen Show (16:9)</PresentationFormat>
  <Paragraphs>615</Paragraphs>
  <Slides>38</Slides>
  <Notes>22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Int_PPT Template_ClearPro_16x9</vt:lpstr>
      <vt:lpstr>Performance and Power profiling on Intel® Android* devices</vt:lpstr>
      <vt:lpstr>Agenda</vt:lpstr>
      <vt:lpstr>Overview</vt:lpstr>
      <vt:lpstr>Intel® System Studio for Android* Deep System Insight for Mobile System Developers</vt:lpstr>
      <vt:lpstr>Intel® System Studio for Android* Overview</vt:lpstr>
      <vt:lpstr>Intel® System Studio 2016 Components</vt:lpstr>
      <vt:lpstr>Intel® VTune™ Amplifier for Systems Performance Profiler</vt:lpstr>
      <vt:lpstr>Intel® Energy Profiler Energy and Power Profiler for System Software Developers </vt:lpstr>
      <vt:lpstr>What’s New  In Intel® VTune™ Amplifier 2016 for Systems</vt:lpstr>
      <vt:lpstr>Other Intel® Software Developer Tools  for Android* </vt:lpstr>
      <vt:lpstr>Performance Analysis</vt:lpstr>
      <vt:lpstr>Overview of Remote/Attached Collection Procedure/Architecture for Android*  </vt:lpstr>
      <vt:lpstr>Basic Hotspots Start Here - Makes It Easy</vt:lpstr>
      <vt:lpstr>Basic Hotspots Step 2) Create Project in Intel® VTune™ Amplifier</vt:lpstr>
      <vt:lpstr>Basic Hotspots Step 3) Start Hotspot Analysis</vt:lpstr>
      <vt:lpstr>Basic Hotspots Step 5) Identify hottest functions</vt:lpstr>
      <vt:lpstr>Advanced Hotspots To get more information</vt:lpstr>
      <vt:lpstr>General Exploration To Diagnose Microarchitecture Bottlenecks</vt:lpstr>
      <vt:lpstr>How to Collect</vt:lpstr>
      <vt:lpstr>Power Analysis</vt:lpstr>
      <vt:lpstr>Intel® Energy Profiler Energy and Power Profiler for System Software Developers </vt:lpstr>
      <vt:lpstr>CPU C-States / P-States</vt:lpstr>
      <vt:lpstr>Find Process/Thread Waking System up</vt:lpstr>
      <vt:lpstr>Determine the CPU Frequency</vt:lpstr>
      <vt:lpstr>Component Device States Find Components Wasting Power</vt:lpstr>
      <vt:lpstr>Correlate CPU Frequency, Sleep State, Wake-up Objects, etc...</vt:lpstr>
      <vt:lpstr>SoC Watch for Android</vt:lpstr>
      <vt:lpstr>Example Command Line Usage</vt:lpstr>
      <vt:lpstr>Summary</vt:lpstr>
      <vt:lpstr>Call to Action</vt:lpstr>
      <vt:lpstr>Additional Resources</vt:lpstr>
      <vt:lpstr>Intel® Developer Zone</vt:lpstr>
      <vt:lpstr>Q&amp;A</vt:lpstr>
      <vt:lpstr>Legal Notices and Disclaimers</vt:lpstr>
      <vt:lpstr>Legal Disclaimer &amp; Optimization Notice</vt:lpstr>
      <vt:lpstr>eventmobi.com/adcboston </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Presentation Template Overview</dc:title>
  <dc:creator>Jeff</dc:creator>
  <cp:lastModifiedBy>Johnson, MarkX D</cp:lastModifiedBy>
  <cp:revision>301</cp:revision>
  <dcterms:created xsi:type="dcterms:W3CDTF">2015-03-23T21:00:27Z</dcterms:created>
  <dcterms:modified xsi:type="dcterms:W3CDTF">2015-07-15T16:00:11Z</dcterms:modified>
</cp:coreProperties>
</file>