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30"/>
  </p:notesMasterIdLst>
  <p:sldIdLst>
    <p:sldId id="371" r:id="rId6"/>
    <p:sldId id="373" r:id="rId7"/>
    <p:sldId id="374" r:id="rId8"/>
    <p:sldId id="375" r:id="rId9"/>
    <p:sldId id="386" r:id="rId10"/>
    <p:sldId id="387" r:id="rId11"/>
    <p:sldId id="388" r:id="rId12"/>
    <p:sldId id="389" r:id="rId13"/>
    <p:sldId id="376" r:id="rId14"/>
    <p:sldId id="377" r:id="rId15"/>
    <p:sldId id="378" r:id="rId16"/>
    <p:sldId id="382" r:id="rId17"/>
    <p:sldId id="390" r:id="rId18"/>
    <p:sldId id="379" r:id="rId19"/>
    <p:sldId id="391" r:id="rId20"/>
    <p:sldId id="394" r:id="rId21"/>
    <p:sldId id="392" r:id="rId22"/>
    <p:sldId id="395" r:id="rId23"/>
    <p:sldId id="380" r:id="rId24"/>
    <p:sldId id="384" r:id="rId25"/>
    <p:sldId id="397" r:id="rId26"/>
    <p:sldId id="372" r:id="rId27"/>
    <p:sldId id="385" r:id="rId28"/>
    <p:sldId id="396" r:id="rId29"/>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guide id="3" pos="173" userDrawn="1">
          <p15:clr>
            <a:srgbClr val="A4A3A4"/>
          </p15:clr>
        </p15:guide>
        <p15:guide id="4" pos="749" userDrawn="1">
          <p15:clr>
            <a:srgbClr val="A4A3A4"/>
          </p15:clr>
        </p15:guide>
        <p15:guide id="5" pos="1325" userDrawn="1">
          <p15:clr>
            <a:srgbClr val="A4A3A4"/>
          </p15:clr>
        </p15:guide>
        <p15:guide id="6" pos="1901" userDrawn="1">
          <p15:clr>
            <a:srgbClr val="A4A3A4"/>
          </p15:clr>
        </p15:guide>
        <p15:guide id="7" pos="2477" userDrawn="1">
          <p15:clr>
            <a:srgbClr val="A4A3A4"/>
          </p15:clr>
        </p15:guide>
        <p15:guide id="8" pos="3053" userDrawn="1">
          <p15:clr>
            <a:srgbClr val="A4A3A4"/>
          </p15:clr>
        </p15:guide>
        <p15:guide id="9" pos="3629" userDrawn="1">
          <p15:clr>
            <a:srgbClr val="A4A3A4"/>
          </p15:clr>
        </p15:guide>
        <p15:guide id="10" pos="4205" userDrawn="1">
          <p15:clr>
            <a:srgbClr val="A4A3A4"/>
          </p15:clr>
        </p15:guide>
        <p15:guide id="11" pos="4781" userDrawn="1">
          <p15:clr>
            <a:srgbClr val="A4A3A4"/>
          </p15:clr>
        </p15:guide>
        <p15:guide id="12" pos="5357" userDrawn="1">
          <p15:clr>
            <a:srgbClr val="A4A3A4"/>
          </p15:clr>
        </p15:guide>
        <p15:guide id="13" pos="5933" userDrawn="1">
          <p15:clr>
            <a:srgbClr val="A4A3A4"/>
          </p15:clr>
        </p15:guide>
        <p15:guide id="14" pos="6509" userDrawn="1">
          <p15:clr>
            <a:srgbClr val="A4A3A4"/>
          </p15:clr>
        </p15:guide>
        <p15:guide id="15" pos="7085" userDrawn="1">
          <p15:clr>
            <a:srgbClr val="A4A3A4"/>
          </p15:clr>
        </p15:guide>
        <p15:guide id="16" pos="7661" userDrawn="1">
          <p15:clr>
            <a:srgbClr val="A4A3A4"/>
          </p15:clr>
        </p15:guide>
        <p15:guide id="17" orient="horz" pos="1915" userDrawn="1">
          <p15:clr>
            <a:srgbClr val="A4A3A4"/>
          </p15:clr>
        </p15:guide>
        <p15:guide id="18" orient="horz" pos="1339" userDrawn="1">
          <p15:clr>
            <a:srgbClr val="A4A3A4"/>
          </p15:clr>
        </p15:guide>
        <p15:guide id="19" orient="horz" pos="763" userDrawn="1">
          <p15:clr>
            <a:srgbClr val="A4A3A4"/>
          </p15:clr>
        </p15:guide>
        <p15:guide id="20" orient="horz" pos="187" userDrawn="1">
          <p15:clr>
            <a:srgbClr val="A4A3A4"/>
          </p15:clr>
        </p15:guide>
        <p15:guide id="21" orient="horz" pos="2491" userDrawn="1">
          <p15:clr>
            <a:srgbClr val="A4A3A4"/>
          </p15:clr>
        </p15:guide>
        <p15:guide id="22" orient="horz" pos="2779" userDrawn="1">
          <p15:clr>
            <a:srgbClr val="A4A3A4"/>
          </p15:clr>
        </p15:guide>
        <p15:guide id="23" orient="horz" pos="3355" userDrawn="1">
          <p15:clr>
            <a:srgbClr val="A4A3A4"/>
          </p15:clr>
        </p15:guide>
        <p15:guide id="24" orient="horz" pos="3931" userDrawn="1">
          <p15:clr>
            <a:srgbClr val="A4A3A4"/>
          </p15:clr>
        </p15:guide>
        <p15:guide id="25" orient="horz" pos="4219" userDrawn="1">
          <p15:clr>
            <a:srgbClr val="A4A3A4"/>
          </p15:clr>
        </p15:guide>
        <p15:guide id="26" orient="horz" pos="3067" userDrawn="1">
          <p15:clr>
            <a:srgbClr val="A4A3A4"/>
          </p15:clr>
        </p15:guide>
        <p15:guide id="27" orient="horz" pos="11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Goggin" initials="TG" lastIdx="1" clrIdx="0">
    <p:extLst/>
  </p:cmAuthor>
  <p:cmAuthor id="2" name="Sigurd Gustafsson" initials="SG" lastIdx="6" clrIdx="1">
    <p:extLst/>
  </p:cmAuthor>
  <p:cmAuthor id="3" name="Erik Wirsing" initials="EW" lastIdx="2" clrIdx="2">
    <p:extLst/>
  </p:cmAuthor>
  <p:cmAuthor id="4" name="Nikki Thomas" initials="NT" lastIdx="22" clrIdx="3">
    <p:extLst/>
  </p:cmAuthor>
  <p:cmAuthor id="5" name="Dan Kogan" initials="DK" lastIdx="12"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000000"/>
    <a:srgbClr val="FFFFFF"/>
    <a:srgbClr val="B4009E"/>
    <a:srgbClr val="FF8C00"/>
    <a:srgbClr val="9E32B8"/>
    <a:srgbClr val="E67E00"/>
    <a:srgbClr val="505050"/>
    <a:srgbClr val="FFB900"/>
    <a:srgbClr val="6DC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15" autoAdjust="0"/>
    <p:restoredTop sz="89763" autoAdjust="0"/>
  </p:normalViewPr>
  <p:slideViewPr>
    <p:cSldViewPr snapToGrid="0">
      <p:cViewPr>
        <p:scale>
          <a:sx n="90" d="100"/>
          <a:sy n="90" d="100"/>
        </p:scale>
        <p:origin x="1008" y="912"/>
      </p:cViewPr>
      <p:guideLst>
        <p:guide orient="horz" pos="2203"/>
        <p:guide pos="3917"/>
        <p:guide pos="173"/>
        <p:guide pos="749"/>
        <p:guide pos="1325"/>
        <p:guide pos="1901"/>
        <p:guide pos="2477"/>
        <p:guide pos="3053"/>
        <p:guide pos="3629"/>
        <p:guide pos="4205"/>
        <p:guide pos="4781"/>
        <p:guide pos="5357"/>
        <p:guide pos="5933"/>
        <p:guide pos="6509"/>
        <p:guide pos="7085"/>
        <p:guide pos="7661"/>
        <p:guide orient="horz" pos="1915"/>
        <p:guide orient="horz" pos="1339"/>
        <p:guide orient="horz" pos="763"/>
        <p:guide orient="horz" pos="187"/>
        <p:guide orient="horz" pos="2491"/>
        <p:guide orient="horz" pos="2779"/>
        <p:guide orient="horz" pos="3355"/>
        <p:guide orient="horz" pos="3931"/>
        <p:guide orient="horz" pos="4219"/>
        <p:guide orient="horz" pos="3067"/>
        <p:guide orient="horz" pos="111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notesMaster" Target="notesMasters/notes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B6B984F-E2C4-4A26-8D9A-9BBA1E9E889B}" type="datetimeFigureOut">
              <a:rPr lang="en-US" smtClean="0"/>
              <a:t>7/11/15</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87653DB-B31F-428D-9506-C3E312885146}" type="slidenum">
              <a:rPr lang="en-US" smtClean="0"/>
              <a:t>‹#›</a:t>
            </a:fld>
            <a:endParaRPr lang="en-US"/>
          </a:p>
        </p:txBody>
      </p:sp>
    </p:spTree>
    <p:extLst>
      <p:ext uri="{BB962C8B-B14F-4D97-AF65-F5344CB8AC3E}">
        <p14:creationId xmlns:p14="http://schemas.microsoft.com/office/powerpoint/2010/main" val="342144132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Slide 4: </a:t>
            </a:r>
            <a:r>
              <a:rPr lang="en-US" sz="1200" b="1" dirty="0" smtClean="0"/>
              <a:t>(</a:t>
            </a:r>
            <a:r>
              <a:rPr lang="en-US" sz="1200" b="1" dirty="0"/>
              <a:t>Title Slide)</a:t>
            </a:r>
          </a:p>
          <a:p>
            <a:endParaRPr lang="en-US" sz="1200" b="1" dirty="0"/>
          </a:p>
          <a:p>
            <a:r>
              <a:rPr lang="en-US" sz="1200" dirty="0"/>
              <a:t>&lt;&lt; Note: Be sure to welcome and thank the audience, introduce yourself and your role before you get started with presentation&gt;&gt;</a:t>
            </a:r>
          </a:p>
          <a:p>
            <a:endParaRPr lang="en-US" sz="1200" dirty="0"/>
          </a:p>
          <a:p>
            <a:pPr marL="174708" indent="-174708">
              <a:buFont typeface="Arial" panose="020B0604020202020204" pitchFamily="34" charset="0"/>
              <a:buChar char="•"/>
            </a:pPr>
            <a:r>
              <a:rPr lang="en-US" sz="1200" dirty="0"/>
              <a:t>Welcome – today we’re going to be talking about something you may either just be starting to implement in your enterprise, or further along than most, and that’s how investing in apps is keeping all types of enterprises relevant to their customers.</a:t>
            </a:r>
          </a:p>
          <a:p>
            <a:pPr marL="174708" indent="-174708">
              <a:buFont typeface="Arial" panose="020B0604020202020204" pitchFamily="34" charset="0"/>
              <a:buChar char="•"/>
            </a:pPr>
            <a:r>
              <a:rPr lang="en-US" sz="1200" dirty="0"/>
              <a:t>You’re going to learn about some companies—old and new—who are doing some exciting things on that </a:t>
            </a:r>
            <a:r>
              <a:rPr lang="en-US" sz="1200" dirty="0" smtClean="0"/>
              <a:t>front.</a:t>
            </a:r>
            <a:endParaRPr lang="en-US" sz="1200" dirty="0"/>
          </a:p>
          <a:p>
            <a:pPr marL="174708" indent="-174708">
              <a:buFont typeface="Arial" panose="020B0604020202020204" pitchFamily="34" charset="0"/>
              <a:buChar char="•"/>
            </a:pPr>
            <a:r>
              <a:rPr lang="en-US" sz="1200" dirty="0"/>
              <a:t>I’m also going to talk to you about leveraging your existing infrastructure investments to build bridges between you and your </a:t>
            </a:r>
            <a:r>
              <a:rPr lang="en-US" sz="1200" dirty="0" smtClean="0"/>
              <a:t>customers. </a:t>
            </a:r>
            <a:endParaRPr lang="en-US" sz="1200" dirty="0"/>
          </a:p>
          <a:p>
            <a:pPr marL="174708" indent="-174708">
              <a:buFont typeface="Arial" panose="020B0604020202020204" pitchFamily="34" charset="0"/>
              <a:buChar char="•"/>
            </a:pPr>
            <a:r>
              <a:rPr lang="en-US" sz="1200" dirty="0"/>
              <a:t>And finally, we’re go over some examples of how this is being done today with some of the case studies we’re really proud </a:t>
            </a:r>
            <a:r>
              <a:rPr lang="en-US" sz="1200" dirty="0" smtClean="0"/>
              <a:t>of.</a:t>
            </a:r>
            <a:endParaRPr lang="en-US" sz="1200" dirty="0"/>
          </a:p>
          <a:p>
            <a:pPr marL="174708" indent="-174708">
              <a:buFont typeface="Arial" panose="020B0604020202020204" pitchFamily="34" charset="0"/>
              <a:buChar char="•"/>
            </a:pPr>
            <a:r>
              <a:rPr lang="en-US" sz="1200" dirty="0"/>
              <a:t>But first, it’s important to see app innovation as not just a standalone strategy or a set of services that work independently. </a:t>
            </a:r>
          </a:p>
          <a:p>
            <a:pPr marL="174708" indent="-174708">
              <a:buFont typeface="Arial" panose="020B0604020202020204" pitchFamily="34" charset="0"/>
              <a:buChar char="•"/>
            </a:pPr>
            <a:r>
              <a:rPr lang="en-US" sz="1200" dirty="0"/>
              <a:t>Instead, we need to see app innovation and development as part of a larger story that we at Microsoft are telling, and that story is about a complete, comprehensive cloud strategy that entails every aspect of your business and digital investment– of which app strategy is just one major part.</a:t>
            </a:r>
          </a:p>
          <a:p>
            <a:endParaRPr lang="en-US" sz="1200" dirty="0"/>
          </a:p>
        </p:txBody>
      </p:sp>
      <p:sp>
        <p:nvSpPr>
          <p:cNvPr id="4" name="Slide Number Placeholder 3"/>
          <p:cNvSpPr>
            <a:spLocks noGrp="1"/>
          </p:cNvSpPr>
          <p:nvPr>
            <p:ph type="sldNum" sz="quarter" idx="10"/>
          </p:nvPr>
        </p:nvSpPr>
        <p:spPr/>
        <p:txBody>
          <a:bodyPr/>
          <a:lstStyle/>
          <a:p>
            <a:fld id="{D87653DB-B31F-428D-9506-C3E312885146}" type="slidenum">
              <a:rPr lang="en-US" smtClean="0"/>
              <a:t>1</a:t>
            </a:fld>
            <a:endParaRPr lang="en-US"/>
          </a:p>
        </p:txBody>
      </p:sp>
    </p:spTree>
    <p:extLst>
      <p:ext uri="{BB962C8B-B14F-4D97-AF65-F5344CB8AC3E}">
        <p14:creationId xmlns:p14="http://schemas.microsoft.com/office/powerpoint/2010/main" val="288155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offline, show that the</a:t>
            </a:r>
            <a:r>
              <a:rPr lang="en-US" baseline="0" dirty="0" smtClean="0"/>
              <a:t> app doesn’t work</a:t>
            </a: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11</a:t>
            </a:fld>
            <a:endParaRPr lang="en-US"/>
          </a:p>
        </p:txBody>
      </p:sp>
    </p:spTree>
    <p:extLst>
      <p:ext uri="{BB962C8B-B14F-4D97-AF65-F5344CB8AC3E}">
        <p14:creationId xmlns:p14="http://schemas.microsoft.com/office/powerpoint/2010/main" val="693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12</a:t>
            </a:fld>
            <a:endParaRPr lang="en-US"/>
          </a:p>
        </p:txBody>
      </p:sp>
    </p:spTree>
    <p:extLst>
      <p:ext uri="{BB962C8B-B14F-4D97-AF65-F5344CB8AC3E}">
        <p14:creationId xmlns:p14="http://schemas.microsoft.com/office/powerpoint/2010/main" val="127784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offline support</a:t>
            </a:r>
            <a:r>
              <a:rPr lang="en-US" baseline="0" dirty="0" smtClean="0"/>
              <a:t> including sync button.  Reinstall app on device, go offline, save some data, go to portal, show data isn’t there, take device back </a:t>
            </a:r>
            <a:r>
              <a:rPr lang="en-US" baseline="0" dirty="0" err="1" smtClean="0"/>
              <a:t>online,sync</a:t>
            </a:r>
            <a:r>
              <a:rPr lang="en-US" baseline="0" dirty="0" smtClean="0"/>
              <a:t> data.  Show portal again</a:t>
            </a: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13</a:t>
            </a:fld>
            <a:endParaRPr lang="en-US"/>
          </a:p>
        </p:txBody>
      </p:sp>
    </p:spTree>
    <p:extLst>
      <p:ext uri="{BB962C8B-B14F-4D97-AF65-F5344CB8AC3E}">
        <p14:creationId xmlns:p14="http://schemas.microsoft.com/office/powerpoint/2010/main" val="478307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D87653DB-B31F-428D-9506-C3E312885146}" type="slidenum">
              <a:rPr lang="en-US" smtClean="0"/>
              <a:t>14</a:t>
            </a:fld>
            <a:endParaRPr lang="en-US"/>
          </a:p>
        </p:txBody>
      </p:sp>
    </p:spTree>
    <p:extLst>
      <p:ext uri="{BB962C8B-B14F-4D97-AF65-F5344CB8AC3E}">
        <p14:creationId xmlns:p14="http://schemas.microsoft.com/office/powerpoint/2010/main" val="7684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15</a:t>
            </a:fld>
            <a:endParaRPr lang="en-US"/>
          </a:p>
        </p:txBody>
      </p:sp>
    </p:spTree>
    <p:extLst>
      <p:ext uri="{BB962C8B-B14F-4D97-AF65-F5344CB8AC3E}">
        <p14:creationId xmlns:p14="http://schemas.microsoft.com/office/powerpoint/2010/main" val="1510574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16</a:t>
            </a:fld>
            <a:endParaRPr lang="en-US"/>
          </a:p>
        </p:txBody>
      </p:sp>
    </p:spTree>
    <p:extLst>
      <p:ext uri="{BB962C8B-B14F-4D97-AF65-F5344CB8AC3E}">
        <p14:creationId xmlns:p14="http://schemas.microsoft.com/office/powerpoint/2010/main" val="192377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7/13/15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0194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18</a:t>
            </a:fld>
            <a:endParaRPr lang="en-US"/>
          </a:p>
        </p:txBody>
      </p:sp>
    </p:spTree>
    <p:extLst>
      <p:ext uri="{BB962C8B-B14F-4D97-AF65-F5344CB8AC3E}">
        <p14:creationId xmlns:p14="http://schemas.microsoft.com/office/powerpoint/2010/main" val="15999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a:t>
            </a:r>
            <a:r>
              <a:rPr lang="en-US" baseline="0" dirty="0" smtClean="0"/>
              <a:t> to adding any sort of conflict handling, consider actually causing a conflict by:</a:t>
            </a:r>
          </a:p>
          <a:p>
            <a:r>
              <a:rPr lang="en-US" baseline="0" dirty="0" smtClean="0"/>
              <a:t>Run app on two emulators, have data on both, take one app offline, change data in the one that</a:t>
            </a:r>
            <a:r>
              <a:rPr lang="fr-FR" baseline="0" dirty="0" smtClean="0"/>
              <a:t>’</a:t>
            </a:r>
            <a:r>
              <a:rPr lang="en-US" baseline="0" dirty="0" smtClean="0"/>
              <a:t>s still online, then go back and change data on offline one, reconnect, trigger sync</a:t>
            </a: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19</a:t>
            </a:fld>
            <a:endParaRPr lang="en-US"/>
          </a:p>
        </p:txBody>
      </p:sp>
    </p:spTree>
    <p:extLst>
      <p:ext uri="{BB962C8B-B14F-4D97-AF65-F5344CB8AC3E}">
        <p14:creationId xmlns:p14="http://schemas.microsoft.com/office/powerpoint/2010/main" val="71184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20</a:t>
            </a:fld>
            <a:endParaRPr lang="en-US"/>
          </a:p>
        </p:txBody>
      </p:sp>
    </p:spTree>
    <p:extLst>
      <p:ext uri="{BB962C8B-B14F-4D97-AF65-F5344CB8AC3E}">
        <p14:creationId xmlns:p14="http://schemas.microsoft.com/office/powerpoint/2010/main" val="9430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7/11/15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0130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21</a:t>
            </a:fld>
            <a:endParaRPr lang="en-US"/>
          </a:p>
        </p:txBody>
      </p:sp>
    </p:spTree>
    <p:extLst>
      <p:ext uri="{BB962C8B-B14F-4D97-AF65-F5344CB8AC3E}">
        <p14:creationId xmlns:p14="http://schemas.microsoft.com/office/powerpoint/2010/main" val="66493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22</a:t>
            </a:fld>
            <a:endParaRPr lang="en-US"/>
          </a:p>
        </p:txBody>
      </p:sp>
    </p:spTree>
    <p:extLst>
      <p:ext uri="{BB962C8B-B14F-4D97-AF65-F5344CB8AC3E}">
        <p14:creationId xmlns:p14="http://schemas.microsoft.com/office/powerpoint/2010/main" val="11200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D87653DB-B31F-428D-9506-C3E312885146}" type="slidenum">
              <a:rPr lang="en-US" smtClean="0"/>
              <a:t>4</a:t>
            </a:fld>
            <a:endParaRPr lang="en-US"/>
          </a:p>
        </p:txBody>
      </p:sp>
    </p:spTree>
    <p:extLst>
      <p:ext uri="{BB962C8B-B14F-4D97-AF65-F5344CB8AC3E}">
        <p14:creationId xmlns:p14="http://schemas.microsoft.com/office/powerpoint/2010/main" val="35240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5</a:t>
            </a:fld>
            <a:endParaRPr lang="en-US"/>
          </a:p>
        </p:txBody>
      </p:sp>
    </p:spTree>
    <p:extLst>
      <p:ext uri="{BB962C8B-B14F-4D97-AF65-F5344CB8AC3E}">
        <p14:creationId xmlns:p14="http://schemas.microsoft.com/office/powerpoint/2010/main" val="213105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a:t>
            </a:r>
            <a:r>
              <a:rPr lang="en-US" baseline="0" dirty="0" smtClean="0"/>
              <a:t> notes:</a:t>
            </a:r>
          </a:p>
          <a:p>
            <a:endParaRPr lang="en-US" baseline="0" dirty="0" smtClean="0"/>
          </a:p>
          <a:p>
            <a:pPr marL="0" marR="0" indent="0" algn="l" defTabSz="914274"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solidFill>
                <a:effectLst/>
                <a:latin typeface="Segoe UI Light" pitchFamily="34" charset="0"/>
                <a:ea typeface="+mn-ea"/>
                <a:cs typeface="+mn-cs"/>
              </a:rPr>
              <a:t>Broad global reach</a:t>
            </a:r>
          </a:p>
          <a:p>
            <a:endParaRPr lang="en-US" baseline="0" dirty="0" smtClean="0"/>
          </a:p>
          <a:p>
            <a:pPr marL="228600" indent="-22860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Azure maintains a global presence across 17 datacenter around the world to help customers and partners meet their goal of providing applications close to their user base. </a:t>
            </a:r>
            <a:br>
              <a:rPr lang="en-US" sz="900" kern="1200" dirty="0" smtClean="0">
                <a:solidFill>
                  <a:schemeClr val="tx1"/>
                </a:solidFill>
                <a:effectLst/>
                <a:latin typeface="Segoe UI Light" pitchFamily="34" charset="0"/>
                <a:ea typeface="+mn-ea"/>
                <a:cs typeface="+mn-cs"/>
              </a:rPr>
            </a:br>
            <a:endParaRPr lang="en-US" sz="900" kern="1200" dirty="0" smtClean="0">
              <a:solidFill>
                <a:schemeClr val="tx1"/>
              </a:solidFill>
              <a:effectLst/>
              <a:latin typeface="Segoe UI Light" pitchFamily="34" charset="0"/>
              <a:ea typeface="+mn-ea"/>
              <a:cs typeface="+mn-cs"/>
            </a:endParaRPr>
          </a:p>
          <a:p>
            <a:pPr marL="228600" indent="-22860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Mention</a:t>
            </a:r>
            <a:r>
              <a:rPr lang="en-US" sz="900" kern="1200" baseline="0" dirty="0" smtClean="0">
                <a:solidFill>
                  <a:schemeClr val="tx1"/>
                </a:solidFill>
                <a:effectLst/>
                <a:latin typeface="Segoe UI Light" pitchFamily="34" charset="0"/>
                <a:ea typeface="+mn-ea"/>
                <a:cs typeface="+mn-cs"/>
              </a:rPr>
              <a:t> contribution of regional partners help Azure’s global presence.</a:t>
            </a:r>
            <a:endParaRPr lang="en-US" sz="900" kern="1200" dirty="0" smtClean="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900" kern="1200" dirty="0" smtClean="0">
              <a:solidFill>
                <a:schemeClr val="tx1"/>
              </a:solidFill>
              <a:effectLst/>
              <a:latin typeface="Segoe UI Light" pitchFamily="34" charset="0"/>
              <a:ea typeface="+mn-ea"/>
              <a:cs typeface="+mn-cs"/>
            </a:endParaRPr>
          </a:p>
          <a:p>
            <a:pPr marL="228600" indent="-22860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Microsoft's  continued investment in subsea and terrestrial dark fiber capacity helping deliver data at higher speeds, with higher capacity and lower latency for our customers across the globe.</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Use</a:t>
            </a:r>
            <a:r>
              <a:rPr lang="en-US" sz="900" kern="1200" baseline="0" dirty="0" smtClean="0">
                <a:solidFill>
                  <a:schemeClr val="tx1"/>
                </a:solidFill>
                <a:effectLst/>
                <a:latin typeface="Segoe UI Light" pitchFamily="34" charset="0"/>
                <a:ea typeface="+mn-ea"/>
                <a:cs typeface="+mn-cs"/>
              </a:rPr>
              <a:t> the following notes if you want to address some or all </a:t>
            </a:r>
            <a:r>
              <a:rPr lang="en-US" sz="900" b="1" i="1" kern="1200" baseline="0" dirty="0" smtClean="0">
                <a:solidFill>
                  <a:schemeClr val="tx1"/>
                </a:solidFill>
                <a:effectLst/>
                <a:latin typeface="Segoe UI Light" pitchFamily="34" charset="0"/>
                <a:ea typeface="+mn-ea"/>
                <a:cs typeface="+mn-cs"/>
              </a:rPr>
              <a:t>security, compliance, transparency </a:t>
            </a:r>
            <a:r>
              <a:rPr lang="en-US" sz="900" b="0" i="0" kern="1200" baseline="0" dirty="0" smtClean="0">
                <a:solidFill>
                  <a:schemeClr val="tx1"/>
                </a:solidFill>
                <a:effectLst/>
                <a:latin typeface="Segoe UI Light" pitchFamily="34" charset="0"/>
                <a:ea typeface="+mn-ea"/>
                <a:cs typeface="+mn-cs"/>
              </a:rPr>
              <a:t>and</a:t>
            </a:r>
            <a:r>
              <a:rPr lang="en-US" sz="900" b="1" i="1" kern="1200" baseline="0" dirty="0" smtClean="0">
                <a:solidFill>
                  <a:schemeClr val="tx1"/>
                </a:solidFill>
                <a:effectLst/>
                <a:latin typeface="Segoe UI Light" pitchFamily="34" charset="0"/>
                <a:ea typeface="+mn-ea"/>
                <a:cs typeface="+mn-cs"/>
              </a:rPr>
              <a:t> privacy</a:t>
            </a:r>
            <a:r>
              <a:rPr lang="en-US" sz="900" b="0" i="0" kern="1200" baseline="0" dirty="0" smtClean="0">
                <a:solidFill>
                  <a:schemeClr val="tx1"/>
                </a:solidFill>
                <a:effectLst/>
                <a:latin typeface="Segoe UI Light" pitchFamily="34" charset="0"/>
                <a:ea typeface="+mn-ea"/>
                <a:cs typeface="+mn-cs"/>
              </a:rPr>
              <a:t> concerns of the audience.</a:t>
            </a:r>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Microsoft has leveraged its decades-long experience in operating some of the world’s largest online services to create a robust set of security technologies and practices  to keep your data at rest or </a:t>
            </a:r>
            <a:r>
              <a:rPr lang="en-US" sz="900" kern="1200" smtClean="0">
                <a:solidFill>
                  <a:schemeClr val="tx1"/>
                </a:solidFill>
                <a:effectLst/>
                <a:latin typeface="Segoe UI Light" pitchFamily="34" charset="0"/>
                <a:ea typeface="+mn-ea"/>
                <a:cs typeface="+mn-cs"/>
              </a:rPr>
              <a:t>in motion </a:t>
            </a:r>
            <a:r>
              <a:rPr lang="en-US" sz="900" b="1" i="1" kern="1200" dirty="0" smtClean="0">
                <a:solidFill>
                  <a:schemeClr val="tx1"/>
                </a:solidFill>
                <a:effectLst/>
                <a:latin typeface="Segoe UI Light" pitchFamily="34" charset="0"/>
                <a:ea typeface="+mn-ea"/>
                <a:cs typeface="+mn-cs"/>
              </a:rPr>
              <a:t>secured</a:t>
            </a:r>
            <a:r>
              <a:rPr lang="en-US" sz="900" kern="1200" dirty="0" smtClean="0">
                <a:solidFill>
                  <a:schemeClr val="tx1"/>
                </a:solidFill>
                <a:effectLst/>
                <a:latin typeface="Segoe UI Light" pitchFamily="34" charset="0"/>
                <a:ea typeface="+mn-ea"/>
                <a:cs typeface="+mn-cs"/>
              </a:rPr>
              <a:t> in Azure.</a:t>
            </a:r>
          </a:p>
          <a:p>
            <a:pPr marL="0" indent="0">
              <a:buFont typeface="Arial" panose="020B0604020202020204" pitchFamily="34" charset="0"/>
              <a:buNone/>
            </a:pPr>
            <a:endParaRPr lang="en-US" sz="900" kern="1200" dirty="0" smtClean="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Azure meets a broad set of international and industry-specific compliance standards as part of help customer attain </a:t>
            </a:r>
            <a:r>
              <a:rPr lang="en-US" sz="900" b="1" i="1" kern="1200" dirty="0" smtClean="0">
                <a:solidFill>
                  <a:schemeClr val="tx1"/>
                </a:solidFill>
                <a:effectLst/>
                <a:latin typeface="Segoe UI Light" pitchFamily="34" charset="0"/>
                <a:ea typeface="+mn-ea"/>
                <a:cs typeface="+mn-cs"/>
              </a:rPr>
              <a:t>compliance</a:t>
            </a:r>
            <a:r>
              <a:rPr lang="en-US" sz="900" kern="1200" dirty="0" smtClean="0">
                <a:solidFill>
                  <a:schemeClr val="tx1"/>
                </a:solidFill>
                <a:effectLst/>
                <a:latin typeface="Segoe UI Light" pitchFamily="34" charset="0"/>
                <a:ea typeface="+mn-ea"/>
                <a:cs typeface="+mn-cs"/>
              </a:rPr>
              <a:t> for their own infrastructure running  on the platform.</a:t>
            </a:r>
          </a:p>
          <a:p>
            <a:pPr marL="0" indent="0">
              <a:buFont typeface="Arial" panose="020B0604020202020204" pitchFamily="34" charset="0"/>
              <a:buNone/>
            </a:pPr>
            <a:endParaRPr lang="en-US" sz="900" kern="1200" dirty="0" smtClean="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Azure is subjected to rigorous audits by independent organizations and  the results are available to you as a part of Microsoft's commitment to </a:t>
            </a:r>
            <a:r>
              <a:rPr lang="en-US" sz="900" b="1" i="1" kern="1200" dirty="0" smtClean="0">
                <a:solidFill>
                  <a:schemeClr val="tx1"/>
                </a:solidFill>
                <a:effectLst/>
                <a:latin typeface="Segoe UI Light" pitchFamily="34" charset="0"/>
                <a:ea typeface="+mn-ea"/>
                <a:cs typeface="+mn-cs"/>
              </a:rPr>
              <a:t>transparency</a:t>
            </a:r>
            <a:r>
              <a:rPr lang="en-US" sz="900" kern="1200" dirty="0" smtClean="0">
                <a:solidFill>
                  <a:schemeClr val="tx1"/>
                </a:solidFill>
                <a:effectLst/>
                <a:latin typeface="Segoe UI Light" pitchFamily="34" charset="0"/>
                <a:ea typeface="+mn-ea"/>
                <a:cs typeface="+mn-cs"/>
              </a:rPr>
              <a:t>.</a:t>
            </a:r>
          </a:p>
          <a:p>
            <a:pPr marL="0" indent="0">
              <a:buFont typeface="Arial" panose="020B0604020202020204" pitchFamily="34" charset="0"/>
              <a:buNone/>
            </a:pPr>
            <a:endParaRPr lang="en-US" sz="900" kern="1200" dirty="0" smtClean="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Azure adheres to stringent </a:t>
            </a:r>
            <a:r>
              <a:rPr lang="en-US" sz="900" b="1" i="1" kern="1200" dirty="0" smtClean="0">
                <a:solidFill>
                  <a:schemeClr val="tx1"/>
                </a:solidFill>
                <a:effectLst/>
                <a:latin typeface="Segoe UI Light" pitchFamily="34" charset="0"/>
                <a:ea typeface="+mn-ea"/>
                <a:cs typeface="+mn-cs"/>
              </a:rPr>
              <a:t>privacy</a:t>
            </a:r>
            <a:r>
              <a:rPr lang="en-US" sz="900" kern="1200" dirty="0" smtClean="0">
                <a:solidFill>
                  <a:schemeClr val="tx1"/>
                </a:solidFill>
                <a:effectLst/>
                <a:latin typeface="Segoe UI Light" pitchFamily="34" charset="0"/>
                <a:ea typeface="+mn-ea"/>
                <a:cs typeface="+mn-cs"/>
              </a:rPr>
              <a:t> policies through a program called </a:t>
            </a:r>
            <a:r>
              <a:rPr lang="en-US" sz="900" b="0" kern="1200" dirty="0" smtClean="0">
                <a:solidFill>
                  <a:schemeClr val="tx1"/>
                </a:solidFill>
                <a:effectLst/>
                <a:latin typeface="Segoe UI Light" pitchFamily="34" charset="0"/>
                <a:ea typeface="+mn-ea"/>
                <a:cs typeface="+mn-cs"/>
              </a:rPr>
              <a:t>Privacy</a:t>
            </a:r>
            <a:r>
              <a:rPr lang="en-US" sz="900" kern="1200" dirty="0" smtClean="0">
                <a:solidFill>
                  <a:schemeClr val="tx1"/>
                </a:solidFill>
                <a:effectLst/>
                <a:latin typeface="Segoe UI Light" pitchFamily="34" charset="0"/>
                <a:ea typeface="+mn-ea"/>
                <a:cs typeface="+mn-cs"/>
              </a:rPr>
              <a:t> by Design which describes Microsoft's core privacy concerns to protect customer data and how to address them. Those protections are then backed with strong contractual commitments to safeguard customer data with by abiding by the EU Model Clauses, Safe Harbor programs, and ISO/IEC 27018 (which governs the processing of personal information).</a:t>
            </a:r>
          </a:p>
          <a:p>
            <a:pPr marL="171450" indent="-171450">
              <a:buFont typeface="Arial" panose="020B0604020202020204" pitchFamily="34" charset="0"/>
              <a:buChar char="•"/>
            </a:pP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7/13/15 1:31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71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7</a:t>
            </a:fld>
            <a:endParaRPr lang="en-US"/>
          </a:p>
        </p:txBody>
      </p:sp>
    </p:spTree>
    <p:extLst>
      <p:ext uri="{BB962C8B-B14F-4D97-AF65-F5344CB8AC3E}">
        <p14:creationId xmlns:p14="http://schemas.microsoft.com/office/powerpoint/2010/main" val="107378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716898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 we should create a mobile service, download the Android client, run the app, walk through the code, then</a:t>
            </a:r>
            <a:r>
              <a:rPr lang="en-US" baseline="0" dirty="0" smtClean="0"/>
              <a:t> take the emulator offline and show that it doesn’t work</a:t>
            </a: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9</a:t>
            </a:fld>
            <a:endParaRPr lang="en-US"/>
          </a:p>
        </p:txBody>
      </p:sp>
    </p:spTree>
    <p:extLst>
      <p:ext uri="{BB962C8B-B14F-4D97-AF65-F5344CB8AC3E}">
        <p14:creationId xmlns:p14="http://schemas.microsoft.com/office/powerpoint/2010/main" val="601385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D87653DB-B31F-428D-9506-C3E312885146}" type="slidenum">
              <a:rPr lang="en-US" smtClean="0"/>
              <a:t>10</a:t>
            </a:fld>
            <a:endParaRPr lang="en-US"/>
          </a:p>
        </p:txBody>
      </p:sp>
    </p:spTree>
    <p:extLst>
      <p:ext uri="{BB962C8B-B14F-4D97-AF65-F5344CB8AC3E}">
        <p14:creationId xmlns:p14="http://schemas.microsoft.com/office/powerpoint/2010/main" val="182038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22523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917" userDrawn="1">
          <p15:clr>
            <a:srgbClr val="FBAE40"/>
          </p15:clr>
        </p15:guide>
        <p15:guide id="3" pos="173" userDrawn="1">
          <p15:clr>
            <a:srgbClr val="FBAE40"/>
          </p15:clr>
        </p15:guide>
        <p15:guide id="4" pos="749" userDrawn="1">
          <p15:clr>
            <a:srgbClr val="FBAE40"/>
          </p15:clr>
        </p15:guide>
        <p15:guide id="5" pos="1325" userDrawn="1">
          <p15:clr>
            <a:srgbClr val="FBAE40"/>
          </p15:clr>
        </p15:guide>
        <p15:guide id="6" pos="1901" userDrawn="1">
          <p15:clr>
            <a:srgbClr val="FBAE40"/>
          </p15:clr>
        </p15:guide>
        <p15:guide id="7" pos="2477" userDrawn="1">
          <p15:clr>
            <a:srgbClr val="FBAE40"/>
          </p15:clr>
        </p15:guide>
        <p15:guide id="8" pos="3053" userDrawn="1">
          <p15:clr>
            <a:srgbClr val="FBAE40"/>
          </p15:clr>
        </p15:guide>
        <p15:guide id="9" pos="3629" userDrawn="1">
          <p15:clr>
            <a:srgbClr val="FBAE40"/>
          </p15:clr>
        </p15:guide>
        <p15:guide id="10" pos="4205" userDrawn="1">
          <p15:clr>
            <a:srgbClr val="FBAE40"/>
          </p15:clr>
        </p15:guide>
        <p15:guide id="11" pos="4781" userDrawn="1">
          <p15:clr>
            <a:srgbClr val="FBAE40"/>
          </p15:clr>
        </p15:guide>
        <p15:guide id="12" pos="5357" userDrawn="1">
          <p15:clr>
            <a:srgbClr val="FBAE40"/>
          </p15:clr>
        </p15:guide>
        <p15:guide id="13" pos="5933" userDrawn="1">
          <p15:clr>
            <a:srgbClr val="FBAE40"/>
          </p15:clr>
        </p15:guide>
        <p15:guide id="14" pos="6509" userDrawn="1">
          <p15:clr>
            <a:srgbClr val="FBAE40"/>
          </p15:clr>
        </p15:guide>
        <p15:guide id="15" pos="7085" userDrawn="1">
          <p15:clr>
            <a:srgbClr val="FBAE40"/>
          </p15:clr>
        </p15:guide>
        <p15:guide id="16" pos="7661" userDrawn="1">
          <p15:clr>
            <a:srgbClr val="FBAE40"/>
          </p15:clr>
        </p15:guide>
        <p15:guide id="17" orient="horz" pos="187" userDrawn="1">
          <p15:clr>
            <a:srgbClr val="FBAE40"/>
          </p15:clr>
        </p15:guide>
        <p15:guide id="18" orient="horz" pos="763" userDrawn="1">
          <p15:clr>
            <a:srgbClr val="FBAE40"/>
          </p15:clr>
        </p15:guide>
        <p15:guide id="19" orient="horz" pos="1339" userDrawn="1">
          <p15:clr>
            <a:srgbClr val="FBAE40"/>
          </p15:clr>
        </p15:guide>
        <p15:guide id="20" orient="horz" pos="1915" userDrawn="1">
          <p15:clr>
            <a:srgbClr val="FBAE40"/>
          </p15:clr>
        </p15:guide>
        <p15:guide id="21" orient="horz" pos="2491" userDrawn="1">
          <p15:clr>
            <a:srgbClr val="FBAE40"/>
          </p15:clr>
        </p15:guide>
        <p15:guide id="22" orient="horz" pos="3067" userDrawn="1">
          <p15:clr>
            <a:srgbClr val="FBAE40"/>
          </p15:clr>
        </p15:guide>
        <p15:guide id="23" orient="horz" pos="3643" userDrawn="1">
          <p15:clr>
            <a:srgbClr val="FBAE40"/>
          </p15:clr>
        </p15:guide>
        <p15:guide id="24" orient="horz" pos="4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reen Blank">
    <p:bg>
      <p:bgPr>
        <a:solidFill>
          <a:srgbClr val="003630"/>
        </a:solidFill>
        <a:effectLst/>
      </p:bgPr>
    </p:bg>
    <p:spTree>
      <p:nvGrpSpPr>
        <p:cNvPr id="1" name=""/>
        <p:cNvGrpSpPr/>
        <p:nvPr/>
      </p:nvGrpSpPr>
      <p:grpSpPr>
        <a:xfrm>
          <a:off x="0" y="0"/>
          <a:ext cx="0" cy="0"/>
          <a:chOff x="0" y="0"/>
          <a:chExt cx="0" cy="0"/>
        </a:xfrm>
      </p:grpSpPr>
      <p:pic>
        <p:nvPicPr>
          <p:cNvPr id="5"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399" y="150820"/>
            <a:ext cx="1695564" cy="389891"/>
          </a:xfrm>
          <a:prstGeom prst="rect">
            <a:avLst/>
          </a:prstGeom>
        </p:spPr>
      </p:pic>
      <p:pic>
        <p:nvPicPr>
          <p:cNvPr id="6" name="Logo" descr="MS Logo 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1998" y="6597007"/>
            <a:ext cx="1192461" cy="255555"/>
          </a:xfrm>
          <a:prstGeom prst="rect">
            <a:avLst/>
          </a:prstGeom>
        </p:spPr>
      </p:pic>
    </p:spTree>
    <p:extLst>
      <p:ext uri="{BB962C8B-B14F-4D97-AF65-F5344CB8AC3E}">
        <p14:creationId xmlns:p14="http://schemas.microsoft.com/office/powerpoint/2010/main" val="163120746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7889862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898218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310914" y="4041281"/>
            <a:ext cx="11286516" cy="1088037"/>
          </a:xfrm>
        </p:spPr>
        <p:txBody>
          <a:bodyPr bIns="0"/>
          <a:lstStyle>
            <a:lvl1pPr algn="r">
              <a:defRPr lang="en-US" dirty="0"/>
            </a:lvl1pPr>
            <a:extLst/>
          </a:lstStyle>
          <a:p>
            <a:r>
              <a:rPr lang="en-US" dirty="0" smtClean="0"/>
              <a:t>Click to add photo album title</a:t>
            </a:r>
            <a:endParaRPr lang="en-US" dirty="0"/>
          </a:p>
        </p:txBody>
      </p:sp>
      <p:sp>
        <p:nvSpPr>
          <p:cNvPr id="9" name="Rectangle 7"/>
          <p:cNvSpPr>
            <a:spLocks noGrp="1"/>
          </p:cNvSpPr>
          <p:nvPr>
            <p:ph type="body" sz="quarter" idx="10" hasCustomPrompt="1"/>
          </p:nvPr>
        </p:nvSpPr>
        <p:spPr>
          <a:xfrm>
            <a:off x="2901844" y="5236179"/>
            <a:ext cx="8686690" cy="1243471"/>
          </a:xfrm>
        </p:spPr>
        <p:txBody>
          <a:bodyPr vert="horz" tIns="0" anchor="t" anchorCtr="0">
            <a:noAutofit/>
          </a:bodyPr>
          <a:lstStyle>
            <a:lvl1pPr marL="0" marR="0" indent="0" algn="r" rtl="0" latinLnBrk="0">
              <a:spcBef>
                <a:spcPct val="20000"/>
              </a:spcBef>
              <a:buFontTx/>
              <a:buNone/>
              <a:defRPr sz="1836"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8290983" y="1632056"/>
            <a:ext cx="3109119" cy="103215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40" smtClean="0"/>
              <a:t>Drag picture to placeholder or click icon to add</a:t>
            </a:r>
            <a:endParaRPr lang="en-US" sz="2040" dirty="0"/>
          </a:p>
        </p:txBody>
      </p:sp>
      <p:sp>
        <p:nvSpPr>
          <p:cNvPr id="6" name="Rectangle 5"/>
          <p:cNvSpPr/>
          <p:nvPr userDrawn="1"/>
        </p:nvSpPr>
        <p:spPr>
          <a:xfrm>
            <a:off x="240520" y="190625"/>
            <a:ext cx="11918289" cy="6337599"/>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73" dirty="0"/>
          </a:p>
        </p:txBody>
      </p:sp>
      <p:sp>
        <p:nvSpPr>
          <p:cNvPr id="11" name="Rectangle 10"/>
          <p:cNvSpPr>
            <a:spLocks noGrp="1"/>
          </p:cNvSpPr>
          <p:nvPr>
            <p:ph type="dt" sz="half" idx="12"/>
          </p:nvPr>
        </p:nvSpPr>
        <p:spPr>
          <a:xfrm>
            <a:off x="8156864" y="228961"/>
            <a:ext cx="2901844" cy="372394"/>
          </a:xfrm>
          <a:prstGeom prst="rect">
            <a:avLst/>
          </a:prstGeom>
        </p:spPr>
        <p:txBody>
          <a:bodyPr/>
          <a:lstStyle>
            <a:extLst/>
          </a:lstStyle>
          <a:p>
            <a:fld id="{F30C84A2-23CF-44F5-B813-5187ED5C7D1C}" type="datetimeFigureOut">
              <a:rPr lang="en-US" sz="1224" smtClean="0">
                <a:solidFill>
                  <a:schemeClr val="tx2"/>
                </a:solidFill>
              </a:rPr>
              <a:pPr/>
              <a:t>7/13/15</a:t>
            </a:fld>
            <a:endParaRPr lang="en-US" dirty="0"/>
          </a:p>
        </p:txBody>
      </p:sp>
      <p:sp>
        <p:nvSpPr>
          <p:cNvPr id="12" name="Rectangle 11"/>
          <p:cNvSpPr>
            <a:spLocks noGrp="1"/>
          </p:cNvSpPr>
          <p:nvPr>
            <p:ph type="sldNum" sz="quarter" idx="13"/>
          </p:nvPr>
        </p:nvSpPr>
        <p:spPr>
          <a:xfrm>
            <a:off x="6323093" y="228960"/>
            <a:ext cx="1811825" cy="372394"/>
          </a:xfrm>
          <a:prstGeom prst="rect">
            <a:avLst/>
          </a:prstGeom>
        </p:spPr>
        <p:txBody>
          <a:bodyPr/>
          <a:lstStyle>
            <a:extLst/>
          </a:lstStyle>
          <a:p>
            <a:pPr algn="r"/>
            <a:fld id="{F99EC173-99AE-4773-AB25-02E469A13EAE}" type="slidenum">
              <a:rPr lang="en-US" sz="1224" smtClean="0">
                <a:solidFill>
                  <a:schemeClr val="tx2"/>
                </a:solidFill>
              </a:rPr>
              <a:pPr algn="r"/>
              <a:t>‹#›</a:t>
            </a:fld>
            <a:endParaRPr lang="en-US" dirty="0"/>
          </a:p>
        </p:txBody>
      </p:sp>
      <p:sp>
        <p:nvSpPr>
          <p:cNvPr id="13" name="Rectangle 12"/>
          <p:cNvSpPr>
            <a:spLocks noGrp="1"/>
          </p:cNvSpPr>
          <p:nvPr>
            <p:ph type="ftr" sz="quarter" idx="14"/>
          </p:nvPr>
        </p:nvSpPr>
        <p:spPr>
          <a:xfrm>
            <a:off x="6312692" y="5968662"/>
            <a:ext cx="4763170" cy="372394"/>
          </a:xfrm>
          <a:prstGeom prst="rect">
            <a:avLst/>
          </a:prstGeom>
        </p:spPr>
        <p:txBody>
          <a:bodyPr/>
          <a:lstStyle>
            <a:extLst/>
          </a:lstStyle>
          <a:p>
            <a:endParaRPr lang="en-US" dirty="0"/>
          </a:p>
        </p:txBody>
      </p:sp>
    </p:spTree>
    <p:extLst>
      <p:ext uri="{BB962C8B-B14F-4D97-AF65-F5344CB8AC3E}">
        <p14:creationId xmlns:p14="http://schemas.microsoft.com/office/powerpoint/2010/main" val="9425581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rgbClr val="FFFFFF"/>
              </a:solidFill>
            </a:endParaRPr>
          </a:p>
        </p:txBody>
      </p:sp>
      <p:sp>
        <p:nvSpPr>
          <p:cNvPr id="3" name="Text Box 3"/>
          <p:cNvSpPr txBox="1">
            <a:spLocks noChangeArrowheads="1"/>
          </p:cNvSpPr>
          <p:nvPr userDrawn="1"/>
        </p:nvSpPr>
        <p:spPr bwMode="blackWhite">
          <a:xfrm>
            <a:off x="459230" y="5612730"/>
            <a:ext cx="8812606" cy="734813"/>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832"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1832"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81310" y="3027178"/>
            <a:ext cx="3288506" cy="704445"/>
          </a:xfrm>
          <a:prstGeom prst="rect">
            <a:avLst/>
          </a:prstGeom>
        </p:spPr>
      </p:pic>
    </p:spTree>
    <p:extLst>
      <p:ext uri="{BB962C8B-B14F-4D97-AF65-F5344CB8AC3E}">
        <p14:creationId xmlns:p14="http://schemas.microsoft.com/office/powerpoint/2010/main" val="504760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431647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1543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46695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051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84167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5564" y="309762"/>
            <a:ext cx="1694687" cy="389690"/>
          </a:xfrm>
          <a:prstGeom prst="rect">
            <a:avLst/>
          </a:prstGeom>
        </p:spPr>
      </p:pic>
      <p:sp>
        <p:nvSpPr>
          <p:cNvPr id="13" name="Headline"/>
          <p:cNvSpPr>
            <a:spLocks noGrp="1"/>
          </p:cNvSpPr>
          <p:nvPr userDrawn="1">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smtClean="0"/>
              <a:t>Headline</a:t>
            </a:r>
            <a:endParaRPr lang="en-US" dirty="0"/>
          </a:p>
        </p:txBody>
      </p:sp>
    </p:spTree>
    <p:extLst>
      <p:ext uri="{BB962C8B-B14F-4D97-AF65-F5344CB8AC3E}">
        <p14:creationId xmlns:p14="http://schemas.microsoft.com/office/powerpoint/2010/main" val="162380448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ue Blank">
    <p:spTree>
      <p:nvGrpSpPr>
        <p:cNvPr id="1" name=""/>
        <p:cNvGrpSpPr/>
        <p:nvPr/>
      </p:nvGrpSpPr>
      <p:grpSpPr>
        <a:xfrm>
          <a:off x="0" y="0"/>
          <a:ext cx="0" cy="0"/>
          <a:chOff x="0" y="0"/>
          <a:chExt cx="0" cy="0"/>
        </a:xfrm>
      </p:grpSpPr>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399" y="150820"/>
            <a:ext cx="1695564" cy="389891"/>
          </a:xfrm>
          <a:prstGeom prst="rect">
            <a:avLst/>
          </a:prstGeom>
        </p:spPr>
      </p:pic>
    </p:spTree>
    <p:extLst>
      <p:ext uri="{BB962C8B-B14F-4D97-AF65-F5344CB8AC3E}">
        <p14:creationId xmlns:p14="http://schemas.microsoft.com/office/powerpoint/2010/main" val="194671004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Gray Blank">
    <p:bg>
      <p:bgPr>
        <a:solidFill>
          <a:schemeClr val="bg2">
            <a:lumMod val="25000"/>
          </a:schemeClr>
        </a:solidFill>
        <a:effectLst/>
      </p:bgPr>
    </p:bg>
    <p:spTree>
      <p:nvGrpSpPr>
        <p:cNvPr id="1" name=""/>
        <p:cNvGrpSpPr/>
        <p:nvPr/>
      </p:nvGrpSpPr>
      <p:grpSpPr>
        <a:xfrm>
          <a:off x="0" y="0"/>
          <a:ext cx="0" cy="0"/>
          <a:chOff x="0" y="0"/>
          <a:chExt cx="0" cy="0"/>
        </a:xfrm>
      </p:grpSpPr>
      <p:pic>
        <p:nvPicPr>
          <p:cNvPr id="5"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399" y="150820"/>
            <a:ext cx="1695564" cy="389891"/>
          </a:xfrm>
          <a:prstGeom prst="rect">
            <a:avLst/>
          </a:prstGeom>
        </p:spPr>
      </p:pic>
      <p:pic>
        <p:nvPicPr>
          <p:cNvPr id="7" name="Logo" descr="MS Logo 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1998" y="6597007"/>
            <a:ext cx="1192461" cy="255555"/>
          </a:xfrm>
          <a:prstGeom prst="rect">
            <a:avLst/>
          </a:prstGeom>
        </p:spPr>
      </p:pic>
    </p:spTree>
    <p:extLst>
      <p:ext uri="{BB962C8B-B14F-4D97-AF65-F5344CB8AC3E}">
        <p14:creationId xmlns:p14="http://schemas.microsoft.com/office/powerpoint/2010/main" val="15915644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343943"/>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707" r:id="rId6"/>
    <p:sldLayoutId id="2147483709" r:id="rId7"/>
    <p:sldLayoutId id="2147483710" r:id="rId8"/>
    <p:sldLayoutId id="2147483711" r:id="rId9"/>
    <p:sldLayoutId id="2147483712" r:id="rId10"/>
    <p:sldLayoutId id="2147483713" r:id="rId11"/>
  </p:sldLayoutIdLst>
  <p:transition>
    <p:fade/>
  </p:transition>
  <p:timing>
    <p:tnLst>
      <p:par>
        <p:cTn id="1" dur="indefinite" restart="never" nodeType="tmRoot"/>
      </p:par>
    </p:tnLst>
  </p:timing>
  <p:txStyles>
    <p:title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7"/>
            <a:ext cx="11889564" cy="917575"/>
          </a:xfrm>
          <a:prstGeom prst="rect">
            <a:avLst/>
          </a:prstGeom>
        </p:spPr>
        <p:txBody>
          <a:bodyPr vert="horz" wrap="square" lIns="146261" tIns="91413" rIns="146261"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2" y="1212853"/>
            <a:ext cx="11887198" cy="2116688"/>
          </a:xfrm>
          <a:prstGeom prst="rect">
            <a:avLst/>
          </a:prstGeom>
        </p:spPr>
        <p:txBody>
          <a:bodyPr vert="horz" wrap="square" lIns="146261" tIns="91413" rIns="146261"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5128520"/>
      </p:ext>
    </p:extLst>
  </p:cSld>
  <p:clrMap bg1="lt1" tx1="dk1" bg2="lt2" tx2="dk2" accent1="accent1" accent2="accent2" accent3="accent3" accent4="accent4" accent5="accent5" accent6="accent6" hlink="hlink" folHlink="folHlink"/>
  <p:sldLayoutIdLst>
    <p:sldLayoutId id="2147483706" r:id="rId1"/>
    <p:sldLayoutId id="2147483708" r:id="rId2"/>
    <p:sldLayoutId id="2147483714" r:id="rId3"/>
  </p:sldLayoutIdLst>
  <p:transition>
    <p:fade/>
  </p:transition>
  <p:timing>
    <p:tnLst>
      <p:par>
        <p:cTn id="1" dur="indefinite" restart="never" nodeType="tmRoot"/>
      </p:par>
    </p:tnLst>
  </p:timing>
  <p:txStyles>
    <p:titleStyle>
      <a:lvl1pPr algn="l" defTabSz="932472" rtl="0" eaLnBrk="1" latinLnBrk="0" hangingPunct="1">
        <a:lnSpc>
          <a:spcPct val="90000"/>
        </a:lnSpc>
        <a:spcBef>
          <a:spcPct val="0"/>
        </a:spcBef>
        <a:buNone/>
        <a:defRPr lang="en-US" sz="52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1" marR="0" indent="-342801" algn="l" defTabSz="93247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32" marR="0" indent="-241229" algn="l" defTabSz="93247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8"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403"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35"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96"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33"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9"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05"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72" rtl="0" eaLnBrk="1" latinLnBrk="0" hangingPunct="1">
        <a:defRPr sz="1800" kern="1200">
          <a:solidFill>
            <a:schemeClr val="tx1"/>
          </a:solidFill>
          <a:latin typeface="+mn-lt"/>
          <a:ea typeface="+mn-ea"/>
          <a:cs typeface="+mn-cs"/>
        </a:defRPr>
      </a:lvl1pPr>
      <a:lvl2pPr marL="466236" algn="l" defTabSz="932472" rtl="0" eaLnBrk="1" latinLnBrk="0" hangingPunct="1">
        <a:defRPr sz="1800" kern="1200">
          <a:solidFill>
            <a:schemeClr val="tx1"/>
          </a:solidFill>
          <a:latin typeface="+mn-lt"/>
          <a:ea typeface="+mn-ea"/>
          <a:cs typeface="+mn-cs"/>
        </a:defRPr>
      </a:lvl2pPr>
      <a:lvl3pPr marL="932472" algn="l" defTabSz="932472" rtl="0" eaLnBrk="1" latinLnBrk="0" hangingPunct="1">
        <a:defRPr sz="1800" kern="1200">
          <a:solidFill>
            <a:schemeClr val="tx1"/>
          </a:solidFill>
          <a:latin typeface="+mn-lt"/>
          <a:ea typeface="+mn-ea"/>
          <a:cs typeface="+mn-cs"/>
        </a:defRPr>
      </a:lvl3pPr>
      <a:lvl4pPr marL="1398708" algn="l" defTabSz="932472" rtl="0" eaLnBrk="1" latinLnBrk="0" hangingPunct="1">
        <a:defRPr sz="1800" kern="1200">
          <a:solidFill>
            <a:schemeClr val="tx1"/>
          </a:solidFill>
          <a:latin typeface="+mn-lt"/>
          <a:ea typeface="+mn-ea"/>
          <a:cs typeface="+mn-cs"/>
        </a:defRPr>
      </a:lvl4pPr>
      <a:lvl5pPr marL="1864943" algn="l" defTabSz="932472" rtl="0" eaLnBrk="1" latinLnBrk="0" hangingPunct="1">
        <a:defRPr sz="1800" kern="1200">
          <a:solidFill>
            <a:schemeClr val="tx1"/>
          </a:solidFill>
          <a:latin typeface="+mn-lt"/>
          <a:ea typeface="+mn-ea"/>
          <a:cs typeface="+mn-cs"/>
        </a:defRPr>
      </a:lvl5pPr>
      <a:lvl6pPr marL="2331179" algn="l" defTabSz="932472" rtl="0" eaLnBrk="1" latinLnBrk="0" hangingPunct="1">
        <a:defRPr sz="1800" kern="1200">
          <a:solidFill>
            <a:schemeClr val="tx1"/>
          </a:solidFill>
          <a:latin typeface="+mn-lt"/>
          <a:ea typeface="+mn-ea"/>
          <a:cs typeface="+mn-cs"/>
        </a:defRPr>
      </a:lvl6pPr>
      <a:lvl7pPr marL="2797414" algn="l" defTabSz="932472" rtl="0" eaLnBrk="1" latinLnBrk="0" hangingPunct="1">
        <a:defRPr sz="1800" kern="1200">
          <a:solidFill>
            <a:schemeClr val="tx1"/>
          </a:solidFill>
          <a:latin typeface="+mn-lt"/>
          <a:ea typeface="+mn-ea"/>
          <a:cs typeface="+mn-cs"/>
        </a:defRPr>
      </a:lvl7pPr>
      <a:lvl8pPr marL="3263650" algn="l" defTabSz="932472" rtl="0" eaLnBrk="1" latinLnBrk="0" hangingPunct="1">
        <a:defRPr sz="1800" kern="1200">
          <a:solidFill>
            <a:schemeClr val="tx1"/>
          </a:solidFill>
          <a:latin typeface="+mn-lt"/>
          <a:ea typeface="+mn-ea"/>
          <a:cs typeface="+mn-cs"/>
        </a:defRPr>
      </a:lvl8pPr>
      <a:lvl9pPr marL="3729887" algn="l" defTabSz="9324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hyperlink" Target="http://aka.ms/AndroidOffline" TargetMode="External"/><Relationship Id="rId4" Type="http://schemas.openxmlformats.org/officeDocument/2006/relationships/hyperlink" Target="http://azure.microsoft.com/android" TargetMode="External"/><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eventmobi.com/adcboston" TargetMode="External"/><Relationship Id="rId3" Type="http://schemas.openxmlformats.org/officeDocument/2006/relationships/image" Target="../media/image5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0" Type="http://schemas.openxmlformats.org/officeDocument/2006/relationships/image" Target="../media/image25.emf"/><Relationship Id="rId21" Type="http://schemas.openxmlformats.org/officeDocument/2006/relationships/image" Target="../media/image26.emf"/><Relationship Id="rId22" Type="http://schemas.openxmlformats.org/officeDocument/2006/relationships/image" Target="../media/image27.png"/><Relationship Id="rId23" Type="http://schemas.openxmlformats.org/officeDocument/2006/relationships/image" Target="../media/image28.png"/><Relationship Id="rId24" Type="http://schemas.openxmlformats.org/officeDocument/2006/relationships/image" Target="../media/image29.emf"/><Relationship Id="rId25" Type="http://schemas.openxmlformats.org/officeDocument/2006/relationships/image" Target="../media/image30.emf"/><Relationship Id="rId26" Type="http://schemas.openxmlformats.org/officeDocument/2006/relationships/image" Target="../media/image31.emf"/><Relationship Id="rId27" Type="http://schemas.openxmlformats.org/officeDocument/2006/relationships/image" Target="../media/image32.emf"/><Relationship Id="rId28" Type="http://schemas.openxmlformats.org/officeDocument/2006/relationships/image" Target="../media/image33.emf"/><Relationship Id="rId29" Type="http://schemas.openxmlformats.org/officeDocument/2006/relationships/image" Target="../media/image34.emf"/><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12.png"/><Relationship Id="rId30" Type="http://schemas.openxmlformats.org/officeDocument/2006/relationships/image" Target="../media/image35.emf"/><Relationship Id="rId31" Type="http://schemas.openxmlformats.org/officeDocument/2006/relationships/image" Target="../media/image36.emf"/><Relationship Id="rId32" Type="http://schemas.openxmlformats.org/officeDocument/2006/relationships/image" Target="../media/image37.png"/><Relationship Id="rId9" Type="http://schemas.openxmlformats.org/officeDocument/2006/relationships/image" Target="../media/image15.emf"/><Relationship Id="rId6" Type="http://schemas.microsoft.com/office/2007/relationships/hdphoto" Target="../media/hdphoto2.wdp"/><Relationship Id="rId7" Type="http://schemas.openxmlformats.org/officeDocument/2006/relationships/image" Target="../media/image13.emf"/><Relationship Id="rId8" Type="http://schemas.openxmlformats.org/officeDocument/2006/relationships/image" Target="../media/image14.png"/><Relationship Id="rId33" Type="http://schemas.openxmlformats.org/officeDocument/2006/relationships/image" Target="../media/image38.emf"/><Relationship Id="rId34" Type="http://schemas.openxmlformats.org/officeDocument/2006/relationships/image" Target="../media/image39.emf"/><Relationship Id="rId35" Type="http://schemas.openxmlformats.org/officeDocument/2006/relationships/image" Target="../media/image40.emf"/><Relationship Id="rId36" Type="http://schemas.openxmlformats.org/officeDocument/2006/relationships/image" Target="../media/image41.emf"/><Relationship Id="rId10" Type="http://schemas.openxmlformats.org/officeDocument/2006/relationships/image" Target="../media/image16.png"/><Relationship Id="rId11" Type="http://schemas.microsoft.com/office/2007/relationships/hdphoto" Target="../media/hdphoto3.wdp"/><Relationship Id="rId12" Type="http://schemas.openxmlformats.org/officeDocument/2006/relationships/image" Target="../media/image17.emf"/><Relationship Id="rId13" Type="http://schemas.openxmlformats.org/officeDocument/2006/relationships/image" Target="../media/image18.emf"/><Relationship Id="rId14" Type="http://schemas.openxmlformats.org/officeDocument/2006/relationships/image" Target="../media/image19.emf"/><Relationship Id="rId15" Type="http://schemas.openxmlformats.org/officeDocument/2006/relationships/image" Target="../media/image20.emf"/><Relationship Id="rId16" Type="http://schemas.openxmlformats.org/officeDocument/2006/relationships/image" Target="../media/image21.emf"/><Relationship Id="rId17" Type="http://schemas.openxmlformats.org/officeDocument/2006/relationships/image" Target="../media/image22.emf"/><Relationship Id="rId18" Type="http://schemas.openxmlformats.org/officeDocument/2006/relationships/image" Target="../media/image23.emf"/><Relationship Id="rId19" Type="http://schemas.openxmlformats.org/officeDocument/2006/relationships/image" Target="../media/image24.emf"/><Relationship Id="rId37" Type="http://schemas.openxmlformats.org/officeDocument/2006/relationships/image" Target="../media/image42.emf"/><Relationship Id="rId38" Type="http://schemas.openxmlformats.org/officeDocument/2006/relationships/image" Target="../media/image43.png"/><Relationship Id="rId39" Type="http://schemas.openxmlformats.org/officeDocument/2006/relationships/image" Target="../media/image44.emf"/></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9" Type="http://schemas.openxmlformats.org/officeDocument/2006/relationships/image" Target="../media/image51.png"/><Relationship Id="rId10" Type="http://schemas.microsoft.com/office/2007/relationships/hdphoto" Target="../media/hdphoto4.wdp"/><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1"/>
            <a:ext cx="12486608" cy="6994525"/>
          </a:xfrm>
          <a:prstGeom prst="rect">
            <a:avLst/>
          </a:prstGeom>
          <a:solidFill>
            <a:schemeClr val="tx2">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itle 4"/>
          <p:cNvSpPr txBox="1">
            <a:spLocks/>
          </p:cNvSpPr>
          <p:nvPr/>
        </p:nvSpPr>
        <p:spPr>
          <a:xfrm>
            <a:off x="1" y="2194767"/>
            <a:ext cx="12436474" cy="1295102"/>
          </a:xfrm>
          <a:prstGeom prst="rect">
            <a:avLst/>
          </a:prstGeom>
        </p:spPr>
        <p:txBody>
          <a:bodyPr lIns="228600"/>
          <a:lstStyle>
            <a:lvl1pPr algn="l" defTabSz="914102" rtl="0" eaLnBrk="1" latinLnBrk="0" hangingPunct="1">
              <a:lnSpc>
                <a:spcPct val="90000"/>
              </a:lnSpc>
              <a:spcBef>
                <a:spcPct val="0"/>
              </a:spcBef>
              <a:buNone/>
              <a:defRPr lang="en-US" sz="5098"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lnSpc>
                <a:spcPts val="6199"/>
              </a:lnSpc>
              <a:spcBef>
                <a:spcPts val="0"/>
              </a:spcBef>
              <a:spcAft>
                <a:spcPts val="1199"/>
              </a:spcAft>
              <a:defRPr/>
            </a:pPr>
            <a:r>
              <a:rPr lang="en-US" sz="5400" spc="0" dirty="0" smtClean="0">
                <a:solidFill>
                  <a:schemeClr val="bg1"/>
                </a:solidFill>
              </a:rPr>
              <a:t>Going Offline with Android and Azure</a:t>
            </a:r>
            <a:endParaRPr lang="en-US" sz="5400" spc="0" dirty="0">
              <a:solidFill>
                <a:schemeClr val="bg1"/>
              </a:solidFill>
            </a:endParaRPr>
          </a:p>
        </p:txBody>
      </p:sp>
      <p:sp>
        <p:nvSpPr>
          <p:cNvPr id="6" name="Title 4"/>
          <p:cNvSpPr txBox="1">
            <a:spLocks/>
          </p:cNvSpPr>
          <p:nvPr/>
        </p:nvSpPr>
        <p:spPr>
          <a:xfrm>
            <a:off x="1" y="3172602"/>
            <a:ext cx="12436474" cy="1095241"/>
          </a:xfrm>
          <a:prstGeom prst="rect">
            <a:avLst/>
          </a:prstGeom>
        </p:spPr>
        <p:txBody>
          <a:bodyPr vert="horz" wrap="square" lIns="228600" tIns="91400" rIns="146240" bIns="91400" rtlCol="0" anchor="t">
            <a:noAutofit/>
          </a:bodyPr>
          <a:lstStyle>
            <a:lvl1pPr algn="l" defTabSz="932472" rtl="0" eaLnBrk="1" latinLnBrk="0" hangingPunct="1">
              <a:lnSpc>
                <a:spcPct val="90000"/>
              </a:lnSpc>
              <a:spcBef>
                <a:spcPct val="0"/>
              </a:spcBef>
              <a:buNone/>
              <a:defRPr lang="en-US" sz="5200" b="0" kern="1200" cap="none" spc="-102" baseline="0">
                <a:ln w="3175">
                  <a:noFill/>
                </a:ln>
                <a:solidFill>
                  <a:schemeClr val="bg1"/>
                </a:solidFill>
                <a:effectLst/>
                <a:latin typeface="+mj-lt"/>
                <a:ea typeface="+mn-ea"/>
                <a:cs typeface="Segoe UI" pitchFamily="34" charset="0"/>
              </a:defRPr>
            </a:lvl1pPr>
          </a:lstStyle>
          <a:p>
            <a:pPr algn="ctr" defTabSz="932563">
              <a:lnSpc>
                <a:spcPts val="3000"/>
              </a:lnSpc>
              <a:spcBef>
                <a:spcPts val="0"/>
              </a:spcBef>
              <a:spcAft>
                <a:spcPts val="1199"/>
              </a:spcAft>
              <a:defRPr/>
            </a:pPr>
            <a:r>
              <a:rPr lang="en-US" sz="2200" dirty="0" smtClean="0">
                <a:solidFill>
                  <a:srgbClr val="FFFFFF"/>
                </a:solidFill>
              </a:rPr>
              <a:t>Chris Risner</a:t>
            </a:r>
          </a:p>
          <a:p>
            <a:pPr algn="ctr" defTabSz="932563">
              <a:lnSpc>
                <a:spcPts val="3000"/>
              </a:lnSpc>
              <a:spcBef>
                <a:spcPts val="0"/>
              </a:spcBef>
              <a:spcAft>
                <a:spcPts val="1199"/>
              </a:spcAft>
              <a:defRPr/>
            </a:pPr>
            <a:r>
              <a:rPr lang="en-US" sz="2200" dirty="0" smtClean="0">
                <a:solidFill>
                  <a:srgbClr val="FFFFFF"/>
                </a:solidFill>
              </a:rPr>
              <a:t>Senior Technical Evangelist</a:t>
            </a:r>
          </a:p>
          <a:p>
            <a:pPr algn="ctr" defTabSz="932563">
              <a:lnSpc>
                <a:spcPts val="3000"/>
              </a:lnSpc>
              <a:spcBef>
                <a:spcPts val="0"/>
              </a:spcBef>
              <a:spcAft>
                <a:spcPts val="1199"/>
              </a:spcAft>
              <a:defRPr/>
            </a:pPr>
            <a:r>
              <a:rPr lang="en-US" sz="2200" dirty="0" smtClean="0">
                <a:solidFill>
                  <a:srgbClr val="FFFFFF"/>
                </a:solidFill>
              </a:rPr>
              <a:t>@</a:t>
            </a:r>
            <a:r>
              <a:rPr lang="en-US" sz="2200" dirty="0" err="1" smtClean="0">
                <a:solidFill>
                  <a:srgbClr val="FFFFFF"/>
                </a:solidFill>
              </a:rPr>
              <a:t>ChrisRisner</a:t>
            </a:r>
            <a:endParaRPr lang="en-US" sz="2200" dirty="0" smtClean="0">
              <a:solidFill>
                <a:srgbClr val="FFFFFF"/>
              </a:solidFill>
            </a:endParaRPr>
          </a:p>
          <a:p>
            <a:pPr algn="ctr" defTabSz="932563">
              <a:lnSpc>
                <a:spcPts val="3000"/>
              </a:lnSpc>
              <a:spcBef>
                <a:spcPts val="0"/>
              </a:spcBef>
              <a:spcAft>
                <a:spcPts val="1199"/>
              </a:spcAft>
              <a:defRPr/>
            </a:pPr>
            <a:r>
              <a:rPr lang="en-US" sz="2200" dirty="0" smtClean="0">
                <a:solidFill>
                  <a:srgbClr val="FFFFFF"/>
                </a:solidFill>
              </a:rPr>
              <a:t>http://</a:t>
            </a:r>
            <a:r>
              <a:rPr lang="en-US" sz="2200" dirty="0" err="1" smtClean="0">
                <a:solidFill>
                  <a:srgbClr val="FFFFFF"/>
                </a:solidFill>
              </a:rPr>
              <a:t>chrisrisner.com</a:t>
            </a:r>
            <a:endParaRPr sz="2200" dirty="0">
              <a:solidFill>
                <a:srgbClr val="FFFFFF"/>
              </a:solidFill>
            </a:endParaRPr>
          </a:p>
        </p:txBody>
      </p:sp>
      <p:pic>
        <p:nvPicPr>
          <p:cNvPr id="8" name="Picture 7"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9" name="Picture 8" descr="MS Logo 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pic>
        <p:nvPicPr>
          <p:cNvPr id="11" name="Picture 10" descr="MS-Azure_rgb_Wh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3453404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12436475"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itle 6"/>
          <p:cNvSpPr txBox="1">
            <a:spLocks/>
          </p:cNvSpPr>
          <p:nvPr/>
        </p:nvSpPr>
        <p:spPr>
          <a:xfrm>
            <a:off x="375476" y="3686201"/>
            <a:ext cx="6749720" cy="865757"/>
          </a:xfrm>
          <a:prstGeom prst="rect">
            <a:avLst/>
          </a:prstGeom>
        </p:spPr>
        <p:txBody>
          <a:bodyPr vert="horz" lIns="93260" tIns="46630" rIns="93260" bIns="466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rgbClr val="0072C6"/>
                </a:solidFill>
                <a:latin typeface="Segoe UI Light" panose="020B0502040204020203" pitchFamily="34" charset="0"/>
              </a:rPr>
              <a:t>the internets are down!</a:t>
            </a:r>
            <a:endParaRPr lang="en-US" sz="4000" dirty="0">
              <a:solidFill>
                <a:srgbClr val="0072C6"/>
              </a:solidFill>
              <a:latin typeface="Segoe UI Light" panose="020B0502040204020203" pitchFamily="34" charset="0"/>
            </a:endParaRPr>
          </a:p>
        </p:txBody>
      </p:sp>
      <p:sp>
        <p:nvSpPr>
          <p:cNvPr id="10" name="Title 9"/>
          <p:cNvSpPr>
            <a:spLocks noGrp="1"/>
          </p:cNvSpPr>
          <p:nvPr>
            <p:ph type="title"/>
          </p:nvPr>
        </p:nvSpPr>
        <p:spPr>
          <a:xfrm>
            <a:off x="274640" y="930350"/>
            <a:ext cx="9973765" cy="917575"/>
          </a:xfrm>
        </p:spPr>
        <p:txBody>
          <a:bodyPr/>
          <a:lstStyle/>
          <a:p>
            <a:r>
              <a:rPr lang="en-US" sz="4800" dirty="0" smtClean="0">
                <a:solidFill>
                  <a:schemeClr val="bg1"/>
                </a:solidFill>
              </a:rPr>
              <a:t>Going Offline</a:t>
            </a:r>
            <a:endParaRPr lang="en-US" sz="4800" dirty="0">
              <a:solidFill>
                <a:schemeClr val="bg1"/>
              </a:solidFill>
            </a:endParaRPr>
          </a:p>
        </p:txBody>
      </p:sp>
      <p:sp>
        <p:nvSpPr>
          <p:cNvPr id="8" name="Title 9"/>
          <p:cNvSpPr txBox="1">
            <a:spLocks/>
          </p:cNvSpPr>
          <p:nvPr/>
        </p:nvSpPr>
        <p:spPr>
          <a:xfrm>
            <a:off x="5526264" y="192556"/>
            <a:ext cx="5414960" cy="917575"/>
          </a:xfrm>
          <a:prstGeom prst="rect">
            <a:avLst/>
          </a:prstGeom>
        </p:spPr>
        <p:txBody>
          <a:bodyPr vert="horz" wrap="square" lIns="146261" tIns="91413" rIns="146261" bIns="91413" rtlCol="0" anchor="t">
            <a:noAutofit/>
          </a:bodyPr>
          <a:lst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solidFill>
                <a:schemeClr val="bg1"/>
              </a:solidFill>
            </a:endParaRPr>
          </a:p>
        </p:txBody>
      </p:sp>
      <p:pic>
        <p:nvPicPr>
          <p:cNvPr id="9" name="Picture 8"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14" name="Picture 13"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72230854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2023666"/>
            <a:ext cx="12436475" cy="2617947"/>
          </a:xfrm>
        </p:spPr>
        <p:txBody>
          <a:bodyPr/>
          <a:lstStyle/>
          <a:p>
            <a:pPr algn="ctr"/>
            <a:r>
              <a:rPr lang="en-US" sz="5400" dirty="0" smtClean="0">
                <a:solidFill>
                  <a:schemeClr val="bg1"/>
                </a:solidFill>
              </a:rPr>
              <a:t>Demo: Breaking the App</a:t>
            </a:r>
            <a:endParaRPr lang="en-US" dirty="0">
              <a:solidFill>
                <a:schemeClr val="bg1"/>
              </a:solidFill>
            </a:endParaRPr>
          </a:p>
        </p:txBody>
      </p:sp>
      <p:pic>
        <p:nvPicPr>
          <p:cNvPr id="5" name="Picture 4"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8" name="Picture 7"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933110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Slides explaining complexities of going offline</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t" anchorCtr="0">
            <a:noAutofit/>
          </a:bodyPr>
          <a:lstStyle/>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Many consider</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A slide showing possible options for dealing with offline</a:t>
            </a:r>
          </a:p>
          <a:p>
            <a:pPr marL="756857" lvl="1"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Don’t worry about it (assume they’re connected)</a:t>
            </a:r>
          </a:p>
          <a:p>
            <a:pPr marL="756857" lvl="1"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Store data in a local store (i.e. SQLite) but don’t allow updating</a:t>
            </a:r>
          </a:p>
          <a:p>
            <a:pPr marL="756857" lvl="1"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Store all data changes locally and sync with server when reconnected</a:t>
            </a:r>
            <a:endParaRPr lang="en-US" sz="2000" b="1" dirty="0">
              <a:solidFill>
                <a:schemeClr val="tx1">
                  <a:lumMod val="75000"/>
                </a:schemeClr>
              </a:solidFill>
              <a:latin typeface="Segoe UI Light"/>
            </a:endParaRPr>
          </a:p>
        </p:txBody>
      </p:sp>
      <p:pic>
        <p:nvPicPr>
          <p:cNvPr id="87" name="Picture 86"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113794990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2023666"/>
            <a:ext cx="12436475" cy="2617947"/>
          </a:xfrm>
        </p:spPr>
        <p:txBody>
          <a:bodyPr/>
          <a:lstStyle/>
          <a:p>
            <a:pPr algn="ctr"/>
            <a:r>
              <a:rPr lang="en-US" sz="5400" dirty="0" smtClean="0">
                <a:solidFill>
                  <a:schemeClr val="bg1"/>
                </a:solidFill>
              </a:rPr>
              <a:t>Demo: Taking the App Offline</a:t>
            </a:r>
            <a:endParaRPr lang="en-US" dirty="0">
              <a:solidFill>
                <a:schemeClr val="bg1"/>
              </a:solidFill>
            </a:endParaRPr>
          </a:p>
        </p:txBody>
      </p:sp>
      <p:pic>
        <p:nvPicPr>
          <p:cNvPr id="5" name="Picture 4"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8" name="Picture 7"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1137638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12436475"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itle 6"/>
          <p:cNvSpPr txBox="1">
            <a:spLocks/>
          </p:cNvSpPr>
          <p:nvPr/>
        </p:nvSpPr>
        <p:spPr>
          <a:xfrm>
            <a:off x="375476" y="3686201"/>
            <a:ext cx="6749720" cy="865757"/>
          </a:xfrm>
          <a:prstGeom prst="rect">
            <a:avLst/>
          </a:prstGeom>
        </p:spPr>
        <p:txBody>
          <a:bodyPr vert="horz" lIns="93260" tIns="46630" rIns="93260" bIns="466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rgbClr val="0072C6"/>
                </a:solidFill>
                <a:latin typeface="Segoe UI Light" panose="020B0502040204020203" pitchFamily="34" charset="0"/>
              </a:rPr>
              <a:t>let’s find a resolution</a:t>
            </a:r>
            <a:endParaRPr lang="en-US" sz="4000" dirty="0">
              <a:solidFill>
                <a:srgbClr val="0072C6"/>
              </a:solidFill>
              <a:latin typeface="Segoe UI Light" panose="020B0502040204020203" pitchFamily="34" charset="0"/>
            </a:endParaRPr>
          </a:p>
        </p:txBody>
      </p:sp>
      <p:sp>
        <p:nvSpPr>
          <p:cNvPr id="10" name="Title 9"/>
          <p:cNvSpPr>
            <a:spLocks noGrp="1"/>
          </p:cNvSpPr>
          <p:nvPr>
            <p:ph type="title"/>
          </p:nvPr>
        </p:nvSpPr>
        <p:spPr>
          <a:xfrm>
            <a:off x="274640" y="930350"/>
            <a:ext cx="9973765" cy="917575"/>
          </a:xfrm>
        </p:spPr>
        <p:txBody>
          <a:bodyPr/>
          <a:lstStyle/>
          <a:p>
            <a:r>
              <a:rPr lang="en-US" sz="4800" dirty="0" smtClean="0">
                <a:solidFill>
                  <a:schemeClr val="bg1"/>
                </a:solidFill>
              </a:rPr>
              <a:t>Dealing with Conflicts</a:t>
            </a:r>
            <a:endParaRPr lang="en-US" sz="4800" dirty="0">
              <a:solidFill>
                <a:schemeClr val="bg1"/>
              </a:solidFill>
            </a:endParaRPr>
          </a:p>
        </p:txBody>
      </p:sp>
      <p:sp>
        <p:nvSpPr>
          <p:cNvPr id="8" name="Title 9"/>
          <p:cNvSpPr txBox="1">
            <a:spLocks/>
          </p:cNvSpPr>
          <p:nvPr/>
        </p:nvSpPr>
        <p:spPr>
          <a:xfrm>
            <a:off x="5526264" y="192556"/>
            <a:ext cx="5414960" cy="917575"/>
          </a:xfrm>
          <a:prstGeom prst="rect">
            <a:avLst/>
          </a:prstGeom>
        </p:spPr>
        <p:txBody>
          <a:bodyPr vert="horz" wrap="square" lIns="146261" tIns="91413" rIns="146261" bIns="91413" rtlCol="0" anchor="t">
            <a:noAutofit/>
          </a:bodyPr>
          <a:lst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solidFill>
                <a:schemeClr val="bg1"/>
              </a:solidFill>
            </a:endParaRPr>
          </a:p>
        </p:txBody>
      </p:sp>
      <p:pic>
        <p:nvPicPr>
          <p:cNvPr id="9" name="Picture 8"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14" name="Picture 13"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211390388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Why is offline Important?</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ctr" anchorCtr="0">
            <a:noAutofit/>
          </a:bodyPr>
          <a:lstStyle/>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Cellular signals aren’t everywhere</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Wi-Fi isn’t everywhere</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Signal performance can be poor</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Apps should work regardless</a:t>
            </a:r>
          </a:p>
          <a:p>
            <a:pPr marL="756857" lvl="1"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Downgrade the experience, but provide one</a:t>
            </a:r>
            <a:endParaRPr lang="en-US" sz="2000" b="1" dirty="0">
              <a:solidFill>
                <a:schemeClr val="tx1">
                  <a:lumMod val="75000"/>
                </a:schemeClr>
              </a:solidFill>
              <a:latin typeface="Segoe UI Light"/>
            </a:endParaRPr>
          </a:p>
        </p:txBody>
      </p:sp>
      <p:pic>
        <p:nvPicPr>
          <p:cNvPr id="87" name="Picture 86"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17110895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How does it work?</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ctr" anchorCtr="0">
            <a:noAutofit/>
          </a:bodyPr>
          <a:lstStyle/>
          <a:p>
            <a:pPr marL="290513" indent="-227013" defTabSz="896181">
              <a:spcAft>
                <a:spcPts val="1200"/>
              </a:spcAft>
              <a:buFont typeface="Arial" panose="020B0604020202020204" pitchFamily="34" charset="0"/>
              <a:buChar char="•"/>
            </a:pPr>
            <a:r>
              <a:rPr lang="en-US" sz="2000" dirty="0" err="1" smtClean="0">
                <a:solidFill>
                  <a:schemeClr val="tx1">
                    <a:lumMod val="75000"/>
                  </a:schemeClr>
                </a:solidFill>
                <a:latin typeface="Segoe UI Light"/>
              </a:rPr>
              <a:t>SyncTables</a:t>
            </a:r>
            <a:r>
              <a:rPr lang="en-US" sz="2000" dirty="0" smtClean="0">
                <a:solidFill>
                  <a:schemeClr val="tx1">
                    <a:lumMod val="75000"/>
                  </a:schemeClr>
                </a:solidFill>
                <a:latin typeface="Segoe UI Light"/>
              </a:rPr>
              <a:t> are used</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Locally store queue of CRUD operations</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No-automatic syncing with server</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Conflicts detected and handled on client or server</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Backed by SQLite DB</a:t>
            </a:r>
          </a:p>
        </p:txBody>
      </p:sp>
      <p:pic>
        <p:nvPicPr>
          <p:cNvPr id="87" name="Picture 86"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10810294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948416" y="4787139"/>
            <a:ext cx="173734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a:t>
            </a:r>
            <a:r>
              <a:rPr lang="en-US" sz="2400" dirty="0" smtClean="0">
                <a:solidFill>
                  <a:srgbClr val="00188F"/>
                </a:solidFill>
              </a:rPr>
              <a:t>1</a:t>
            </a:r>
            <a:endParaRPr lang="en-US" sz="2400" dirty="0">
              <a:solidFill>
                <a:srgbClr val="00188F"/>
              </a:solidFill>
            </a:endParaRPr>
          </a:p>
        </p:txBody>
      </p:sp>
      <p:sp>
        <p:nvSpPr>
          <p:cNvPr id="49" name="TextBox 48"/>
          <p:cNvSpPr txBox="1"/>
          <p:nvPr/>
        </p:nvSpPr>
        <p:spPr>
          <a:xfrm>
            <a:off x="8438852" y="3869071"/>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188F"/>
                </a:solidFill>
                <a:latin typeface="Segoe UI Symbol" panose="020B0502040204020203" pitchFamily="34" charset="0"/>
                <a:ea typeface="Segoe UI Symbol" panose="020B0502040204020203" pitchFamily="34" charset="0"/>
              </a:rPr>
              <a:t>▲, 1</a:t>
            </a:r>
            <a:r>
              <a:rPr lang="en-US" sz="2400" dirty="0" smtClean="0">
                <a:solidFill>
                  <a:srgbClr val="00188F"/>
                </a:solidFill>
              </a:rPr>
              <a:t> </a:t>
            </a:r>
          </a:p>
        </p:txBody>
      </p:sp>
      <p:sp>
        <p:nvSpPr>
          <p:cNvPr id="18" name="TextBox 17"/>
          <p:cNvSpPr txBox="1"/>
          <p:nvPr/>
        </p:nvSpPr>
        <p:spPr>
          <a:xfrm>
            <a:off x="5212408" y="3869007"/>
            <a:ext cx="1737341" cy="627864"/>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a:t>
            </a:r>
            <a:r>
              <a:rPr lang="en-US" sz="2400" dirty="0" smtClean="0">
                <a:solidFill>
                  <a:srgbClr val="00188F"/>
                </a:solidFill>
              </a:rPr>
              <a:t>1</a:t>
            </a:r>
            <a:endParaRPr lang="en-US" sz="2400" dirty="0">
              <a:solidFill>
                <a:srgbClr val="00188F"/>
              </a:solidFill>
            </a:endParaRPr>
          </a:p>
        </p:txBody>
      </p:sp>
      <p:sp>
        <p:nvSpPr>
          <p:cNvPr id="43" name="TextBox 42"/>
          <p:cNvSpPr txBox="1"/>
          <p:nvPr/>
        </p:nvSpPr>
        <p:spPr>
          <a:xfrm>
            <a:off x="5206127" y="3869071"/>
            <a:ext cx="1737341" cy="63402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rgbClr val="FF8C00"/>
                </a:solidFill>
                <a:latin typeface="Segoe UI Symbol" panose="020B0502040204020203" pitchFamily="34" charset="0"/>
                <a:ea typeface="Segoe UI Symbol" panose="020B0502040204020203" pitchFamily="34" charset="0"/>
              </a:rPr>
              <a:t>■</a:t>
            </a:r>
            <a:r>
              <a:rPr lang="en-US" sz="2400" dirty="0" smtClean="0">
                <a:solidFill>
                  <a:srgbClr val="FF8C00"/>
                </a:solidFill>
                <a:latin typeface="Segoe UI Symbol" panose="020B0502040204020203" pitchFamily="34" charset="0"/>
                <a:ea typeface="Segoe UI Symbol" panose="020B0502040204020203" pitchFamily="34" charset="0"/>
              </a:rPr>
              <a:t>, 2</a:t>
            </a:r>
            <a:r>
              <a:rPr lang="en-US" sz="2400" dirty="0" smtClean="0">
                <a:solidFill>
                  <a:srgbClr val="FF8C00"/>
                </a:solidFill>
              </a:rPr>
              <a:t> </a:t>
            </a:r>
          </a:p>
        </p:txBody>
      </p:sp>
      <p:sp>
        <p:nvSpPr>
          <p:cNvPr id="3" name="Title 2"/>
          <p:cNvSpPr>
            <a:spLocks noGrp="1"/>
          </p:cNvSpPr>
          <p:nvPr>
            <p:ph type="title"/>
          </p:nvPr>
        </p:nvSpPr>
        <p:spPr/>
        <p:txBody>
          <a:bodyPr/>
          <a:lstStyle/>
          <a:p>
            <a:r>
              <a:rPr lang="en-US" dirty="0" smtClean="0"/>
              <a:t>Conflicts and Optimistic </a:t>
            </a:r>
            <a:r>
              <a:rPr lang="en-US" dirty="0" smtClean="0"/>
              <a:t>Concurrency</a:t>
            </a:r>
            <a:endParaRPr lang="en-US" dirty="0"/>
          </a:p>
        </p:txBody>
      </p:sp>
      <p:sp>
        <p:nvSpPr>
          <p:cNvPr id="8" name="TextBox 7"/>
          <p:cNvSpPr txBox="1"/>
          <p:nvPr/>
        </p:nvSpPr>
        <p:spPr>
          <a:xfrm>
            <a:off x="1692455" y="1212849"/>
            <a:ext cx="1965490"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solidFill>
                  <a:srgbClr val="FFFFFF">
                    <a:lumMod val="50000"/>
                  </a:srgbClr>
                </a:solidFill>
              </a:rPr>
              <a:t>Device 1</a:t>
            </a:r>
          </a:p>
        </p:txBody>
      </p:sp>
      <p:sp>
        <p:nvSpPr>
          <p:cNvPr id="9" name="TextBox 8"/>
          <p:cNvSpPr txBox="1"/>
          <p:nvPr/>
        </p:nvSpPr>
        <p:spPr>
          <a:xfrm>
            <a:off x="5212408" y="1212849"/>
            <a:ext cx="1554463"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solidFill>
                  <a:srgbClr val="FFFFFF">
                    <a:lumMod val="50000"/>
                  </a:srgbClr>
                </a:solidFill>
              </a:rPr>
              <a:t>Server</a:t>
            </a:r>
          </a:p>
        </p:txBody>
      </p:sp>
      <p:sp>
        <p:nvSpPr>
          <p:cNvPr id="10" name="TextBox 9"/>
          <p:cNvSpPr txBox="1"/>
          <p:nvPr/>
        </p:nvSpPr>
        <p:spPr>
          <a:xfrm>
            <a:off x="8687090" y="1212849"/>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solidFill>
                  <a:srgbClr val="FFFFFF">
                    <a:lumMod val="50000"/>
                  </a:srgbClr>
                </a:solidFill>
              </a:rPr>
              <a:t>Device 2</a:t>
            </a:r>
          </a:p>
        </p:txBody>
      </p:sp>
      <p:sp>
        <p:nvSpPr>
          <p:cNvPr id="11" name="TextBox 10"/>
          <p:cNvSpPr txBox="1"/>
          <p:nvPr/>
        </p:nvSpPr>
        <p:spPr>
          <a:xfrm>
            <a:off x="2226446" y="2054619"/>
            <a:ext cx="118714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rgbClr val="00188F"/>
                </a:solidFill>
              </a:rPr>
              <a:t> </a:t>
            </a:r>
            <a:r>
              <a:rPr lang="en-US" sz="2400" dirty="0" smtClean="0">
                <a:solidFill>
                  <a:srgbClr val="00188F"/>
                </a:solidFill>
                <a:latin typeface="Segoe UI Symbol" panose="020B0502040204020203" pitchFamily="34" charset="0"/>
                <a:ea typeface="Segoe UI Symbol" panose="020B0502040204020203" pitchFamily="34" charset="0"/>
              </a:rPr>
              <a:t>▲, 1</a:t>
            </a:r>
            <a:r>
              <a:rPr lang="en-US" sz="2400" dirty="0" smtClean="0">
                <a:solidFill>
                  <a:srgbClr val="00188F"/>
                </a:solidFill>
              </a:rPr>
              <a:t> </a:t>
            </a:r>
          </a:p>
        </p:txBody>
      </p:sp>
      <p:sp>
        <p:nvSpPr>
          <p:cNvPr id="12" name="TextBox 11"/>
          <p:cNvSpPr txBox="1"/>
          <p:nvPr/>
        </p:nvSpPr>
        <p:spPr>
          <a:xfrm>
            <a:off x="5212408" y="2034238"/>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188F"/>
                </a:solidFill>
                <a:latin typeface="Segoe UI Symbol" panose="020B0502040204020203" pitchFamily="34" charset="0"/>
                <a:ea typeface="Segoe UI Symbol" panose="020B0502040204020203" pitchFamily="34" charset="0"/>
              </a:rPr>
              <a:t>▲, 1</a:t>
            </a:r>
            <a:r>
              <a:rPr lang="en-US" sz="2400" dirty="0" smtClean="0">
                <a:solidFill>
                  <a:srgbClr val="00188F"/>
                </a:solidFill>
              </a:rPr>
              <a:t> </a:t>
            </a:r>
          </a:p>
        </p:txBody>
      </p:sp>
      <p:sp>
        <p:nvSpPr>
          <p:cNvPr id="14" name="TextBox 13"/>
          <p:cNvSpPr txBox="1"/>
          <p:nvPr/>
        </p:nvSpPr>
        <p:spPr>
          <a:xfrm>
            <a:off x="1920604" y="2896326"/>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188F"/>
                </a:solidFill>
                <a:latin typeface="Segoe UI Symbol" panose="020B0502040204020203" pitchFamily="34" charset="0"/>
                <a:ea typeface="Segoe UI Symbol" panose="020B0502040204020203" pitchFamily="34" charset="0"/>
              </a:rPr>
              <a:t>▲</a:t>
            </a:r>
            <a:r>
              <a:rPr lang="en-US" sz="2400" dirty="0" smtClean="0">
                <a:solidFill>
                  <a:srgbClr val="00188F"/>
                </a:solidFill>
              </a:rPr>
              <a:t>, 1</a:t>
            </a:r>
          </a:p>
        </p:txBody>
      </p:sp>
      <p:sp>
        <p:nvSpPr>
          <p:cNvPr id="17" name="TextBox 16"/>
          <p:cNvSpPr txBox="1"/>
          <p:nvPr/>
        </p:nvSpPr>
        <p:spPr>
          <a:xfrm>
            <a:off x="5212408" y="2934901"/>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188F"/>
                </a:solidFill>
                <a:latin typeface="Segoe UI Symbol" panose="020B0502040204020203" pitchFamily="34" charset="0"/>
                <a:ea typeface="Segoe UI Symbol" panose="020B0502040204020203" pitchFamily="34" charset="0"/>
              </a:rPr>
              <a:t>▲</a:t>
            </a:r>
            <a:r>
              <a:rPr lang="en-US" sz="2400" dirty="0" smtClean="0">
                <a:solidFill>
                  <a:srgbClr val="00188F"/>
                </a:solidFill>
              </a:rPr>
              <a:t>, 1</a:t>
            </a:r>
          </a:p>
        </p:txBody>
      </p:sp>
      <p:sp>
        <p:nvSpPr>
          <p:cNvPr id="20" name="TextBox 19"/>
          <p:cNvSpPr txBox="1"/>
          <p:nvPr/>
        </p:nvSpPr>
        <p:spPr>
          <a:xfrm>
            <a:off x="1920604" y="3858829"/>
            <a:ext cx="173734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a:t>
            </a:r>
            <a:r>
              <a:rPr lang="en-US" sz="2400" dirty="0" smtClean="0">
                <a:solidFill>
                  <a:srgbClr val="00188F"/>
                </a:solidFill>
              </a:rPr>
              <a:t>1</a:t>
            </a:r>
            <a:endParaRPr lang="en-US" sz="2400" dirty="0">
              <a:solidFill>
                <a:srgbClr val="00188F"/>
              </a:solidFill>
            </a:endParaRPr>
          </a:p>
        </p:txBody>
      </p:sp>
      <p:sp>
        <p:nvSpPr>
          <p:cNvPr id="22" name="TextBox 21"/>
          <p:cNvSpPr txBox="1"/>
          <p:nvPr/>
        </p:nvSpPr>
        <p:spPr>
          <a:xfrm>
            <a:off x="1948417" y="4805358"/>
            <a:ext cx="1737341" cy="627864"/>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smtClean="0">
                <a:solidFill>
                  <a:srgbClr val="7FBA00"/>
                </a:solidFill>
                <a:latin typeface="Segoe UI Symbol" panose="020B0502040204020203" pitchFamily="34" charset="0"/>
                <a:ea typeface="Segoe UI Symbol" panose="020B0502040204020203" pitchFamily="34" charset="0"/>
              </a:rPr>
              <a:t>●, 2</a:t>
            </a:r>
            <a:endParaRPr lang="en-US" sz="2400" dirty="0" smtClean="0">
              <a:solidFill>
                <a:srgbClr val="7FBA00"/>
              </a:solidFill>
            </a:endParaRPr>
          </a:p>
        </p:txBody>
      </p:sp>
      <p:sp>
        <p:nvSpPr>
          <p:cNvPr id="27" name="TextBox 26"/>
          <p:cNvSpPr txBox="1"/>
          <p:nvPr/>
        </p:nvSpPr>
        <p:spPr>
          <a:xfrm>
            <a:off x="5212408" y="4828086"/>
            <a:ext cx="173734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FF8C00"/>
                </a:solidFill>
                <a:latin typeface="Segoe UI Symbol" panose="020B0502040204020203" pitchFamily="34" charset="0"/>
                <a:ea typeface="Segoe UI Symbol" panose="020B0502040204020203" pitchFamily="34" charset="0"/>
              </a:rPr>
              <a:t>■, </a:t>
            </a:r>
            <a:r>
              <a:rPr lang="en-US" sz="2400" dirty="0" smtClean="0">
                <a:solidFill>
                  <a:srgbClr val="FF8C00"/>
                </a:solidFill>
                <a:latin typeface="Segoe UI Symbol" panose="020B0502040204020203" pitchFamily="34" charset="0"/>
                <a:ea typeface="Segoe UI Symbol" panose="020B0502040204020203" pitchFamily="34" charset="0"/>
              </a:rPr>
              <a:t>2</a:t>
            </a:r>
            <a:endParaRPr lang="en-US" sz="2400" dirty="0">
              <a:solidFill>
                <a:srgbClr val="FF8C00"/>
              </a:solidFill>
            </a:endParaRPr>
          </a:p>
        </p:txBody>
      </p:sp>
      <p:cxnSp>
        <p:nvCxnSpPr>
          <p:cNvPr id="31" name="Straight Arrow Connector 30"/>
          <p:cNvCxnSpPr/>
          <p:nvPr/>
        </p:nvCxnSpPr>
        <p:spPr>
          <a:xfrm>
            <a:off x="3475067" y="2380601"/>
            <a:ext cx="1737341" cy="3078"/>
          </a:xfrm>
          <a:prstGeom prst="straightConnector1">
            <a:avLst/>
          </a:prstGeom>
          <a:ln w="571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66871" y="3278833"/>
            <a:ext cx="1554463" cy="0"/>
          </a:xfrm>
          <a:prstGeom prst="straightConnector1">
            <a:avLst/>
          </a:prstGeom>
          <a:ln w="571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447663" y="2899108"/>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188F"/>
                </a:solidFill>
                <a:latin typeface="Segoe UI Symbol" panose="020B0502040204020203" pitchFamily="34" charset="0"/>
                <a:ea typeface="Segoe UI Symbol" panose="020B0502040204020203" pitchFamily="34" charset="0"/>
              </a:rPr>
              <a:t>▲, 1</a:t>
            </a:r>
            <a:r>
              <a:rPr lang="en-US" sz="2400" dirty="0" smtClean="0">
                <a:solidFill>
                  <a:srgbClr val="00188F"/>
                </a:solidFill>
              </a:rPr>
              <a:t> </a:t>
            </a:r>
          </a:p>
        </p:txBody>
      </p:sp>
      <p:sp>
        <p:nvSpPr>
          <p:cNvPr id="36" name="TextBox 35"/>
          <p:cNvSpPr txBox="1"/>
          <p:nvPr/>
        </p:nvSpPr>
        <p:spPr>
          <a:xfrm>
            <a:off x="3832059" y="1855229"/>
            <a:ext cx="1023357"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00BCF2"/>
                </a:solidFill>
              </a:rPr>
              <a:t>Create</a:t>
            </a:r>
          </a:p>
        </p:txBody>
      </p:sp>
      <p:sp>
        <p:nvSpPr>
          <p:cNvPr id="37" name="TextBox 36"/>
          <p:cNvSpPr txBox="1"/>
          <p:nvPr/>
        </p:nvSpPr>
        <p:spPr>
          <a:xfrm>
            <a:off x="7011226" y="2765750"/>
            <a:ext cx="91454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00BCF2"/>
                </a:solidFill>
              </a:rPr>
              <a:t>Fetch</a:t>
            </a:r>
          </a:p>
        </p:txBody>
      </p:sp>
      <p:sp>
        <p:nvSpPr>
          <p:cNvPr id="39" name="TextBox 38"/>
          <p:cNvSpPr txBox="1"/>
          <p:nvPr/>
        </p:nvSpPr>
        <p:spPr>
          <a:xfrm>
            <a:off x="8447663" y="3869071"/>
            <a:ext cx="1737341" cy="63402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rgbClr val="FF8C00"/>
                </a:solidFill>
                <a:latin typeface="Segoe UI Symbol" panose="020B0502040204020203" pitchFamily="34" charset="0"/>
                <a:ea typeface="Segoe UI Symbol" panose="020B0502040204020203" pitchFamily="34" charset="0"/>
              </a:rPr>
              <a:t>■</a:t>
            </a:r>
            <a:r>
              <a:rPr lang="en-US" sz="2400" dirty="0" smtClean="0">
                <a:solidFill>
                  <a:srgbClr val="FF8C00"/>
                </a:solidFill>
                <a:latin typeface="Segoe UI Symbol" panose="020B0502040204020203" pitchFamily="34" charset="0"/>
                <a:ea typeface="Segoe UI Symbol" panose="020B0502040204020203" pitchFamily="34" charset="0"/>
              </a:rPr>
              <a:t>, 2</a:t>
            </a:r>
            <a:r>
              <a:rPr lang="en-US" sz="2400" dirty="0" smtClean="0">
                <a:solidFill>
                  <a:srgbClr val="FF8C00"/>
                </a:solidFill>
              </a:rPr>
              <a:t> </a:t>
            </a:r>
          </a:p>
        </p:txBody>
      </p:sp>
      <p:cxnSp>
        <p:nvCxnSpPr>
          <p:cNvPr id="40" name="Straight Arrow Connector 39"/>
          <p:cNvCxnSpPr/>
          <p:nvPr/>
        </p:nvCxnSpPr>
        <p:spPr>
          <a:xfrm>
            <a:off x="6788397" y="4186017"/>
            <a:ext cx="1554463" cy="0"/>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32752" y="3724772"/>
            <a:ext cx="111453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00BCF2"/>
                </a:solidFill>
              </a:rPr>
              <a:t>Update</a:t>
            </a:r>
          </a:p>
        </p:txBody>
      </p:sp>
      <p:cxnSp>
        <p:nvCxnSpPr>
          <p:cNvPr id="44" name="Straight Arrow Connector 43"/>
          <p:cNvCxnSpPr/>
          <p:nvPr/>
        </p:nvCxnSpPr>
        <p:spPr>
          <a:xfrm>
            <a:off x="3496525" y="5108080"/>
            <a:ext cx="1709602" cy="0"/>
          </a:xfrm>
          <a:prstGeom prst="straightConnector1">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49634" y="4646835"/>
            <a:ext cx="111453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00BCF2"/>
                </a:solidFill>
              </a:rPr>
              <a:t>Update</a:t>
            </a:r>
          </a:p>
        </p:txBody>
      </p:sp>
      <p:sp>
        <p:nvSpPr>
          <p:cNvPr id="51" name="TextBox 50"/>
          <p:cNvSpPr txBox="1"/>
          <p:nvPr/>
        </p:nvSpPr>
        <p:spPr>
          <a:xfrm>
            <a:off x="8447663" y="4825008"/>
            <a:ext cx="1737341" cy="63402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rgbClr val="FF8C00"/>
                </a:solidFill>
                <a:latin typeface="Segoe UI Symbol" panose="020B0502040204020203" pitchFamily="34" charset="0"/>
                <a:ea typeface="Segoe UI Symbol" panose="020B0502040204020203" pitchFamily="34" charset="0"/>
              </a:rPr>
              <a:t>■</a:t>
            </a:r>
            <a:r>
              <a:rPr lang="en-US" sz="2400" dirty="0" smtClean="0">
                <a:solidFill>
                  <a:srgbClr val="FF8C00"/>
                </a:solidFill>
                <a:latin typeface="Segoe UI Symbol" panose="020B0502040204020203" pitchFamily="34" charset="0"/>
                <a:ea typeface="Segoe UI Symbol" panose="020B0502040204020203" pitchFamily="34" charset="0"/>
              </a:rPr>
              <a:t>, 2</a:t>
            </a:r>
            <a:r>
              <a:rPr lang="en-US" sz="2400" dirty="0" smtClean="0">
                <a:solidFill>
                  <a:srgbClr val="FF8C00"/>
                </a:solidFill>
              </a:rPr>
              <a:t> </a:t>
            </a:r>
          </a:p>
        </p:txBody>
      </p:sp>
      <p:sp>
        <p:nvSpPr>
          <p:cNvPr id="52" name="TextBox 51"/>
          <p:cNvSpPr txBox="1"/>
          <p:nvPr/>
        </p:nvSpPr>
        <p:spPr>
          <a:xfrm>
            <a:off x="4663774" y="4594530"/>
            <a:ext cx="93519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smtClean="0">
                <a:solidFill>
                  <a:srgbClr val="FF0000"/>
                </a:solidFill>
                <a:latin typeface="Segoe UI Symbol" panose="020B0502040204020203" pitchFamily="34" charset="0"/>
                <a:ea typeface="Segoe UI Symbol" panose="020B0502040204020203" pitchFamily="34" charset="0"/>
              </a:rPr>
              <a:t>✘</a:t>
            </a:r>
            <a:endParaRPr lang="en-US" sz="2400" dirty="0" smtClean="0">
              <a:solidFill>
                <a:srgbClr val="FF000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843" y="2750143"/>
            <a:ext cx="1637556" cy="16375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54137" y="2750143"/>
            <a:ext cx="1620399" cy="1620399"/>
          </a:xfrm>
          <a:prstGeom prst="rect">
            <a:avLst/>
          </a:prstGeom>
        </p:spPr>
      </p:pic>
    </p:spTree>
    <p:extLst>
      <p:ext uri="{BB962C8B-B14F-4D97-AF65-F5344CB8AC3E}">
        <p14:creationId xmlns:p14="http://schemas.microsoft.com/office/powerpoint/2010/main" val="871700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750" fill="hold"/>
                                        <p:tgtEl>
                                          <p:spTgt spid="39"/>
                                        </p:tgtEl>
                                        <p:attrNameLst>
                                          <p:attrName>ppt_w</p:attrName>
                                        </p:attrNameLst>
                                      </p:cBhvr>
                                      <p:tavLst>
                                        <p:tav tm="0">
                                          <p:val>
                                            <p:fltVal val="0"/>
                                          </p:val>
                                        </p:tav>
                                        <p:tav tm="100000">
                                          <p:val>
                                            <p:strVal val="#ppt_w"/>
                                          </p:val>
                                        </p:tav>
                                      </p:tavLst>
                                    </p:anim>
                                    <p:anim calcmode="lin" valueType="num">
                                      <p:cBhvr>
                                        <p:cTn id="58" dur="7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right)">
                                      <p:cBhvr>
                                        <p:cTn id="63" dur="500"/>
                                        <p:tgtEl>
                                          <p:spTgt spid="4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p:cTn id="71" dur="750" fill="hold"/>
                                        <p:tgtEl>
                                          <p:spTgt spid="43"/>
                                        </p:tgtEl>
                                        <p:attrNameLst>
                                          <p:attrName>ppt_w</p:attrName>
                                        </p:attrNameLst>
                                      </p:cBhvr>
                                      <p:tavLst>
                                        <p:tav tm="0">
                                          <p:val>
                                            <p:fltVal val="0"/>
                                          </p:val>
                                        </p:tav>
                                        <p:tav tm="100000">
                                          <p:val>
                                            <p:strVal val="#ppt_w"/>
                                          </p:val>
                                        </p:tav>
                                      </p:tavLst>
                                    </p:anim>
                                    <p:anim calcmode="lin" valueType="num">
                                      <p:cBhvr>
                                        <p:cTn id="72" dur="75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17" presetClass="entr" presetSubtype="1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p:cTn id="88" dur="500" fill="hold"/>
                                        <p:tgtEl>
                                          <p:spTgt spid="22"/>
                                        </p:tgtEl>
                                        <p:attrNameLst>
                                          <p:attrName>ppt_w</p:attrName>
                                        </p:attrNameLst>
                                      </p:cBhvr>
                                      <p:tavLst>
                                        <p:tav tm="0">
                                          <p:val>
                                            <p:fltVal val="0"/>
                                          </p:val>
                                        </p:tav>
                                        <p:tav tm="100000">
                                          <p:val>
                                            <p:strVal val="#ppt_w"/>
                                          </p:val>
                                        </p:tav>
                                      </p:tavLst>
                                    </p:anim>
                                    <p:anim calcmode="lin" valueType="num">
                                      <p:cBhvr>
                                        <p:cTn id="89"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500"/>
                                        <p:tgtEl>
                                          <p:spTgt spid="45"/>
                                        </p:tgtEl>
                                      </p:cBhvr>
                                    </p:animEffect>
                                  </p:childTnLst>
                                </p:cTn>
                              </p:par>
                            </p:childTnLst>
                          </p:cTn>
                        </p:par>
                      </p:childTnLst>
                    </p:cTn>
                  </p:par>
                  <p:par>
                    <p:cTn id="98" fill="hold">
                      <p:stCondLst>
                        <p:cond delay="indefinite"/>
                      </p:stCondLst>
                      <p:childTnLst>
                        <p:par>
                          <p:cTn id="99" fill="hold">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p:cTn id="102" dur="500" fill="hold"/>
                                        <p:tgtEl>
                                          <p:spTgt spid="52"/>
                                        </p:tgtEl>
                                        <p:attrNameLst>
                                          <p:attrName>ppt_w</p:attrName>
                                        </p:attrNameLst>
                                      </p:cBhvr>
                                      <p:tavLst>
                                        <p:tav tm="0">
                                          <p:val>
                                            <p:fltVal val="0"/>
                                          </p:val>
                                        </p:tav>
                                        <p:tav tm="100000">
                                          <p:val>
                                            <p:strVal val="#ppt_w"/>
                                          </p:val>
                                        </p:tav>
                                      </p:tavLst>
                                    </p:anim>
                                    <p:anim calcmode="lin" valueType="num">
                                      <p:cBhvr>
                                        <p:cTn id="103" dur="500" fill="hold"/>
                                        <p:tgtEl>
                                          <p:spTgt spid="52"/>
                                        </p:tgtEl>
                                        <p:attrNameLst>
                                          <p:attrName>ppt_h</p:attrName>
                                        </p:attrNameLst>
                                      </p:cBhvr>
                                      <p:tavLst>
                                        <p:tav tm="0">
                                          <p:val>
                                            <p:fltVal val="0"/>
                                          </p:val>
                                        </p:tav>
                                        <p:tav tm="100000">
                                          <p:val>
                                            <p:strVal val="#ppt_h"/>
                                          </p:val>
                                        </p:tav>
                                      </p:tavLst>
                                    </p:anim>
                                    <p:anim calcmode="lin" valueType="num">
                                      <p:cBhvr>
                                        <p:cTn id="104" dur="500" fill="hold"/>
                                        <p:tgtEl>
                                          <p:spTgt spid="52"/>
                                        </p:tgtEl>
                                        <p:attrNameLst>
                                          <p:attrName>style.rotation</p:attrName>
                                        </p:attrNameLst>
                                      </p:cBhvr>
                                      <p:tavLst>
                                        <p:tav tm="0">
                                          <p:val>
                                            <p:fltVal val="360"/>
                                          </p:val>
                                        </p:tav>
                                        <p:tav tm="100000">
                                          <p:val>
                                            <p:fltVal val="0"/>
                                          </p:val>
                                        </p:tav>
                                      </p:tavLst>
                                    </p:anim>
                                    <p:animEffect transition="in" filter="fade">
                                      <p:cBhvr>
                                        <p:cTn id="10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p:bldP spid="18" grpId="0" animBg="1"/>
      <p:bldP spid="43" grpId="0" animBg="1"/>
      <p:bldP spid="11" grpId="0"/>
      <p:bldP spid="12" grpId="0"/>
      <p:bldP spid="14" grpId="0"/>
      <p:bldP spid="17" grpId="0"/>
      <p:bldP spid="20" grpId="0"/>
      <p:bldP spid="22" grpId="0" animBg="1"/>
      <p:bldP spid="27" grpId="0"/>
      <p:bldP spid="33" grpId="0"/>
      <p:bldP spid="36" grpId="0"/>
      <p:bldP spid="37" grpId="0"/>
      <p:bldP spid="39" grpId="0" animBg="1"/>
      <p:bldP spid="41" grpId="0"/>
      <p:bldP spid="45" grpId="0"/>
      <p:bldP spid="51" grpId="0" animBg="1"/>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Caveats and </a:t>
            </a:r>
            <a:r>
              <a:rPr lang="en-US" sz="4000" dirty="0" err="1" smtClean="0">
                <a:solidFill>
                  <a:srgbClr val="0072C6"/>
                </a:solidFill>
              </a:rPr>
              <a:t>Sidenotes</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ctr" anchorCtr="0">
            <a:noAutofit/>
          </a:bodyPr>
          <a:lstStyle/>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Primarily for occasionally-connected and primary online scenarios</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Backend agnostic (.NET and </a:t>
            </a:r>
            <a:r>
              <a:rPr lang="en-US" sz="2000" dirty="0" err="1" smtClean="0">
                <a:solidFill>
                  <a:schemeClr val="tx1">
                    <a:lumMod val="75000"/>
                  </a:schemeClr>
                </a:solidFill>
                <a:latin typeface="Segoe UI Light"/>
              </a:rPr>
              <a:t>Node.JS</a:t>
            </a:r>
            <a:r>
              <a:rPr lang="en-US" sz="2000" dirty="0" smtClean="0">
                <a:solidFill>
                  <a:schemeClr val="tx1">
                    <a:lumMod val="75000"/>
                  </a:schemeClr>
                </a:solidFill>
                <a:latin typeface="Segoe UI Light"/>
              </a:rPr>
              <a:t>)</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Works with SQL and Azure Tables, and Mongo, </a:t>
            </a:r>
            <a:r>
              <a:rPr lang="en-US" sz="2000" dirty="0" err="1" smtClean="0">
                <a:solidFill>
                  <a:schemeClr val="tx1">
                    <a:lumMod val="75000"/>
                  </a:schemeClr>
                </a:solidFill>
                <a:latin typeface="Segoe UI Light"/>
              </a:rPr>
              <a:t>etc</a:t>
            </a:r>
            <a:endParaRPr lang="en-US" sz="2000" dirty="0" smtClean="0">
              <a:solidFill>
                <a:schemeClr val="tx1">
                  <a:lumMod val="75000"/>
                </a:schemeClr>
              </a:solidFill>
              <a:latin typeface="Segoe UI Light"/>
            </a:endParaRP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Supports all the same client platforms</a:t>
            </a:r>
          </a:p>
          <a:p>
            <a:pPr marL="290513" indent="-227013" defTabSz="896181">
              <a:spcAft>
                <a:spcPts val="1200"/>
              </a:spcAft>
              <a:buFont typeface="Arial" panose="020B0604020202020204" pitchFamily="34" charset="0"/>
              <a:buChar char="•"/>
            </a:pPr>
            <a:endParaRPr lang="en-US" sz="2000" b="1" dirty="0" smtClean="0">
              <a:solidFill>
                <a:schemeClr val="tx1">
                  <a:lumMod val="75000"/>
                </a:schemeClr>
              </a:solidFill>
              <a:latin typeface="Segoe UI Light"/>
            </a:endParaRPr>
          </a:p>
        </p:txBody>
      </p:sp>
      <p:pic>
        <p:nvPicPr>
          <p:cNvPr id="87" name="Picture 86"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12212531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2023666"/>
            <a:ext cx="12436475" cy="2617947"/>
          </a:xfrm>
        </p:spPr>
        <p:txBody>
          <a:bodyPr/>
          <a:lstStyle/>
          <a:p>
            <a:pPr algn="ctr"/>
            <a:r>
              <a:rPr lang="en-US" sz="5400" dirty="0" smtClean="0">
                <a:solidFill>
                  <a:schemeClr val="bg1"/>
                </a:solidFill>
              </a:rPr>
              <a:t>Demo: Conflict Resolution</a:t>
            </a:r>
            <a:endParaRPr lang="en-US" dirty="0">
              <a:solidFill>
                <a:schemeClr val="bg1"/>
              </a:solidFill>
            </a:endParaRPr>
          </a:p>
        </p:txBody>
      </p:sp>
      <p:pic>
        <p:nvPicPr>
          <p:cNvPr id="5" name="Picture 4"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8" name="Picture 7"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1776808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p:cNvSpPr>
            <a:spLocks/>
          </p:cNvSpPr>
          <p:nvPr/>
        </p:nvSpPr>
        <p:spPr bwMode="auto">
          <a:xfrm>
            <a:off x="5278569" y="1130403"/>
            <a:ext cx="2012140" cy="13600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5AF33"/>
          </a:solidFill>
          <a:ln>
            <a:noFill/>
          </a:ln>
          <a:effectLst>
            <a:outerShdw blurRad="63500" dist="50800" dir="2642863" algn="ctr" rotWithShape="0">
              <a:srgbClr val="000000">
                <a:alpha val="50000"/>
              </a:srgbClr>
            </a:outerShdw>
          </a:effectLst>
          <a:extLst>
            <a:ext uri="{91240B29-F687-4f45-9708-019B960494DF}">
              <a14:hiddenLine xmlns="" xmlns:a14="http://schemas.microsoft.com/office/drawing/2010/main" w="12700" cap="flat" cmpd="sng">
                <a:solidFill>
                  <a:srgbClr val="000000"/>
                </a:solidFill>
                <a:prstDash val="solid"/>
                <a:miter lim="0"/>
                <a:headEnd/>
                <a:tailEnd/>
              </a14:hiddenLine>
            </a:ext>
          </a:extLst>
        </p:spPr>
        <p:txBody>
          <a:bodyPr lIns="0" tIns="0" rIns="0" bIns="0" anchor="ctr"/>
          <a:lstStyle/>
          <a:p>
            <a:pPr>
              <a:defRPr/>
            </a:pPr>
            <a:r>
              <a:rPr lang="en-US" sz="2400" dirty="0">
                <a:latin typeface="Comic Sans MS" charset="0"/>
                <a:ea typeface="ＭＳ Ｐゴシック" charset="0"/>
                <a:cs typeface="Comic Sans MS" charset="0"/>
                <a:sym typeface="Comic Sans MS" charset="0"/>
              </a:rPr>
              <a:t>About Me</a:t>
            </a:r>
            <a:endParaRPr lang="en-US" sz="2400" dirty="0">
              <a:ea typeface="ＭＳ Ｐゴシック" charset="0"/>
              <a:cs typeface="Gill Sans" charset="0"/>
            </a:endParaRPr>
          </a:p>
        </p:txBody>
      </p:sp>
      <p:pic>
        <p:nvPicPr>
          <p:cNvPr id="3" name="Picture 2" descr="ChrisThroughTub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3" y="946517"/>
            <a:ext cx="4026115" cy="3122794"/>
          </a:xfrm>
          <a:prstGeom prst="rect">
            <a:avLst/>
          </a:prstGeom>
        </p:spPr>
      </p:pic>
      <p:pic>
        <p:nvPicPr>
          <p:cNvPr id="4" name="Picture 3"/>
          <p:cNvPicPr>
            <a:picLocks noChangeAspect="1"/>
          </p:cNvPicPr>
          <p:nvPr/>
        </p:nvPicPr>
        <p:blipFill>
          <a:blip r:embed="rId3"/>
          <a:stretch>
            <a:fillRect/>
          </a:stretch>
        </p:blipFill>
        <p:spPr>
          <a:xfrm>
            <a:off x="8311320" y="946517"/>
            <a:ext cx="3681619" cy="3380687"/>
          </a:xfrm>
          <a:prstGeom prst="rect">
            <a:avLst/>
          </a:prstGeom>
        </p:spPr>
      </p:pic>
      <p:pic>
        <p:nvPicPr>
          <p:cNvPr id="5" name="Picture 4" descr="RileyHa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5416" y="3111695"/>
            <a:ext cx="4544428" cy="3316328"/>
          </a:xfrm>
          <a:prstGeom prst="rect">
            <a:avLst/>
          </a:prstGeom>
        </p:spPr>
      </p:pic>
    </p:spTree>
    <p:extLst>
      <p:ext uri="{BB962C8B-B14F-4D97-AF65-F5344CB8AC3E}">
        <p14:creationId xmlns:p14="http://schemas.microsoft.com/office/powerpoint/2010/main" val="434248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Patterns for </a:t>
            </a:r>
            <a:br>
              <a:rPr lang="en-US" sz="4000" dirty="0" smtClean="0">
                <a:solidFill>
                  <a:srgbClr val="0072C6"/>
                </a:solidFill>
              </a:rPr>
            </a:br>
            <a:r>
              <a:rPr lang="en-US" sz="4000" dirty="0" smtClean="0">
                <a:solidFill>
                  <a:srgbClr val="0072C6"/>
                </a:solidFill>
              </a:rPr>
              <a:t>Sync</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ctr" anchorCtr="0">
            <a:noAutofit/>
          </a:bodyPr>
          <a:lstStyle/>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Manual sync isn’t ideal</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Automation can often be better</a:t>
            </a: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Check with </a:t>
            </a:r>
            <a:r>
              <a:rPr lang="en-US" sz="2000" b="1" dirty="0" err="1" smtClean="0">
                <a:solidFill>
                  <a:schemeClr val="tx1">
                    <a:lumMod val="75000"/>
                  </a:schemeClr>
                </a:solidFill>
                <a:latin typeface="Segoe UI Light"/>
              </a:rPr>
              <a:t>ConnectivityManager</a:t>
            </a:r>
            <a:endParaRPr lang="en-US" sz="2000" b="1" dirty="0" smtClean="0">
              <a:solidFill>
                <a:schemeClr val="tx1">
                  <a:lumMod val="75000"/>
                </a:schemeClr>
              </a:solidFill>
              <a:latin typeface="Segoe UI Light"/>
            </a:endParaRP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Or Register a </a:t>
            </a:r>
            <a:r>
              <a:rPr lang="en-US" sz="2000" b="1" dirty="0" err="1" smtClean="0">
                <a:solidFill>
                  <a:schemeClr val="tx1">
                    <a:lumMod val="75000"/>
                  </a:schemeClr>
                </a:solidFill>
                <a:latin typeface="Segoe UI Light"/>
              </a:rPr>
              <a:t>BroadcastReceiver</a:t>
            </a:r>
            <a:r>
              <a:rPr lang="en-US" sz="2000" b="1" dirty="0" smtClean="0">
                <a:solidFill>
                  <a:schemeClr val="tx1">
                    <a:lumMod val="75000"/>
                  </a:schemeClr>
                </a:solidFill>
                <a:latin typeface="Segoe UI Light"/>
              </a:rPr>
              <a:t> for Connectivity Changes</a:t>
            </a:r>
            <a:endParaRPr lang="en-US" sz="2000" b="1" dirty="0" smtClean="0">
              <a:solidFill>
                <a:schemeClr val="tx1">
                  <a:lumMod val="75000"/>
                </a:schemeClr>
              </a:solidFill>
              <a:latin typeface="Segoe UI Light"/>
            </a:endParaRPr>
          </a:p>
          <a:p>
            <a:pPr marL="290513" indent="-227013" defTabSz="896181">
              <a:spcAft>
                <a:spcPts val="1200"/>
              </a:spcAft>
              <a:buFont typeface="Arial" panose="020B0604020202020204" pitchFamily="34" charset="0"/>
              <a:buChar char="•"/>
            </a:pPr>
            <a:r>
              <a:rPr lang="en-US" sz="2000" b="1" dirty="0" smtClean="0">
                <a:solidFill>
                  <a:schemeClr val="tx1">
                    <a:lumMod val="75000"/>
                  </a:schemeClr>
                </a:solidFill>
                <a:latin typeface="Segoe UI Light"/>
              </a:rPr>
              <a:t>Sync data (if it’s the right kind of connectivity)</a:t>
            </a:r>
          </a:p>
          <a:p>
            <a:pPr marL="756857" lvl="1" indent="-227013" defTabSz="896181">
              <a:spcAft>
                <a:spcPts val="1200"/>
              </a:spcAft>
              <a:buFont typeface="Arial" panose="020B0604020202020204" pitchFamily="34" charset="0"/>
              <a:buChar char="•"/>
            </a:pPr>
            <a:r>
              <a:rPr lang="en-US" sz="2000" b="1" dirty="0" err="1" smtClean="0">
                <a:solidFill>
                  <a:schemeClr val="tx1">
                    <a:lumMod val="75000"/>
                  </a:schemeClr>
                </a:solidFill>
                <a:latin typeface="Segoe UI Light"/>
              </a:rPr>
              <a:t>WiFi</a:t>
            </a:r>
            <a:r>
              <a:rPr lang="en-US" sz="2000" b="1" dirty="0" smtClean="0">
                <a:solidFill>
                  <a:schemeClr val="tx1">
                    <a:lumMod val="75000"/>
                  </a:schemeClr>
                </a:solidFill>
                <a:latin typeface="Segoe UI Light"/>
              </a:rPr>
              <a:t> vs Mobile</a:t>
            </a:r>
          </a:p>
        </p:txBody>
      </p:sp>
      <p:pic>
        <p:nvPicPr>
          <p:cNvPr id="87" name="Picture 86"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77297007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Other Azure Services for Android </a:t>
            </a:r>
            <a:r>
              <a:rPr lang="en-US" sz="4000" dirty="0" err="1" smtClean="0">
                <a:solidFill>
                  <a:srgbClr val="0072C6"/>
                </a:solidFill>
              </a:rPr>
              <a:t>devs</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t" anchorCtr="0">
            <a:noAutofit/>
          </a:bodyPr>
          <a:lstStyle/>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Azure Notification Hubs</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Azure Storage Library</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Azure Active Directory Authentication Library (ADAL)</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Office 365 / SharePoint SDKs</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Visual Studio Online</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Hybrid Connections</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Azure Remote App</a:t>
            </a: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Azure Media Services</a:t>
            </a:r>
            <a:endParaRPr lang="en-US" sz="2000" dirty="0" smtClean="0">
              <a:solidFill>
                <a:schemeClr val="tx1">
                  <a:lumMod val="75000"/>
                </a:schemeClr>
              </a:solidFill>
              <a:latin typeface="Segoe UI Light"/>
            </a:endParaRPr>
          </a:p>
          <a:p>
            <a:pPr marL="290513" indent="-227013" defTabSz="896181">
              <a:spcAft>
                <a:spcPts val="1200"/>
              </a:spcAft>
              <a:buFont typeface="Arial" panose="020B0604020202020204" pitchFamily="34" charset="0"/>
              <a:buChar char="•"/>
            </a:pPr>
            <a:endParaRPr lang="en-US" sz="2000" dirty="0">
              <a:solidFill>
                <a:schemeClr val="tx1">
                  <a:lumMod val="75000"/>
                </a:schemeClr>
              </a:solidFill>
              <a:latin typeface="Segoe UI Light"/>
            </a:endParaRPr>
          </a:p>
          <a:p>
            <a:pPr marL="63500" defTabSz="896181">
              <a:spcAft>
                <a:spcPts val="1200"/>
              </a:spcAft>
            </a:pPr>
            <a:endParaRPr lang="en-US" sz="2000" b="1" dirty="0">
              <a:solidFill>
                <a:schemeClr val="tx1">
                  <a:lumMod val="75000"/>
                </a:schemeClr>
              </a:solidFill>
              <a:latin typeface="Segoe UI Light"/>
            </a:endParaRPr>
          </a:p>
        </p:txBody>
      </p:sp>
      <p:pic>
        <p:nvPicPr>
          <p:cNvPr id="87" name="Picture 86" descr="Ones-and-zeroe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1794860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0072C6"/>
              </a:solidFill>
              <a:ea typeface="Segoe UI" pitchFamily="34" charset="0"/>
              <a:cs typeface="Segoe UI" pitchFamily="34" charset="0"/>
            </a:endParaRPr>
          </a:p>
        </p:txBody>
      </p:sp>
      <p:sp>
        <p:nvSpPr>
          <p:cNvPr id="2" name="Title 1"/>
          <p:cNvSpPr>
            <a:spLocks noGrp="1"/>
          </p:cNvSpPr>
          <p:nvPr>
            <p:ph type="title"/>
          </p:nvPr>
        </p:nvSpPr>
        <p:spPr>
          <a:xfrm>
            <a:off x="381522" y="285008"/>
            <a:ext cx="3981931" cy="3894122"/>
          </a:xfrm>
        </p:spPr>
        <p:txBody>
          <a:bodyPr anchor="ctr"/>
          <a:lstStyle/>
          <a:p>
            <a:pPr>
              <a:lnSpc>
                <a:spcPct val="100000"/>
              </a:lnSpc>
            </a:pPr>
            <a:r>
              <a:rPr lang="en-US" sz="4000" dirty="0" smtClean="0">
                <a:solidFill>
                  <a:srgbClr val="0072C6"/>
                </a:solidFill>
              </a:rPr>
              <a:t>More Resources</a:t>
            </a:r>
            <a:endParaRPr lang="en-US" sz="4000" dirty="0">
              <a:solidFill>
                <a:srgbClr val="0072C6"/>
              </a:solidFill>
            </a:endParaRPr>
          </a:p>
        </p:txBody>
      </p:sp>
      <p:sp>
        <p:nvSpPr>
          <p:cNvPr id="4" name="TextBox 3"/>
          <p:cNvSpPr txBox="1"/>
          <p:nvPr/>
        </p:nvSpPr>
        <p:spPr>
          <a:xfrm>
            <a:off x="4639031" y="285008"/>
            <a:ext cx="7390952" cy="3894122"/>
          </a:xfrm>
          <a:prstGeom prst="rect">
            <a:avLst/>
          </a:prstGeom>
          <a:noFill/>
        </p:spPr>
        <p:txBody>
          <a:bodyPr wrap="square" rtlCol="0" anchor="t" anchorCtr="0">
            <a:noAutofit/>
          </a:bodyPr>
          <a:lstStyle/>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Offline + Android Tutorial</a:t>
            </a:r>
          </a:p>
          <a:p>
            <a:pPr marL="756857" lvl="1"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hlinkClick r:id="rId3"/>
              </a:rPr>
              <a:t>http://</a:t>
            </a:r>
            <a:r>
              <a:rPr lang="en-US" sz="2000" dirty="0" smtClean="0">
                <a:solidFill>
                  <a:schemeClr val="tx1">
                    <a:lumMod val="75000"/>
                  </a:schemeClr>
                </a:solidFill>
                <a:latin typeface="Segoe UI Light"/>
                <a:hlinkClick r:id="rId3"/>
              </a:rPr>
              <a:t>aka.ms/AndroidOffline</a:t>
            </a:r>
            <a:endParaRPr lang="en-US" sz="2000" dirty="0" smtClean="0">
              <a:solidFill>
                <a:schemeClr val="tx1">
                  <a:lumMod val="75000"/>
                </a:schemeClr>
              </a:solidFill>
              <a:latin typeface="Segoe UI Light"/>
            </a:endParaRP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Android and Azure Resources</a:t>
            </a:r>
          </a:p>
          <a:p>
            <a:pPr marL="756857" lvl="1"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hlinkClick r:id="rId4"/>
              </a:rPr>
              <a:t>http://azure.microsoft.com/android</a:t>
            </a:r>
            <a:endParaRPr lang="en-US" sz="2000" dirty="0" smtClean="0">
              <a:solidFill>
                <a:schemeClr val="tx1">
                  <a:lumMod val="75000"/>
                </a:schemeClr>
              </a:solidFill>
              <a:latin typeface="Segoe UI Light"/>
            </a:endParaRPr>
          </a:p>
          <a:p>
            <a:pPr marL="290513"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Contact me</a:t>
            </a:r>
          </a:p>
          <a:p>
            <a:pPr marL="756857" lvl="1"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a:t>
            </a:r>
            <a:r>
              <a:rPr lang="en-US" sz="2000" dirty="0" err="1" smtClean="0">
                <a:solidFill>
                  <a:schemeClr val="tx1">
                    <a:lumMod val="75000"/>
                  </a:schemeClr>
                </a:solidFill>
                <a:latin typeface="Segoe UI Light"/>
              </a:rPr>
              <a:t>ChrisRisner</a:t>
            </a:r>
            <a:endParaRPr lang="en-US" sz="2000" dirty="0" smtClean="0">
              <a:solidFill>
                <a:schemeClr val="tx1">
                  <a:lumMod val="75000"/>
                </a:schemeClr>
              </a:solidFill>
              <a:latin typeface="Segoe UI Light"/>
            </a:endParaRPr>
          </a:p>
          <a:p>
            <a:pPr marL="756857" lvl="1" indent="-227013" defTabSz="896181">
              <a:spcAft>
                <a:spcPts val="1200"/>
              </a:spcAft>
              <a:buFont typeface="Arial" panose="020B0604020202020204" pitchFamily="34" charset="0"/>
              <a:buChar char="•"/>
            </a:pPr>
            <a:r>
              <a:rPr lang="en-US" sz="2000" dirty="0" smtClean="0">
                <a:solidFill>
                  <a:schemeClr val="tx1">
                    <a:lumMod val="75000"/>
                  </a:schemeClr>
                </a:solidFill>
                <a:latin typeface="Segoe UI Light"/>
              </a:rPr>
              <a:t>http://</a:t>
            </a:r>
            <a:r>
              <a:rPr lang="en-US" sz="2000" dirty="0" err="1" smtClean="0">
                <a:solidFill>
                  <a:schemeClr val="tx1">
                    <a:lumMod val="75000"/>
                  </a:schemeClr>
                </a:solidFill>
                <a:latin typeface="Segoe UI Light"/>
              </a:rPr>
              <a:t>chrisrisner.com</a:t>
            </a:r>
            <a:endParaRPr lang="en-US" sz="2000" dirty="0">
              <a:solidFill>
                <a:schemeClr val="tx1">
                  <a:lumMod val="75000"/>
                </a:schemeClr>
              </a:solidFill>
              <a:latin typeface="Segoe UI Light"/>
            </a:endParaRPr>
          </a:p>
          <a:p>
            <a:pPr marL="63500" defTabSz="896181">
              <a:spcAft>
                <a:spcPts val="1200"/>
              </a:spcAft>
            </a:pPr>
            <a:endParaRPr lang="en-US" sz="2000" b="1" dirty="0">
              <a:solidFill>
                <a:schemeClr val="tx1">
                  <a:lumMod val="75000"/>
                </a:schemeClr>
              </a:solidFill>
              <a:latin typeface="Segoe UI Light"/>
            </a:endParaRPr>
          </a:p>
        </p:txBody>
      </p:sp>
      <p:pic>
        <p:nvPicPr>
          <p:cNvPr id="87" name="Picture 86" descr="Ones-and-zeroes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51" y="4928556"/>
            <a:ext cx="2713898" cy="1972396"/>
          </a:xfrm>
          <a:prstGeom prst="rect">
            <a:avLst/>
          </a:prstGeom>
        </p:spPr>
      </p:pic>
      <p:pic>
        <p:nvPicPr>
          <p:cNvPr id="84" name="Picture 83" descr="MS-Azure_rgb_Blk.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pic>
        <p:nvPicPr>
          <p:cNvPr id="88" name="Picture 87" descr="MS Logo Whit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02514" y="6468241"/>
            <a:ext cx="1168715" cy="250567"/>
          </a:xfrm>
          <a:prstGeom prst="rect">
            <a:avLst/>
          </a:prstGeom>
        </p:spPr>
      </p:pic>
    </p:spTree>
    <p:extLst>
      <p:ext uri="{BB962C8B-B14F-4D97-AF65-F5344CB8AC3E}">
        <p14:creationId xmlns:p14="http://schemas.microsoft.com/office/powerpoint/2010/main" val="1128057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523" y="5517903"/>
            <a:ext cx="8393430" cy="777169"/>
          </a:xfrm>
        </p:spPr>
        <p:txBody>
          <a:bodyPr>
            <a:normAutofit/>
          </a:bodyPr>
          <a:lstStyle/>
          <a:p>
            <a:pPr algn="ctr"/>
            <a:r>
              <a:rPr lang="en-US" sz="3264" b="1" dirty="0">
                <a:solidFill>
                  <a:schemeClr val="tx1"/>
                </a:solidFill>
                <a:hlinkClick r:id="rId2"/>
              </a:rPr>
              <a:t>eventmobi.com</a:t>
            </a:r>
            <a:r>
              <a:rPr lang="en-US" sz="3264" b="1" dirty="0">
                <a:solidFill>
                  <a:schemeClr val="tx1"/>
                </a:solidFill>
                <a:hlinkClick r:id="rId2"/>
              </a:rPr>
              <a:t>/</a:t>
            </a:r>
            <a:r>
              <a:rPr lang="en-US" sz="3264" b="1" dirty="0">
                <a:solidFill>
                  <a:schemeClr val="tx1"/>
                </a:solidFill>
                <a:hlinkClick r:id="rId2"/>
              </a:rPr>
              <a:t>adcboston</a:t>
            </a:r>
            <a:r>
              <a:rPr lang="en-US" sz="3264" b="1" dirty="0">
                <a:solidFill>
                  <a:schemeClr val="tx1"/>
                </a:solidFill>
              </a:rPr>
              <a:t> </a:t>
            </a:r>
            <a:endParaRPr lang="en-US" sz="3264" b="1" dirty="0">
              <a:solidFill>
                <a:schemeClr val="tx1"/>
              </a:solidFill>
            </a:endParaRPr>
          </a:p>
        </p:txBody>
      </p:sp>
      <p:sp>
        <p:nvSpPr>
          <p:cNvPr id="3" name="Text Placeholder 2"/>
          <p:cNvSpPr>
            <a:spLocks noGrp="1"/>
          </p:cNvSpPr>
          <p:nvPr>
            <p:ph type="body" sz="quarter" idx="10"/>
          </p:nvPr>
        </p:nvSpPr>
        <p:spPr>
          <a:xfrm>
            <a:off x="2798691" y="2797809"/>
            <a:ext cx="6514094" cy="1476622"/>
          </a:xfrm>
        </p:spPr>
        <p:txBody>
          <a:bodyPr/>
          <a:lstStyle/>
          <a:p>
            <a:pPr algn="ctr"/>
            <a:r>
              <a:rPr lang="en-US" sz="3264" b="1" dirty="0"/>
              <a:t>Please take a moment to fill out the class feedback form via the app. Paper feedback forms are also available in the back of the room.</a:t>
            </a:r>
            <a:endParaRPr lang="en-US" sz="3264" b="1" dirty="0"/>
          </a:p>
        </p:txBody>
      </p:sp>
      <p:pic>
        <p:nvPicPr>
          <p:cNvPr id="5" name="Picture 4" descr="ADCLogo_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390" y="466302"/>
            <a:ext cx="7745789" cy="2023899"/>
          </a:xfrm>
          <a:prstGeom prst="rect">
            <a:avLst/>
          </a:prstGeom>
        </p:spPr>
      </p:pic>
    </p:spTree>
    <p:extLst>
      <p:ext uri="{BB962C8B-B14F-4D97-AF65-F5344CB8AC3E}">
        <p14:creationId xmlns:p14="http://schemas.microsoft.com/office/powerpoint/2010/main" val="15640030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87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Azure Overview</a:t>
            </a:r>
            <a:endParaRPr lang="en-US" dirty="0" smtClean="0"/>
          </a:p>
          <a:p>
            <a:r>
              <a:rPr lang="en-US" dirty="0" smtClean="0"/>
              <a:t>Going Offline</a:t>
            </a:r>
            <a:endParaRPr lang="en-US" dirty="0" smtClean="0"/>
          </a:p>
          <a:p>
            <a:r>
              <a:rPr lang="en-US" dirty="0" smtClean="0"/>
              <a:t>Dealing with Conflicts</a:t>
            </a:r>
            <a:endParaRPr lang="en-US" dirty="0" smtClean="0"/>
          </a:p>
          <a:p>
            <a:r>
              <a:rPr lang="en-US" dirty="0" smtClean="0"/>
              <a:t>Q &amp; A</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4638" y="2022793"/>
            <a:ext cx="3931920" cy="2948940"/>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47344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12436475"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itle 6"/>
          <p:cNvSpPr txBox="1">
            <a:spLocks/>
          </p:cNvSpPr>
          <p:nvPr/>
        </p:nvSpPr>
        <p:spPr>
          <a:xfrm>
            <a:off x="375476" y="3686201"/>
            <a:ext cx="6749720" cy="865757"/>
          </a:xfrm>
          <a:prstGeom prst="rect">
            <a:avLst/>
          </a:prstGeom>
        </p:spPr>
        <p:txBody>
          <a:bodyPr vert="horz" lIns="93260" tIns="46630" rIns="93260" bIns="466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rgbClr val="0072C6"/>
                </a:solidFill>
                <a:latin typeface="Segoe UI Light" panose="020B0502040204020203" pitchFamily="34" charset="0"/>
              </a:rPr>
              <a:t>a cloud for everyone</a:t>
            </a:r>
            <a:endParaRPr lang="en-US" sz="4000" dirty="0">
              <a:solidFill>
                <a:srgbClr val="0072C6"/>
              </a:solidFill>
              <a:latin typeface="Segoe UI Light" panose="020B0502040204020203" pitchFamily="34" charset="0"/>
            </a:endParaRPr>
          </a:p>
        </p:txBody>
      </p:sp>
      <p:sp>
        <p:nvSpPr>
          <p:cNvPr id="10" name="Title 9"/>
          <p:cNvSpPr>
            <a:spLocks noGrp="1"/>
          </p:cNvSpPr>
          <p:nvPr>
            <p:ph type="title"/>
          </p:nvPr>
        </p:nvSpPr>
        <p:spPr>
          <a:xfrm>
            <a:off x="274640" y="930350"/>
            <a:ext cx="9973765" cy="917575"/>
          </a:xfrm>
        </p:spPr>
        <p:txBody>
          <a:bodyPr/>
          <a:lstStyle/>
          <a:p>
            <a:r>
              <a:rPr lang="en-US" sz="4800" dirty="0" smtClean="0">
                <a:solidFill>
                  <a:schemeClr val="bg1"/>
                </a:solidFill>
              </a:rPr>
              <a:t>Azure Overview</a:t>
            </a:r>
            <a:endParaRPr lang="en-US" sz="4800" dirty="0">
              <a:solidFill>
                <a:schemeClr val="bg1"/>
              </a:solidFill>
            </a:endParaRPr>
          </a:p>
        </p:txBody>
      </p:sp>
      <p:sp>
        <p:nvSpPr>
          <p:cNvPr id="8" name="Title 9"/>
          <p:cNvSpPr txBox="1">
            <a:spLocks/>
          </p:cNvSpPr>
          <p:nvPr/>
        </p:nvSpPr>
        <p:spPr>
          <a:xfrm>
            <a:off x="5526264" y="192556"/>
            <a:ext cx="5414960" cy="917575"/>
          </a:xfrm>
          <a:prstGeom prst="rect">
            <a:avLst/>
          </a:prstGeom>
        </p:spPr>
        <p:txBody>
          <a:bodyPr vert="horz" wrap="square" lIns="146261" tIns="91413" rIns="146261" bIns="91413" rtlCol="0" anchor="t">
            <a:noAutofit/>
          </a:bodyPr>
          <a:lst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solidFill>
                <a:schemeClr val="bg1"/>
              </a:solidFill>
            </a:endParaRPr>
          </a:p>
        </p:txBody>
      </p:sp>
      <p:pic>
        <p:nvPicPr>
          <p:cNvPr id="9" name="Picture 8"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14" name="Picture 13"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17039646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1" name="Rectangle 60"/>
          <p:cNvSpPr/>
          <p:nvPr/>
        </p:nvSpPr>
        <p:spPr bwMode="auto">
          <a:xfrm>
            <a:off x="620460" y="1554338"/>
            <a:ext cx="8491406" cy="4911001"/>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7660" tIns="38830" rIns="77660" bIns="38830" numCol="1" rtlCol="0" anchor="ctr" anchorCtr="0" compatLnSpc="1">
            <a:prstTxWarp prst="textNoShape">
              <a:avLst/>
            </a:prstTxWarp>
          </a:bodyPr>
          <a:lstStyle/>
          <a:p>
            <a:pPr algn="ctr" defTabSz="776309"/>
            <a:endParaRPr lang="en-US" sz="1530" dirty="0">
              <a:gradFill>
                <a:gsLst>
                  <a:gs pos="0">
                    <a:srgbClr val="FFFFFF"/>
                  </a:gs>
                  <a:gs pos="100000">
                    <a:srgbClr val="FFFFFF"/>
                  </a:gs>
                </a:gsLst>
                <a:lin ang="5400000" scaled="0"/>
              </a:gradFill>
            </a:endParaRPr>
          </a:p>
        </p:txBody>
      </p:sp>
      <p:sp>
        <p:nvSpPr>
          <p:cNvPr id="62" name="Rectangle 61"/>
          <p:cNvSpPr/>
          <p:nvPr/>
        </p:nvSpPr>
        <p:spPr>
          <a:xfrm>
            <a:off x="1077478" y="1718595"/>
            <a:ext cx="1903170" cy="652559"/>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338" fontAlgn="base">
              <a:spcAft>
                <a:spcPct val="0"/>
              </a:spcAft>
            </a:pPr>
            <a:r>
              <a:rPr lang="en-US" sz="1835"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45534" y="2921507"/>
            <a:ext cx="404406" cy="2815258"/>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906768" y="1712447"/>
            <a:ext cx="2644347" cy="652559"/>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42338" fontAlgn="base">
              <a:spcAft>
                <a:spcPct val="0"/>
              </a:spcAft>
            </a:pPr>
            <a:r>
              <a:rPr lang="en-US" sz="1835"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42338" fontAlgn="base">
              <a:spcAft>
                <a:spcPct val="0"/>
              </a:spcAft>
            </a:pPr>
            <a:r>
              <a:rPr lang="en-US" sz="1632"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4060034" y="5604794"/>
            <a:ext cx="1670182"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4060034" y="5141107"/>
            <a:ext cx="1670182"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4060034" y="6068478"/>
            <a:ext cx="1670182"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4060034" y="4213734"/>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4060034" y="3750046"/>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4060034" y="4677421"/>
            <a:ext cx="1670182"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4060034" y="2822674"/>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4060034" y="2358988"/>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4060034" y="3286361"/>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739628" y="4635510"/>
            <a:ext cx="233057" cy="179839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42440"/>
            <a:endParaRPr lang="en-US" sz="1835" dirty="0">
              <a:solidFill>
                <a:schemeClr val="bg1"/>
              </a:solidFill>
              <a:ea typeface="Segoe UI" pitchFamily="34" charset="0"/>
              <a:cs typeface="Segoe UI" pitchFamily="34" charset="0"/>
            </a:endParaRPr>
          </a:p>
        </p:txBody>
      </p:sp>
      <p:sp>
        <p:nvSpPr>
          <p:cNvPr id="75" name="TextBox 56"/>
          <p:cNvSpPr txBox="1"/>
          <p:nvPr/>
        </p:nvSpPr>
        <p:spPr>
          <a:xfrm rot="10800000" flipH="1">
            <a:off x="5918301" y="4776180"/>
            <a:ext cx="404406" cy="1558632"/>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870286" y="2358987"/>
            <a:ext cx="135950" cy="224317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42440"/>
            <a:endParaRPr lang="en-US" sz="1835" dirty="0">
              <a:solidFill>
                <a:schemeClr val="bg1"/>
              </a:solidFill>
              <a:ea typeface="Segoe UI" pitchFamily="34" charset="0"/>
              <a:cs typeface="Segoe UI" pitchFamily="34" charset="0"/>
            </a:endParaRPr>
          </a:p>
        </p:txBody>
      </p:sp>
      <p:sp>
        <p:nvSpPr>
          <p:cNvPr id="77" name="TextBox 58"/>
          <p:cNvSpPr txBox="1"/>
          <p:nvPr/>
        </p:nvSpPr>
        <p:spPr>
          <a:xfrm>
            <a:off x="3327091" y="2726187"/>
            <a:ext cx="624145" cy="147021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You scale, make </a:t>
            </a:r>
          </a:p>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544528" y="1696877"/>
            <a:ext cx="2626289" cy="652559"/>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42338" fontAlgn="base">
              <a:spcAft>
                <a:spcPct val="0"/>
              </a:spcAft>
            </a:pPr>
            <a:r>
              <a:rPr lang="en-US" sz="1835" dirty="0">
                <a:solidFill>
                  <a:schemeClr val="bg1"/>
                </a:solidFill>
                <a:latin typeface="Segoe UI Light" panose="020B0502040204020203" pitchFamily="34" charset="0"/>
                <a:ea typeface="+mj-ea"/>
                <a:cs typeface="Segoe UI Light" panose="020B0502040204020203" pitchFamily="34" charset="0"/>
              </a:rPr>
              <a:t>Platform </a:t>
            </a:r>
          </a:p>
          <a:p>
            <a:pPr marL="0" lvl="1" defTabSz="1242338" fontAlgn="base">
              <a:spcAft>
                <a:spcPct val="0"/>
              </a:spcAft>
            </a:pPr>
            <a:r>
              <a:rPr lang="en-US" sz="1632"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337426" y="3281502"/>
            <a:ext cx="213666" cy="318383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42440"/>
            <a:endParaRPr lang="en-US" sz="1835" dirty="0">
              <a:solidFill>
                <a:schemeClr val="bg1"/>
              </a:solidFill>
              <a:ea typeface="Segoe UI" pitchFamily="34" charset="0"/>
              <a:cs typeface="Segoe UI" pitchFamily="34" charset="0"/>
            </a:endParaRPr>
          </a:p>
        </p:txBody>
      </p:sp>
      <p:sp>
        <p:nvSpPr>
          <p:cNvPr id="80" name="TextBox 54"/>
          <p:cNvSpPr txBox="1"/>
          <p:nvPr/>
        </p:nvSpPr>
        <p:spPr>
          <a:xfrm rot="10800000" flipH="1">
            <a:off x="8470683" y="3970609"/>
            <a:ext cx="624145" cy="184069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Scale, resilience and </a:t>
            </a:r>
            <a:br>
              <a:rPr lang="en-US" sz="1428" dirty="0">
                <a:solidFill>
                  <a:schemeClr val="bg1"/>
                </a:solidFill>
                <a:latin typeface="Segoe UI" panose="020B0502040204020203" pitchFamily="34" charset="0"/>
                <a:ea typeface="+mj-ea"/>
                <a:cs typeface="Segoe UI" panose="020B0502040204020203" pitchFamily="34" charset="0"/>
              </a:rPr>
            </a:br>
            <a:r>
              <a:rPr lang="en-US" sz="1428"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492821" y="2339564"/>
            <a:ext cx="155371" cy="864253"/>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42440"/>
            <a:endParaRPr lang="en-US" sz="1835" dirty="0">
              <a:solidFill>
                <a:schemeClr val="bg1"/>
              </a:solidFill>
              <a:ea typeface="Segoe UI" pitchFamily="34" charset="0"/>
              <a:cs typeface="Segoe UI" pitchFamily="34" charset="0"/>
            </a:endParaRPr>
          </a:p>
        </p:txBody>
      </p:sp>
      <p:sp>
        <p:nvSpPr>
          <p:cNvPr id="82" name="TextBox 60"/>
          <p:cNvSpPr txBox="1"/>
          <p:nvPr/>
        </p:nvSpPr>
        <p:spPr>
          <a:xfrm>
            <a:off x="6143144" y="2420384"/>
            <a:ext cx="404406" cy="98552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657804" y="5604793"/>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657804" y="5141106"/>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657804" y="6068478"/>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657804" y="4213733"/>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657804" y="3750045"/>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657804" y="4677420"/>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657804" y="2358987"/>
            <a:ext cx="1670181"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657804" y="3286360"/>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657804" y="2822673"/>
            <a:ext cx="1670181"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903703" y="1028555"/>
            <a:ext cx="7982843" cy="652559"/>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338" fontAlgn="base">
              <a:spcAft>
                <a:spcPct val="0"/>
              </a:spcAft>
            </a:pPr>
            <a:r>
              <a:rPr lang="en-US" sz="2651"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343465" y="1554337"/>
            <a:ext cx="2710943" cy="4911001"/>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7660" tIns="38830" rIns="77660" bIns="38830" numCol="1" rtlCol="0" anchor="ctr" anchorCtr="0" compatLnSpc="1">
            <a:prstTxWarp prst="textNoShape">
              <a:avLst/>
            </a:prstTxWarp>
          </a:bodyPr>
          <a:lstStyle/>
          <a:p>
            <a:pPr algn="ctr" defTabSz="776309"/>
            <a:endParaRPr lang="en-US" sz="1530" dirty="0">
              <a:gradFill>
                <a:gsLst>
                  <a:gs pos="0">
                    <a:srgbClr val="FFFFFF"/>
                  </a:gs>
                  <a:gs pos="100000">
                    <a:srgbClr val="FFFFFF"/>
                  </a:gs>
                </a:gsLst>
                <a:lin ang="5400000" scaled="0"/>
              </a:gradFill>
            </a:endParaRPr>
          </a:p>
        </p:txBody>
      </p:sp>
      <p:sp>
        <p:nvSpPr>
          <p:cNvPr id="94" name="Rectangle 93"/>
          <p:cNvSpPr/>
          <p:nvPr/>
        </p:nvSpPr>
        <p:spPr>
          <a:xfrm>
            <a:off x="9471158" y="1718595"/>
            <a:ext cx="2477980" cy="652559"/>
          </a:xfrm>
          <a:prstGeom prst="rect">
            <a:avLst/>
          </a:prstGeom>
          <a:noFill/>
          <a:ln w="9525" cap="flat" cmpd="sng" algn="ctr">
            <a:noFill/>
            <a:prstDash val="solid"/>
          </a:ln>
          <a:effectLst/>
        </p:spPr>
        <p:txBody>
          <a:bodyPr lIns="77665" tIns="0" rIns="77665"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42338" fontAlgn="base">
              <a:spcAft>
                <a:spcPct val="0"/>
              </a:spcAft>
            </a:pPr>
            <a:r>
              <a:rPr lang="en-US" sz="1835" dirty="0">
                <a:solidFill>
                  <a:schemeClr val="bg1"/>
                </a:solidFill>
                <a:latin typeface="Segoe UI Light" panose="020B0502040204020203" pitchFamily="34" charset="0"/>
                <a:ea typeface="+mj-ea"/>
                <a:cs typeface="Segoe UI Light" panose="020B0502040204020203" pitchFamily="34" charset="0"/>
              </a:rPr>
              <a:t>Software</a:t>
            </a:r>
            <a:r>
              <a:rPr lang="en-US" sz="2039" dirty="0">
                <a:solidFill>
                  <a:schemeClr val="bg1"/>
                </a:solidFill>
                <a:latin typeface="Segoe UI Light" panose="020B0502040204020203" pitchFamily="34" charset="0"/>
                <a:ea typeface="+mj-ea"/>
                <a:cs typeface="Segoe UI Light" panose="020B0502040204020203" pitchFamily="34" charset="0"/>
              </a:rPr>
              <a:t> </a:t>
            </a:r>
          </a:p>
          <a:p>
            <a:pPr marL="0" lvl="1" defTabSz="1242338" fontAlgn="base">
              <a:spcAft>
                <a:spcPct val="0"/>
              </a:spcAft>
            </a:pPr>
            <a:r>
              <a:rPr lang="en-US" sz="1632"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488142" y="5604791"/>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488142" y="5141103"/>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488142" y="6068475"/>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488142" y="4213731"/>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488142" y="3750043"/>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488142" y="4677416"/>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488142" y="2358983"/>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488142" y="3286357"/>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488142" y="2822670"/>
            <a:ext cx="1670181" cy="388429"/>
          </a:xfrm>
          <a:prstGeom prst="rect">
            <a:avLst/>
          </a:prstGeom>
          <a:solidFill>
            <a:srgbClr val="00B294"/>
          </a:solidFill>
          <a:ln w="9525" cap="flat" cmpd="sng" algn="ctr">
            <a:noFill/>
            <a:prstDash val="solid"/>
          </a:ln>
          <a:effectLst/>
        </p:spPr>
        <p:txBody>
          <a:bodyPr lIns="0" rIns="0" rtlCol="0" anchor="ctr" anchorCtr="0"/>
          <a:lstStyle/>
          <a:p>
            <a:pPr algn="ctr" defTabSz="1242440"/>
            <a:r>
              <a:rPr lang="en-US" sz="1326"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9111868" y="1041132"/>
            <a:ext cx="2923097" cy="652559"/>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338" fontAlgn="base">
              <a:spcAft>
                <a:spcPct val="0"/>
              </a:spcAft>
            </a:pPr>
            <a:r>
              <a:rPr lang="en-US" sz="2651"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56639" y="5597508"/>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56639" y="5133821"/>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56639" y="6061192"/>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56639" y="4206448"/>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56639" y="3742761"/>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56639" y="4670134"/>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56639" y="2815388"/>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56639" y="2351700"/>
            <a:ext cx="1670182" cy="388429"/>
          </a:xfrm>
          <a:prstGeom prst="rect">
            <a:avLst/>
          </a:prstGeom>
          <a:solidFill>
            <a:srgbClr val="68217A"/>
          </a:solidFill>
          <a:ln w="9525" cap="flat" cmpd="sng" algn="ctr">
            <a:noFill/>
            <a:prstDash val="solid"/>
          </a:ln>
          <a:effectLst/>
        </p:spPr>
        <p:txBody>
          <a:bodyPr rtlCol="0" anchor="ctr" anchorCtr="0"/>
          <a:lstStyle/>
          <a:p>
            <a:pPr marL="0" lvl="1" algn="ctr" defTabSz="1242338" fontAlgn="base">
              <a:spcAft>
                <a:spcPct val="0"/>
              </a:spcAft>
            </a:pPr>
            <a:r>
              <a:rPr lang="en-US" sz="1326"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56639" y="3279076"/>
            <a:ext cx="1670182" cy="388429"/>
          </a:xfrm>
          <a:prstGeom prst="rect">
            <a:avLst/>
          </a:prstGeom>
          <a:solidFill>
            <a:srgbClr val="68217A"/>
          </a:solidFill>
          <a:ln w="9525" cap="flat" cmpd="sng" algn="ctr">
            <a:noFill/>
            <a:prstDash val="solid"/>
          </a:ln>
          <a:effectLst/>
        </p:spPr>
        <p:txBody>
          <a:bodyPr rtlCol="0" anchor="ctr" anchorCtr="0"/>
          <a:lstStyle/>
          <a:p>
            <a:pPr algn="ctr" defTabSz="1242440"/>
            <a:r>
              <a:rPr lang="en-US" sz="1326"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202546" y="2351700"/>
            <a:ext cx="248361" cy="409792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42440"/>
            <a:endParaRPr lang="en-US" sz="1835" dirty="0">
              <a:solidFill>
                <a:schemeClr val="bg1"/>
              </a:solidFill>
              <a:ea typeface="Segoe UI" pitchFamily="34" charset="0"/>
              <a:cs typeface="Segoe UI" pitchFamily="34" charset="0"/>
            </a:endParaRPr>
          </a:p>
        </p:txBody>
      </p:sp>
      <p:sp>
        <p:nvSpPr>
          <p:cNvPr id="115" name="TextBox 54"/>
          <p:cNvSpPr txBox="1"/>
          <p:nvPr/>
        </p:nvSpPr>
        <p:spPr>
          <a:xfrm rot="10800000" flipH="1">
            <a:off x="11428513" y="3438879"/>
            <a:ext cx="624145" cy="184069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42338" fontAlgn="base">
              <a:spcAft>
                <a:spcPct val="0"/>
              </a:spcAft>
            </a:pPr>
            <a:r>
              <a:rPr lang="en-US" sz="1428" dirty="0">
                <a:solidFill>
                  <a:schemeClr val="bg1"/>
                </a:solidFill>
                <a:latin typeface="Segoe UI" panose="020B0502040204020203" pitchFamily="34" charset="0"/>
                <a:ea typeface="+mj-ea"/>
                <a:cs typeface="Segoe UI" panose="020B0502040204020203" pitchFamily="34" charset="0"/>
              </a:rPr>
              <a:t>Scale, resilience and </a:t>
            </a:r>
            <a:br>
              <a:rPr lang="en-US" sz="1428" dirty="0">
                <a:solidFill>
                  <a:schemeClr val="bg1"/>
                </a:solidFill>
                <a:latin typeface="Segoe UI" panose="020B0502040204020203" pitchFamily="34" charset="0"/>
                <a:ea typeface="+mj-ea"/>
                <a:cs typeface="Segoe UI" panose="020B0502040204020203" pitchFamily="34" charset="0"/>
              </a:rPr>
            </a:br>
            <a:r>
              <a:rPr lang="en-US" sz="1428"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1188523" y="2351904"/>
            <a:ext cx="248361" cy="409792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42440"/>
            <a:endParaRPr lang="en-US" sz="1835" dirty="0">
              <a:solidFill>
                <a:schemeClr val="bg1"/>
              </a:soli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Why the cloud?</a:t>
            </a:r>
            <a:br>
              <a:rPr lang="en-US" dirty="0"/>
            </a:br>
            <a:endParaRPr lang="en-US" dirty="0"/>
          </a:p>
        </p:txBody>
      </p:sp>
    </p:spTree>
    <p:extLst>
      <p:ext uri="{BB962C8B-B14F-4D97-AF65-F5344CB8AC3E}">
        <p14:creationId xmlns:p14="http://schemas.microsoft.com/office/powerpoint/2010/main" val="1109930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38" name="Title 3"/>
          <p:cNvSpPr txBox="1">
            <a:spLocks/>
          </p:cNvSpPr>
          <p:nvPr/>
        </p:nvSpPr>
        <p:spPr>
          <a:xfrm>
            <a:off x="147584" y="2851897"/>
            <a:ext cx="3240850" cy="1790096"/>
          </a:xfrm>
          <a:prstGeom prst="rect">
            <a:avLst/>
          </a:prstGeom>
        </p:spPr>
        <p:txBody>
          <a:bodyPr vert="horz" wrap="square" lIns="149178" tIns="93236" rIns="149178" bIns="93236"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893" dirty="0">
                <a:latin typeface="Segoe UI Light" panose="020B0502040204020203" pitchFamily="34" charset="0"/>
                <a:ea typeface="メイリオ" pitchFamily="50" charset="-128"/>
                <a:cs typeface="Segoe UI Light" panose="020B0502040204020203" pitchFamily="34" charset="0"/>
              </a:rPr>
              <a:t>Azure</a:t>
            </a:r>
            <a:r>
              <a:rPr altLang="ja-JP" sz="4893" dirty="0">
                <a:latin typeface="Segoe UI Light" panose="020B0502040204020203" pitchFamily="34" charset="0"/>
                <a:ea typeface="メイリオ" pitchFamily="50" charset="-128"/>
                <a:cs typeface="Segoe UI Light" panose="020B0502040204020203" pitchFamily="34" charset="0"/>
              </a:rPr>
              <a:t> footprint</a:t>
            </a:r>
            <a:endParaRPr sz="4893" dirty="0">
              <a:latin typeface="Segoe UI Light" panose="020B0502040204020203" pitchFamily="34" charset="0"/>
              <a:ea typeface="メイリオ" pitchFamily="50" charset="-128"/>
              <a:cs typeface="Segoe UI Light" panose="020B0502040204020203" pitchFamily="34" charset="0"/>
            </a:endParaRPr>
          </a:p>
        </p:txBody>
      </p:sp>
      <p:grpSp>
        <p:nvGrpSpPr>
          <p:cNvPr id="1239" name="Group 1238"/>
          <p:cNvGrpSpPr/>
          <p:nvPr/>
        </p:nvGrpSpPr>
        <p:grpSpPr>
          <a:xfrm>
            <a:off x="525257" y="487531"/>
            <a:ext cx="11367719" cy="6337445"/>
            <a:chOff x="395371" y="1139688"/>
            <a:chExt cx="8399866" cy="4651514"/>
          </a:xfrm>
          <a:solidFill>
            <a:srgbClr val="00B0F0"/>
          </a:solidFill>
        </p:grpSpPr>
        <p:sp>
          <p:nvSpPr>
            <p:cNvPr id="1240" name="Oval 9"/>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1" name="Oval 10"/>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2" name="Oval 11"/>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3" name="Oval 12"/>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4" name="Oval 13"/>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5" name="Oval 14"/>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6" name="Oval 15"/>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7" name="Oval 16"/>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8" name="Oval 17"/>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9" name="Oval 18"/>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0" name="Oval 19"/>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1" name="Oval 20"/>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2" name="Oval 21"/>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3" name="Oval 22"/>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4" name="Oval 23"/>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5" name="Oval 24"/>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6" name="Oval 25"/>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7" name="Oval 26"/>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8" name="Oval 27"/>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9" name="Oval 28"/>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0" name="Oval 29"/>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1" name="Oval 30"/>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2" name="Oval 31"/>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3" name="Oval 32"/>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4" name="Oval 33"/>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5" name="Oval 34"/>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6" name="Oval 35"/>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7" name="Oval 36"/>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8" name="Oval 37"/>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9" name="Oval 38"/>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0" name="Oval 39"/>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1" name="Oval 40"/>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2" name="Oval 41"/>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3" name="Oval 42"/>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4" name="Oval 43"/>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5" name="Oval 44"/>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6" name="Oval 45"/>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7" name="Oval 46"/>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8" name="Oval 47"/>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9" name="Oval 48"/>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0" name="Oval 49"/>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1" name="Oval 50"/>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2" name="Oval 51"/>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3" name="Oval 52"/>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4" name="Oval 53"/>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5" name="Oval 54"/>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6" name="Oval 55"/>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7" name="Oval 56"/>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8" name="Oval 57"/>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9" name="Oval 58"/>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0" name="Oval 59"/>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1" name="Oval 60"/>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2" name="Oval 61"/>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3" name="Oval 62"/>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4" name="Oval 63"/>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5" name="Oval 64"/>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6" name="Oval 65"/>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7" name="Oval 66"/>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8" name="Oval 67"/>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9" name="Oval 68"/>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0" name="Oval 69"/>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1" name="Oval 70"/>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2" name="Oval 71"/>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3" name="Oval 72"/>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4" name="Oval 73"/>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5" name="Oval 74"/>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6" name="Oval 75"/>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7" name="Oval 76"/>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8" name="Oval 77"/>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9" name="Oval 78"/>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0" name="Oval 79"/>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1" name="Oval 80"/>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2" name="Oval 81"/>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3" name="Oval 82"/>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4" name="Oval 83"/>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5" name="Oval 84"/>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6" name="Oval 85"/>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7" name="Oval 86"/>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8" name="Oval 87"/>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9" name="Oval 88"/>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0" name="Oval 89"/>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1" name="Oval 90"/>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2" name="Oval 91"/>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3" name="Oval 92"/>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4" name="Oval 93"/>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5" name="Oval 94"/>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6" name="Oval 95"/>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7" name="Oval 96"/>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8" name="Oval 97"/>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9" name="Oval 98"/>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0" name="Oval 99"/>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1" name="Oval 100"/>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2" name="Oval 101"/>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3" name="Oval 102"/>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4" name="Oval 103"/>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5" name="Oval 104"/>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6" name="Oval 105"/>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7" name="Oval 106"/>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8" name="Oval 107"/>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9" name="Oval 108"/>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0" name="Oval 109"/>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1" name="Oval 110"/>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2" name="Oval 111"/>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3" name="Oval 112"/>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4" name="Oval 113"/>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5" name="Oval 114"/>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6" name="Oval 115"/>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7" name="Oval 116"/>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8" name="Oval 117"/>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9" name="Oval 118"/>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0" name="Oval 119"/>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1" name="Oval 120"/>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2" name="Oval 121"/>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3" name="Oval 122"/>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4" name="Oval 123"/>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5" name="Oval 124"/>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6" name="Oval 125"/>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7" name="Oval 126"/>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8" name="Oval 127"/>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9" name="Oval 128"/>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0" name="Oval 129"/>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1" name="Oval 130"/>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2" name="Oval 131"/>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3" name="Oval 132"/>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4" name="Oval 133"/>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5" name="Oval 134"/>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6" name="Oval 135"/>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7" name="Oval 136"/>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8" name="Oval 137"/>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9" name="Oval 138"/>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0" name="Oval 139"/>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1" name="Oval 140"/>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2" name="Oval 141"/>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3" name="Oval 142"/>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4" name="Oval 143"/>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5" name="Oval 144"/>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6" name="Oval 145"/>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7" name="Oval 146"/>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8" name="Oval 147"/>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9" name="Oval 148"/>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0" name="Oval 149"/>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1" name="Oval 150"/>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2" name="Oval 151"/>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3" name="Oval 152"/>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4" name="Oval 153"/>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5" name="Oval 154"/>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6" name="Oval 155"/>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7" name="Oval 156"/>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8" name="Oval 157"/>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9" name="Oval 158"/>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0" name="Oval 159"/>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1" name="Oval 160"/>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2" name="Oval 161"/>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3" name="Oval 162"/>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4" name="Oval 163"/>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5" name="Oval 164"/>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6" name="Oval 165"/>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7" name="Oval 166"/>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8" name="Oval 167"/>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9" name="Oval 168"/>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0" name="Oval 169"/>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1" name="Oval 170"/>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2" name="Oval 171"/>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3" name="Oval 172"/>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4" name="Oval 173"/>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5" name="Oval 174"/>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6" name="Oval 175"/>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7" name="Oval 176"/>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8" name="Oval 177"/>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9" name="Oval 178"/>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0" name="Oval 179"/>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1" name="Oval 180"/>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2" name="Oval 181"/>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3" name="Oval 182"/>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4" name="Oval 183"/>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5" name="Oval 184"/>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6" name="Oval 185"/>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7" name="Oval 186"/>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8" name="Oval 187"/>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9" name="Oval 188"/>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0" name="Oval 189"/>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1" name="Oval 190"/>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2" name="Oval 191"/>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3" name="Oval 192"/>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4" name="Oval 193"/>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5" name="Oval 194"/>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6" name="Oval 195"/>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7" name="Oval 196"/>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8" name="Oval 197"/>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9" name="Oval 198"/>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0" name="Oval 199"/>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1" name="Oval 200"/>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2" name="Oval 201"/>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3" name="Oval 202"/>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4" name="Oval 203"/>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5" name="Oval 204"/>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6" name="Oval 205"/>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7" name="Oval 206"/>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8" name="Oval 207"/>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9" name="Oval 208"/>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0" name="Oval 209"/>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1" name="Oval 210"/>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2" name="Oval 211"/>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3" name="Oval 212"/>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4" name="Oval 213"/>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5" name="Oval 214"/>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6" name="Oval 215"/>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7" name="Oval 216"/>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8" name="Oval 217"/>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9" name="Oval 218"/>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0" name="Oval 219"/>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1" name="Oval 220"/>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2" name="Oval 221"/>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3" name="Oval 222"/>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4" name="Oval 223"/>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5" name="Oval 224"/>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6" name="Oval 225"/>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7" name="Oval 226"/>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8" name="Oval 227"/>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9" name="Oval 228"/>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0" name="Oval 229"/>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1" name="Oval 230"/>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2" name="Oval 231"/>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3" name="Oval 232"/>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4" name="Oval 233"/>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5" name="Oval 234"/>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6" name="Oval 235"/>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7" name="Oval 236"/>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8" name="Oval 237"/>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9" name="Oval 238"/>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0" name="Oval 239"/>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1" name="Oval 240"/>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2" name="Oval 241"/>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3" name="Oval 242"/>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4" name="Oval 243"/>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5" name="Oval 244"/>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6" name="Oval 245"/>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7" name="Oval 246"/>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8" name="Oval 247"/>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9" name="Oval 248"/>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0" name="Oval 249"/>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1" name="Oval 250"/>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2" name="Oval 251"/>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3" name="Oval 252"/>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4" name="Oval 253"/>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5" name="Oval 254"/>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6" name="Oval 255"/>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7" name="Oval 256"/>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8" name="Oval 257"/>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9" name="Oval 258"/>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0" name="Oval 259"/>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1" name="Oval 260"/>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2" name="Oval 261"/>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3" name="Oval 262"/>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4" name="Oval 263"/>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5" name="Oval 264"/>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6" name="Oval 265"/>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7" name="Oval 266"/>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8" name="Oval 267"/>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9" name="Oval 268"/>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0" name="Oval 269"/>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1" name="Oval 270"/>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2" name="Oval 271"/>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3" name="Oval 272"/>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4" name="Oval 273"/>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5" name="Oval 274"/>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6" name="Oval 275"/>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7" name="Oval 276"/>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8" name="Oval 277"/>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9" name="Oval 278"/>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0" name="Oval 279"/>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1" name="Oval 280"/>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2" name="Oval 281"/>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3" name="Oval 282"/>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4" name="Oval 283"/>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5" name="Oval 284"/>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6" name="Oval 285"/>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7" name="Oval 286"/>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8" name="Oval 287"/>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9" name="Oval 288"/>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0" name="Oval 289"/>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1" name="Oval 290"/>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2" name="Oval 291"/>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3" name="Oval 292"/>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4" name="Oval 293"/>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5" name="Oval 294"/>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6" name="Oval 295"/>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7" name="Oval 296"/>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8" name="Oval 297"/>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9" name="Oval 298"/>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0" name="Oval 299"/>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1" name="Oval 300"/>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2" name="Oval 301"/>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3" name="Oval 302"/>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4" name="Oval 303"/>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5" name="Oval 304"/>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6" name="Oval 305"/>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7" name="Oval 306"/>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8" name="Oval 307"/>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9" name="Oval 308"/>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0" name="Oval 309"/>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1" name="Oval 310"/>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2" name="Oval 311"/>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3" name="Oval 312"/>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4" name="Oval 313"/>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5" name="Oval 314"/>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6" name="Oval 315"/>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7" name="Oval 316"/>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8" name="Oval 317"/>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9" name="Oval 318"/>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0" name="Oval 319"/>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1" name="Oval 320"/>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2" name="Oval 321"/>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3" name="Oval 322"/>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4" name="Oval 323"/>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5" name="Oval 324"/>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6" name="Oval 325"/>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7" name="Oval 326"/>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8" name="Oval 327"/>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9" name="Oval 328"/>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0" name="Oval 329"/>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1" name="Oval 330"/>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2" name="Oval 331"/>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3" name="Oval 332"/>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4" name="Oval 333"/>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5" name="Oval 334"/>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6" name="Oval 335"/>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7" name="Oval 336"/>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8" name="Oval 337"/>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9" name="Oval 338"/>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0" name="Oval 339"/>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1" name="Oval 340"/>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2" name="Oval 341"/>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3" name="Oval 342"/>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4" name="Oval 343"/>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5" name="Oval 344"/>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6" name="Oval 345"/>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7" name="Oval 346"/>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8" name="Oval 347"/>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9" name="Oval 348"/>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0" name="Oval 349"/>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1" name="Oval 350"/>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2" name="Oval 351"/>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3" name="Oval 352"/>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4" name="Oval 353"/>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5" name="Oval 354"/>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6" name="Oval 355"/>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7" name="Oval 356"/>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8" name="Oval 357"/>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9" name="Oval 358"/>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0" name="Oval 359"/>
            <p:cNvSpPr>
              <a:spLocks noChangeAspect="1" noChangeArrowheads="1"/>
            </p:cNvSpPr>
            <p:nvPr/>
          </p:nvSpPr>
          <p:spPr bwMode="auto">
            <a:xfrm>
              <a:off x="4663908" y="2074514"/>
              <a:ext cx="85943" cy="85943"/>
            </a:xfrm>
            <a:prstGeom prst="ellipse">
              <a:avLst/>
            </a:prstGeom>
            <a:grpFill/>
            <a:ln>
              <a:noFill/>
            </a:ln>
            <a:effectLst/>
          </p:spPr>
          <p:txBody>
            <a:bodyPr wrap="none" anchor="ctr"/>
            <a:lstStyle/>
            <a:p>
              <a:pPr defTabSz="1242379">
                <a:defRPr/>
              </a:pPr>
              <a:endParaRPr lang="en-US" sz="2446" kern="0" dirty="0">
                <a:solidFill>
                  <a:srgbClr val="292929"/>
                </a:solidFill>
              </a:endParaRPr>
            </a:p>
          </p:txBody>
        </p:sp>
        <p:sp>
          <p:nvSpPr>
            <p:cNvPr id="1591" name="Oval 360"/>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2" name="Oval 361"/>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3" name="Oval 362"/>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4" name="Oval 363"/>
            <p:cNvSpPr>
              <a:spLocks noChangeAspect="1" noChangeArrowheads="1"/>
            </p:cNvSpPr>
            <p:nvPr/>
          </p:nvSpPr>
          <p:spPr bwMode="auto">
            <a:xfrm>
              <a:off x="5226311" y="2074514"/>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595" name="Oval 364"/>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6" name="Oval 365"/>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7" name="Oval 366"/>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8" name="Oval 367"/>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9" name="Oval 368"/>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0" name="Oval 369"/>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1" name="Oval 370"/>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2" name="Oval 371"/>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3" name="Oval 372"/>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4" name="Oval 373"/>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5" name="Oval 374"/>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6" name="Oval 375"/>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7" name="Oval 376"/>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8" name="Oval 377"/>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9" name="Oval 378"/>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0" name="Oval 379"/>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1" name="Oval 380"/>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2" name="Oval 381"/>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3" name="Oval 382"/>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4" name="Oval 383"/>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5" name="Oval 384"/>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6" name="Oval 385"/>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7" name="Oval 386"/>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8" name="Oval 387"/>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9" name="Oval 388"/>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0" name="Oval 389"/>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1" name="Oval 390"/>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2" name="Oval 391"/>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3" name="Oval 392"/>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4" name="Oval 393"/>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5" name="Oval 394"/>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6" name="Oval 395"/>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7" name="Oval 396"/>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8" name="Oval 397"/>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9" name="Oval 398"/>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0" name="Oval 399"/>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1" name="Oval 400"/>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2" name="Oval 401"/>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3" name="Oval 402"/>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4" name="Oval 403"/>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5" name="Oval 404"/>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6" name="Oval 405"/>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7" name="Oval 406"/>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8" name="Oval 407"/>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9" name="Oval 408"/>
            <p:cNvSpPr>
              <a:spLocks noChangeAspect="1" noChangeArrowheads="1"/>
            </p:cNvSpPr>
            <p:nvPr/>
          </p:nvSpPr>
          <p:spPr bwMode="auto">
            <a:xfrm>
              <a:off x="4214589" y="2178551"/>
              <a:ext cx="85943" cy="85944"/>
            </a:xfrm>
            <a:prstGeom prst="ellipse">
              <a:avLst/>
            </a:prstGeom>
            <a:grpFill/>
            <a:ln>
              <a:noFill/>
            </a:ln>
            <a:effectLst/>
          </p:spPr>
          <p:txBody>
            <a:bodyPr wrap="none" anchor="ctr"/>
            <a:lstStyle/>
            <a:p>
              <a:pPr defTabSz="1242379">
                <a:defRPr/>
              </a:pPr>
              <a:endParaRPr lang="en-US" sz="2446" kern="0" dirty="0">
                <a:solidFill>
                  <a:srgbClr val="292929"/>
                </a:solidFill>
              </a:endParaRPr>
            </a:p>
          </p:txBody>
        </p:sp>
        <p:sp>
          <p:nvSpPr>
            <p:cNvPr id="1640" name="Oval 409"/>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1" name="Oval 410"/>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2" name="Oval 411"/>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3" name="Oval 412"/>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4" name="Oval 413"/>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5" name="Oval 414"/>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6" name="Oval 415"/>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7" name="Oval 416"/>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8" name="Oval 417"/>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9" name="Oval 418"/>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0" name="Oval 419"/>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1" name="Oval 420"/>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2" name="Oval 421"/>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3" name="Oval 422"/>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4" name="Oval 423"/>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5" name="Oval 424"/>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6" name="Oval 425"/>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7" name="Oval 426"/>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8" name="Oval 427"/>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9" name="Oval 428"/>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0" name="Oval 429"/>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1" name="Oval 430"/>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2" name="Oval 431"/>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3" name="Oval 432"/>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4" name="Oval 433"/>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5" name="Oval 434"/>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6" name="Oval 435"/>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7" name="Oval 436"/>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8" name="Oval 437"/>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9" name="Oval 438"/>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0" name="Oval 439"/>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1" name="Oval 440"/>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2" name="Oval 441"/>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3" name="Oval 442"/>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4" name="Oval 443"/>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5" name="Oval 444"/>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6" name="Oval 445"/>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7" name="Oval 446"/>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8" name="Oval 447"/>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9" name="Oval 448"/>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0" name="Oval 449"/>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1" name="Oval 450"/>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2" name="Oval 451"/>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3" name="Oval 452"/>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4" name="Oval 453"/>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5" name="Oval 454"/>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6" name="Oval 455"/>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7" name="Oval 456"/>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8" name="Oval 457"/>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9" name="Oval 458"/>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0" name="Oval 459"/>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1" name="Oval 460"/>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2" name="Oval 461"/>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3" name="Oval 462"/>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4" name="Oval 463"/>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5" name="Oval 464"/>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6" name="Oval 465"/>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7" name="Oval 466"/>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8" name="Oval 467"/>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9" name="Oval 468"/>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0" name="Oval 469"/>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1" name="Oval 470"/>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2" name="Oval 471"/>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3" name="Oval 472"/>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4" name="Oval 473"/>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5" name="Oval 474"/>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6" name="Oval 475"/>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7" name="Oval 476"/>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8" name="Oval 477"/>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9" name="Oval 478"/>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0" name="Oval 479"/>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1" name="Oval 480"/>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2" name="Oval 481"/>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3" name="Oval 482"/>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4" name="Oval 483"/>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5" name="Oval 484"/>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6" name="Oval 485"/>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7" name="Oval 486"/>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8" name="Oval 487"/>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9" name="Oval 488"/>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0" name="Oval 489"/>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1" name="Oval 490"/>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2" name="Oval 491"/>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3" name="Oval 492"/>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4" name="Oval 493"/>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5" name="Oval 494"/>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6" name="Oval 495"/>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7" name="Oval 496"/>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8" name="Oval 497"/>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9" name="Oval 498"/>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0" name="Oval 499"/>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1" name="Oval 500"/>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2" name="Oval 501"/>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3" name="Oval 502"/>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4" name="Oval 503"/>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5" name="Oval 504"/>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6" name="Oval 505"/>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7" name="Oval 506"/>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8" name="Oval 507"/>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9" name="Oval 508"/>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0" name="Oval 509"/>
            <p:cNvSpPr>
              <a:spLocks noChangeAspect="1" noChangeArrowheads="1"/>
            </p:cNvSpPr>
            <p:nvPr/>
          </p:nvSpPr>
          <p:spPr bwMode="auto">
            <a:xfrm>
              <a:off x="4888568" y="2385118"/>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741" name="Oval 510"/>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2" name="Oval 511"/>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3" name="Oval 512"/>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4" name="Oval 513"/>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5" name="Oval 514"/>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6" name="Oval 515"/>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7" name="Oval 516"/>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8" name="Oval 517"/>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9" name="Oval 518"/>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0" name="Oval 519"/>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1" name="Oval 520"/>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2" name="Oval 521"/>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3" name="Oval 522"/>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4" name="Oval 523"/>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5" name="Oval 524"/>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6" name="Oval 525"/>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7" name="Oval 526"/>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8" name="Oval 527"/>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9" name="Oval 528"/>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0" name="Oval 529"/>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1" name="Oval 530"/>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2" name="Oval 531"/>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3" name="Oval 532"/>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4" name="Oval 533"/>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5" name="Oval 534"/>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6" name="Oval 535"/>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7" name="Oval 536"/>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8" name="Oval 537"/>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9" name="Oval 538"/>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0" name="Oval 539"/>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1" name="Oval 540"/>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2" name="Oval 541"/>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3" name="Oval 542"/>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4" name="Oval 543"/>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5" name="Oval 544"/>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6" name="Oval 545"/>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7" name="Oval 546"/>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8" name="Oval 547"/>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9" name="Oval 548"/>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0" name="Oval 549"/>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1" name="Oval 550"/>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2" name="Oval 551"/>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3" name="Oval 552"/>
            <p:cNvSpPr>
              <a:spLocks noChangeAspect="1" noChangeArrowheads="1"/>
            </p:cNvSpPr>
            <p:nvPr/>
          </p:nvSpPr>
          <p:spPr bwMode="auto">
            <a:xfrm>
              <a:off x="4327672" y="2489154"/>
              <a:ext cx="85944" cy="85944"/>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784" name="Oval 553"/>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5" name="Oval 554"/>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6" name="Oval 555"/>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7" name="Oval 556"/>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8" name="Oval 557"/>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9" name="Oval 558"/>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0" name="Oval 559"/>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1" name="Oval 560"/>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2" name="Oval 561"/>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3" name="Oval 562"/>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4" name="Oval 563"/>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5" name="Oval 564"/>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6" name="Oval 565"/>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7" name="Oval 566"/>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8" name="Oval 567"/>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9" name="Oval 568"/>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0" name="Oval 569"/>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1" name="Oval 570"/>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2" name="Oval 571"/>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3" name="Oval 572"/>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4" name="Oval 573"/>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5" name="Oval 574"/>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6" name="Oval 575"/>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7" name="Oval 576"/>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8" name="Oval 577"/>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9" name="Oval 578"/>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0" name="Oval 579"/>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1" name="Oval 580"/>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2" name="Oval 581"/>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3" name="Oval 582"/>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4" name="Oval 583"/>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5" name="Oval 584"/>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6" name="Oval 585"/>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7" name="Oval 586"/>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8" name="Oval 587"/>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9" name="Oval 588"/>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0" name="Oval 589"/>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1" name="Oval 590"/>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2" name="Oval 591"/>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3" name="Oval 592"/>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4" name="Oval 593"/>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5" name="Oval 594"/>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6" name="Oval 595"/>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7" name="Oval 596"/>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8" name="Oval 597"/>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9" name="Oval 598"/>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0" name="Oval 599"/>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1" name="Oval 600"/>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2" name="Oval 601"/>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3" name="Oval 602"/>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4" name="Oval 603"/>
            <p:cNvSpPr>
              <a:spLocks noChangeAspect="1" noChangeArrowheads="1"/>
            </p:cNvSpPr>
            <p:nvPr/>
          </p:nvSpPr>
          <p:spPr bwMode="auto">
            <a:xfrm>
              <a:off x="4776992" y="2593192"/>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835" name="Oval 604"/>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6" name="Oval 605"/>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7" name="Oval 606"/>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8" name="Oval 607"/>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9" name="Oval 608"/>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0" name="Oval 609"/>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1" name="Oval 610"/>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2" name="Oval 611"/>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3" name="Oval 612"/>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4" name="Oval 613"/>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5" name="Oval 614"/>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6" name="Oval 615"/>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7" name="Oval 616"/>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8" name="Oval 617"/>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9" name="Oval 618"/>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0" name="Oval 619"/>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1" name="Oval 620"/>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2" name="Oval 621"/>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3" name="Oval 622"/>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4" name="Oval 623"/>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5" name="Oval 624"/>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6" name="Oval 625"/>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7" name="Oval 626"/>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8" name="Oval 627"/>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9" name="Oval 628"/>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0" name="Oval 629"/>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1" name="Oval 630"/>
            <p:cNvSpPr>
              <a:spLocks noChangeAspect="1" noChangeArrowheads="1"/>
            </p:cNvSpPr>
            <p:nvPr/>
          </p:nvSpPr>
          <p:spPr bwMode="auto">
            <a:xfrm>
              <a:off x="7810653" y="2593192"/>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862" name="Oval 631"/>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3" name="Oval 632"/>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4" name="Oval 633"/>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5" name="Oval 634"/>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6" name="Oval 635"/>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7" name="Oval 636"/>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8" name="Oval 637"/>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9" name="Oval 638"/>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0" name="Oval 639"/>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1" name="Oval 640"/>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2" name="Oval 641"/>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3" name="Oval 642"/>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4" name="Oval 643"/>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5" name="Oval 644"/>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6" name="Oval 645"/>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7" name="Oval 646"/>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8" name="Oval 647"/>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9" name="Oval 648"/>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0" name="Oval 649"/>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1" name="Oval 650"/>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2" name="Oval 651"/>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3" name="Oval 652"/>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4" name="Oval 653"/>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5" name="Oval 654"/>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6" name="Oval 655"/>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7" name="Oval 656"/>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8" name="Oval 657"/>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9" name="Oval 658"/>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0" name="Oval 659"/>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1" name="Oval 660"/>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2" name="Oval 661"/>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3" name="Oval 662"/>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4" name="Oval 663"/>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5" name="Oval 664"/>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6" name="Oval 665"/>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7" name="Oval 666"/>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8" name="Oval 667"/>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9" name="Oval 668"/>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0" name="Oval 669"/>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1" name="Oval 670"/>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2" name="Oval 671"/>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3" name="Oval 672"/>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4" name="Oval 673"/>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5" name="Oval 674"/>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6" name="Oval 675"/>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7" name="Oval 676"/>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8" name="Oval 677"/>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9" name="Oval 678"/>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0" name="Oval 679"/>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1" name="Oval 680"/>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2" name="Oval 681"/>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3" name="Oval 682"/>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4" name="Oval 683"/>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5" name="Oval 684"/>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6" name="Oval 685"/>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7" name="Oval 686"/>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8" name="Oval 687"/>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9" name="Oval 688"/>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0" name="Oval 689"/>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1" name="Oval 690"/>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2" name="Oval 691"/>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3" name="Oval 692"/>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4" name="Oval 693"/>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5" name="Oval 694"/>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6" name="Oval 695"/>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7" name="Oval 696"/>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8" name="Oval 697"/>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9" name="Oval 698"/>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0" name="Oval 699"/>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1" name="Oval 700"/>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2" name="Oval 701"/>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3" name="Oval 702"/>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4" name="Oval 703"/>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5" name="Oval 704"/>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6" name="Oval 705"/>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7" name="Oval 706"/>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8" name="Oval 707"/>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9" name="Oval 708"/>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0" name="Oval 709"/>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1" name="Oval 710"/>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2" name="Oval 711"/>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3" name="Oval 712"/>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4" name="Oval 713"/>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5" name="Oval 714"/>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6" name="Oval 715"/>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7" name="Oval 716"/>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8" name="Oval 717"/>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9" name="Oval 718"/>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0" name="Oval 719"/>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1" name="Oval 720"/>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2" name="Oval 721"/>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3" name="Oval 722"/>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4" name="Oval 723"/>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5" name="Oval 724"/>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6" name="Oval 725"/>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7" name="Oval 726"/>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8" name="Oval 727"/>
            <p:cNvSpPr>
              <a:spLocks noChangeAspect="1" noChangeArrowheads="1"/>
            </p:cNvSpPr>
            <p:nvPr/>
          </p:nvSpPr>
          <p:spPr bwMode="auto">
            <a:xfrm>
              <a:off x="5113228" y="2903796"/>
              <a:ext cx="85943"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959" name="Oval 728"/>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0" name="Oval 729"/>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1" name="Oval 730"/>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2" name="Oval 731"/>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3" name="Oval 732"/>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4" name="Oval 733"/>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5" name="Oval 734"/>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6" name="Oval 735"/>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7" name="Oval 736"/>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8" name="Oval 737"/>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9" name="Oval 738"/>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0" name="Oval 739"/>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1" name="Oval 740"/>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2" name="Oval 741"/>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3" name="Oval 742"/>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4" name="Oval 743"/>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5" name="Oval 744"/>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6" name="Oval 745"/>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7" name="Oval 746"/>
            <p:cNvSpPr>
              <a:spLocks noChangeAspect="1" noChangeArrowheads="1"/>
            </p:cNvSpPr>
            <p:nvPr/>
          </p:nvSpPr>
          <p:spPr bwMode="auto">
            <a:xfrm>
              <a:off x="7585994" y="2903796"/>
              <a:ext cx="85943"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978" name="Oval 747"/>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9" name="Oval 748"/>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0" name="Oval 749"/>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1" name="Oval 750"/>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2" name="Oval 751"/>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3" name="Oval 752"/>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4" name="Oval 753"/>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5" name="Oval 754"/>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6" name="Oval 755"/>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7" name="Oval 756"/>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8" name="Oval 757"/>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9" name="Oval 758"/>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0" name="Oval 759"/>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1" name="Oval 760"/>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2" name="Oval 761"/>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3" name="Oval 762"/>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4" name="Oval 763"/>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5" name="Oval 764"/>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6" name="Oval 765"/>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7" name="Oval 766"/>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8" name="Oval 767"/>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9" name="Oval 768"/>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0" name="Oval 769"/>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1" name="Oval 770"/>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2" name="Oval 771"/>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3" name="Oval 772"/>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4" name="Oval 773"/>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5" name="Oval 774"/>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6" name="Oval 775"/>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7" name="Oval 776"/>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8" name="Oval 777"/>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9" name="Oval 778"/>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0" name="Oval 779"/>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1" name="Oval 780"/>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2" name="Oval 781"/>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3" name="Oval 782"/>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4" name="Oval 783"/>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5" name="Oval 784"/>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6" name="Oval 785"/>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7" name="Oval 786"/>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8" name="Oval 787"/>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9" name="Oval 788"/>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0" name="Oval 789"/>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1" name="Oval 790"/>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2" name="Oval 791"/>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3" name="Oval 792"/>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4" name="Oval 793"/>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5" name="Oval 794"/>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6" name="Oval 795"/>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7" name="Oval 796"/>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8" name="Oval 797"/>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9" name="Oval 798"/>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0" name="Oval 799"/>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1" name="Oval 800"/>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2" name="Oval 801"/>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3" name="Oval 802"/>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4" name="Oval 803"/>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5" name="Oval 804"/>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6" name="Oval 805"/>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7" name="Oval 806"/>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8" name="Oval 807"/>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9" name="Oval 808"/>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0" name="Oval 809"/>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1" name="Oval 810"/>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2" name="Oval 811"/>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3" name="Oval 812"/>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4" name="Oval 813"/>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5" name="Oval 814"/>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6" name="Oval 815"/>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7" name="Oval 816"/>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8" name="Oval 817"/>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9" name="Oval 818"/>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0" name="Oval 819"/>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1" name="Oval 820"/>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2" name="Oval 821"/>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3" name="Oval 822"/>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4" name="Oval 823"/>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5" name="Oval 824"/>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6" name="Oval 825"/>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7" name="Oval 826"/>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8" name="Oval 827"/>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9" name="Oval 828"/>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0" name="Oval 829"/>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1" name="Oval 830"/>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2" name="Oval 831"/>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3" name="Oval 832"/>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4" name="Oval 833"/>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5" name="Oval 834"/>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6" name="Oval 835"/>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7" name="Oval 836"/>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8" name="Oval 837"/>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9" name="Oval 838"/>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0" name="Oval 839"/>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1" name="Oval 840"/>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2" name="Oval 841"/>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3" name="Oval 842"/>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4" name="Oval 843"/>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5" name="Oval 844"/>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6" name="Oval 845"/>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7" name="Oval 846"/>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8" name="Oval 847"/>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9" name="Oval 848"/>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0" name="Oval 849"/>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1" name="Oval 850"/>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2" name="Oval 851"/>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3" name="Oval 852"/>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4" name="Oval 853"/>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5" name="Oval 854"/>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6" name="Oval 855"/>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7" name="Oval 856"/>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8" name="Oval 857"/>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9" name="Oval 858"/>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0" name="Oval 859"/>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1" name="Oval 860"/>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2" name="Oval 861"/>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3" name="Oval 862"/>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4" name="Oval 863"/>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5" name="Oval 864"/>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6" name="Oval 865"/>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7" name="Oval 866"/>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8" name="Oval 867"/>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9" name="Oval 868"/>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0" name="Oval 869"/>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1" name="Oval 870"/>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2" name="Oval 871"/>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3" name="Oval 872"/>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4" name="Oval 873"/>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5" name="Oval 874"/>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6" name="Oval 875"/>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7" name="Oval 876"/>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8" name="Oval 877"/>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9" name="Oval 878"/>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0" name="Oval 879"/>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1" name="Oval 880"/>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2" name="Oval 881"/>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3" name="Oval 882"/>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4" name="Oval 883"/>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5" name="Oval 884"/>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6" name="Oval 885"/>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7" name="Oval 886"/>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8" name="Oval 887"/>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9" name="Oval 888"/>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0" name="Oval 889"/>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1" name="Oval 890"/>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2" name="Oval 891"/>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3" name="Oval 892"/>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4" name="Oval 893"/>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5" name="Oval 894"/>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6" name="Oval 895"/>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7" name="Oval 896"/>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8" name="Oval 897"/>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9" name="Oval 898"/>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0" name="Oval 899"/>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1" name="Oval 900"/>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2" name="Oval 901"/>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3" name="Oval 902"/>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4" name="Oval 903"/>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5" name="Oval 904"/>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6" name="Oval 905"/>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7" name="Oval 906"/>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8" name="Oval 907"/>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9" name="Oval 908"/>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0" name="Oval 909"/>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1" name="Oval 910"/>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2" name="Oval 911"/>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3" name="Oval 912"/>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4" name="Oval 913"/>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5" name="Oval 914"/>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6" name="Oval 915"/>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7" name="Oval 916"/>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8" name="Oval 917"/>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9" name="Oval 918"/>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0" name="Oval 919"/>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1" name="Oval 920"/>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2" name="Oval 921"/>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3" name="Oval 922"/>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4" name="Oval 923"/>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5" name="Oval 924"/>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6" name="Oval 925"/>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7" name="Oval 926"/>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8" name="Oval 927"/>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9" name="Oval 928"/>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0" name="Oval 929"/>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1" name="Oval 930"/>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2" name="Oval 931"/>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3" name="Oval 932"/>
            <p:cNvSpPr>
              <a:spLocks noChangeAspect="1" noChangeArrowheads="1"/>
            </p:cNvSpPr>
            <p:nvPr/>
          </p:nvSpPr>
          <p:spPr bwMode="auto">
            <a:xfrm>
              <a:off x="7248250" y="3526510"/>
              <a:ext cx="85943" cy="85944"/>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164" name="Oval 933"/>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5" name="Oval 934"/>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6" name="Oval 935"/>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7" name="Oval 936"/>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8" name="Oval 937"/>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9" name="Oval 938"/>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0" name="Oval 939"/>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1" name="Oval 940"/>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2" name="Oval 941"/>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3" name="Oval 942"/>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4" name="Oval 943"/>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5" name="Oval 944"/>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6" name="Oval 945"/>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7" name="Oval 946"/>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8" name="Oval 947"/>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9" name="Oval 948"/>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0" name="Oval 949"/>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1" name="Oval 950"/>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2" name="Oval 951"/>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3" name="Oval 952"/>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4" name="Oval 953"/>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5" name="Oval 954"/>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6" name="Oval 955"/>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7" name="Oval 956"/>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8" name="Oval 957"/>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9" name="Oval 958"/>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0" name="Oval 959"/>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1" name="Oval 960"/>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2" name="Oval 961"/>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3" name="Oval 962"/>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4" name="Oval 963"/>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5" name="Oval 964"/>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6" name="Oval 965"/>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7" name="Oval 966"/>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8" name="Oval 967"/>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9" name="Oval 968"/>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0" name="Oval 969"/>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1" name="Oval 970"/>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2" name="Oval 971"/>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3" name="Oval 972"/>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4" name="Oval 973"/>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5" name="Oval 974"/>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6" name="Oval 975"/>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7" name="Oval 976"/>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8" name="Oval 977"/>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9" name="Oval 978"/>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0" name="Oval 979"/>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1" name="Oval 980"/>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2" name="Oval 981"/>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3" name="Oval 982"/>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4" name="Oval 983"/>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5" name="Oval 984"/>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6" name="Oval 985"/>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7" name="Oval 986"/>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8" name="Oval 987"/>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9" name="Oval 988"/>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0" name="Oval 989"/>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1" name="Oval 990"/>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2" name="Oval 991"/>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3" name="Oval 992"/>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4" name="Oval 993"/>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5" name="Oval 994"/>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6" name="Oval 995"/>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7" name="Oval 996"/>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8" name="Oval 997"/>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9" name="Oval 998"/>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0" name="Oval 999"/>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1" name="Oval 1000"/>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2" name="Oval 1001"/>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3" name="Oval 1002"/>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4" name="Oval 1003"/>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5" name="Oval 1004"/>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6" name="Oval 1005"/>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7" name="Oval 1006"/>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8" name="Oval 1007"/>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9" name="Oval 1008"/>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0" name="Oval 1009"/>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1" name="Oval 1010"/>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2" name="Oval 1011"/>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3" name="Oval 1012"/>
            <p:cNvSpPr>
              <a:spLocks noChangeAspect="1" noChangeArrowheads="1"/>
            </p:cNvSpPr>
            <p:nvPr/>
          </p:nvSpPr>
          <p:spPr bwMode="auto">
            <a:xfrm>
              <a:off x="7023590" y="3941151"/>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244" name="Oval 1013"/>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5" name="Oval 1014"/>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6" name="Oval 1015"/>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7" name="Oval 1016"/>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8" name="Oval 1017"/>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9" name="Oval 1018"/>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0" name="Oval 1019"/>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1" name="Oval 1020"/>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2" name="Oval 1021"/>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3" name="Oval 1022"/>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4" name="Oval 1023"/>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5" name="Oval 1024"/>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6" name="Oval 1025"/>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7" name="Oval 1026"/>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8" name="Oval 1027"/>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9" name="Oval 1028"/>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0" name="Oval 1029"/>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1" name="Oval 1030"/>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2" name="Oval 1031"/>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3" name="Oval 1032"/>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4" name="Oval 1033"/>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5" name="Oval 1034"/>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6" name="Oval 1035"/>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7" name="Oval 1036"/>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8" name="Oval 1037"/>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9" name="Oval 1038"/>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0" name="Oval 1039"/>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1" name="Oval 1040"/>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2" name="Oval 1041"/>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3" name="Oval 1042"/>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4" name="Oval 1043"/>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5" name="Oval 1044"/>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6" name="Oval 1045"/>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7" name="Oval 1046"/>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8" name="Oval 1047"/>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9" name="Oval 1048"/>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0" name="Oval 1049"/>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1" name="Oval 1050"/>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2" name="Oval 1051"/>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3" name="Oval 1052"/>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4" name="Oval 1053"/>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5" name="Oval 1054"/>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6" name="Oval 1055"/>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7" name="Oval 1056"/>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8" name="Oval 1057"/>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9" name="Oval 1058"/>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0" name="Oval 1059"/>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1" name="Oval 1060"/>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2" name="Oval 1061"/>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3" name="Oval 1062"/>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4" name="Oval 1063"/>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5" name="Oval 1064"/>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6" name="Oval 1065"/>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7" name="Oval 1066"/>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8" name="Oval 1067"/>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9" name="Oval 1068"/>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0" name="Oval 1069"/>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1" name="Oval 1070"/>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2" name="Oval 1071"/>
            <p:cNvSpPr>
              <a:spLocks noChangeAspect="1" noChangeArrowheads="1"/>
            </p:cNvSpPr>
            <p:nvPr/>
          </p:nvSpPr>
          <p:spPr bwMode="auto">
            <a:xfrm>
              <a:off x="7697570" y="4253262"/>
              <a:ext cx="85943" cy="85944"/>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303" name="Oval 1072"/>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4" name="Oval 1073"/>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5" name="Oval 1074"/>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6" name="Oval 1075"/>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7" name="Oval 1076"/>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8" name="Oval 1077"/>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9" name="Oval 1078"/>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0" name="Oval 1079"/>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1" name="Oval 1080"/>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2" name="Oval 1081"/>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3" name="Oval 1082"/>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4" name="Oval 1083"/>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5" name="Oval 1084"/>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6" name="Oval 1085"/>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7" name="Oval 1086"/>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8" name="Oval 1087"/>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9" name="Oval 1088"/>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0" name="Oval 1089"/>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1" name="Oval 1090"/>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2" name="Oval 1091"/>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3" name="Oval 1092"/>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4" name="Oval 1093"/>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5" name="Oval 1094"/>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6" name="Oval 1095"/>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7" name="Oval 1096"/>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8" name="Oval 1097"/>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9" name="Oval 1098"/>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0" name="Oval 1099"/>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1" name="Oval 1100"/>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2" name="Oval 1101"/>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3" name="Oval 1102"/>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4" name="Oval 1103"/>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5" name="Oval 1104"/>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6" name="Oval 1105"/>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7" name="Oval 1106"/>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8" name="Oval 1107"/>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9" name="Oval 1108"/>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0" name="Oval 1109"/>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1" name="Oval 1110"/>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2" name="Oval 1111"/>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3" name="Oval 1112"/>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4" name="Oval 1113"/>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5" name="Oval 1114"/>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6" name="Oval 1115"/>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7" name="Oval 1116"/>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8" name="Oval 1117"/>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9" name="Oval 1118"/>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0" name="Oval 1119"/>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1" name="Oval 1120"/>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2" name="Oval 1121"/>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3" name="Oval 1122"/>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4" name="Oval 1123"/>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5" name="Oval 1124"/>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6" name="Oval 1125"/>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7" name="Oval 1126"/>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8" name="Oval 1127"/>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9" name="Oval 1128"/>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0" name="Oval 1129"/>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1" name="Oval 1130"/>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2" name="Oval 1131"/>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3" name="Oval 1132"/>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4" name="Oval 1133"/>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5" name="Oval 1134"/>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6" name="Oval 1135"/>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7" name="Oval 1136"/>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8" name="Oval 1137"/>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9" name="Oval 1138"/>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0" name="Oval 1139"/>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1" name="Oval 1140"/>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2" name="Oval 1141"/>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3" name="Oval 1142"/>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4" name="Oval 1143"/>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5" name="Oval 1144"/>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6" name="Oval 1145"/>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7" name="Oval 1146"/>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8" name="Oval 1147"/>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9" name="Oval 1148"/>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0" name="Oval 1149"/>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1" name="Oval 1150"/>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2" name="Oval 1151"/>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3" name="Oval 1152"/>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4" name="Oval 1153"/>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5" name="Oval 1154"/>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6" name="Oval 1155"/>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7" name="Oval 1156"/>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8" name="Oval 1157"/>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9" name="Oval 1158"/>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0" name="Oval 1159"/>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1" name="Oval 1160"/>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2" name="Oval 1161"/>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3" name="Oval 1162"/>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4" name="Oval 1163"/>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5" name="Oval 1164"/>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6" name="Oval 1165"/>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7" name="Oval 1166"/>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8" name="Oval 1167"/>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9" name="Oval 1168"/>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0" name="Oval 1169"/>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1" name="Oval 1170"/>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2" name="Oval 1171"/>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3" name="Oval 1172"/>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4" name="Oval 1173"/>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5" name="Oval 1174"/>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6" name="Oval 1175"/>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7" name="Oval 1176"/>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8" name="Oval 1177"/>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9" name="Oval 1178"/>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0" name="Oval 1179"/>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1" name="Oval 1180"/>
            <p:cNvSpPr>
              <a:spLocks noChangeAspect="1" noChangeArrowheads="1"/>
            </p:cNvSpPr>
            <p:nvPr/>
          </p:nvSpPr>
          <p:spPr bwMode="auto">
            <a:xfrm>
              <a:off x="7922229" y="4875977"/>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412" name="Oval 1181"/>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3" name="Oval 1182"/>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4" name="Oval 1183"/>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5" name="Oval 1184"/>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6" name="Oval 1185"/>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7" name="Oval 1186"/>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8" name="Oval 1187"/>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9" name="Oval 1188"/>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0" name="Oval 1189"/>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1" name="Oval 1190"/>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2" name="Oval 1191"/>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3" name="Oval 1192"/>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4" name="Oval 1193"/>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5" name="Oval 1194"/>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6" name="Oval 1195"/>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7" name="Oval 1196"/>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8" name="Oval 1197"/>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9" name="Oval 1198"/>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0" name="Oval 1199"/>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1" name="Oval 1200"/>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2" name="Oval 1201"/>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3" name="Oval 1202"/>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4" name="Oval 1203"/>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5" name="Oval 1204"/>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6" name="Oval 1205"/>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7" name="Oval 1206"/>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8" name="Oval 1207"/>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9" name="Oval 1208"/>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0" name="Oval 1209"/>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1" name="Oval 1210"/>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2" name="Oval 1211"/>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3" name="Oval 1212"/>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4" name="Oval 1213"/>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5" name="Oval 1214"/>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6" name="Oval 1215"/>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7" name="Oval 1216"/>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8" name="Oval 1217"/>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9" name="Oval 1218"/>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0" name="Oval 1219"/>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1" name="Oval 1220"/>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2" name="Oval 1221"/>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3" name="Oval 1222"/>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4" name="Oval 1223"/>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grpSp>
      <p:sp>
        <p:nvSpPr>
          <p:cNvPr id="2456" name="Oval 2455"/>
          <p:cNvSpPr/>
          <p:nvPr/>
        </p:nvSpPr>
        <p:spPr bwMode="auto">
          <a:xfrm>
            <a:off x="1794054" y="2281340"/>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57" name="Oval 2456"/>
          <p:cNvSpPr/>
          <p:nvPr/>
        </p:nvSpPr>
        <p:spPr bwMode="auto">
          <a:xfrm>
            <a:off x="2984925" y="1947091"/>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58" name="Oval 2457"/>
          <p:cNvSpPr/>
          <p:nvPr/>
        </p:nvSpPr>
        <p:spPr bwMode="auto">
          <a:xfrm>
            <a:off x="2349043" y="2745306"/>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59" name="Oval 2458"/>
          <p:cNvSpPr/>
          <p:nvPr/>
        </p:nvSpPr>
        <p:spPr bwMode="auto">
          <a:xfrm>
            <a:off x="5921361" y="1771850"/>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60" name="Oval 2459"/>
          <p:cNvSpPr/>
          <p:nvPr/>
        </p:nvSpPr>
        <p:spPr bwMode="auto">
          <a:xfrm>
            <a:off x="5450544" y="1738896"/>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61" name="Oval 2460"/>
          <p:cNvSpPr/>
          <p:nvPr/>
        </p:nvSpPr>
        <p:spPr bwMode="auto">
          <a:xfrm>
            <a:off x="9543843" y="3026450"/>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2" name="Oval 2461"/>
          <p:cNvSpPr/>
          <p:nvPr/>
        </p:nvSpPr>
        <p:spPr bwMode="auto">
          <a:xfrm>
            <a:off x="8963990" y="4004654"/>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3" name="Oval 2462"/>
          <p:cNvSpPr/>
          <p:nvPr/>
        </p:nvSpPr>
        <p:spPr bwMode="auto">
          <a:xfrm>
            <a:off x="10414978" y="5449589"/>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4" name="Oval 2463"/>
          <p:cNvSpPr/>
          <p:nvPr/>
        </p:nvSpPr>
        <p:spPr bwMode="auto">
          <a:xfrm>
            <a:off x="10232603" y="5791908"/>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5" name="Oval 2464"/>
          <p:cNvSpPr/>
          <p:nvPr/>
        </p:nvSpPr>
        <p:spPr bwMode="auto">
          <a:xfrm>
            <a:off x="10194488" y="2554848"/>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6" name="Oval 2465"/>
          <p:cNvSpPr/>
          <p:nvPr/>
        </p:nvSpPr>
        <p:spPr bwMode="auto">
          <a:xfrm>
            <a:off x="10194488" y="2257983"/>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7" name="Oval 2466"/>
          <p:cNvSpPr/>
          <p:nvPr/>
        </p:nvSpPr>
        <p:spPr bwMode="auto">
          <a:xfrm>
            <a:off x="9402838" y="1980245"/>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8" name="Oval 2467"/>
          <p:cNvSpPr/>
          <p:nvPr/>
        </p:nvSpPr>
        <p:spPr bwMode="auto">
          <a:xfrm>
            <a:off x="9112843" y="2776825"/>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9" name="Oval 2468"/>
          <p:cNvSpPr/>
          <p:nvPr/>
        </p:nvSpPr>
        <p:spPr bwMode="auto">
          <a:xfrm>
            <a:off x="2737093" y="2266028"/>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70" name="Oval 2469"/>
          <p:cNvSpPr/>
          <p:nvPr/>
        </p:nvSpPr>
        <p:spPr bwMode="auto">
          <a:xfrm>
            <a:off x="3461025" y="2257983"/>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71" name="Oval 2470"/>
          <p:cNvSpPr/>
          <p:nvPr/>
        </p:nvSpPr>
        <p:spPr bwMode="auto">
          <a:xfrm>
            <a:off x="3904472" y="4491686"/>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 name="TextBox 1"/>
          <p:cNvSpPr txBox="1"/>
          <p:nvPr/>
        </p:nvSpPr>
        <p:spPr>
          <a:xfrm>
            <a:off x="-15739" y="911"/>
            <a:ext cx="12449712" cy="973241"/>
          </a:xfrm>
          <a:prstGeom prst="rect">
            <a:avLst/>
          </a:prstGeom>
          <a:solidFill>
            <a:schemeClr val="accent1">
              <a:alpha val="85098"/>
            </a:schemeClr>
          </a:solidFill>
          <a:ln>
            <a:solidFill>
              <a:schemeClr val="tx1">
                <a:lumMod val="40000"/>
                <a:lumOff val="60000"/>
              </a:schemeClr>
            </a:solidFill>
          </a:ln>
        </p:spPr>
        <p:txBody>
          <a:bodyPr wrap="square" rtlCol="0" anchor="ctr">
            <a:noAutofit/>
          </a:bodyPr>
          <a:lstStyle/>
          <a:p>
            <a:pPr algn="ctr"/>
            <a:r>
              <a:rPr lang="en-US" sz="3671" dirty="0">
                <a:solidFill>
                  <a:schemeClr val="bg1"/>
                </a:solidFill>
                <a:latin typeface="Segoe UI Light" panose="020B0502040204020203" pitchFamily="34" charset="0"/>
                <a:cs typeface="Segoe UI Light" panose="020B0502040204020203" pitchFamily="34" charset="0"/>
              </a:rPr>
              <a:t>17 </a:t>
            </a:r>
            <a:r>
              <a:rPr lang="en-US" sz="3671" dirty="0">
                <a:solidFill>
                  <a:schemeClr val="bg1"/>
                </a:solidFill>
                <a:latin typeface="Segoe UI Light" panose="020B0502040204020203" pitchFamily="34" charset="0"/>
                <a:cs typeface="Segoe UI Light" panose="020B0502040204020203" pitchFamily="34" charset="0"/>
              </a:rPr>
              <a:t>regions worldwide in </a:t>
            </a:r>
            <a:r>
              <a:rPr lang="en-US" sz="3671" dirty="0">
                <a:solidFill>
                  <a:schemeClr val="bg1"/>
                </a:solidFill>
                <a:latin typeface="Segoe UI Light" panose="020B0502040204020203" pitchFamily="34" charset="0"/>
                <a:cs typeface="Segoe UI Light" panose="020B0502040204020203" pitchFamily="34" charset="0"/>
              </a:rPr>
              <a:t>2015</a:t>
            </a:r>
            <a:endParaRPr lang="en-US" sz="3671" dirty="0">
              <a:solidFill>
                <a:schemeClr val="bg1"/>
              </a:solidFill>
              <a:latin typeface="Segoe UI Light" panose="020B0502040204020203" pitchFamily="34" charset="0"/>
              <a:cs typeface="Segoe UI Light" panose="020B0502040204020203" pitchFamily="34" charset="0"/>
            </a:endParaRPr>
          </a:p>
        </p:txBody>
      </p:sp>
      <p:sp>
        <p:nvSpPr>
          <p:cNvPr id="1237" name="Oval 1236"/>
          <p:cNvSpPr>
            <a:spLocks noChangeAspect="1"/>
          </p:cNvSpPr>
          <p:nvPr/>
        </p:nvSpPr>
        <p:spPr bwMode="auto">
          <a:xfrm>
            <a:off x="9498269" y="5265273"/>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55" name="Oval 2454"/>
          <p:cNvSpPr>
            <a:spLocks noChangeAspect="1"/>
          </p:cNvSpPr>
          <p:nvPr/>
        </p:nvSpPr>
        <p:spPr bwMode="auto">
          <a:xfrm>
            <a:off x="6308926" y="507834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2" name="Oval 2471"/>
          <p:cNvSpPr>
            <a:spLocks noChangeAspect="1"/>
          </p:cNvSpPr>
          <p:nvPr/>
        </p:nvSpPr>
        <p:spPr bwMode="auto">
          <a:xfrm>
            <a:off x="4060408" y="473452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3" name="Oval 2472"/>
          <p:cNvSpPr>
            <a:spLocks noChangeAspect="1"/>
          </p:cNvSpPr>
          <p:nvPr/>
        </p:nvSpPr>
        <p:spPr bwMode="auto">
          <a:xfrm>
            <a:off x="2387292" y="2244853"/>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4" name="Oval 2473"/>
          <p:cNvSpPr>
            <a:spLocks noChangeAspect="1"/>
          </p:cNvSpPr>
          <p:nvPr/>
        </p:nvSpPr>
        <p:spPr bwMode="auto">
          <a:xfrm>
            <a:off x="6398789" y="1964220"/>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5" name="Oval 2474"/>
          <p:cNvSpPr>
            <a:spLocks noChangeAspect="1"/>
          </p:cNvSpPr>
          <p:nvPr/>
        </p:nvSpPr>
        <p:spPr bwMode="auto">
          <a:xfrm>
            <a:off x="5961975" y="2504848"/>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6" name="Oval 2475"/>
          <p:cNvSpPr>
            <a:spLocks noChangeAspect="1"/>
          </p:cNvSpPr>
          <p:nvPr/>
        </p:nvSpPr>
        <p:spPr bwMode="auto">
          <a:xfrm>
            <a:off x="5713566" y="267684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7" name="Oval 2476"/>
          <p:cNvSpPr>
            <a:spLocks noChangeAspect="1"/>
          </p:cNvSpPr>
          <p:nvPr/>
        </p:nvSpPr>
        <p:spPr bwMode="auto">
          <a:xfrm>
            <a:off x="8857619" y="3534276"/>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8" name="Oval 2477"/>
          <p:cNvSpPr>
            <a:spLocks noChangeAspect="1"/>
          </p:cNvSpPr>
          <p:nvPr/>
        </p:nvSpPr>
        <p:spPr bwMode="auto">
          <a:xfrm>
            <a:off x="6629121" y="3266161"/>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9" name="Oval 2478"/>
          <p:cNvSpPr>
            <a:spLocks noChangeAspect="1"/>
          </p:cNvSpPr>
          <p:nvPr/>
        </p:nvSpPr>
        <p:spPr bwMode="auto">
          <a:xfrm>
            <a:off x="6016420" y="2806654"/>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0" name="Oval 2479"/>
          <p:cNvSpPr>
            <a:spLocks noChangeAspect="1"/>
          </p:cNvSpPr>
          <p:nvPr/>
        </p:nvSpPr>
        <p:spPr bwMode="auto">
          <a:xfrm>
            <a:off x="9731761" y="3158797"/>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1" name="Oval 2480"/>
          <p:cNvSpPr>
            <a:spLocks noChangeAspect="1"/>
          </p:cNvSpPr>
          <p:nvPr/>
        </p:nvSpPr>
        <p:spPr bwMode="auto">
          <a:xfrm>
            <a:off x="6757697" y="4367436"/>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2" name="Oval 2481"/>
          <p:cNvSpPr>
            <a:spLocks noChangeAspect="1"/>
          </p:cNvSpPr>
          <p:nvPr/>
        </p:nvSpPr>
        <p:spPr bwMode="auto">
          <a:xfrm>
            <a:off x="2574451" y="340987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3" name="Oval 2482"/>
          <p:cNvSpPr>
            <a:spLocks noChangeAspect="1"/>
          </p:cNvSpPr>
          <p:nvPr/>
        </p:nvSpPr>
        <p:spPr bwMode="auto">
          <a:xfrm>
            <a:off x="11183450" y="6013884"/>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4" name="Oval 2483"/>
          <p:cNvSpPr>
            <a:spLocks noChangeAspect="1"/>
          </p:cNvSpPr>
          <p:nvPr/>
        </p:nvSpPr>
        <p:spPr bwMode="auto">
          <a:xfrm>
            <a:off x="5797052" y="4071523"/>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5" name="Oval 2484"/>
          <p:cNvSpPr>
            <a:spLocks noChangeAspect="1"/>
          </p:cNvSpPr>
          <p:nvPr/>
        </p:nvSpPr>
        <p:spPr bwMode="auto">
          <a:xfrm>
            <a:off x="5870191" y="2023500"/>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6" name="Oval 2485"/>
          <p:cNvSpPr>
            <a:spLocks noChangeAspect="1"/>
          </p:cNvSpPr>
          <p:nvPr/>
        </p:nvSpPr>
        <p:spPr bwMode="auto">
          <a:xfrm>
            <a:off x="6398789" y="5297716"/>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7" name="Oval 2486"/>
          <p:cNvSpPr>
            <a:spLocks noChangeAspect="1"/>
          </p:cNvSpPr>
          <p:nvPr/>
        </p:nvSpPr>
        <p:spPr bwMode="auto">
          <a:xfrm>
            <a:off x="6082836" y="2145371"/>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8" name="Oval 2487"/>
          <p:cNvSpPr>
            <a:spLocks noChangeAspect="1"/>
          </p:cNvSpPr>
          <p:nvPr/>
        </p:nvSpPr>
        <p:spPr bwMode="auto">
          <a:xfrm>
            <a:off x="6580372" y="292935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9" name="Oval 2488"/>
          <p:cNvSpPr>
            <a:spLocks noChangeAspect="1"/>
          </p:cNvSpPr>
          <p:nvPr/>
        </p:nvSpPr>
        <p:spPr bwMode="auto">
          <a:xfrm>
            <a:off x="5537463" y="2427077"/>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90" name="Oval 2489"/>
          <p:cNvSpPr>
            <a:spLocks noChangeAspect="1"/>
          </p:cNvSpPr>
          <p:nvPr/>
        </p:nvSpPr>
        <p:spPr bwMode="auto">
          <a:xfrm>
            <a:off x="2555047" y="2899547"/>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91" name="Oval 2490"/>
          <p:cNvSpPr>
            <a:spLocks noChangeAspect="1"/>
          </p:cNvSpPr>
          <p:nvPr/>
        </p:nvSpPr>
        <p:spPr bwMode="auto">
          <a:xfrm>
            <a:off x="8680227" y="386827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92" name="Oval 2491"/>
          <p:cNvSpPr/>
          <p:nvPr/>
        </p:nvSpPr>
        <p:spPr bwMode="auto">
          <a:xfrm>
            <a:off x="287589" y="4824552"/>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93" name="Oval 2492"/>
          <p:cNvSpPr>
            <a:spLocks noChangeAspect="1"/>
          </p:cNvSpPr>
          <p:nvPr/>
        </p:nvSpPr>
        <p:spPr bwMode="auto">
          <a:xfrm>
            <a:off x="287589" y="5411916"/>
            <a:ext cx="440978" cy="427029"/>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3" name="Rectangle 2"/>
          <p:cNvSpPr/>
          <p:nvPr/>
        </p:nvSpPr>
        <p:spPr>
          <a:xfrm>
            <a:off x="806963" y="4827633"/>
            <a:ext cx="1424665" cy="382178"/>
          </a:xfrm>
          <a:prstGeom prst="rect">
            <a:avLst/>
          </a:prstGeom>
        </p:spPr>
        <p:txBody>
          <a:bodyPr wrap="none">
            <a:spAutoFit/>
          </a:bodyPr>
          <a:lstStyle/>
          <a:p>
            <a:r>
              <a:rPr lang="en-US" altLang="ja-JP" sz="1835" dirty="0">
                <a:solidFill>
                  <a:schemeClr val="bg1"/>
                </a:solidFill>
                <a:latin typeface="Segoe UI Light" panose="020B0502040204020203" pitchFamily="34" charset="0"/>
                <a:ea typeface="メイリオ" pitchFamily="50" charset="-128"/>
                <a:cs typeface="Segoe UI Light" panose="020B0502040204020203" pitchFamily="34" charset="0"/>
              </a:rPr>
              <a:t>Data Centers</a:t>
            </a:r>
            <a:endParaRPr lang="en-US" sz="1835" dirty="0">
              <a:solidFill>
                <a:schemeClr val="bg1"/>
              </a:solidFill>
            </a:endParaRPr>
          </a:p>
        </p:txBody>
      </p:sp>
      <p:sp>
        <p:nvSpPr>
          <p:cNvPr id="2494" name="Rectangle 2493"/>
          <p:cNvSpPr/>
          <p:nvPr/>
        </p:nvSpPr>
        <p:spPr>
          <a:xfrm>
            <a:off x="806961" y="5415772"/>
            <a:ext cx="1872827" cy="382178"/>
          </a:xfrm>
          <a:prstGeom prst="rect">
            <a:avLst/>
          </a:prstGeom>
        </p:spPr>
        <p:txBody>
          <a:bodyPr wrap="none">
            <a:spAutoFit/>
          </a:bodyPr>
          <a:lstStyle/>
          <a:p>
            <a:r>
              <a:rPr lang="en-US" altLang="ja-JP" sz="1835" dirty="0">
                <a:solidFill>
                  <a:schemeClr val="bg1"/>
                </a:solidFill>
                <a:latin typeface="Segoe UI Light" panose="020B0502040204020203" pitchFamily="34" charset="0"/>
                <a:ea typeface="メイリオ" pitchFamily="50" charset="-128"/>
                <a:cs typeface="Segoe UI Light" panose="020B0502040204020203" pitchFamily="34" charset="0"/>
              </a:rPr>
              <a:t>Regional Partners</a:t>
            </a:r>
            <a:endParaRPr lang="en-US" sz="1835" dirty="0">
              <a:solidFill>
                <a:schemeClr val="bg1"/>
              </a:solidFill>
            </a:endParaRPr>
          </a:p>
        </p:txBody>
      </p:sp>
      <p:sp>
        <p:nvSpPr>
          <p:cNvPr id="2495" name="Oval 2494"/>
          <p:cNvSpPr/>
          <p:nvPr/>
        </p:nvSpPr>
        <p:spPr bwMode="auto">
          <a:xfrm>
            <a:off x="3171396" y="2544076"/>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Tree>
    <p:extLst>
      <p:ext uri="{BB962C8B-B14F-4D97-AF65-F5344CB8AC3E}">
        <p14:creationId xmlns:p14="http://schemas.microsoft.com/office/powerpoint/2010/main" val="599529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 presetClass="entr" presetSubtype="0" fill="hold" grpId="0" nodeType="withEffect">
                                  <p:stCondLst>
                                    <p:cond delay="0"/>
                                  </p:stCondLst>
                                  <p:childTnLst>
                                    <p:set>
                                      <p:cBhvr>
                                        <p:cTn id="57" dur="1" fill="hold">
                                          <p:stCondLst>
                                            <p:cond delay="249"/>
                                          </p:stCondLst>
                                        </p:cTn>
                                        <p:tgtEl>
                                          <p:spTgt spid="2473"/>
                                        </p:tgtEl>
                                        <p:attrNameLst>
                                          <p:attrName>style.visibility</p:attrName>
                                        </p:attrNameLst>
                                      </p:cBhvr>
                                      <p:to>
                                        <p:strVal val="visible"/>
                                      </p:to>
                                    </p:set>
                                  </p:childTnLst>
                                </p:cTn>
                              </p:par>
                              <p:par>
                                <p:cTn id="58" presetID="6" presetClass="emph" presetSubtype="0" accel="100000" autoRev="1" fill="hold" grpId="1" nodeType="withEffect">
                                  <p:stCondLst>
                                    <p:cond delay="0"/>
                                  </p:stCondLst>
                                  <p:childTnLst>
                                    <p:animScale>
                                      <p:cBhvr>
                                        <p:cTn id="59" dur="250" fill="hold"/>
                                        <p:tgtEl>
                                          <p:spTgt spid="2473"/>
                                        </p:tgtEl>
                                      </p:cBhvr>
                                      <p:by x="0" y="0"/>
                                    </p:animScale>
                                  </p:childTnLst>
                                </p:cTn>
                              </p:par>
                              <p:par>
                                <p:cTn id="60" presetID="1" presetClass="entr" presetSubtype="0" fill="hold" grpId="0" nodeType="withEffect">
                                  <p:stCondLst>
                                    <p:cond delay="100"/>
                                  </p:stCondLst>
                                  <p:childTnLst>
                                    <p:set>
                                      <p:cBhvr>
                                        <p:cTn id="61" dur="1" fill="hold">
                                          <p:stCondLst>
                                            <p:cond delay="249"/>
                                          </p:stCondLst>
                                        </p:cTn>
                                        <p:tgtEl>
                                          <p:spTgt spid="2490"/>
                                        </p:tgtEl>
                                        <p:attrNameLst>
                                          <p:attrName>style.visibility</p:attrName>
                                        </p:attrNameLst>
                                      </p:cBhvr>
                                      <p:to>
                                        <p:strVal val="visible"/>
                                      </p:to>
                                    </p:set>
                                  </p:childTnLst>
                                </p:cTn>
                              </p:par>
                              <p:par>
                                <p:cTn id="62" presetID="6" presetClass="emph" presetSubtype="0" accel="100000" autoRev="1" fill="hold" grpId="1" nodeType="withEffect">
                                  <p:stCondLst>
                                    <p:cond delay="100"/>
                                  </p:stCondLst>
                                  <p:childTnLst>
                                    <p:animScale>
                                      <p:cBhvr>
                                        <p:cTn id="63" dur="250" fill="hold"/>
                                        <p:tgtEl>
                                          <p:spTgt spid="2490"/>
                                        </p:tgtEl>
                                      </p:cBhvr>
                                      <p:by x="0" y="0"/>
                                    </p:animScale>
                                  </p:childTnLst>
                                </p:cTn>
                              </p:par>
                              <p:par>
                                <p:cTn id="64" presetID="1" presetClass="entr" presetSubtype="0" fill="hold" grpId="0" nodeType="withEffect">
                                  <p:stCondLst>
                                    <p:cond delay="200"/>
                                  </p:stCondLst>
                                  <p:childTnLst>
                                    <p:set>
                                      <p:cBhvr>
                                        <p:cTn id="65" dur="1" fill="hold">
                                          <p:stCondLst>
                                            <p:cond delay="249"/>
                                          </p:stCondLst>
                                        </p:cTn>
                                        <p:tgtEl>
                                          <p:spTgt spid="1237"/>
                                        </p:tgtEl>
                                        <p:attrNameLst>
                                          <p:attrName>style.visibility</p:attrName>
                                        </p:attrNameLst>
                                      </p:cBhvr>
                                      <p:to>
                                        <p:strVal val="visible"/>
                                      </p:to>
                                    </p:set>
                                  </p:childTnLst>
                                </p:cTn>
                              </p:par>
                              <p:par>
                                <p:cTn id="66" presetID="6" presetClass="emph" presetSubtype="0" accel="100000" autoRev="1" fill="hold" grpId="1" nodeType="withEffect">
                                  <p:stCondLst>
                                    <p:cond delay="200"/>
                                  </p:stCondLst>
                                  <p:childTnLst>
                                    <p:animScale>
                                      <p:cBhvr>
                                        <p:cTn id="67" dur="250" fill="hold"/>
                                        <p:tgtEl>
                                          <p:spTgt spid="1237"/>
                                        </p:tgtEl>
                                      </p:cBhvr>
                                      <p:by x="0" y="0"/>
                                    </p:animScale>
                                  </p:childTnLst>
                                </p:cTn>
                              </p:par>
                              <p:par>
                                <p:cTn id="68" presetID="1" presetClass="entr" presetSubtype="0" fill="hold" grpId="0" nodeType="withEffect">
                                  <p:stCondLst>
                                    <p:cond delay="300"/>
                                  </p:stCondLst>
                                  <p:childTnLst>
                                    <p:set>
                                      <p:cBhvr>
                                        <p:cTn id="69" dur="1" fill="hold">
                                          <p:stCondLst>
                                            <p:cond delay="249"/>
                                          </p:stCondLst>
                                        </p:cTn>
                                        <p:tgtEl>
                                          <p:spTgt spid="2455"/>
                                        </p:tgtEl>
                                        <p:attrNameLst>
                                          <p:attrName>style.visibility</p:attrName>
                                        </p:attrNameLst>
                                      </p:cBhvr>
                                      <p:to>
                                        <p:strVal val="visible"/>
                                      </p:to>
                                    </p:set>
                                  </p:childTnLst>
                                </p:cTn>
                              </p:par>
                              <p:par>
                                <p:cTn id="70" presetID="6" presetClass="emph" presetSubtype="0" accel="100000" autoRev="1" fill="hold" grpId="1" nodeType="withEffect">
                                  <p:stCondLst>
                                    <p:cond delay="300"/>
                                  </p:stCondLst>
                                  <p:childTnLst>
                                    <p:animScale>
                                      <p:cBhvr>
                                        <p:cTn id="71" dur="250" fill="hold"/>
                                        <p:tgtEl>
                                          <p:spTgt spid="2455"/>
                                        </p:tgtEl>
                                      </p:cBhvr>
                                      <p:by x="0" y="0"/>
                                    </p:animScale>
                                  </p:childTnLst>
                                </p:cTn>
                              </p:par>
                              <p:par>
                                <p:cTn id="72" presetID="1" presetClass="entr" presetSubtype="0" fill="hold" grpId="0" nodeType="withEffect">
                                  <p:stCondLst>
                                    <p:cond delay="400"/>
                                  </p:stCondLst>
                                  <p:childTnLst>
                                    <p:set>
                                      <p:cBhvr>
                                        <p:cTn id="73" dur="1" fill="hold">
                                          <p:stCondLst>
                                            <p:cond delay="249"/>
                                          </p:stCondLst>
                                        </p:cTn>
                                        <p:tgtEl>
                                          <p:spTgt spid="2472"/>
                                        </p:tgtEl>
                                        <p:attrNameLst>
                                          <p:attrName>style.visibility</p:attrName>
                                        </p:attrNameLst>
                                      </p:cBhvr>
                                      <p:to>
                                        <p:strVal val="visible"/>
                                      </p:to>
                                    </p:set>
                                  </p:childTnLst>
                                </p:cTn>
                              </p:par>
                              <p:par>
                                <p:cTn id="74" presetID="6" presetClass="emph" presetSubtype="0" accel="100000" autoRev="1" fill="hold" grpId="1" nodeType="withEffect">
                                  <p:stCondLst>
                                    <p:cond delay="400"/>
                                  </p:stCondLst>
                                  <p:childTnLst>
                                    <p:animScale>
                                      <p:cBhvr>
                                        <p:cTn id="75" dur="250" fill="hold"/>
                                        <p:tgtEl>
                                          <p:spTgt spid="2472"/>
                                        </p:tgtEl>
                                      </p:cBhvr>
                                      <p:by x="0" y="0"/>
                                    </p:animScale>
                                  </p:childTnLst>
                                </p:cTn>
                              </p:par>
                              <p:par>
                                <p:cTn id="76" presetID="1" presetClass="entr" presetSubtype="0" fill="hold" grpId="0" nodeType="withEffect">
                                  <p:stCondLst>
                                    <p:cond delay="500"/>
                                  </p:stCondLst>
                                  <p:childTnLst>
                                    <p:set>
                                      <p:cBhvr>
                                        <p:cTn id="77" dur="1" fill="hold">
                                          <p:stCondLst>
                                            <p:cond delay="249"/>
                                          </p:stCondLst>
                                        </p:cTn>
                                        <p:tgtEl>
                                          <p:spTgt spid="2474"/>
                                        </p:tgtEl>
                                        <p:attrNameLst>
                                          <p:attrName>style.visibility</p:attrName>
                                        </p:attrNameLst>
                                      </p:cBhvr>
                                      <p:to>
                                        <p:strVal val="visible"/>
                                      </p:to>
                                    </p:set>
                                  </p:childTnLst>
                                </p:cTn>
                              </p:par>
                              <p:par>
                                <p:cTn id="78" presetID="6" presetClass="emph" presetSubtype="0" accel="100000" autoRev="1" fill="hold" grpId="1" nodeType="withEffect">
                                  <p:stCondLst>
                                    <p:cond delay="500"/>
                                  </p:stCondLst>
                                  <p:childTnLst>
                                    <p:animScale>
                                      <p:cBhvr>
                                        <p:cTn id="79" dur="250" fill="hold"/>
                                        <p:tgtEl>
                                          <p:spTgt spid="2474"/>
                                        </p:tgtEl>
                                      </p:cBhvr>
                                      <p:by x="0" y="0"/>
                                    </p:animScale>
                                  </p:childTnLst>
                                </p:cTn>
                              </p:par>
                              <p:par>
                                <p:cTn id="80" presetID="1" presetClass="entr" presetSubtype="0" fill="hold" grpId="0" nodeType="withEffect">
                                  <p:stCondLst>
                                    <p:cond delay="600"/>
                                  </p:stCondLst>
                                  <p:childTnLst>
                                    <p:set>
                                      <p:cBhvr>
                                        <p:cTn id="81" dur="1" fill="hold">
                                          <p:stCondLst>
                                            <p:cond delay="249"/>
                                          </p:stCondLst>
                                        </p:cTn>
                                        <p:tgtEl>
                                          <p:spTgt spid="2475"/>
                                        </p:tgtEl>
                                        <p:attrNameLst>
                                          <p:attrName>style.visibility</p:attrName>
                                        </p:attrNameLst>
                                      </p:cBhvr>
                                      <p:to>
                                        <p:strVal val="visible"/>
                                      </p:to>
                                    </p:set>
                                  </p:childTnLst>
                                </p:cTn>
                              </p:par>
                              <p:par>
                                <p:cTn id="82" presetID="6" presetClass="emph" presetSubtype="0" accel="100000" autoRev="1" fill="hold" grpId="1" nodeType="withEffect">
                                  <p:stCondLst>
                                    <p:cond delay="600"/>
                                  </p:stCondLst>
                                  <p:childTnLst>
                                    <p:animScale>
                                      <p:cBhvr>
                                        <p:cTn id="83" dur="250" fill="hold"/>
                                        <p:tgtEl>
                                          <p:spTgt spid="2475"/>
                                        </p:tgtEl>
                                      </p:cBhvr>
                                      <p:by x="0" y="0"/>
                                    </p:animScale>
                                  </p:childTnLst>
                                </p:cTn>
                              </p:par>
                              <p:par>
                                <p:cTn id="84" presetID="1" presetClass="entr" presetSubtype="0" fill="hold" grpId="0" nodeType="withEffect">
                                  <p:stCondLst>
                                    <p:cond delay="700"/>
                                  </p:stCondLst>
                                  <p:childTnLst>
                                    <p:set>
                                      <p:cBhvr>
                                        <p:cTn id="85" dur="1" fill="hold">
                                          <p:stCondLst>
                                            <p:cond delay="249"/>
                                          </p:stCondLst>
                                        </p:cTn>
                                        <p:tgtEl>
                                          <p:spTgt spid="2476"/>
                                        </p:tgtEl>
                                        <p:attrNameLst>
                                          <p:attrName>style.visibility</p:attrName>
                                        </p:attrNameLst>
                                      </p:cBhvr>
                                      <p:to>
                                        <p:strVal val="visible"/>
                                      </p:to>
                                    </p:set>
                                  </p:childTnLst>
                                </p:cTn>
                              </p:par>
                              <p:par>
                                <p:cTn id="86" presetID="6" presetClass="emph" presetSubtype="0" accel="100000" autoRev="1" fill="hold" grpId="1" nodeType="withEffect">
                                  <p:stCondLst>
                                    <p:cond delay="700"/>
                                  </p:stCondLst>
                                  <p:childTnLst>
                                    <p:animScale>
                                      <p:cBhvr>
                                        <p:cTn id="87" dur="250" fill="hold"/>
                                        <p:tgtEl>
                                          <p:spTgt spid="2476"/>
                                        </p:tgtEl>
                                      </p:cBhvr>
                                      <p:by x="0" y="0"/>
                                    </p:animScale>
                                  </p:childTnLst>
                                </p:cTn>
                              </p:par>
                              <p:par>
                                <p:cTn id="88" presetID="1" presetClass="entr" presetSubtype="0" fill="hold" grpId="0" nodeType="withEffect">
                                  <p:stCondLst>
                                    <p:cond delay="800"/>
                                  </p:stCondLst>
                                  <p:childTnLst>
                                    <p:set>
                                      <p:cBhvr>
                                        <p:cTn id="89" dur="1" fill="hold">
                                          <p:stCondLst>
                                            <p:cond delay="249"/>
                                          </p:stCondLst>
                                        </p:cTn>
                                        <p:tgtEl>
                                          <p:spTgt spid="2477"/>
                                        </p:tgtEl>
                                        <p:attrNameLst>
                                          <p:attrName>style.visibility</p:attrName>
                                        </p:attrNameLst>
                                      </p:cBhvr>
                                      <p:to>
                                        <p:strVal val="visible"/>
                                      </p:to>
                                    </p:set>
                                  </p:childTnLst>
                                </p:cTn>
                              </p:par>
                              <p:par>
                                <p:cTn id="90" presetID="6" presetClass="emph" presetSubtype="0" accel="100000" autoRev="1" fill="hold" grpId="1" nodeType="withEffect">
                                  <p:stCondLst>
                                    <p:cond delay="800"/>
                                  </p:stCondLst>
                                  <p:childTnLst>
                                    <p:animScale>
                                      <p:cBhvr>
                                        <p:cTn id="91" dur="250" fill="hold"/>
                                        <p:tgtEl>
                                          <p:spTgt spid="2477"/>
                                        </p:tgtEl>
                                      </p:cBhvr>
                                      <p:by x="0" y="0"/>
                                    </p:animScale>
                                  </p:childTnLst>
                                </p:cTn>
                              </p:par>
                              <p:par>
                                <p:cTn id="92" presetID="1" presetClass="entr" presetSubtype="0" fill="hold" grpId="0" nodeType="withEffect">
                                  <p:stCondLst>
                                    <p:cond delay="900"/>
                                  </p:stCondLst>
                                  <p:childTnLst>
                                    <p:set>
                                      <p:cBhvr>
                                        <p:cTn id="93" dur="1" fill="hold">
                                          <p:stCondLst>
                                            <p:cond delay="249"/>
                                          </p:stCondLst>
                                        </p:cTn>
                                        <p:tgtEl>
                                          <p:spTgt spid="2478"/>
                                        </p:tgtEl>
                                        <p:attrNameLst>
                                          <p:attrName>style.visibility</p:attrName>
                                        </p:attrNameLst>
                                      </p:cBhvr>
                                      <p:to>
                                        <p:strVal val="visible"/>
                                      </p:to>
                                    </p:set>
                                  </p:childTnLst>
                                </p:cTn>
                              </p:par>
                              <p:par>
                                <p:cTn id="94" presetID="6" presetClass="emph" presetSubtype="0" accel="100000" autoRev="1" fill="hold" grpId="1" nodeType="withEffect">
                                  <p:stCondLst>
                                    <p:cond delay="900"/>
                                  </p:stCondLst>
                                  <p:childTnLst>
                                    <p:animScale>
                                      <p:cBhvr>
                                        <p:cTn id="95" dur="250" fill="hold"/>
                                        <p:tgtEl>
                                          <p:spTgt spid="2478"/>
                                        </p:tgtEl>
                                      </p:cBhvr>
                                      <p:by x="0" y="0"/>
                                    </p:animScale>
                                  </p:childTnLst>
                                </p:cTn>
                              </p:par>
                              <p:par>
                                <p:cTn id="96" presetID="1" presetClass="entr" presetSubtype="0" fill="hold" grpId="0" nodeType="withEffect">
                                  <p:stCondLst>
                                    <p:cond delay="1000"/>
                                  </p:stCondLst>
                                  <p:childTnLst>
                                    <p:set>
                                      <p:cBhvr>
                                        <p:cTn id="97" dur="1" fill="hold">
                                          <p:stCondLst>
                                            <p:cond delay="249"/>
                                          </p:stCondLst>
                                        </p:cTn>
                                        <p:tgtEl>
                                          <p:spTgt spid="2479"/>
                                        </p:tgtEl>
                                        <p:attrNameLst>
                                          <p:attrName>style.visibility</p:attrName>
                                        </p:attrNameLst>
                                      </p:cBhvr>
                                      <p:to>
                                        <p:strVal val="visible"/>
                                      </p:to>
                                    </p:set>
                                  </p:childTnLst>
                                </p:cTn>
                              </p:par>
                              <p:par>
                                <p:cTn id="98" presetID="6" presetClass="emph" presetSubtype="0" accel="100000" autoRev="1" fill="hold" grpId="1" nodeType="withEffect">
                                  <p:stCondLst>
                                    <p:cond delay="1000"/>
                                  </p:stCondLst>
                                  <p:childTnLst>
                                    <p:animScale>
                                      <p:cBhvr>
                                        <p:cTn id="99" dur="250" fill="hold"/>
                                        <p:tgtEl>
                                          <p:spTgt spid="2479"/>
                                        </p:tgtEl>
                                      </p:cBhvr>
                                      <p:by x="0" y="0"/>
                                    </p:animScale>
                                  </p:childTnLst>
                                </p:cTn>
                              </p:par>
                              <p:par>
                                <p:cTn id="100" presetID="1" presetClass="entr" presetSubtype="0" fill="hold" grpId="0" nodeType="withEffect">
                                  <p:stCondLst>
                                    <p:cond delay="1100"/>
                                  </p:stCondLst>
                                  <p:childTnLst>
                                    <p:set>
                                      <p:cBhvr>
                                        <p:cTn id="101" dur="1" fill="hold">
                                          <p:stCondLst>
                                            <p:cond delay="249"/>
                                          </p:stCondLst>
                                        </p:cTn>
                                        <p:tgtEl>
                                          <p:spTgt spid="2480"/>
                                        </p:tgtEl>
                                        <p:attrNameLst>
                                          <p:attrName>style.visibility</p:attrName>
                                        </p:attrNameLst>
                                      </p:cBhvr>
                                      <p:to>
                                        <p:strVal val="visible"/>
                                      </p:to>
                                    </p:set>
                                  </p:childTnLst>
                                </p:cTn>
                              </p:par>
                              <p:par>
                                <p:cTn id="102" presetID="6" presetClass="emph" presetSubtype="0" accel="100000" autoRev="1" fill="hold" grpId="1" nodeType="withEffect">
                                  <p:stCondLst>
                                    <p:cond delay="1100"/>
                                  </p:stCondLst>
                                  <p:childTnLst>
                                    <p:animScale>
                                      <p:cBhvr>
                                        <p:cTn id="103" dur="250" fill="hold"/>
                                        <p:tgtEl>
                                          <p:spTgt spid="2480"/>
                                        </p:tgtEl>
                                      </p:cBhvr>
                                      <p:by x="0" y="0"/>
                                    </p:animScale>
                                  </p:childTnLst>
                                </p:cTn>
                              </p:par>
                              <p:par>
                                <p:cTn id="104" presetID="1" presetClass="entr" presetSubtype="0" fill="hold" grpId="0" nodeType="withEffect">
                                  <p:stCondLst>
                                    <p:cond delay="1200"/>
                                  </p:stCondLst>
                                  <p:childTnLst>
                                    <p:set>
                                      <p:cBhvr>
                                        <p:cTn id="105" dur="1" fill="hold">
                                          <p:stCondLst>
                                            <p:cond delay="249"/>
                                          </p:stCondLst>
                                        </p:cTn>
                                        <p:tgtEl>
                                          <p:spTgt spid="2481"/>
                                        </p:tgtEl>
                                        <p:attrNameLst>
                                          <p:attrName>style.visibility</p:attrName>
                                        </p:attrNameLst>
                                      </p:cBhvr>
                                      <p:to>
                                        <p:strVal val="visible"/>
                                      </p:to>
                                    </p:set>
                                  </p:childTnLst>
                                </p:cTn>
                              </p:par>
                              <p:par>
                                <p:cTn id="106" presetID="6" presetClass="emph" presetSubtype="0" accel="100000" autoRev="1" fill="hold" grpId="1" nodeType="withEffect">
                                  <p:stCondLst>
                                    <p:cond delay="1200"/>
                                  </p:stCondLst>
                                  <p:childTnLst>
                                    <p:animScale>
                                      <p:cBhvr>
                                        <p:cTn id="107" dur="250" fill="hold"/>
                                        <p:tgtEl>
                                          <p:spTgt spid="2481"/>
                                        </p:tgtEl>
                                      </p:cBhvr>
                                      <p:by x="0" y="0"/>
                                    </p:animScale>
                                  </p:childTnLst>
                                </p:cTn>
                              </p:par>
                              <p:par>
                                <p:cTn id="108" presetID="1" presetClass="entr" presetSubtype="0" fill="hold" grpId="0" nodeType="withEffect">
                                  <p:stCondLst>
                                    <p:cond delay="1300"/>
                                  </p:stCondLst>
                                  <p:childTnLst>
                                    <p:set>
                                      <p:cBhvr>
                                        <p:cTn id="109" dur="1" fill="hold">
                                          <p:stCondLst>
                                            <p:cond delay="249"/>
                                          </p:stCondLst>
                                        </p:cTn>
                                        <p:tgtEl>
                                          <p:spTgt spid="2482"/>
                                        </p:tgtEl>
                                        <p:attrNameLst>
                                          <p:attrName>style.visibility</p:attrName>
                                        </p:attrNameLst>
                                      </p:cBhvr>
                                      <p:to>
                                        <p:strVal val="visible"/>
                                      </p:to>
                                    </p:set>
                                  </p:childTnLst>
                                </p:cTn>
                              </p:par>
                              <p:par>
                                <p:cTn id="110" presetID="6" presetClass="emph" presetSubtype="0" accel="100000" autoRev="1" fill="hold" grpId="1" nodeType="withEffect">
                                  <p:stCondLst>
                                    <p:cond delay="1300"/>
                                  </p:stCondLst>
                                  <p:childTnLst>
                                    <p:animScale>
                                      <p:cBhvr>
                                        <p:cTn id="111" dur="250" fill="hold"/>
                                        <p:tgtEl>
                                          <p:spTgt spid="2482"/>
                                        </p:tgtEl>
                                      </p:cBhvr>
                                      <p:by x="0" y="0"/>
                                    </p:animScale>
                                  </p:childTnLst>
                                </p:cTn>
                              </p:par>
                              <p:par>
                                <p:cTn id="112" presetID="1" presetClass="entr" presetSubtype="0" fill="hold" grpId="0" nodeType="withEffect">
                                  <p:stCondLst>
                                    <p:cond delay="1500"/>
                                  </p:stCondLst>
                                  <p:childTnLst>
                                    <p:set>
                                      <p:cBhvr>
                                        <p:cTn id="113" dur="1" fill="hold">
                                          <p:stCondLst>
                                            <p:cond delay="249"/>
                                          </p:stCondLst>
                                        </p:cTn>
                                        <p:tgtEl>
                                          <p:spTgt spid="2483"/>
                                        </p:tgtEl>
                                        <p:attrNameLst>
                                          <p:attrName>style.visibility</p:attrName>
                                        </p:attrNameLst>
                                      </p:cBhvr>
                                      <p:to>
                                        <p:strVal val="visible"/>
                                      </p:to>
                                    </p:set>
                                  </p:childTnLst>
                                </p:cTn>
                              </p:par>
                              <p:par>
                                <p:cTn id="114" presetID="6" presetClass="emph" presetSubtype="0" accel="100000" autoRev="1" fill="hold" grpId="1" nodeType="withEffect">
                                  <p:stCondLst>
                                    <p:cond delay="1500"/>
                                  </p:stCondLst>
                                  <p:childTnLst>
                                    <p:animScale>
                                      <p:cBhvr>
                                        <p:cTn id="115" dur="250" fill="hold"/>
                                        <p:tgtEl>
                                          <p:spTgt spid="2483"/>
                                        </p:tgtEl>
                                      </p:cBhvr>
                                      <p:by x="0" y="0"/>
                                    </p:animScale>
                                  </p:childTnLst>
                                </p:cTn>
                              </p:par>
                              <p:par>
                                <p:cTn id="116" presetID="1" presetClass="entr" presetSubtype="0" fill="hold" grpId="0" nodeType="withEffect">
                                  <p:stCondLst>
                                    <p:cond delay="1600"/>
                                  </p:stCondLst>
                                  <p:childTnLst>
                                    <p:set>
                                      <p:cBhvr>
                                        <p:cTn id="117" dur="1" fill="hold">
                                          <p:stCondLst>
                                            <p:cond delay="249"/>
                                          </p:stCondLst>
                                        </p:cTn>
                                        <p:tgtEl>
                                          <p:spTgt spid="2484"/>
                                        </p:tgtEl>
                                        <p:attrNameLst>
                                          <p:attrName>style.visibility</p:attrName>
                                        </p:attrNameLst>
                                      </p:cBhvr>
                                      <p:to>
                                        <p:strVal val="visible"/>
                                      </p:to>
                                    </p:set>
                                  </p:childTnLst>
                                </p:cTn>
                              </p:par>
                              <p:par>
                                <p:cTn id="118" presetID="6" presetClass="emph" presetSubtype="0" accel="100000" autoRev="1" fill="hold" grpId="1" nodeType="withEffect">
                                  <p:stCondLst>
                                    <p:cond delay="1600"/>
                                  </p:stCondLst>
                                  <p:childTnLst>
                                    <p:animScale>
                                      <p:cBhvr>
                                        <p:cTn id="119" dur="250" fill="hold"/>
                                        <p:tgtEl>
                                          <p:spTgt spid="2484"/>
                                        </p:tgtEl>
                                      </p:cBhvr>
                                      <p:by x="0" y="0"/>
                                    </p:animScale>
                                  </p:childTnLst>
                                </p:cTn>
                              </p:par>
                              <p:par>
                                <p:cTn id="120" presetID="1" presetClass="entr" presetSubtype="0" fill="hold" grpId="0" nodeType="withEffect">
                                  <p:stCondLst>
                                    <p:cond delay="1700"/>
                                  </p:stCondLst>
                                  <p:childTnLst>
                                    <p:set>
                                      <p:cBhvr>
                                        <p:cTn id="121" dur="1" fill="hold">
                                          <p:stCondLst>
                                            <p:cond delay="249"/>
                                          </p:stCondLst>
                                        </p:cTn>
                                        <p:tgtEl>
                                          <p:spTgt spid="2485"/>
                                        </p:tgtEl>
                                        <p:attrNameLst>
                                          <p:attrName>style.visibility</p:attrName>
                                        </p:attrNameLst>
                                      </p:cBhvr>
                                      <p:to>
                                        <p:strVal val="visible"/>
                                      </p:to>
                                    </p:set>
                                  </p:childTnLst>
                                </p:cTn>
                              </p:par>
                              <p:par>
                                <p:cTn id="122" presetID="6" presetClass="emph" presetSubtype="0" accel="100000" autoRev="1" fill="hold" grpId="1" nodeType="withEffect">
                                  <p:stCondLst>
                                    <p:cond delay="1700"/>
                                  </p:stCondLst>
                                  <p:childTnLst>
                                    <p:animScale>
                                      <p:cBhvr>
                                        <p:cTn id="123" dur="250" fill="hold"/>
                                        <p:tgtEl>
                                          <p:spTgt spid="2485"/>
                                        </p:tgtEl>
                                      </p:cBhvr>
                                      <p:by x="0" y="0"/>
                                    </p:animScale>
                                  </p:childTnLst>
                                </p:cTn>
                              </p:par>
                              <p:par>
                                <p:cTn id="124" presetID="1" presetClass="entr" presetSubtype="0" fill="hold" grpId="0" nodeType="withEffect">
                                  <p:stCondLst>
                                    <p:cond delay="1900"/>
                                  </p:stCondLst>
                                  <p:childTnLst>
                                    <p:set>
                                      <p:cBhvr>
                                        <p:cTn id="125" dur="1" fill="hold">
                                          <p:stCondLst>
                                            <p:cond delay="249"/>
                                          </p:stCondLst>
                                        </p:cTn>
                                        <p:tgtEl>
                                          <p:spTgt spid="2486"/>
                                        </p:tgtEl>
                                        <p:attrNameLst>
                                          <p:attrName>style.visibility</p:attrName>
                                        </p:attrNameLst>
                                      </p:cBhvr>
                                      <p:to>
                                        <p:strVal val="visible"/>
                                      </p:to>
                                    </p:set>
                                  </p:childTnLst>
                                </p:cTn>
                              </p:par>
                              <p:par>
                                <p:cTn id="126" presetID="6" presetClass="emph" presetSubtype="0" accel="100000" autoRev="1" fill="hold" grpId="1" nodeType="withEffect">
                                  <p:stCondLst>
                                    <p:cond delay="1900"/>
                                  </p:stCondLst>
                                  <p:childTnLst>
                                    <p:animScale>
                                      <p:cBhvr>
                                        <p:cTn id="127" dur="250" fill="hold"/>
                                        <p:tgtEl>
                                          <p:spTgt spid="2486"/>
                                        </p:tgtEl>
                                      </p:cBhvr>
                                      <p:by x="0" y="0"/>
                                    </p:animScale>
                                  </p:childTnLst>
                                </p:cTn>
                              </p:par>
                              <p:par>
                                <p:cTn id="128" presetID="1" presetClass="entr" presetSubtype="0" fill="hold" grpId="0" nodeType="withEffect">
                                  <p:stCondLst>
                                    <p:cond delay="2000"/>
                                  </p:stCondLst>
                                  <p:childTnLst>
                                    <p:set>
                                      <p:cBhvr>
                                        <p:cTn id="129" dur="1" fill="hold">
                                          <p:stCondLst>
                                            <p:cond delay="249"/>
                                          </p:stCondLst>
                                        </p:cTn>
                                        <p:tgtEl>
                                          <p:spTgt spid="2487"/>
                                        </p:tgtEl>
                                        <p:attrNameLst>
                                          <p:attrName>style.visibility</p:attrName>
                                        </p:attrNameLst>
                                      </p:cBhvr>
                                      <p:to>
                                        <p:strVal val="visible"/>
                                      </p:to>
                                    </p:set>
                                  </p:childTnLst>
                                </p:cTn>
                              </p:par>
                              <p:par>
                                <p:cTn id="130" presetID="6" presetClass="emph" presetSubtype="0" accel="100000" autoRev="1" fill="hold" grpId="1" nodeType="withEffect">
                                  <p:stCondLst>
                                    <p:cond delay="2000"/>
                                  </p:stCondLst>
                                  <p:childTnLst>
                                    <p:animScale>
                                      <p:cBhvr>
                                        <p:cTn id="131" dur="250" fill="hold"/>
                                        <p:tgtEl>
                                          <p:spTgt spid="2487"/>
                                        </p:tgtEl>
                                      </p:cBhvr>
                                      <p:by x="0" y="0"/>
                                    </p:animScale>
                                  </p:childTnLst>
                                </p:cTn>
                              </p:par>
                              <p:par>
                                <p:cTn id="132" presetID="1" presetClass="entr" presetSubtype="0" fill="hold" grpId="0" nodeType="withEffect">
                                  <p:stCondLst>
                                    <p:cond delay="2100"/>
                                  </p:stCondLst>
                                  <p:childTnLst>
                                    <p:set>
                                      <p:cBhvr>
                                        <p:cTn id="133" dur="1" fill="hold">
                                          <p:stCondLst>
                                            <p:cond delay="249"/>
                                          </p:stCondLst>
                                        </p:cTn>
                                        <p:tgtEl>
                                          <p:spTgt spid="2488"/>
                                        </p:tgtEl>
                                        <p:attrNameLst>
                                          <p:attrName>style.visibility</p:attrName>
                                        </p:attrNameLst>
                                      </p:cBhvr>
                                      <p:to>
                                        <p:strVal val="visible"/>
                                      </p:to>
                                    </p:set>
                                  </p:childTnLst>
                                </p:cTn>
                              </p:par>
                              <p:par>
                                <p:cTn id="134" presetID="6" presetClass="emph" presetSubtype="0" accel="100000" autoRev="1" fill="hold" grpId="1" nodeType="withEffect">
                                  <p:stCondLst>
                                    <p:cond delay="2100"/>
                                  </p:stCondLst>
                                  <p:childTnLst>
                                    <p:animScale>
                                      <p:cBhvr>
                                        <p:cTn id="135" dur="250" fill="hold"/>
                                        <p:tgtEl>
                                          <p:spTgt spid="2488"/>
                                        </p:tgtEl>
                                      </p:cBhvr>
                                      <p:by x="0" y="0"/>
                                    </p:animScale>
                                  </p:childTnLst>
                                </p:cTn>
                              </p:par>
                              <p:par>
                                <p:cTn id="136" presetID="1" presetClass="entr" presetSubtype="0" fill="hold" grpId="0" nodeType="withEffect">
                                  <p:stCondLst>
                                    <p:cond delay="2200"/>
                                  </p:stCondLst>
                                  <p:childTnLst>
                                    <p:set>
                                      <p:cBhvr>
                                        <p:cTn id="137" dur="1" fill="hold">
                                          <p:stCondLst>
                                            <p:cond delay="249"/>
                                          </p:stCondLst>
                                        </p:cTn>
                                        <p:tgtEl>
                                          <p:spTgt spid="2489"/>
                                        </p:tgtEl>
                                        <p:attrNameLst>
                                          <p:attrName>style.visibility</p:attrName>
                                        </p:attrNameLst>
                                      </p:cBhvr>
                                      <p:to>
                                        <p:strVal val="visible"/>
                                      </p:to>
                                    </p:set>
                                  </p:childTnLst>
                                </p:cTn>
                              </p:par>
                              <p:par>
                                <p:cTn id="138" presetID="6" presetClass="emph" presetSubtype="0" accel="100000" autoRev="1" fill="hold" grpId="1" nodeType="withEffect">
                                  <p:stCondLst>
                                    <p:cond delay="2200"/>
                                  </p:stCondLst>
                                  <p:childTnLst>
                                    <p:animScale>
                                      <p:cBhvr>
                                        <p:cTn id="139" dur="250" fill="hold"/>
                                        <p:tgtEl>
                                          <p:spTgt spid="2489"/>
                                        </p:tgtEl>
                                      </p:cBhvr>
                                      <p:by x="0" y="0"/>
                                    </p:animScale>
                                  </p:childTnLst>
                                </p:cTn>
                              </p:par>
                              <p:par>
                                <p:cTn id="140" presetID="1" presetClass="entr" presetSubtype="0" fill="hold" grpId="0" nodeType="withEffect">
                                  <p:stCondLst>
                                    <p:cond delay="2300"/>
                                  </p:stCondLst>
                                  <p:childTnLst>
                                    <p:set>
                                      <p:cBhvr>
                                        <p:cTn id="141" dur="1" fill="hold">
                                          <p:stCondLst>
                                            <p:cond delay="249"/>
                                          </p:stCondLst>
                                        </p:cTn>
                                        <p:tgtEl>
                                          <p:spTgt spid="2491"/>
                                        </p:tgtEl>
                                        <p:attrNameLst>
                                          <p:attrName>style.visibility</p:attrName>
                                        </p:attrNameLst>
                                      </p:cBhvr>
                                      <p:to>
                                        <p:strVal val="visible"/>
                                      </p:to>
                                    </p:set>
                                  </p:childTnLst>
                                </p:cTn>
                              </p:par>
                              <p:par>
                                <p:cTn id="142" presetID="6" presetClass="emph" presetSubtype="0" accel="100000" autoRev="1" fill="hold" grpId="1" nodeType="withEffect">
                                  <p:stCondLst>
                                    <p:cond delay="2300"/>
                                  </p:stCondLst>
                                  <p:childTnLst>
                                    <p:animScale>
                                      <p:cBhvr>
                                        <p:cTn id="143" dur="250" fill="hold"/>
                                        <p:tgtEl>
                                          <p:spTgt spid="2491"/>
                                        </p:tgtEl>
                                      </p:cBhvr>
                                      <p:by x="0" y="0"/>
                                    </p:animScale>
                                  </p:childTnLst>
                                </p:cTn>
                              </p:par>
                              <p:par>
                                <p:cTn id="144" presetID="1" presetClass="entr" presetSubtype="0" fill="hold" grpId="0" nodeType="withEffect">
                                  <p:stCondLst>
                                    <p:cond delay="1300"/>
                                  </p:stCondLst>
                                  <p:childTnLst>
                                    <p:set>
                                      <p:cBhvr>
                                        <p:cTn id="145" dur="1" fill="hold">
                                          <p:stCondLst>
                                            <p:cond delay="0"/>
                                          </p:stCondLst>
                                        </p:cTn>
                                        <p:tgtEl>
                                          <p:spTgt spid="2494"/>
                                        </p:tgtEl>
                                        <p:attrNameLst>
                                          <p:attrName>style.visibility</p:attrName>
                                        </p:attrNameLst>
                                      </p:cBhvr>
                                      <p:to>
                                        <p:strVal val="visible"/>
                                      </p:to>
                                    </p:set>
                                  </p:childTnLst>
                                </p:cTn>
                              </p:par>
                              <p:par>
                                <p:cTn id="146" presetID="1" presetClass="entr" presetSubtype="0" fill="hold" grpId="0" nodeType="withEffect">
                                  <p:stCondLst>
                                    <p:cond delay="1300"/>
                                  </p:stCondLst>
                                  <p:childTnLst>
                                    <p:set>
                                      <p:cBhvr>
                                        <p:cTn id="147" dur="1" fill="hold">
                                          <p:stCondLst>
                                            <p:cond delay="0"/>
                                          </p:stCondLst>
                                        </p:cTn>
                                        <p:tgtEl>
                                          <p:spTgt spid="2493"/>
                                        </p:tgtEl>
                                        <p:attrNameLst>
                                          <p:attrName>style.visibility</p:attrName>
                                        </p:attrNameLst>
                                      </p:cBhvr>
                                      <p:to>
                                        <p:strVal val="visible"/>
                                      </p:to>
                                    </p:set>
                                  </p:childTnLst>
                                </p:cTn>
                              </p:par>
                              <p:par>
                                <p:cTn id="148" presetID="10" presetClass="entr" presetSubtype="0" fill="hold" grpId="0" nodeType="withEffect">
                                  <p:stCondLst>
                                    <p:cond delay="1300"/>
                                  </p:stCondLst>
                                  <p:childTnLst>
                                    <p:set>
                                      <p:cBhvr>
                                        <p:cTn id="149" dur="1" fill="hold">
                                          <p:stCondLst>
                                            <p:cond delay="0"/>
                                          </p:stCondLst>
                                        </p:cTn>
                                        <p:tgtEl>
                                          <p:spTgt spid="2492"/>
                                        </p:tgtEl>
                                        <p:attrNameLst>
                                          <p:attrName>style.visibility</p:attrName>
                                        </p:attrNameLst>
                                      </p:cBhvr>
                                      <p:to>
                                        <p:strVal val="visible"/>
                                      </p:to>
                                    </p:set>
                                    <p:animEffect transition="in" filter="fade">
                                      <p:cBhvr>
                                        <p:cTn id="150" dur="250"/>
                                        <p:tgtEl>
                                          <p:spTgt spid="2492"/>
                                        </p:tgtEl>
                                      </p:cBhvr>
                                    </p:animEffect>
                                  </p:childTnLst>
                                </p:cTn>
                              </p:par>
                              <p:par>
                                <p:cTn id="151" presetID="1" presetClass="entr" presetSubtype="0" fill="hold" grpId="0" nodeType="withEffect">
                                  <p:stCondLst>
                                    <p:cond delay="1300"/>
                                  </p:stCondLst>
                                  <p:childTnLst>
                                    <p:set>
                                      <p:cBhvr>
                                        <p:cTn id="152" dur="1" fill="hold">
                                          <p:stCondLst>
                                            <p:cond delay="0"/>
                                          </p:stCondLst>
                                        </p:cTn>
                                        <p:tgtEl>
                                          <p:spTgt spid="3"/>
                                        </p:tgtEl>
                                        <p:attrNameLst>
                                          <p:attrName>style.visibility</p:attrName>
                                        </p:attrNameLst>
                                      </p:cBhvr>
                                      <p:to>
                                        <p:strVal val="visible"/>
                                      </p:to>
                                    </p:set>
                                  </p:childTnLst>
                                </p:cTn>
                              </p:par>
                              <p:par>
                                <p:cTn id="153" presetID="10" presetClass="entr" presetSubtype="0" fill="hold" grpId="0" nodeType="withEffect">
                                  <p:stCondLst>
                                    <p:cond delay="500"/>
                                  </p:stCondLst>
                                  <p:childTnLst>
                                    <p:set>
                                      <p:cBhvr>
                                        <p:cTn id="154" dur="1" fill="hold">
                                          <p:stCondLst>
                                            <p:cond delay="0"/>
                                          </p:stCondLst>
                                        </p:cTn>
                                        <p:tgtEl>
                                          <p:spTgt spid="2495"/>
                                        </p:tgtEl>
                                        <p:attrNameLst>
                                          <p:attrName>style.visibility</p:attrName>
                                        </p:attrNameLst>
                                      </p:cBhvr>
                                      <p:to>
                                        <p:strVal val="visible"/>
                                      </p:to>
                                    </p:set>
                                    <p:animEffect transition="in" filter="fade">
                                      <p:cBhvr>
                                        <p:cTn id="155" dur="250"/>
                                        <p:tgtEl>
                                          <p:spTgt spid="2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P spid="1237" grpId="0" animBg="1"/>
      <p:bldP spid="1237" grpId="1" animBg="1"/>
      <p:bldP spid="2455" grpId="0" animBg="1"/>
      <p:bldP spid="2455" grpId="1" animBg="1"/>
      <p:bldP spid="2472" grpId="0" animBg="1"/>
      <p:bldP spid="2472" grpId="1" animBg="1"/>
      <p:bldP spid="2473" grpId="0" animBg="1"/>
      <p:bldP spid="2473" grpId="1" animBg="1"/>
      <p:bldP spid="2474" grpId="0" animBg="1"/>
      <p:bldP spid="2474" grpId="1" animBg="1"/>
      <p:bldP spid="2475" grpId="0" animBg="1"/>
      <p:bldP spid="2475" grpId="1" animBg="1"/>
      <p:bldP spid="2476" grpId="0" animBg="1"/>
      <p:bldP spid="2476" grpId="1" animBg="1"/>
      <p:bldP spid="2477" grpId="0" animBg="1"/>
      <p:bldP spid="2477" grpId="1" animBg="1"/>
      <p:bldP spid="2478" grpId="0" animBg="1"/>
      <p:bldP spid="2478" grpId="1" animBg="1"/>
      <p:bldP spid="2479" grpId="0" animBg="1"/>
      <p:bldP spid="2479" grpId="1" animBg="1"/>
      <p:bldP spid="2480" grpId="0" animBg="1"/>
      <p:bldP spid="2480" grpId="1" animBg="1"/>
      <p:bldP spid="2481" grpId="0" animBg="1"/>
      <p:bldP spid="2481" grpId="1" animBg="1"/>
      <p:bldP spid="2482" grpId="0" animBg="1"/>
      <p:bldP spid="2482" grpId="1" animBg="1"/>
      <p:bldP spid="2483" grpId="0" animBg="1"/>
      <p:bldP spid="2483" grpId="1" animBg="1"/>
      <p:bldP spid="2484" grpId="0" animBg="1"/>
      <p:bldP spid="2484" grpId="1" animBg="1"/>
      <p:bldP spid="2485" grpId="0" animBg="1"/>
      <p:bldP spid="2485" grpId="1" animBg="1"/>
      <p:bldP spid="2486" grpId="0" animBg="1"/>
      <p:bldP spid="2486" grpId="1" animBg="1"/>
      <p:bldP spid="2487" grpId="0" animBg="1"/>
      <p:bldP spid="2487" grpId="1" animBg="1"/>
      <p:bldP spid="2488" grpId="0" animBg="1"/>
      <p:bldP spid="2488" grpId="1" animBg="1"/>
      <p:bldP spid="2489" grpId="0" animBg="1"/>
      <p:bldP spid="2489" grpId="1" animBg="1"/>
      <p:bldP spid="2490" grpId="0" animBg="1"/>
      <p:bldP spid="2490" grpId="1" animBg="1"/>
      <p:bldP spid="2491" grpId="0" animBg="1"/>
      <p:bldP spid="2491" grpId="1" animBg="1"/>
      <p:bldP spid="2492" grpId="0" animBg="1"/>
      <p:bldP spid="2493" grpId="0" animBg="1"/>
      <p:bldP spid="3" grpId="0"/>
      <p:bldP spid="2494" grpId="0"/>
      <p:bldP spid="2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1" y="139242"/>
            <a:ext cx="11204193" cy="841934"/>
          </a:xfrm>
          <a:prstGeom prst="rect">
            <a:avLst/>
          </a:prstGeo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grpSp>
        <p:nvGrpSpPr>
          <p:cNvPr id="223" name="Group 222"/>
          <p:cNvGrpSpPr/>
          <p:nvPr/>
        </p:nvGrpSpPr>
        <p:grpSpPr>
          <a:xfrm>
            <a:off x="253210" y="1218736"/>
            <a:ext cx="9441459" cy="1064657"/>
            <a:chOff x="254743" y="1035553"/>
            <a:chExt cx="9257173" cy="1043876"/>
          </a:xfrm>
        </p:grpSpPr>
        <p:sp>
          <p:nvSpPr>
            <p:cNvPr id="77" name="TextBox 76"/>
            <p:cNvSpPr txBox="1"/>
            <p:nvPr/>
          </p:nvSpPr>
          <p:spPr>
            <a:xfrm rot="16200000">
              <a:off x="-48353" y="1338649"/>
              <a:ext cx="1043876" cy="437684"/>
            </a:xfrm>
            <a:prstGeom prst="rect">
              <a:avLst/>
            </a:prstGeom>
            <a:noFill/>
          </p:spPr>
          <p:txBody>
            <a:bodyPr wrap="none" rtlCol="0">
              <a:spAutoFit/>
            </a:bodyPr>
            <a:lstStyle/>
            <a:p>
              <a:pPr algn="ctr"/>
              <a:r>
                <a:rPr lang="en-US" sz="1122" b="1" dirty="0">
                  <a:solidFill>
                    <a:schemeClr val="bg1"/>
                  </a:solidFill>
                  <a:latin typeface="Segoe UI" panose="020B0502040204020203" pitchFamily="34" charset="0"/>
                  <a:cs typeface="Segoe UI" panose="020B0502040204020203" pitchFamily="34" charset="0"/>
                </a:rPr>
                <a:t>Client layer</a:t>
              </a:r>
            </a:p>
            <a:p>
              <a:pPr algn="ctr"/>
              <a:r>
                <a:rPr lang="en-US" sz="1122" b="1" dirty="0">
                  <a:solidFill>
                    <a:schemeClr val="bg1"/>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36" tIns="46618" rIns="93236" bIns="46618" numCol="1" anchor="t" anchorCtr="0" compatLnSpc="1">
                    <a:prstTxWarp prst="textNoShape">
                      <a:avLst/>
                    </a:prstTxWarp>
                  </a:bodyPr>
                  <a:lstStyle/>
                  <a:p>
                    <a:endParaRPr lang="en-US" sz="918" dirty="0">
                      <a:solidFill>
                        <a:schemeClr val="bg1"/>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3922" tIns="41961" rIns="83922" bIns="41961" numCol="1" anchor="t" anchorCtr="0" compatLnSpc="1">
                  <a:prstTxWarp prst="textNoShape">
                    <a:avLst/>
                  </a:prstTxWarp>
                </a:bodyPr>
                <a:lstStyle/>
                <a:p>
                  <a:endParaRPr lang="en-US" sz="918" dirty="0">
                    <a:solidFill>
                      <a:schemeClr val="bg1"/>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7053223" y="4506102"/>
            <a:ext cx="507539" cy="46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sp>
        <p:nvSpPr>
          <p:cNvPr id="157" name="Rectangle 156"/>
          <p:cNvSpPr/>
          <p:nvPr/>
        </p:nvSpPr>
        <p:spPr>
          <a:xfrm>
            <a:off x="7060777" y="4593686"/>
            <a:ext cx="502349" cy="263071"/>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grpSp>
        <p:nvGrpSpPr>
          <p:cNvPr id="225" name="Group 224"/>
          <p:cNvGrpSpPr/>
          <p:nvPr/>
        </p:nvGrpSpPr>
        <p:grpSpPr>
          <a:xfrm>
            <a:off x="251453" y="2226369"/>
            <a:ext cx="3185640" cy="1077736"/>
            <a:chOff x="244093" y="2320253"/>
            <a:chExt cx="3123460" cy="1056700"/>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Multifactor</a:t>
                  </a:r>
                </a:p>
                <a:p>
                  <a:r>
                    <a:rPr lang="en-US" sz="1122" dirty="0">
                      <a:solidFill>
                        <a:schemeClr val="bg1"/>
                      </a:solidFill>
                      <a:latin typeface="Segoe UI" panose="020B0502040204020203" pitchFamily="34" charset="0"/>
                      <a:cs typeface="Segoe UI" panose="020B0502040204020203" pitchFamily="34" charset="0"/>
                    </a:rPr>
                    <a:t>A</a:t>
                  </a:r>
                  <a:r>
                    <a:rPr lang="en-US" sz="1122" dirty="0">
                      <a:solidFill>
                        <a:schemeClr val="bg1"/>
                      </a:solidFill>
                      <a:latin typeface="Segoe UI" panose="020B0502040204020203" pitchFamily="34" charset="0"/>
                      <a:cs typeface="Segoe UI" panose="020B0502040204020203" pitchFamily="34" charset="0"/>
                    </a:rPr>
                    <a:t>uthentication</a:t>
                  </a:r>
                  <a:endParaRPr lang="en-US" sz="1122" dirty="0">
                    <a:solidFill>
                      <a:schemeClr val="bg1"/>
                    </a:solidFill>
                    <a:latin typeface="Segoe UI" panose="020B0502040204020203" pitchFamily="34" charset="0"/>
                    <a:cs typeface="Segoe UI" panose="020B0502040204020203" pitchFamily="34" charset="0"/>
                  </a:endParaRP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0923" y="2543423"/>
              <a:ext cx="1056700" cy="610360"/>
            </a:xfrm>
            <a:prstGeom prst="rect">
              <a:avLst/>
            </a:prstGeom>
            <a:noFill/>
          </p:spPr>
          <p:txBody>
            <a:bodyPr wrap="none" rtlCol="0">
              <a:spAutoFit/>
            </a:bodyPr>
            <a:lstStyle/>
            <a:p>
              <a:r>
                <a:rPr lang="en-US" sz="1122" b="1" dirty="0">
                  <a:solidFill>
                    <a:schemeClr val="bg1"/>
                  </a:solidFill>
                  <a:latin typeface="Segoe UI" panose="020B0502040204020203" pitchFamily="34" charset="0"/>
                  <a:cs typeface="Segoe UI" panose="020B0502040204020203" pitchFamily="34" charset="0"/>
                </a:rPr>
                <a:t>Access Control</a:t>
              </a:r>
            </a:p>
            <a:p>
              <a:r>
                <a:rPr lang="en-US" sz="1122" b="1" dirty="0">
                  <a:solidFill>
                    <a:schemeClr val="bg1"/>
                  </a:solidFill>
                  <a:latin typeface="Segoe UI" panose="020B0502040204020203" pitchFamily="34" charset="0"/>
                  <a:cs typeface="Segoe UI" panose="020B0502040204020203" pitchFamily="34" charset="0"/>
                </a:rPr>
                <a:t>Layer</a:t>
              </a:r>
            </a:p>
            <a:p>
              <a:endParaRPr lang="en-US" sz="1122" b="1" dirty="0">
                <a:solidFill>
                  <a:schemeClr val="bg1"/>
                </a:solidFill>
                <a:latin typeface="Segoe UI" panose="020B0502040204020203" pitchFamily="34" charset="0"/>
                <a:cs typeface="Segoe UI" panose="020B0502040204020203" pitchFamily="34" charset="0"/>
              </a:endParaRPr>
            </a:p>
          </p:txBody>
        </p:sp>
      </p:grpSp>
      <p:grpSp>
        <p:nvGrpSpPr>
          <p:cNvPr id="108" name="Group 107"/>
          <p:cNvGrpSpPr/>
          <p:nvPr/>
        </p:nvGrpSpPr>
        <p:grpSpPr>
          <a:xfrm>
            <a:off x="259216" y="5422234"/>
            <a:ext cx="11807109" cy="1039933"/>
            <a:chOff x="251704" y="5761831"/>
            <a:chExt cx="11576648" cy="1019635"/>
          </a:xfrm>
        </p:grpSpPr>
        <p:sp>
          <p:nvSpPr>
            <p:cNvPr id="123" name="TextBox 122"/>
            <p:cNvSpPr txBox="1"/>
            <p:nvPr/>
          </p:nvSpPr>
          <p:spPr>
            <a:xfrm rot="16200000">
              <a:off x="-125609" y="6139144"/>
              <a:ext cx="1019635" cy="265009"/>
            </a:xfrm>
            <a:prstGeom prst="rect">
              <a:avLst/>
            </a:prstGeom>
            <a:noFill/>
          </p:spPr>
          <p:txBody>
            <a:bodyPr wrap="square" rtlCol="0">
              <a:spAutoFit/>
            </a:bodyPr>
            <a:lstStyle/>
            <a:p>
              <a:pPr algn="ctr"/>
              <a:r>
                <a:rPr lang="en-US" sz="1122"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sp>
            <p:nvSpPr>
              <p:cNvPr id="71" name="TextBox 70"/>
              <p:cNvSpPr txBox="1"/>
              <p:nvPr/>
            </p:nvSpPr>
            <p:spPr>
              <a:xfrm>
                <a:off x="836612" y="6372517"/>
                <a:ext cx="626214" cy="265009"/>
              </a:xfrm>
              <a:prstGeom prst="rect">
                <a:avLst/>
              </a:prstGeom>
              <a:noFill/>
            </p:spPr>
            <p:txBody>
              <a:bodyPr wrap="none" rtlCol="0">
                <a:spAutoFit/>
              </a:bodyPr>
              <a:lstStyle/>
              <a:p>
                <a:r>
                  <a:rPr lang="en-US" sz="1122"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5004"/>
              <a:chOff x="4991472" y="5885642"/>
              <a:chExt cx="6859998" cy="775004"/>
            </a:xfrm>
          </p:grpSpPr>
          <p:sp>
            <p:nvSpPr>
              <p:cNvPr id="72" name="TextBox 71"/>
              <p:cNvSpPr txBox="1"/>
              <p:nvPr/>
            </p:nvSpPr>
            <p:spPr>
              <a:xfrm>
                <a:off x="4991472" y="6395637"/>
                <a:ext cx="452368" cy="265009"/>
              </a:xfrm>
              <a:prstGeom prst="rect">
                <a:avLst/>
              </a:prstGeom>
              <a:noFill/>
            </p:spPr>
            <p:txBody>
              <a:bodyPr wrap="none" rtlCol="0">
                <a:spAutoFit/>
              </a:bodyPr>
              <a:lstStyle/>
              <a:p>
                <a:r>
                  <a:rPr lang="en-US" sz="1122" dirty="0">
                    <a:solidFill>
                      <a:schemeClr val="bg1"/>
                    </a:solidFill>
                    <a:latin typeface="Segoe UI" panose="020B0502040204020203" pitchFamily="34" charset="0"/>
                    <a:cs typeface="Segoe UI" panose="020B0502040204020203" pitchFamily="34" charset="0"/>
                  </a:rPr>
                  <a:t>Data</a:t>
                </a:r>
                <a:endParaRPr lang="en-US" sz="1122" dirty="0">
                  <a:solidFill>
                    <a:schemeClr val="bg1"/>
                  </a:solidFill>
                  <a:latin typeface="Segoe UI" panose="020B0502040204020203" pitchFamily="34" charset="0"/>
                  <a:cs typeface="Segoe UI" panose="020B0502040204020203" pitchFamily="34" charset="0"/>
                </a:endParaRP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dirty="0">
                    <a:solidFill>
                      <a:schemeClr val="bg1"/>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Machine Learning</a:t>
                    </a:r>
                    <a:endParaRPr lang="en-US" sz="1122" dirty="0">
                      <a:solidFill>
                        <a:schemeClr val="bg1"/>
                      </a:solidFill>
                      <a:latin typeface="Segoe UI" panose="020B0502040204020203" pitchFamily="34" charset="0"/>
                      <a:cs typeface="Segoe UI" panose="020B0502040204020203" pitchFamily="34" charset="0"/>
                    </a:endParaRP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HD </a:t>
                      </a:r>
                      <a:r>
                        <a:rPr lang="en-US" sz="1122" dirty="0">
                          <a:solidFill>
                            <a:schemeClr val="bg1"/>
                          </a:solidFill>
                          <a:latin typeface="Segoe UI" panose="020B0502040204020203" pitchFamily="34" charset="0"/>
                          <a:cs typeface="Segoe UI" panose="020B0502040204020203" pitchFamily="34" charset="0"/>
                        </a:rPr>
                        <a:t>Insight</a:t>
                      </a:r>
                      <a:endParaRPr lang="en-US" sz="1122" dirty="0">
                        <a:solidFill>
                          <a:schemeClr val="bg1"/>
                        </a:solidFill>
                        <a:latin typeface="Segoe UI" panose="020B0502040204020203" pitchFamily="34" charset="0"/>
                        <a:cs typeface="Segoe UI" panose="020B0502040204020203" pitchFamily="34" charset="0"/>
                      </a:endParaRPr>
                    </a:p>
                  </p:txBody>
                </p:sp>
                <p:pic>
                  <p:nvPicPr>
                    <p:cNvPr id="192" name="Picture 2"/>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Backup and </a:t>
                      </a:r>
                      <a:r>
                        <a:rPr lang="en-US" sz="1122" dirty="0">
                          <a:solidFill>
                            <a:schemeClr val="bg1"/>
                          </a:solidFill>
                          <a:latin typeface="Segoe UI" panose="020B0502040204020203" pitchFamily="34" charset="0"/>
                          <a:cs typeface="Segoe UI" panose="020B0502040204020203" pitchFamily="34" charset="0"/>
                        </a:rPr>
                        <a:t>Recovery</a:t>
                      </a:r>
                      <a:endParaRPr lang="en-US" sz="1122" dirty="0">
                        <a:solidFill>
                          <a:schemeClr val="bg1"/>
                        </a:solidFill>
                        <a:latin typeface="Segoe UI" panose="020B0502040204020203" pitchFamily="34" charset="0"/>
                        <a:cs typeface="Segoe UI" panose="020B0502040204020203" pitchFamily="34" charset="0"/>
                      </a:endParaRPr>
                    </a:p>
                  </p:txBody>
                </p:sp>
                <p:pic>
                  <p:nvPicPr>
                    <p:cNvPr id="193" name="Picture 14"/>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SQL </a:t>
                      </a:r>
                      <a:r>
                        <a:rPr lang="en-US" sz="1122" dirty="0">
                          <a:solidFill>
                            <a:schemeClr val="bg1"/>
                          </a:solidFill>
                          <a:latin typeface="Segoe UI" panose="020B0502040204020203" pitchFamily="34" charset="0"/>
                          <a:cs typeface="Segoe UI" panose="020B0502040204020203" pitchFamily="34" charset="0"/>
                        </a:rPr>
                        <a:t>Database</a:t>
                      </a:r>
                      <a:endParaRPr lang="en-US" sz="1122" dirty="0">
                        <a:solidFill>
                          <a:schemeClr val="bg1"/>
                        </a:solidFill>
                        <a:latin typeface="Segoe UI" panose="020B0502040204020203" pitchFamily="34" charset="0"/>
                        <a:cs typeface="Segoe UI" panose="020B0502040204020203" pitchFamily="34" charset="0"/>
                      </a:endParaRPr>
                    </a:p>
                  </p:txBody>
                </p:sp>
                <p:pic>
                  <p:nvPicPr>
                    <p:cNvPr id="194" name="Picture 3"/>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err="1">
                          <a:solidFill>
                            <a:schemeClr val="bg1"/>
                          </a:solidFill>
                          <a:latin typeface="Segoe UI" panose="020B0502040204020203" pitchFamily="34" charset="0"/>
                          <a:cs typeface="Segoe UI" panose="020B0502040204020203" pitchFamily="34" charset="0"/>
                        </a:rPr>
                        <a:t>StorSimple</a:t>
                      </a:r>
                      <a:endParaRPr lang="en-US" sz="1122"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pic>
        <p:nvPicPr>
          <p:cNvPr id="129" name="Picture 1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11454" y="5612852"/>
            <a:ext cx="340963" cy="330307"/>
          </a:xfrm>
          <a:prstGeom prst="rect">
            <a:avLst/>
          </a:prstGeom>
        </p:spPr>
      </p:pic>
      <p:grpSp>
        <p:nvGrpSpPr>
          <p:cNvPr id="7" name="Group 6"/>
          <p:cNvGrpSpPr/>
          <p:nvPr/>
        </p:nvGrpSpPr>
        <p:grpSpPr>
          <a:xfrm>
            <a:off x="257460" y="4399397"/>
            <a:ext cx="11888175" cy="883182"/>
            <a:chOff x="249982" y="4519892"/>
            <a:chExt cx="11656132" cy="865943"/>
          </a:xfrm>
        </p:grpSpPr>
        <p:grpSp>
          <p:nvGrpSpPr>
            <p:cNvPr id="218" name="Group 217"/>
            <p:cNvGrpSpPr/>
            <p:nvPr/>
          </p:nvGrpSpPr>
          <p:grpSpPr>
            <a:xfrm>
              <a:off x="249982" y="4519892"/>
              <a:ext cx="11656132" cy="865943"/>
              <a:chOff x="249982" y="4714998"/>
              <a:chExt cx="11656132" cy="865943"/>
            </a:xfrm>
          </p:grpSpPr>
          <p:sp>
            <p:nvSpPr>
              <p:cNvPr id="75" name="TextBox 74"/>
              <p:cNvSpPr txBox="1"/>
              <p:nvPr/>
            </p:nvSpPr>
            <p:spPr>
              <a:xfrm rot="16200000">
                <a:off x="35852" y="4929128"/>
                <a:ext cx="865943" cy="437684"/>
              </a:xfrm>
              <a:prstGeom prst="rect">
                <a:avLst/>
              </a:prstGeom>
              <a:noFill/>
            </p:spPr>
            <p:txBody>
              <a:bodyPr wrap="none" rtlCol="0">
                <a:spAutoFit/>
              </a:bodyPr>
              <a:lstStyle/>
              <a:p>
                <a:r>
                  <a:rPr lang="en-US" sz="1122" b="1" dirty="0">
                    <a:solidFill>
                      <a:schemeClr val="bg1"/>
                    </a:solidFill>
                    <a:latin typeface="Segoe UI" panose="020B0502040204020203" pitchFamily="34" charset="0"/>
                    <a:cs typeface="Segoe UI" panose="020B0502040204020203" pitchFamily="34" charset="0"/>
                  </a:rPr>
                  <a:t>Application</a:t>
                </a:r>
              </a:p>
              <a:p>
                <a:r>
                  <a:rPr lang="en-US" sz="1122"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10943867" cy="788406"/>
                <a:chOff x="962247" y="4732622"/>
                <a:chExt cx="10943867" cy="788406"/>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API Mgmt</a:t>
                    </a:r>
                    <a:endParaRPr lang="en-US" sz="1122" dirty="0">
                      <a:solidFill>
                        <a:schemeClr val="bg1"/>
                      </a:solidFill>
                      <a:latin typeface="Segoe UI" panose="020B0502040204020203" pitchFamily="34" charset="0"/>
                      <a:cs typeface="Segoe UI" panose="020B0502040204020203" pitchFamily="34" charset="0"/>
                    </a:endParaRPr>
                  </a:p>
                </p:txBody>
              </p:sp>
              <p:pic>
                <p:nvPicPr>
                  <p:cNvPr id="125" name="Picture 12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Web Apps</a:t>
                    </a:r>
                    <a:endParaRPr lang="en-US" sz="1122" dirty="0">
                      <a:solidFill>
                        <a:schemeClr val="bg1"/>
                      </a:solidFill>
                      <a:latin typeface="Segoe UI" panose="020B0502040204020203" pitchFamily="34" charset="0"/>
                      <a:cs typeface="Segoe UI" panose="020B0502040204020203" pitchFamily="34" charset="0"/>
                    </a:endParaRPr>
                  </a:p>
                </p:txBody>
              </p:sp>
              <p:pic>
                <p:nvPicPr>
                  <p:cNvPr id="144" name="Picture 11"/>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10918112" y="4743788"/>
                  <a:ext cx="988002" cy="777240"/>
                  <a:chOff x="11057700" y="4787878"/>
                  <a:chExt cx="988002" cy="750431"/>
                </a:xfrm>
              </p:grpSpPr>
              <p:sp>
                <p:nvSpPr>
                  <p:cNvPr id="52" name="Rectangle 51"/>
                  <p:cNvSpPr/>
                  <p:nvPr/>
                </p:nvSpPr>
                <p:spPr>
                  <a:xfrm>
                    <a:off x="11057700" y="478787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Cloud S</a:t>
                    </a:r>
                    <a:r>
                      <a:rPr lang="en-US" sz="1122" dirty="0">
                        <a:solidFill>
                          <a:schemeClr val="bg1"/>
                        </a:solidFill>
                        <a:latin typeface="Segoe UI" panose="020B0502040204020203" pitchFamily="34" charset="0"/>
                        <a:cs typeface="Segoe UI" panose="020B0502040204020203" pitchFamily="34" charset="0"/>
                      </a:rPr>
                      <a:t>ervices</a:t>
                    </a:r>
                    <a:endParaRPr lang="en-US" sz="1122" dirty="0">
                      <a:solidFill>
                        <a:schemeClr val="bg1"/>
                      </a:solidFill>
                      <a:latin typeface="Segoe UI" panose="020B0502040204020203" pitchFamily="34" charset="0"/>
                      <a:cs typeface="Segoe UI" panose="020B0502040204020203" pitchFamily="34" charset="0"/>
                    </a:endParaRPr>
                  </a:p>
                </p:txBody>
              </p:sp>
              <p:pic>
                <p:nvPicPr>
                  <p:cNvPr id="149" name="Picture 20"/>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11528182" y="4794792"/>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Mobile Apps</a:t>
                    </a:r>
                    <a:endParaRPr lang="en-US" sz="1122" dirty="0">
                      <a:solidFill>
                        <a:schemeClr val="bg1"/>
                      </a:solidFill>
                      <a:latin typeface="Segoe UI" panose="020B0502040204020203" pitchFamily="34" charset="0"/>
                      <a:cs typeface="Segoe UI" panose="020B0502040204020203" pitchFamily="34" charset="0"/>
                    </a:endParaRPr>
                  </a:p>
                </p:txBody>
              </p:sp>
              <p:pic>
                <p:nvPicPr>
                  <p:cNvPr id="171" name="Picture 73"/>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Media </a:t>
                    </a:r>
                    <a:r>
                      <a:rPr lang="en-US" sz="1122" dirty="0">
                        <a:solidFill>
                          <a:schemeClr val="bg1"/>
                        </a:solidFill>
                        <a:latin typeface="Segoe UI" panose="020B0502040204020203" pitchFamily="34" charset="0"/>
                        <a:cs typeface="Segoe UI" panose="020B0502040204020203" pitchFamily="34" charset="0"/>
                      </a:rPr>
                      <a:t>Services</a:t>
                    </a:r>
                    <a:endParaRPr lang="en-US" sz="1122" dirty="0">
                      <a:solidFill>
                        <a:schemeClr val="bg1"/>
                      </a:solidFill>
                      <a:latin typeface="Segoe UI" panose="020B0502040204020203" pitchFamily="34" charset="0"/>
                      <a:cs typeface="Segoe UI" panose="020B0502040204020203" pitchFamily="34" charset="0"/>
                    </a:endParaRPr>
                  </a:p>
                </p:txBody>
              </p:sp>
              <p:pic>
                <p:nvPicPr>
                  <p:cNvPr id="198" name="Picture 14"/>
                  <p:cNvPicPr>
                    <a:picLocks noChangeAspect="1"/>
                  </p:cNvPicPr>
                  <p:nvPr/>
                </p:nvPicPr>
                <p:blipFill>
                  <a:blip r:embed="rId28">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Notification </a:t>
                    </a:r>
                    <a:r>
                      <a:rPr lang="en-US" sz="1122" dirty="0">
                        <a:solidFill>
                          <a:schemeClr val="bg1"/>
                        </a:solidFill>
                        <a:latin typeface="Segoe UI" panose="020B0502040204020203" pitchFamily="34" charset="0"/>
                        <a:cs typeface="Segoe UI" panose="020B0502040204020203" pitchFamily="34" charset="0"/>
                      </a:rPr>
                      <a:t>Hubs</a:t>
                    </a:r>
                    <a:endParaRPr lang="en-US" sz="1122" dirty="0">
                      <a:solidFill>
                        <a:schemeClr val="bg1"/>
                      </a:solidFill>
                      <a:latin typeface="Segoe UI" panose="020B0502040204020203" pitchFamily="34" charset="0"/>
                      <a:cs typeface="Segoe UI" panose="020B0502040204020203" pitchFamily="34" charset="0"/>
                    </a:endParaRPr>
                  </a:p>
                </p:txBody>
              </p:sp>
              <p:pic>
                <p:nvPicPr>
                  <p:cNvPr id="199" name="Picture 13"/>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31">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6" name="Group 5"/>
            <p:cNvGrpSpPr/>
            <p:nvPr/>
          </p:nvGrpSpPr>
          <p:grpSpPr>
            <a:xfrm>
              <a:off x="4265464" y="4548589"/>
              <a:ext cx="970746" cy="777240"/>
              <a:chOff x="4282329" y="4453530"/>
              <a:chExt cx="970746" cy="777240"/>
            </a:xfrm>
          </p:grpSpPr>
          <p:sp>
            <p:nvSpPr>
              <p:cNvPr id="131" name="Rectangle 130"/>
              <p:cNvSpPr/>
              <p:nvPr/>
            </p:nvSpPr>
            <p:spPr>
              <a:xfrm>
                <a:off x="4282329" y="4453530"/>
                <a:ext cx="970746" cy="77724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API Apps</a:t>
                </a:r>
                <a:endParaRPr lang="en-US" sz="1122" dirty="0">
                  <a:solidFill>
                    <a:schemeClr val="bg1"/>
                  </a:solidFill>
                  <a:latin typeface="Segoe UI" panose="020B0502040204020203" pitchFamily="34" charset="0"/>
                  <a:cs typeface="Segoe UI" panose="020B0502040204020203" pitchFamily="34" charset="0"/>
                </a:endParaRPr>
              </a:p>
            </p:txBody>
          </p:sp>
          <p:pic>
            <p:nvPicPr>
              <p:cNvPr id="130" name="Picture 129"/>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4757233" y="4503688"/>
                <a:ext cx="479233" cy="479233"/>
              </a:xfrm>
              <a:prstGeom prst="flowChartOffpageConnector">
                <a:avLst/>
              </a:prstGeom>
              <a:noFill/>
            </p:spPr>
          </p:pic>
        </p:grpSp>
      </p:grpSp>
      <p:grpSp>
        <p:nvGrpSpPr>
          <p:cNvPr id="4" name="Group 3"/>
          <p:cNvGrpSpPr/>
          <p:nvPr/>
        </p:nvGrpSpPr>
        <p:grpSpPr>
          <a:xfrm>
            <a:off x="257460" y="3312176"/>
            <a:ext cx="8475611" cy="901165"/>
            <a:chOff x="249982" y="3515773"/>
            <a:chExt cx="8310177" cy="883575"/>
          </a:xfrm>
        </p:grpSpPr>
        <p:grpSp>
          <p:nvGrpSpPr>
            <p:cNvPr id="226" name="Group 225"/>
            <p:cNvGrpSpPr/>
            <p:nvPr/>
          </p:nvGrpSpPr>
          <p:grpSpPr>
            <a:xfrm>
              <a:off x="249982" y="3515773"/>
              <a:ext cx="8310177" cy="883575"/>
              <a:chOff x="249982" y="3608182"/>
              <a:chExt cx="8310177" cy="883575"/>
            </a:xfrm>
          </p:grpSpPr>
          <p:sp>
            <p:nvSpPr>
              <p:cNvPr id="76" name="TextBox 75"/>
              <p:cNvSpPr txBox="1"/>
              <p:nvPr/>
            </p:nvSpPr>
            <p:spPr>
              <a:xfrm rot="16200000">
                <a:off x="27036" y="3831128"/>
                <a:ext cx="883575" cy="437684"/>
              </a:xfrm>
              <a:prstGeom prst="rect">
                <a:avLst/>
              </a:prstGeom>
              <a:noFill/>
            </p:spPr>
            <p:txBody>
              <a:bodyPr wrap="none" rtlCol="0">
                <a:spAutoFit/>
              </a:bodyPr>
              <a:lstStyle/>
              <a:p>
                <a:r>
                  <a:rPr lang="en-US" sz="1122" b="1" dirty="0">
                    <a:solidFill>
                      <a:schemeClr val="bg1"/>
                    </a:solidFill>
                    <a:latin typeface="Segoe UI" panose="020B0502040204020203" pitchFamily="34" charset="0"/>
                    <a:cs typeface="Segoe UI" panose="020B0502040204020203" pitchFamily="34" charset="0"/>
                  </a:rPr>
                  <a:t>Integration </a:t>
                </a:r>
              </a:p>
              <a:p>
                <a:r>
                  <a:rPr lang="en-US" sz="1122"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7"/>
                <a:ext cx="7589089" cy="800722"/>
                <a:chOff x="971070" y="3609564"/>
                <a:chExt cx="7589089" cy="800722"/>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Service </a:t>
                    </a:r>
                    <a:r>
                      <a:rPr lang="en-US" sz="1122" dirty="0">
                        <a:solidFill>
                          <a:schemeClr val="bg1"/>
                        </a:solidFill>
                        <a:latin typeface="Segoe UI" panose="020B0502040204020203" pitchFamily="34" charset="0"/>
                        <a:cs typeface="Segoe UI" panose="020B0502040204020203" pitchFamily="34" charset="0"/>
                      </a:rPr>
                      <a:t>Bus</a:t>
                    </a:r>
                    <a:endParaRPr lang="en-US" sz="1122" dirty="0">
                      <a:solidFill>
                        <a:schemeClr val="bg1"/>
                      </a:solidFill>
                      <a:latin typeface="Segoe UI" panose="020B0502040204020203" pitchFamily="34" charset="0"/>
                      <a:cs typeface="Segoe UI" panose="020B0502040204020203" pitchFamily="34" charset="0"/>
                    </a:endParaRPr>
                  </a:p>
                </p:txBody>
              </p:sp>
              <p:pic>
                <p:nvPicPr>
                  <p:cNvPr id="196" name="Picture 8"/>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7505294" y="3633046"/>
                  <a:ext cx="1054865" cy="777240"/>
                  <a:chOff x="8950721" y="3657125"/>
                  <a:chExt cx="1054865" cy="750430"/>
                </a:xfrm>
              </p:grpSpPr>
              <p:sp>
                <p:nvSpPr>
                  <p:cNvPr id="41" name="Rectangle 40"/>
                  <p:cNvSpPr/>
                  <p:nvPr/>
                </p:nvSpPr>
                <p:spPr>
                  <a:xfrm>
                    <a:off x="8950721" y="3657125"/>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9400707" y="3684717"/>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BizTalk </a:t>
                    </a:r>
                    <a:r>
                      <a:rPr lang="en-US" sz="1122" dirty="0">
                        <a:solidFill>
                          <a:schemeClr val="bg1"/>
                        </a:solidFill>
                        <a:latin typeface="Segoe UI" panose="020B0502040204020203" pitchFamily="34" charset="0"/>
                        <a:cs typeface="Segoe UI" panose="020B0502040204020203" pitchFamily="34" charset="0"/>
                      </a:rPr>
                      <a:t>Services</a:t>
                    </a:r>
                    <a:endParaRPr lang="en-US" sz="1122" dirty="0">
                      <a:solidFill>
                        <a:schemeClr val="bg1"/>
                      </a:solidFill>
                      <a:latin typeface="Segoe UI" panose="020B0502040204020203" pitchFamily="34" charset="0"/>
                      <a:cs typeface="Segoe UI" panose="020B0502040204020203" pitchFamily="34" charset="0"/>
                    </a:endParaRPr>
                  </a:p>
                </p:txBody>
              </p:sp>
              <p:pic>
                <p:nvPicPr>
                  <p:cNvPr id="203" name="Picture 2"/>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Traffic </a:t>
                    </a:r>
                    <a:r>
                      <a:rPr lang="en-US" sz="1122" dirty="0">
                        <a:solidFill>
                          <a:schemeClr val="bg1"/>
                        </a:solidFill>
                        <a:latin typeface="Segoe UI" panose="020B0502040204020203" pitchFamily="34" charset="0"/>
                        <a:cs typeface="Segoe UI" panose="020B0502040204020203" pitchFamily="34" charset="0"/>
                      </a:rPr>
                      <a:t>Manager</a:t>
                    </a:r>
                    <a:endParaRPr lang="en-US" sz="1122" dirty="0">
                      <a:solidFill>
                        <a:schemeClr val="bg1"/>
                      </a:solidFill>
                      <a:latin typeface="Segoe UI" panose="020B0502040204020203" pitchFamily="34" charset="0"/>
                      <a:cs typeface="Segoe UI" panose="020B0502040204020203" pitchFamily="34" charset="0"/>
                    </a:endParaRPr>
                  </a:p>
                </p:txBody>
              </p:sp>
              <p:pic>
                <p:nvPicPr>
                  <p:cNvPr id="204" name="Picture 26"/>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Virtual </a:t>
                    </a:r>
                    <a:r>
                      <a:rPr lang="en-US" sz="1122" dirty="0">
                        <a:solidFill>
                          <a:schemeClr val="bg1"/>
                        </a:solidFill>
                        <a:latin typeface="Segoe UI" panose="020B0502040204020203" pitchFamily="34" charset="0"/>
                        <a:cs typeface="Segoe UI" panose="020B0502040204020203" pitchFamily="34" charset="0"/>
                      </a:rPr>
                      <a:t>Networks</a:t>
                    </a:r>
                    <a:endParaRPr lang="en-US" sz="1122" dirty="0">
                      <a:solidFill>
                        <a:schemeClr val="bg1"/>
                      </a:solidFill>
                      <a:latin typeface="Segoe UI" panose="020B0502040204020203" pitchFamily="34" charset="0"/>
                      <a:cs typeface="Segoe UI" panose="020B0502040204020203" pitchFamily="34" charset="0"/>
                    </a:endParaRPr>
                  </a:p>
                </p:txBody>
              </p:sp>
              <p:pic>
                <p:nvPicPr>
                  <p:cNvPr id="205" name="Picture 17"/>
                  <p:cNvPicPr>
                    <a:picLocks noChangeAspect="1"/>
                  </p:cNvPicPr>
                  <p:nvPr/>
                </p:nvPicPr>
                <p:blipFill>
                  <a:blip r:embed="rId37">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4"/>
                  <a:ext cx="970356" cy="799966"/>
                  <a:chOff x="6440376" y="3609254"/>
                  <a:chExt cx="970356" cy="799966"/>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Express </a:t>
                    </a:r>
                    <a:r>
                      <a:rPr lang="en-US" sz="1122" dirty="0">
                        <a:solidFill>
                          <a:schemeClr val="bg1"/>
                        </a:solidFill>
                        <a:latin typeface="Segoe UI" panose="020B0502040204020203" pitchFamily="34" charset="0"/>
                        <a:cs typeface="Segoe UI" panose="020B0502040204020203" pitchFamily="34" charset="0"/>
                      </a:rPr>
                      <a:t>Route</a:t>
                    </a:r>
                    <a:endParaRPr lang="en-US" sz="1122" dirty="0">
                      <a:solidFill>
                        <a:schemeClr val="bg1"/>
                      </a:solidFill>
                      <a:latin typeface="Segoe UI" panose="020B0502040204020203" pitchFamily="34" charset="0"/>
                      <a:cs typeface="Segoe UI" panose="020B0502040204020203" pitchFamily="34" charset="0"/>
                    </a:endParaRPr>
                  </a:p>
                </p:txBody>
              </p:sp>
              <p:pic>
                <p:nvPicPr>
                  <p:cNvPr id="206" name="Picture 1"/>
                  <p:cNvPicPr>
                    <a:picLocks noChangeAspect="1"/>
                  </p:cNvPicPr>
                  <p:nvPr/>
                </p:nvPicPr>
                <p:blipFill>
                  <a:blip r:embed="rId38">
                    <a:biLevel thresh="50000"/>
                    <a:extLst>
                      <a:ext uri="{28A0092B-C50C-407E-A947-70E740481C1C}">
                        <a14:useLocalDpi xmlns:a14="http://schemas.microsoft.com/office/drawing/2010/main" val="0"/>
                      </a:ext>
                    </a:extLst>
                  </a:blip>
                  <a:srcRect/>
                  <a:stretch>
                    <a:fillRect/>
                  </a:stretch>
                </p:blipFill>
                <p:spPr bwMode="auto">
                  <a:xfrm>
                    <a:off x="6809325" y="3609254"/>
                    <a:ext cx="554463" cy="438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 name="Group 2"/>
            <p:cNvGrpSpPr/>
            <p:nvPr/>
          </p:nvGrpSpPr>
          <p:grpSpPr>
            <a:xfrm>
              <a:off x="3147388" y="3562971"/>
              <a:ext cx="970356" cy="777240"/>
              <a:chOff x="3130659" y="3367036"/>
              <a:chExt cx="970356" cy="777240"/>
            </a:xfrm>
          </p:grpSpPr>
          <p:sp>
            <p:nvSpPr>
              <p:cNvPr id="135" name="Rectangle 134"/>
              <p:cNvSpPr/>
              <p:nvPr/>
            </p:nvSpPr>
            <p:spPr>
              <a:xfrm>
                <a:off x="3130659" y="3367036"/>
                <a:ext cx="970356" cy="77724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Logic Apps</a:t>
                </a:r>
                <a:endParaRPr lang="en-US" sz="1122" dirty="0">
                  <a:solidFill>
                    <a:schemeClr val="bg1"/>
                  </a:solidFill>
                  <a:latin typeface="Segoe UI" panose="020B0502040204020203" pitchFamily="34" charset="0"/>
                  <a:cs typeface="Segoe UI" panose="020B0502040204020203" pitchFamily="34" charset="0"/>
                </a:endParaRPr>
              </a:p>
            </p:txBody>
          </p:sp>
          <p:pic>
            <p:nvPicPr>
              <p:cNvPr id="136" name="Picture 135"/>
              <p:cNvPicPr>
                <a:picLocks noChangeAspect="1"/>
              </p:cNvPicPr>
              <p:nvPr/>
            </p:nvPicPr>
            <p:blipFill>
              <a:blip r:embed="rId39"/>
              <a:stretch>
                <a:fillRect/>
              </a:stretch>
            </p:blipFill>
            <p:spPr>
              <a:xfrm>
                <a:off x="3577939" y="3404943"/>
                <a:ext cx="479456" cy="478921"/>
              </a:xfrm>
              <a:prstGeom prst="rect">
                <a:avLst/>
              </a:prstGeom>
            </p:spPr>
          </p:pic>
        </p:grpSp>
      </p:grpSp>
    </p:spTree>
    <p:extLst>
      <p:ext uri="{BB962C8B-B14F-4D97-AF65-F5344CB8AC3E}">
        <p14:creationId xmlns:p14="http://schemas.microsoft.com/office/powerpoint/2010/main" val="108520679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9758" y="294677"/>
            <a:ext cx="11884216" cy="918032"/>
          </a:xfrm>
          <a:prstGeom prst="rect">
            <a:avLst/>
          </a:prstGeom>
        </p:spPr>
        <p:txBody>
          <a:bodyPr>
            <a:normAutofit/>
          </a:bodyPr>
          <a:lstStyle/>
          <a:p>
            <a:r>
              <a:rPr lang="en-US" dirty="0" smtClean="0">
                <a:solidFill>
                  <a:schemeClr val="bg1"/>
                </a:solidFill>
              </a:rPr>
              <a:t>Azure App Service Mobile Apps</a:t>
            </a:r>
            <a:endParaRPr lang="en-US" dirty="0">
              <a:solidFill>
                <a:schemeClr val="bg1"/>
              </a:solidFill>
            </a:endParaRPr>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8770" y="3119590"/>
            <a:ext cx="1671001" cy="1671001"/>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9886" y="2271445"/>
            <a:ext cx="795614" cy="795614"/>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9002" y="3246705"/>
            <a:ext cx="795614" cy="795614"/>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7798" y="3623784"/>
            <a:ext cx="795614" cy="795614"/>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19003" y="4158796"/>
            <a:ext cx="795614" cy="795614"/>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19002" y="5294362"/>
            <a:ext cx="795614" cy="795614"/>
          </a:xfrm>
          <a:prstGeom prst="rect">
            <a:avLst/>
          </a:prstGeom>
        </p:spPr>
      </p:pic>
      <p:pic>
        <p:nvPicPr>
          <p:cNvPr id="19" name="Picture 18" descr="SQL Database (Windows Azure).png"/>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8919000" y="1316415"/>
            <a:ext cx="795614" cy="795614"/>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3813" y="2603767"/>
            <a:ext cx="795614" cy="795614"/>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3813" y="4655756"/>
            <a:ext cx="795614" cy="795614"/>
          </a:xfrm>
          <a:prstGeom prst="rect">
            <a:avLst/>
          </a:prstGeom>
        </p:spPr>
      </p:pic>
      <p:sp>
        <p:nvSpPr>
          <p:cNvPr id="24" name="Left-Right Arrow 23"/>
          <p:cNvSpPr/>
          <p:nvPr/>
        </p:nvSpPr>
        <p:spPr>
          <a:xfrm>
            <a:off x="5347756" y="3546684"/>
            <a:ext cx="1742690" cy="81681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p>
        </p:txBody>
      </p:sp>
      <p:sp>
        <p:nvSpPr>
          <p:cNvPr id="3" name="TextBox 2"/>
          <p:cNvSpPr txBox="1"/>
          <p:nvPr/>
        </p:nvSpPr>
        <p:spPr>
          <a:xfrm>
            <a:off x="9799700" y="1417154"/>
            <a:ext cx="3116087" cy="542399"/>
          </a:xfrm>
          <a:prstGeom prst="rect">
            <a:avLst/>
          </a:prstGeom>
          <a:noFill/>
        </p:spPr>
        <p:txBody>
          <a:bodyPr wrap="square" rtlCol="0">
            <a:spAutoFit/>
          </a:bodyPr>
          <a:lstStyle/>
          <a:p>
            <a:r>
              <a:rPr lang="en-US" sz="2856" dirty="0">
                <a:solidFill>
                  <a:schemeClr val="bg1"/>
                </a:solidFill>
              </a:rPr>
              <a:t>Storage</a:t>
            </a:r>
            <a:endParaRPr lang="en-US" sz="3672" dirty="0">
              <a:solidFill>
                <a:schemeClr val="bg1"/>
              </a:solidFill>
            </a:endParaRPr>
          </a:p>
        </p:txBody>
      </p:sp>
      <p:sp>
        <p:nvSpPr>
          <p:cNvPr id="25" name="TextBox 24"/>
          <p:cNvSpPr txBox="1"/>
          <p:nvPr/>
        </p:nvSpPr>
        <p:spPr>
          <a:xfrm>
            <a:off x="9793217" y="2381832"/>
            <a:ext cx="3116087" cy="542399"/>
          </a:xfrm>
          <a:prstGeom prst="rect">
            <a:avLst/>
          </a:prstGeom>
          <a:noFill/>
        </p:spPr>
        <p:txBody>
          <a:bodyPr wrap="square" rtlCol="0">
            <a:spAutoFit/>
          </a:bodyPr>
          <a:lstStyle/>
          <a:p>
            <a:r>
              <a:rPr lang="en-US" sz="2856" dirty="0">
                <a:solidFill>
                  <a:schemeClr val="bg1"/>
                </a:solidFill>
              </a:rPr>
              <a:t>Authentication</a:t>
            </a:r>
          </a:p>
        </p:txBody>
      </p:sp>
      <p:sp>
        <p:nvSpPr>
          <p:cNvPr id="27" name="TextBox 26"/>
          <p:cNvSpPr txBox="1"/>
          <p:nvPr/>
        </p:nvSpPr>
        <p:spPr>
          <a:xfrm>
            <a:off x="9807288" y="3265580"/>
            <a:ext cx="3116087" cy="542399"/>
          </a:xfrm>
          <a:prstGeom prst="rect">
            <a:avLst/>
          </a:prstGeom>
          <a:noFill/>
        </p:spPr>
        <p:txBody>
          <a:bodyPr wrap="square" rtlCol="0">
            <a:spAutoFit/>
          </a:bodyPr>
          <a:lstStyle/>
          <a:p>
            <a:r>
              <a:rPr lang="en-US" sz="2856" dirty="0">
                <a:solidFill>
                  <a:schemeClr val="bg1"/>
                </a:solidFill>
              </a:rPr>
              <a:t>Logic</a:t>
            </a:r>
          </a:p>
        </p:txBody>
      </p:sp>
      <p:sp>
        <p:nvSpPr>
          <p:cNvPr id="28" name="TextBox 27"/>
          <p:cNvSpPr txBox="1"/>
          <p:nvPr/>
        </p:nvSpPr>
        <p:spPr>
          <a:xfrm>
            <a:off x="9806971" y="4256954"/>
            <a:ext cx="3116087" cy="542399"/>
          </a:xfrm>
          <a:prstGeom prst="rect">
            <a:avLst/>
          </a:prstGeom>
          <a:noFill/>
        </p:spPr>
        <p:txBody>
          <a:bodyPr wrap="square" rtlCol="0">
            <a:spAutoFit/>
          </a:bodyPr>
          <a:lstStyle/>
          <a:p>
            <a:r>
              <a:rPr lang="en-US" sz="2856" dirty="0">
                <a:solidFill>
                  <a:schemeClr val="bg1"/>
                </a:solidFill>
              </a:rPr>
              <a:t>Push</a:t>
            </a:r>
          </a:p>
        </p:txBody>
      </p:sp>
      <p:sp>
        <p:nvSpPr>
          <p:cNvPr id="29" name="TextBox 28"/>
          <p:cNvSpPr txBox="1"/>
          <p:nvPr/>
        </p:nvSpPr>
        <p:spPr>
          <a:xfrm>
            <a:off x="9806971" y="5389949"/>
            <a:ext cx="3116087" cy="542399"/>
          </a:xfrm>
          <a:prstGeom prst="rect">
            <a:avLst/>
          </a:prstGeom>
          <a:noFill/>
        </p:spPr>
        <p:txBody>
          <a:bodyPr wrap="square" rtlCol="0">
            <a:spAutoFit/>
          </a:bodyPr>
          <a:lstStyle/>
          <a:p>
            <a:r>
              <a:rPr lang="en-US" sz="2856" dirty="0">
                <a:solidFill>
                  <a:schemeClr val="bg1"/>
                </a:solidFill>
              </a:rPr>
              <a:t>Scheduler</a:t>
            </a:r>
          </a:p>
        </p:txBody>
      </p:sp>
      <p:sp>
        <p:nvSpPr>
          <p:cNvPr id="20" name="Text Placeholder 1"/>
          <p:cNvSpPr txBox="1">
            <a:spLocks/>
          </p:cNvSpPr>
          <p:nvPr/>
        </p:nvSpPr>
        <p:spPr>
          <a:xfrm>
            <a:off x="277029" y="1212850"/>
            <a:ext cx="11882419" cy="5376382"/>
          </a:xfrm>
          <a:prstGeom prst="rect">
            <a:avLst/>
          </a:prstGeom>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78" dirty="0">
                <a:solidFill>
                  <a:schemeClr val="bg1"/>
                </a:solidFill>
              </a:rPr>
              <a:t>Provides essential services </a:t>
            </a:r>
            <a:br>
              <a:rPr lang="en-US" sz="3978" dirty="0">
                <a:solidFill>
                  <a:schemeClr val="bg1"/>
                </a:solidFill>
              </a:rPr>
            </a:br>
            <a:r>
              <a:rPr lang="en-US" sz="3978" dirty="0">
                <a:solidFill>
                  <a:schemeClr val="bg1"/>
                </a:solidFill>
              </a:rPr>
              <a:t>to support client development</a:t>
            </a:r>
            <a:endParaRPr lang="en-US" sz="3978" dirty="0">
              <a:solidFill>
                <a:schemeClr val="bg1"/>
              </a:solidFill>
            </a:endParaRPr>
          </a:p>
          <a:p>
            <a:r>
              <a:rPr lang="en-US" sz="3978" dirty="0">
                <a:solidFill>
                  <a:schemeClr val="bg1"/>
                </a:solidFill>
              </a:rPr>
              <a:t>Client</a:t>
            </a:r>
            <a:r>
              <a:rPr lang="en-US" sz="3978" dirty="0">
                <a:solidFill>
                  <a:schemeClr val="bg1"/>
                </a:solidFill>
              </a:rPr>
              <a:t> </a:t>
            </a:r>
            <a:r>
              <a:rPr lang="en-US" sz="3978" dirty="0">
                <a:solidFill>
                  <a:schemeClr val="bg1"/>
                </a:solidFill>
              </a:rPr>
              <a:t>Support</a:t>
            </a:r>
          </a:p>
          <a:p>
            <a:pPr lvl="1"/>
            <a:r>
              <a:rPr lang="en-US" sz="2448" dirty="0" smtClean="0">
                <a:solidFill>
                  <a:schemeClr val="bg1"/>
                </a:solidFill>
              </a:rPr>
              <a:t>Android</a:t>
            </a:r>
            <a:endParaRPr lang="en-US" sz="2448" dirty="0">
              <a:solidFill>
                <a:schemeClr val="bg1"/>
              </a:solidFill>
            </a:endParaRPr>
          </a:p>
          <a:p>
            <a:pPr lvl="1"/>
            <a:r>
              <a:rPr lang="en-US" sz="2448" dirty="0" smtClean="0">
                <a:solidFill>
                  <a:schemeClr val="bg1"/>
                </a:solidFill>
              </a:rPr>
              <a:t>iOS</a:t>
            </a:r>
            <a:endParaRPr lang="en-US" sz="2448" dirty="0">
              <a:solidFill>
                <a:schemeClr val="bg1"/>
              </a:solidFill>
            </a:endParaRPr>
          </a:p>
          <a:p>
            <a:pPr lvl="1"/>
            <a:r>
              <a:rPr lang="en-US" sz="2448" dirty="0">
                <a:solidFill>
                  <a:schemeClr val="bg1"/>
                </a:solidFill>
              </a:rPr>
              <a:t>HTML5/Web</a:t>
            </a:r>
          </a:p>
          <a:p>
            <a:pPr lvl="1"/>
            <a:r>
              <a:rPr lang="en-US" sz="2448" dirty="0" err="1">
                <a:solidFill>
                  <a:schemeClr val="bg1"/>
                </a:solidFill>
              </a:rPr>
              <a:t>Xamarin</a:t>
            </a:r>
            <a:endParaRPr lang="en-US" sz="2448" dirty="0">
              <a:solidFill>
                <a:schemeClr val="bg1"/>
              </a:solidFill>
            </a:endParaRPr>
          </a:p>
          <a:p>
            <a:pPr lvl="1"/>
            <a:r>
              <a:rPr lang="en-US" sz="2448" dirty="0">
                <a:solidFill>
                  <a:schemeClr val="bg1"/>
                </a:solidFill>
              </a:rPr>
              <a:t>Windows</a:t>
            </a:r>
          </a:p>
          <a:p>
            <a:pPr lvl="1"/>
            <a:r>
              <a:rPr lang="en-US" sz="2448" dirty="0">
                <a:solidFill>
                  <a:schemeClr val="bg1"/>
                </a:solidFill>
              </a:rPr>
              <a:t>Windows Phone</a:t>
            </a:r>
          </a:p>
          <a:p>
            <a:pPr lvl="1"/>
            <a:r>
              <a:rPr lang="en-US" sz="2448" dirty="0" err="1">
                <a:solidFill>
                  <a:schemeClr val="bg1"/>
                </a:solidFill>
              </a:rPr>
              <a:t>PhoneGap</a:t>
            </a:r>
            <a:endParaRPr lang="en-US" sz="2448" dirty="0">
              <a:solidFill>
                <a:schemeClr val="bg1"/>
              </a:solidFill>
            </a:endParaRPr>
          </a:p>
          <a:p>
            <a:pPr lvl="1"/>
            <a:r>
              <a:rPr lang="en-US" sz="2448" dirty="0" err="1">
                <a:solidFill>
                  <a:schemeClr val="bg1"/>
                </a:solidFill>
              </a:rPr>
              <a:t>Sencha</a:t>
            </a:r>
            <a:endParaRPr lang="en-US" sz="2448" dirty="0">
              <a:solidFill>
                <a:schemeClr val="bg1"/>
              </a:solidFill>
            </a:endParaRPr>
          </a:p>
        </p:txBody>
      </p:sp>
    </p:spTree>
    <p:extLst>
      <p:ext uri="{BB962C8B-B14F-4D97-AF65-F5344CB8AC3E}">
        <p14:creationId xmlns:p14="http://schemas.microsoft.com/office/powerpoint/2010/main" val="2049197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2023666"/>
            <a:ext cx="12436475" cy="2617947"/>
          </a:xfrm>
        </p:spPr>
        <p:txBody>
          <a:bodyPr/>
          <a:lstStyle/>
          <a:p>
            <a:pPr algn="ctr"/>
            <a:r>
              <a:rPr lang="en-US" sz="5400" dirty="0" smtClean="0">
                <a:solidFill>
                  <a:schemeClr val="bg1"/>
                </a:solidFill>
              </a:rPr>
              <a:t>Demo: Azure </a:t>
            </a:r>
            <a:r>
              <a:rPr lang="en-US" sz="5400" smtClean="0">
                <a:solidFill>
                  <a:schemeClr val="bg1"/>
                </a:solidFill>
              </a:rPr>
              <a:t>Mobile Services</a:t>
            </a:r>
            <a:endParaRPr lang="en-US" dirty="0">
              <a:solidFill>
                <a:schemeClr val="bg1"/>
              </a:solidFill>
            </a:endParaRPr>
          </a:p>
        </p:txBody>
      </p:sp>
      <p:pic>
        <p:nvPicPr>
          <p:cNvPr id="5" name="Picture 4" descr="Ones-and-zero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8" name="Picture 7" descr="MS-Azure_rgb_W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5988" y="147876"/>
            <a:ext cx="1661800" cy="382281"/>
          </a:xfrm>
          <a:prstGeom prst="rect">
            <a:avLst/>
          </a:prstGeom>
        </p:spPr>
      </p:pic>
    </p:spTree>
    <p:extLst>
      <p:ext uri="{BB962C8B-B14F-4D97-AF65-F5344CB8AC3E}">
        <p14:creationId xmlns:p14="http://schemas.microsoft.com/office/powerpoint/2010/main" val="2086206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3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9e0ed5b-4b74-40f3-bbc8-421ecc197817">
      <UserInfo>
        <DisplayName>Mike Whalley (Morse Best Innovation)</DisplayName>
        <AccountId>1426</AccountId>
        <AccountType/>
      </UserInfo>
    </SharedWithUsers>
    <SharingHintHash xmlns="99e0ed5b-4b74-40f3-bbc8-421ecc197817">1928115875</SharingHintHash>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BC73F1DAEAC74F91DE749CEEAC4689" ma:contentTypeVersion="2" ma:contentTypeDescription="Create a new document." ma:contentTypeScope="" ma:versionID="fb895d9cf42287086e8b35a83b38419d">
  <xsd:schema xmlns:xsd="http://www.w3.org/2001/XMLSchema" xmlns:xs="http://www.w3.org/2001/XMLSchema" xmlns:p="http://schemas.microsoft.com/office/2006/metadata/properties" xmlns:ns2="99e0ed5b-4b74-40f3-bbc8-421ecc197817" targetNamespace="http://schemas.microsoft.com/office/2006/metadata/properties" ma:root="true" ma:fieldsID="1efecc4a319571d4ac7de0933fbe901b" ns2:_="">
    <xsd:import namespace="99e0ed5b-4b74-40f3-bbc8-421ecc197817"/>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e0ed5b-4b74-40f3-bbc8-421ecc19781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8EDA5D-F629-4CC5-8344-A715B6C40E41}">
  <ds:schemaRefs>
    <ds:schemaRef ds:uri="http://schemas.microsoft.com/office/2006/documentManagement/types"/>
    <ds:schemaRef ds:uri="http://schemas.openxmlformats.org/package/2006/metadata/core-properties"/>
    <ds:schemaRef ds:uri="99e0ed5b-4b74-40f3-bbc8-421ecc197817"/>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1C074F89-FCF1-43A3-9C16-1EF771157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e0ed5b-4b74-40f3-bbc8-421ecc1978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A61C09-8F1D-4E2F-8DDE-D787586DC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30972</TotalTime>
  <Words>1438</Words>
  <Application>Microsoft Macintosh PowerPoint</Application>
  <PresentationFormat>Custom</PresentationFormat>
  <Paragraphs>287</Paragraphs>
  <Slides>24</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Calibri</vt:lpstr>
      <vt:lpstr>Comic Sans MS</vt:lpstr>
      <vt:lpstr>Gill Sans</vt:lpstr>
      <vt:lpstr>ＭＳ Ｐゴシック</vt:lpstr>
      <vt:lpstr>Segoe UI</vt:lpstr>
      <vt:lpstr>Segoe UI Light</vt:lpstr>
      <vt:lpstr>Segoe UI Symbol</vt:lpstr>
      <vt:lpstr>メイリオ</vt:lpstr>
      <vt:lpstr>Arial</vt:lpstr>
      <vt:lpstr>2_MSVID_White_16x9_2012-08-18</vt:lpstr>
      <vt:lpstr>3_MSVID_White_16x9_2012-08-18</vt:lpstr>
      <vt:lpstr>PowerPoint Presentation</vt:lpstr>
      <vt:lpstr>PowerPoint Presentation</vt:lpstr>
      <vt:lpstr>Agenda </vt:lpstr>
      <vt:lpstr>Azure Overview</vt:lpstr>
      <vt:lpstr>Why the cloud? </vt:lpstr>
      <vt:lpstr>PowerPoint Presentation</vt:lpstr>
      <vt:lpstr>Microsoft Azure Services </vt:lpstr>
      <vt:lpstr>Azure App Service Mobile Apps</vt:lpstr>
      <vt:lpstr>Demo: Azure Mobile Services</vt:lpstr>
      <vt:lpstr>Going Offline</vt:lpstr>
      <vt:lpstr>Demo: Breaking the App</vt:lpstr>
      <vt:lpstr>Slides explaining complexities of going offline</vt:lpstr>
      <vt:lpstr>Demo: Taking the App Offline</vt:lpstr>
      <vt:lpstr>Dealing with Conflicts</vt:lpstr>
      <vt:lpstr>Why is offline Important?</vt:lpstr>
      <vt:lpstr>How does it work?</vt:lpstr>
      <vt:lpstr>Conflicts and Optimistic Concurrency</vt:lpstr>
      <vt:lpstr>Caveats and Sidenotes</vt:lpstr>
      <vt:lpstr>Demo: Conflict Resolution</vt:lpstr>
      <vt:lpstr>Patterns for  Sync</vt:lpstr>
      <vt:lpstr>Other Azure Services for Android devs</vt:lpstr>
      <vt:lpstr>More Resources</vt:lpstr>
      <vt:lpstr>eventmobi.com/adcboston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Enable application innovation</dc:title>
  <dc:creator>Erik Wirsing</dc:creator>
  <cp:lastModifiedBy>Chris Risner</cp:lastModifiedBy>
  <cp:revision>353</cp:revision>
  <cp:lastPrinted>2015-01-12T20:22:25Z</cp:lastPrinted>
  <dcterms:created xsi:type="dcterms:W3CDTF">2014-10-09T17:23:02Z</dcterms:created>
  <dcterms:modified xsi:type="dcterms:W3CDTF">2015-07-14T02:17:41Z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0x010100C7BC73F1DAEAC74F91DE749CEEAC4689</vt:lpwstr>
  </property>
</Properties>
</file>