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77" r:id="rId2"/>
    <p:sldMasterId id="2147483689" r:id="rId3"/>
    <p:sldMasterId id="2147483702" r:id="rId4"/>
  </p:sldMasterIdLst>
  <p:notesMasterIdLst>
    <p:notesMasterId r:id="rId38"/>
  </p:notesMasterIdLst>
  <p:sldIdLst>
    <p:sldId id="256" r:id="rId5"/>
    <p:sldId id="292" r:id="rId6"/>
    <p:sldId id="280" r:id="rId7"/>
    <p:sldId id="281" r:id="rId8"/>
    <p:sldId id="257" r:id="rId9"/>
    <p:sldId id="258" r:id="rId10"/>
    <p:sldId id="287" r:id="rId11"/>
    <p:sldId id="259" r:id="rId12"/>
    <p:sldId id="260" r:id="rId13"/>
    <p:sldId id="261" r:id="rId14"/>
    <p:sldId id="288" r:id="rId15"/>
    <p:sldId id="262" r:id="rId16"/>
    <p:sldId id="296" r:id="rId17"/>
    <p:sldId id="263" r:id="rId18"/>
    <p:sldId id="291" r:id="rId19"/>
    <p:sldId id="275" r:id="rId20"/>
    <p:sldId id="271" r:id="rId21"/>
    <p:sldId id="297" r:id="rId22"/>
    <p:sldId id="276" r:id="rId23"/>
    <p:sldId id="272" r:id="rId24"/>
    <p:sldId id="298" r:id="rId25"/>
    <p:sldId id="284" r:id="rId26"/>
    <p:sldId id="277" r:id="rId27"/>
    <p:sldId id="273" r:id="rId28"/>
    <p:sldId id="299" r:id="rId29"/>
    <p:sldId id="286" r:id="rId30"/>
    <p:sldId id="278" r:id="rId31"/>
    <p:sldId id="274" r:id="rId32"/>
    <p:sldId id="300" r:id="rId33"/>
    <p:sldId id="268" r:id="rId34"/>
    <p:sldId id="282" r:id="rId35"/>
    <p:sldId id="295" r:id="rId36"/>
    <p:sldId id="29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F87"/>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9" d="100"/>
          <a:sy n="109" d="100"/>
        </p:scale>
        <p:origin x="677"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FDA48-3207-48F2-9AE4-82B6B76B8114}" type="datetimeFigureOut">
              <a:rPr lang="en-US" smtClean="0"/>
              <a:t>7/8/2015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3703E2-2A09-418A-8A04-BBF062A95A4F}" type="slidenum">
              <a:rPr lang="en-US" smtClean="0"/>
              <a:t>‹#›</a:t>
            </a:fld>
            <a:endParaRPr lang="en-US" dirty="0"/>
          </a:p>
        </p:txBody>
      </p:sp>
    </p:spTree>
    <p:extLst>
      <p:ext uri="{BB962C8B-B14F-4D97-AF65-F5344CB8AC3E}">
        <p14:creationId xmlns:p14="http://schemas.microsoft.com/office/powerpoint/2010/main" val="1541619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10"/>
          </p:nvPr>
        </p:nvSpPr>
        <p:spPr/>
        <p:txBody>
          <a:bodyPr/>
          <a:lstStyle/>
          <a:p>
            <a:fld id="{32674CE4-FBD8-4481-AEFB-CA53E599A745}" type="slidenum">
              <a:rPr lang="en-US" smtClean="0"/>
              <a:t>2</a:t>
            </a:fld>
            <a:endParaRPr lang="en-US" dirty="0"/>
          </a:p>
        </p:txBody>
      </p:sp>
    </p:spTree>
    <p:extLst>
      <p:ext uri="{BB962C8B-B14F-4D97-AF65-F5344CB8AC3E}">
        <p14:creationId xmlns:p14="http://schemas.microsoft.com/office/powerpoint/2010/main" val="3115131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8" name="Date Placeholder 27"/>
          <p:cNvSpPr>
            <a:spLocks noGrp="1"/>
          </p:cNvSpPr>
          <p:nvPr>
            <p:ph type="dt" sz="half" idx="10"/>
          </p:nvPr>
        </p:nvSpPr>
        <p:spPr>
          <a:xfrm>
            <a:off x="8940800" y="4206240"/>
            <a:ext cx="1280160" cy="457200"/>
          </a:xfrm>
        </p:spPr>
        <p:txBody>
          <a:bodyPr/>
          <a:lstStyle/>
          <a:p>
            <a:fld id="{4E708F12-96AD-4ED4-8132-A78F5E42C1F5}" type="datetime1">
              <a:rPr lang="en-US" smtClean="0"/>
              <a:t>7/8/2015</a:t>
            </a:fld>
            <a:endParaRPr lang="en-US" dirty="0"/>
          </a:p>
        </p:txBody>
      </p:sp>
      <p:sp>
        <p:nvSpPr>
          <p:cNvPr id="17" name="Footer Placeholder 16"/>
          <p:cNvSpPr>
            <a:spLocks noGrp="1"/>
          </p:cNvSpPr>
          <p:nvPr>
            <p:ph type="ftr" sz="quarter" idx="11"/>
          </p:nvPr>
        </p:nvSpPr>
        <p:spPr>
          <a:xfrm>
            <a:off x="7213600" y="4205288"/>
            <a:ext cx="1727200" cy="457200"/>
          </a:xfrm>
        </p:spPr>
        <p:txBody>
          <a:bodyPr/>
          <a:lstStyle/>
          <a:p>
            <a:endParaRPr lang="en-US" dirty="0"/>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401CF334-2D5C-4859-84A6-CA7E6E43FAEB}" type="slidenum">
              <a:rPr lang="en-US" smtClean="0"/>
              <a:t>‹#›</a:t>
            </a:fld>
            <a:endParaRPr lang="en-US" dirty="0"/>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8" name="Title 7"/>
          <p:cNvSpPr>
            <a:spLocks noGrp="1"/>
          </p:cNvSpPr>
          <p:nvPr>
            <p:ph type="ctrTitle"/>
          </p:nvPr>
        </p:nvSpPr>
        <p:spPr>
          <a:xfrm>
            <a:off x="609600" y="2401888"/>
            <a:ext cx="11277600" cy="1470025"/>
          </a:xfrm>
        </p:spPr>
        <p:txBody>
          <a:bodyPr anchor="b"/>
          <a:lstStyle>
            <a:lvl1pPr>
              <a:defRPr sz="4400">
                <a:solidFill>
                  <a:schemeClr val="bg1"/>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2860709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7FA170-8299-44AD-AEEF-FC686C3D7804}" type="datetime1">
              <a:rPr lang="en-US" smtClean="0"/>
              <a:t>7/8/2015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1391643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231763A-68EC-4ECD-9620-D9FE9CDDD622}" type="datetime1">
              <a:rPr lang="en-US" smtClean="0"/>
              <a:t>7/8/2015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Vertical Text Placeholder 2"/>
          <p:cNvSpPr>
            <a:spLocks noGrp="1"/>
          </p:cNvSpPr>
          <p:nvPr>
            <p:ph type="body" orient="vert" idx="1"/>
          </p:nvPr>
        </p:nvSpPr>
        <p:spPr>
          <a:xfrm>
            <a:off x="609600" y="1143000"/>
            <a:ext cx="8331200" cy="54483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Vertical Title 1"/>
          <p:cNvSpPr>
            <a:spLocks noGrp="1"/>
          </p:cNvSpPr>
          <p:nvPr>
            <p:ph type="title" orient="vert"/>
          </p:nvPr>
        </p:nvSpPr>
        <p:spPr>
          <a:xfrm>
            <a:off x="9042400" y="1143000"/>
            <a:ext cx="2540000" cy="5448300"/>
          </a:xfrm>
        </p:spPr>
        <p:txBody>
          <a:bodyPr vert="eaVert"/>
          <a:lstStyle/>
          <a:p>
            <a:r>
              <a:rPr kumimoji="0" lang="en-US" smtClean="0"/>
              <a:t>Click to edit Master title style</a:t>
            </a:r>
            <a:endParaRPr kumimoji="0" lang="en-US"/>
          </a:p>
        </p:txBody>
      </p:sp>
    </p:spTree>
    <p:extLst>
      <p:ext uri="{BB962C8B-B14F-4D97-AF65-F5344CB8AC3E}">
        <p14:creationId xmlns:p14="http://schemas.microsoft.com/office/powerpoint/2010/main" val="1517173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0B7995-778E-4370-A40C-11C08F65C926}" type="datetimeFigureOut">
              <a:rPr lang="en-US" smtClean="0"/>
              <a:t>7/8/2015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2B6A609-B29A-48DE-9299-37DCC13BCCC9}" type="slidenum">
              <a:rPr lang="en-US" smtClean="0"/>
              <a:t>‹#›</a:t>
            </a:fld>
            <a:endParaRPr lang="en-US" dirty="0"/>
          </a:p>
        </p:txBody>
      </p:sp>
    </p:spTree>
    <p:extLst>
      <p:ext uri="{BB962C8B-B14F-4D97-AF65-F5344CB8AC3E}">
        <p14:creationId xmlns:p14="http://schemas.microsoft.com/office/powerpoint/2010/main" val="349451115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0B7995-778E-4370-A40C-11C08F65C926}" type="datetimeFigureOut">
              <a:rPr lang="en-US" smtClean="0"/>
              <a:t>7/8/2015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2B6A609-B29A-48DE-9299-37DCC13BCCC9}" type="slidenum">
              <a:rPr lang="en-US" smtClean="0"/>
              <a:t>‹#›</a:t>
            </a:fld>
            <a:endParaRPr lang="en-US" dirty="0"/>
          </a:p>
        </p:txBody>
      </p:sp>
    </p:spTree>
    <p:extLst>
      <p:ext uri="{BB962C8B-B14F-4D97-AF65-F5344CB8AC3E}">
        <p14:creationId xmlns:p14="http://schemas.microsoft.com/office/powerpoint/2010/main" val="65459219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0B7995-778E-4370-A40C-11C08F65C926}" type="datetimeFigureOut">
              <a:rPr lang="en-US" smtClean="0"/>
              <a:t>7/8/2015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2B6A609-B29A-48DE-9299-37DCC13BCCC9}" type="slidenum">
              <a:rPr lang="en-US" smtClean="0"/>
              <a:t>‹#›</a:t>
            </a:fld>
            <a:endParaRPr lang="en-US" dirty="0"/>
          </a:p>
        </p:txBody>
      </p:sp>
    </p:spTree>
    <p:extLst>
      <p:ext uri="{BB962C8B-B14F-4D97-AF65-F5344CB8AC3E}">
        <p14:creationId xmlns:p14="http://schemas.microsoft.com/office/powerpoint/2010/main" val="40265683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0B7995-778E-4370-A40C-11C08F65C926}" type="datetimeFigureOut">
              <a:rPr lang="en-US" smtClean="0"/>
              <a:t>7/8/2015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2B6A609-B29A-48DE-9299-37DCC13BCCC9}" type="slidenum">
              <a:rPr lang="en-US" smtClean="0"/>
              <a:t>‹#›</a:t>
            </a:fld>
            <a:endParaRPr lang="en-US" dirty="0"/>
          </a:p>
        </p:txBody>
      </p:sp>
    </p:spTree>
    <p:extLst>
      <p:ext uri="{BB962C8B-B14F-4D97-AF65-F5344CB8AC3E}">
        <p14:creationId xmlns:p14="http://schemas.microsoft.com/office/powerpoint/2010/main" val="14539836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0B7995-778E-4370-A40C-11C08F65C926}" type="datetimeFigureOut">
              <a:rPr lang="en-US" smtClean="0"/>
              <a:t>7/8/2015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2B6A609-B29A-48DE-9299-37DCC13BCCC9}" type="slidenum">
              <a:rPr lang="en-US" smtClean="0"/>
              <a:t>‹#›</a:t>
            </a:fld>
            <a:endParaRPr lang="en-US" dirty="0"/>
          </a:p>
        </p:txBody>
      </p:sp>
    </p:spTree>
    <p:extLst>
      <p:ext uri="{BB962C8B-B14F-4D97-AF65-F5344CB8AC3E}">
        <p14:creationId xmlns:p14="http://schemas.microsoft.com/office/powerpoint/2010/main" val="1059104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0B7995-778E-4370-A40C-11C08F65C926}" type="datetimeFigureOut">
              <a:rPr lang="en-US" smtClean="0"/>
              <a:t>7/8/2015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2B6A609-B29A-48DE-9299-37DCC13BCCC9}" type="slidenum">
              <a:rPr lang="en-US" smtClean="0"/>
              <a:t>‹#›</a:t>
            </a:fld>
            <a:endParaRPr lang="en-US" dirty="0"/>
          </a:p>
        </p:txBody>
      </p:sp>
    </p:spTree>
    <p:extLst>
      <p:ext uri="{BB962C8B-B14F-4D97-AF65-F5344CB8AC3E}">
        <p14:creationId xmlns:p14="http://schemas.microsoft.com/office/powerpoint/2010/main" val="1163340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0B7995-778E-4370-A40C-11C08F65C926}" type="datetimeFigureOut">
              <a:rPr lang="en-US" smtClean="0"/>
              <a:t>7/8/2015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2B6A609-B29A-48DE-9299-37DCC13BCCC9}" type="slidenum">
              <a:rPr lang="en-US" smtClean="0"/>
              <a:t>‹#›</a:t>
            </a:fld>
            <a:endParaRPr lang="en-US" dirty="0"/>
          </a:p>
        </p:txBody>
      </p:sp>
    </p:spTree>
    <p:extLst>
      <p:ext uri="{BB962C8B-B14F-4D97-AF65-F5344CB8AC3E}">
        <p14:creationId xmlns:p14="http://schemas.microsoft.com/office/powerpoint/2010/main" val="16772695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0B7995-778E-4370-A40C-11C08F65C926}" type="datetimeFigureOut">
              <a:rPr lang="en-US" smtClean="0"/>
              <a:t>7/8/2015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2B6A609-B29A-48DE-9299-37DCC13BCCC9}" type="slidenum">
              <a:rPr lang="en-US" smtClean="0"/>
              <a:t>‹#›</a:t>
            </a:fld>
            <a:endParaRPr lang="en-US" dirty="0"/>
          </a:p>
        </p:txBody>
      </p:sp>
    </p:spTree>
    <p:extLst>
      <p:ext uri="{BB962C8B-B14F-4D97-AF65-F5344CB8AC3E}">
        <p14:creationId xmlns:p14="http://schemas.microsoft.com/office/powerpoint/2010/main" val="4140255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98BEDD-6160-49BB-B372-861DE7DE9BA5}" type="datetime1">
              <a:rPr lang="en-US" smtClean="0"/>
              <a:t>7/8/2015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379070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0B7995-778E-4370-A40C-11C08F65C926}" type="datetimeFigureOut">
              <a:rPr lang="en-US" smtClean="0"/>
              <a:t>7/8/2015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2B6A609-B29A-48DE-9299-37DCC13BCCC9}" type="slidenum">
              <a:rPr lang="en-US" smtClean="0"/>
              <a:t>‹#›</a:t>
            </a:fld>
            <a:endParaRPr lang="en-US" dirty="0"/>
          </a:p>
        </p:txBody>
      </p:sp>
    </p:spTree>
    <p:extLst>
      <p:ext uri="{BB962C8B-B14F-4D97-AF65-F5344CB8AC3E}">
        <p14:creationId xmlns:p14="http://schemas.microsoft.com/office/powerpoint/2010/main" val="7788958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0B7995-778E-4370-A40C-11C08F65C926}" type="datetimeFigureOut">
              <a:rPr lang="en-US" smtClean="0"/>
              <a:t>7/8/2015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2B6A609-B29A-48DE-9299-37DCC13BCCC9}" type="slidenum">
              <a:rPr lang="en-US" smtClean="0"/>
              <a:t>‹#›</a:t>
            </a:fld>
            <a:endParaRPr lang="en-US" dirty="0"/>
          </a:p>
        </p:txBody>
      </p:sp>
    </p:spTree>
    <p:extLst>
      <p:ext uri="{BB962C8B-B14F-4D97-AF65-F5344CB8AC3E}">
        <p14:creationId xmlns:p14="http://schemas.microsoft.com/office/powerpoint/2010/main" val="26786840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0B7995-778E-4370-A40C-11C08F65C926}" type="datetimeFigureOut">
              <a:rPr lang="en-US" smtClean="0"/>
              <a:t>7/8/2015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2B6A609-B29A-48DE-9299-37DCC13BCCC9}" type="slidenum">
              <a:rPr lang="en-US" smtClean="0"/>
              <a:t>‹#›</a:t>
            </a:fld>
            <a:endParaRPr lang="en-US" dirty="0"/>
          </a:p>
        </p:txBody>
      </p:sp>
    </p:spTree>
    <p:extLst>
      <p:ext uri="{BB962C8B-B14F-4D97-AF65-F5344CB8AC3E}">
        <p14:creationId xmlns:p14="http://schemas.microsoft.com/office/powerpoint/2010/main" val="28626644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509872" y="0"/>
            <a:ext cx="13243109"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solidFill>
                  <a:prstClr val="black"/>
                </a:solidFill>
              </a:endParaRPr>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solidFill>
                  <a:prstClr val="black"/>
                </a:solidFill>
              </a:endParaRPr>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solidFill>
                  <a:prstClr val="black"/>
                </a:solidFill>
              </a:endParaRPr>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solidFill>
                  <a:prstClr val="black"/>
                </a:solidFill>
              </a:endParaRPr>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solidFill>
                  <a:prstClr val="black"/>
                </a:solidFill>
              </a:endParaRPr>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grpSp>
      <p:sp>
        <p:nvSpPr>
          <p:cNvPr id="46" name="Rectangle 45"/>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47" name="Rectangle 46"/>
          <p:cNvSpPr/>
          <p:nvPr/>
        </p:nvSpPr>
        <p:spPr>
          <a:xfrm>
            <a:off x="6198795" y="-21511"/>
            <a:ext cx="46736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2" name="Title 1"/>
          <p:cNvSpPr>
            <a:spLocks noGrp="1"/>
          </p:cNvSpPr>
          <p:nvPr>
            <p:ph type="ctrTitle"/>
          </p:nvPr>
        </p:nvSpPr>
        <p:spPr>
          <a:xfrm>
            <a:off x="6311154" y="2708476"/>
            <a:ext cx="4417807"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6311154" y="4421081"/>
            <a:ext cx="4413071"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318325" y="1516829"/>
            <a:ext cx="2844800" cy="750981"/>
          </a:xfrm>
        </p:spPr>
        <p:txBody>
          <a:bodyPr anchor="b"/>
          <a:lstStyle>
            <a:lvl1pPr algn="l">
              <a:defRPr sz="2400"/>
            </a:lvl1pPr>
          </a:lstStyle>
          <a:p>
            <a:fld id="{F30C84A2-23CF-44F5-B813-5187ED5C7D1C}" type="datetimeFigureOut">
              <a:rPr lang="en-US" sz="1200" smtClean="0">
                <a:solidFill>
                  <a:srgbClr val="3E3D2D"/>
                </a:solidFill>
              </a:rPr>
              <a:pPr/>
              <a:t>7/8/2015</a:t>
            </a:fld>
            <a:endParaRPr lang="en-US" sz="1200" dirty="0">
              <a:solidFill>
                <a:srgbClr val="3E3D2D"/>
              </a:solidFill>
            </a:endParaRPr>
          </a:p>
        </p:txBody>
      </p:sp>
      <p:sp>
        <p:nvSpPr>
          <p:cNvPr id="50" name="Rectangle 49"/>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 name="Footer Placeholder 4"/>
          <p:cNvSpPr>
            <a:spLocks noGrp="1"/>
          </p:cNvSpPr>
          <p:nvPr>
            <p:ph type="ftr" sz="quarter" idx="11"/>
          </p:nvPr>
        </p:nvSpPr>
        <p:spPr>
          <a:xfrm>
            <a:off x="7071360" y="5719967"/>
            <a:ext cx="3775456" cy="365125"/>
          </a:xfrm>
        </p:spPr>
        <p:txBody>
          <a:bodyPr>
            <a:normAutofit/>
          </a:bodyPr>
          <a:lstStyle>
            <a:lvl1pPr>
              <a:defRPr>
                <a:solidFill>
                  <a:schemeClr val="accent1"/>
                </a:solidFill>
              </a:defRPr>
            </a:lvl1pPr>
          </a:lstStyle>
          <a:p>
            <a:pPr algn="ctr"/>
            <a:endParaRPr lang="en-US" dirty="0">
              <a:solidFill>
                <a:srgbClr val="3E3D2D"/>
              </a:solidFill>
            </a:endParaRPr>
          </a:p>
        </p:txBody>
      </p:sp>
      <p:sp>
        <p:nvSpPr>
          <p:cNvPr id="6" name="Slide Number Placeholder 5"/>
          <p:cNvSpPr>
            <a:spLocks noGrp="1"/>
          </p:cNvSpPr>
          <p:nvPr>
            <p:ph type="sldNum" sz="quarter" idx="12"/>
          </p:nvPr>
        </p:nvSpPr>
        <p:spPr>
          <a:xfrm>
            <a:off x="6198795" y="5719967"/>
            <a:ext cx="858221" cy="365125"/>
          </a:xfrm>
        </p:spPr>
        <p:txBody>
          <a:bodyPr/>
          <a:lstStyle>
            <a:lvl1pPr>
              <a:defRPr>
                <a:solidFill>
                  <a:schemeClr val="accent1"/>
                </a:solidFill>
              </a:defRPr>
            </a:lvl1pPr>
          </a:lstStyle>
          <a:p>
            <a:pPr algn="r"/>
            <a:fld id="{F99EC173-99AE-4773-AB25-02E469A13EAE}" type="slidenum">
              <a:rPr lang="en-US" smtClean="0">
                <a:solidFill>
                  <a:srgbClr val="3E3D2D"/>
                </a:solidFill>
              </a:rPr>
              <a:pPr algn="r"/>
              <a:t>‹#›</a:t>
            </a:fld>
            <a:endParaRPr lang="en-US" dirty="0">
              <a:solidFill>
                <a:srgbClr val="3E3D2D"/>
              </a:solidFill>
            </a:endParaRPr>
          </a:p>
        </p:txBody>
      </p:sp>
      <p:sp>
        <p:nvSpPr>
          <p:cNvPr id="89" name="Rectangle 88"/>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Tree>
    <p:extLst>
      <p:ext uri="{BB962C8B-B14F-4D97-AF65-F5344CB8AC3E}">
        <p14:creationId xmlns:p14="http://schemas.microsoft.com/office/powerpoint/2010/main" val="133115781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B2EC6F-6501-4E04-BD6C-A8A6CABB2C5B}" type="datetimeFigureOut">
              <a:rPr lang="en-US" smtClean="0"/>
              <a:pPr/>
              <a:t>7/8/2015</a:t>
            </a:fld>
            <a:endParaRPr lang="en-US" dirty="0"/>
          </a:p>
        </p:txBody>
      </p:sp>
      <p:sp>
        <p:nvSpPr>
          <p:cNvPr id="5" name="Footer Placeholder 4"/>
          <p:cNvSpPr>
            <a:spLocks noGrp="1"/>
          </p:cNvSpPr>
          <p:nvPr>
            <p:ph type="ftr" sz="quarter" idx="11"/>
          </p:nvPr>
        </p:nvSpPr>
        <p:spPr/>
        <p:txBody>
          <a:bodyPr/>
          <a:lstStyle/>
          <a:p>
            <a:endParaRPr lang="en-US" dirty="0">
              <a:solidFill>
                <a:srgbClr val="94C600"/>
              </a:solidFill>
            </a:endParaRPr>
          </a:p>
        </p:txBody>
      </p:sp>
      <p:sp>
        <p:nvSpPr>
          <p:cNvPr id="6" name="Slide Number Placeholder 5"/>
          <p:cNvSpPr>
            <a:spLocks noGrp="1"/>
          </p:cNvSpPr>
          <p:nvPr>
            <p:ph type="sldNum" sz="quarter" idx="12"/>
          </p:nvPr>
        </p:nvSpPr>
        <p:spPr/>
        <p:txBody>
          <a:bodyPr/>
          <a:lstStyle/>
          <a:p>
            <a:fld id="{963B0023-0CED-47F7-85AE-654F0B232C29}" type="slidenum">
              <a:rPr lang="en-US" smtClean="0"/>
              <a:pPr/>
              <a:t>‹#›</a:t>
            </a:fld>
            <a:endParaRPr lang="en-US" dirty="0"/>
          </a:p>
        </p:txBody>
      </p:sp>
    </p:spTree>
    <p:extLst>
      <p:ext uri="{BB962C8B-B14F-4D97-AF65-F5344CB8AC3E}">
        <p14:creationId xmlns:p14="http://schemas.microsoft.com/office/powerpoint/2010/main" val="47255144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78194" y="2900830"/>
            <a:ext cx="8849957"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678194" y="4267201"/>
            <a:ext cx="8849956"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0C84A2-23CF-44F5-B813-5187ED5C7D1C}" type="datetimeFigureOut">
              <a:rPr lang="en-US" smtClean="0">
                <a:solidFill>
                  <a:srgbClr val="3E3D2D"/>
                </a:solidFill>
              </a:rPr>
              <a:pPr/>
              <a:t>7/8/2015</a:t>
            </a:fld>
            <a:endParaRPr lang="en-US" dirty="0">
              <a:solidFill>
                <a:srgbClr val="3E3D2D"/>
              </a:solidFill>
            </a:endParaRPr>
          </a:p>
        </p:txBody>
      </p:sp>
      <p:sp>
        <p:nvSpPr>
          <p:cNvPr id="5" name="Footer Placeholder 4"/>
          <p:cNvSpPr>
            <a:spLocks noGrp="1"/>
          </p:cNvSpPr>
          <p:nvPr>
            <p:ph type="ftr" sz="quarter" idx="11"/>
          </p:nvPr>
        </p:nvSpPr>
        <p:spPr/>
        <p:txBody>
          <a:bodyPr/>
          <a:lstStyle/>
          <a:p>
            <a:pPr algn="ctr"/>
            <a:endParaRPr lang="en-US" dirty="0">
              <a:solidFill>
                <a:srgbClr val="3E3D2D"/>
              </a:solidFill>
            </a:endParaRPr>
          </a:p>
        </p:txBody>
      </p:sp>
      <p:sp>
        <p:nvSpPr>
          <p:cNvPr id="6" name="Slide Number Placeholder 5"/>
          <p:cNvSpPr>
            <a:spLocks noGrp="1"/>
          </p:cNvSpPr>
          <p:nvPr>
            <p:ph type="sldNum" sz="quarter" idx="12"/>
          </p:nvPr>
        </p:nvSpPr>
        <p:spPr/>
        <p:txBody>
          <a:bodyPr/>
          <a:lstStyle/>
          <a:p>
            <a:pPr algn="r"/>
            <a:fld id="{F99EC173-99AE-4773-AB25-02E469A13EAE}" type="slidenum">
              <a:rPr lang="en-US" smtClean="0">
                <a:solidFill>
                  <a:srgbClr val="3E3D2D"/>
                </a:solidFill>
              </a:rPr>
              <a:pPr algn="r"/>
              <a:t>‹#›</a:t>
            </a:fld>
            <a:endParaRPr lang="en-US" dirty="0">
              <a:solidFill>
                <a:srgbClr val="3E3D2D"/>
              </a:solidFill>
            </a:endParaRPr>
          </a:p>
        </p:txBody>
      </p:sp>
    </p:spTree>
    <p:extLst>
      <p:ext uri="{BB962C8B-B14F-4D97-AF65-F5344CB8AC3E}">
        <p14:creationId xmlns:p14="http://schemas.microsoft.com/office/powerpoint/2010/main" val="119281006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F30C84A2-23CF-44F5-B813-5187ED5C7D1C}" type="datetimeFigureOut">
              <a:rPr lang="en-US" smtClean="0">
                <a:solidFill>
                  <a:srgbClr val="3E3D2D"/>
                </a:solidFill>
              </a:rPr>
              <a:pPr/>
              <a:t>7/8/2015</a:t>
            </a:fld>
            <a:endParaRPr lang="en-US" dirty="0">
              <a:solidFill>
                <a:srgbClr val="3E3D2D"/>
              </a:solidFill>
            </a:endParaRPr>
          </a:p>
        </p:txBody>
      </p:sp>
      <p:sp>
        <p:nvSpPr>
          <p:cNvPr id="6" name="Footer Placeholder 5"/>
          <p:cNvSpPr>
            <a:spLocks noGrp="1"/>
          </p:cNvSpPr>
          <p:nvPr>
            <p:ph type="ftr" sz="quarter" idx="11"/>
          </p:nvPr>
        </p:nvSpPr>
        <p:spPr/>
        <p:txBody>
          <a:bodyPr/>
          <a:lstStyle/>
          <a:p>
            <a:pPr algn="ctr"/>
            <a:endParaRPr lang="en-US" dirty="0">
              <a:solidFill>
                <a:srgbClr val="3E3D2D"/>
              </a:solidFill>
            </a:endParaRPr>
          </a:p>
        </p:txBody>
      </p:sp>
      <p:sp>
        <p:nvSpPr>
          <p:cNvPr id="7" name="Slide Number Placeholder 6"/>
          <p:cNvSpPr>
            <a:spLocks noGrp="1"/>
          </p:cNvSpPr>
          <p:nvPr>
            <p:ph type="sldNum" sz="quarter" idx="12"/>
          </p:nvPr>
        </p:nvSpPr>
        <p:spPr/>
        <p:txBody>
          <a:bodyPr/>
          <a:lstStyle/>
          <a:p>
            <a:pPr algn="r"/>
            <a:fld id="{F99EC173-99AE-4773-AB25-02E469A13EAE}" type="slidenum">
              <a:rPr lang="en-US" smtClean="0">
                <a:solidFill>
                  <a:srgbClr val="3E3D2D"/>
                </a:solidFill>
              </a:rPr>
              <a:pPr algn="r"/>
              <a:t>‹#›</a:t>
            </a:fld>
            <a:endParaRPr lang="en-US" dirty="0">
              <a:solidFill>
                <a:srgbClr val="3E3D2D"/>
              </a:solidFill>
            </a:endParaRPr>
          </a:p>
        </p:txBody>
      </p:sp>
      <p:sp>
        <p:nvSpPr>
          <p:cNvPr id="9" name="Content Placeholder 8"/>
          <p:cNvSpPr>
            <a:spLocks noGrp="1"/>
          </p:cNvSpPr>
          <p:nvPr>
            <p:ph sz="quarter" idx="13"/>
          </p:nvPr>
        </p:nvSpPr>
        <p:spPr>
          <a:xfrm>
            <a:off x="1389888" y="2313432"/>
            <a:ext cx="4559808"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6193536" y="2313431"/>
            <a:ext cx="4559808"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47093344"/>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82815" y="2316009"/>
            <a:ext cx="407619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88961"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82450" y="2316010"/>
            <a:ext cx="4074289"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536"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30C84A2-23CF-44F5-B813-5187ED5C7D1C}" type="datetimeFigureOut">
              <a:rPr lang="en-US" smtClean="0">
                <a:solidFill>
                  <a:srgbClr val="3E3D2D"/>
                </a:solidFill>
              </a:rPr>
              <a:pPr/>
              <a:t>7/8/2015</a:t>
            </a:fld>
            <a:endParaRPr lang="en-US" dirty="0">
              <a:solidFill>
                <a:srgbClr val="3E3D2D"/>
              </a:solidFill>
            </a:endParaRPr>
          </a:p>
        </p:txBody>
      </p:sp>
      <p:sp>
        <p:nvSpPr>
          <p:cNvPr id="8" name="Footer Placeholder 7"/>
          <p:cNvSpPr>
            <a:spLocks noGrp="1"/>
          </p:cNvSpPr>
          <p:nvPr>
            <p:ph type="ftr" sz="quarter" idx="11"/>
          </p:nvPr>
        </p:nvSpPr>
        <p:spPr/>
        <p:txBody>
          <a:bodyPr/>
          <a:lstStyle/>
          <a:p>
            <a:pPr algn="ctr"/>
            <a:endParaRPr lang="en-US" dirty="0">
              <a:solidFill>
                <a:srgbClr val="3E3D2D"/>
              </a:solidFill>
            </a:endParaRPr>
          </a:p>
        </p:txBody>
      </p:sp>
      <p:sp>
        <p:nvSpPr>
          <p:cNvPr id="9" name="Slide Number Placeholder 8"/>
          <p:cNvSpPr>
            <a:spLocks noGrp="1"/>
          </p:cNvSpPr>
          <p:nvPr>
            <p:ph type="sldNum" sz="quarter" idx="12"/>
          </p:nvPr>
        </p:nvSpPr>
        <p:spPr/>
        <p:txBody>
          <a:bodyPr/>
          <a:lstStyle/>
          <a:p>
            <a:pPr algn="r"/>
            <a:fld id="{F99EC173-99AE-4773-AB25-02E469A13EAE}" type="slidenum">
              <a:rPr lang="en-US" smtClean="0">
                <a:solidFill>
                  <a:srgbClr val="3E3D2D"/>
                </a:solidFill>
              </a:rPr>
              <a:pPr algn="r"/>
              <a:t>‹#›</a:t>
            </a:fld>
            <a:endParaRPr lang="en-US" dirty="0">
              <a:solidFill>
                <a:srgbClr val="3E3D2D"/>
              </a:solidFill>
            </a:endParaRPr>
          </a:p>
        </p:txBody>
      </p:sp>
    </p:spTree>
    <p:extLst>
      <p:ext uri="{BB962C8B-B14F-4D97-AF65-F5344CB8AC3E}">
        <p14:creationId xmlns:p14="http://schemas.microsoft.com/office/powerpoint/2010/main" val="136425371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0C84A2-23CF-44F5-B813-5187ED5C7D1C}" type="datetimeFigureOut">
              <a:rPr lang="en-US" smtClean="0">
                <a:solidFill>
                  <a:srgbClr val="3E3D2D"/>
                </a:solidFill>
              </a:rPr>
              <a:pPr/>
              <a:t>7/8/2015</a:t>
            </a:fld>
            <a:endParaRPr lang="en-US" dirty="0">
              <a:solidFill>
                <a:srgbClr val="3E3D2D"/>
              </a:solidFill>
            </a:endParaRPr>
          </a:p>
        </p:txBody>
      </p:sp>
      <p:sp>
        <p:nvSpPr>
          <p:cNvPr id="4" name="Footer Placeholder 3"/>
          <p:cNvSpPr>
            <a:spLocks noGrp="1"/>
          </p:cNvSpPr>
          <p:nvPr>
            <p:ph type="ftr" sz="quarter" idx="11"/>
          </p:nvPr>
        </p:nvSpPr>
        <p:spPr/>
        <p:txBody>
          <a:bodyPr/>
          <a:lstStyle/>
          <a:p>
            <a:pPr algn="ctr"/>
            <a:endParaRPr lang="en-US" dirty="0">
              <a:solidFill>
                <a:srgbClr val="3E3D2D"/>
              </a:solidFill>
            </a:endParaRPr>
          </a:p>
        </p:txBody>
      </p:sp>
      <p:sp>
        <p:nvSpPr>
          <p:cNvPr id="5" name="Slide Number Placeholder 4"/>
          <p:cNvSpPr>
            <a:spLocks noGrp="1"/>
          </p:cNvSpPr>
          <p:nvPr>
            <p:ph type="sldNum" sz="quarter" idx="12"/>
          </p:nvPr>
        </p:nvSpPr>
        <p:spPr/>
        <p:txBody>
          <a:bodyPr/>
          <a:lstStyle/>
          <a:p>
            <a:pPr algn="r"/>
            <a:fld id="{F99EC173-99AE-4773-AB25-02E469A13EAE}" type="slidenum">
              <a:rPr lang="en-US" smtClean="0">
                <a:solidFill>
                  <a:srgbClr val="3E3D2D"/>
                </a:solidFill>
              </a:rPr>
              <a:pPr algn="r"/>
              <a:t>‹#›</a:t>
            </a:fld>
            <a:endParaRPr lang="en-US" dirty="0">
              <a:solidFill>
                <a:srgbClr val="3E3D2D"/>
              </a:solidFill>
            </a:endParaRPr>
          </a:p>
        </p:txBody>
      </p:sp>
    </p:spTree>
    <p:extLst>
      <p:ext uri="{BB962C8B-B14F-4D97-AF65-F5344CB8AC3E}">
        <p14:creationId xmlns:p14="http://schemas.microsoft.com/office/powerpoint/2010/main" val="81362795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EC3ED-7435-49F9-84C8-03CCA2F8DEDB}" type="datetime4">
              <a:rPr lang="en-US" smtClean="0"/>
              <a:pPr/>
              <a:t>July 8, 2015</a:t>
            </a:fld>
            <a:endParaRPr lang="en-US" dirty="0"/>
          </a:p>
        </p:txBody>
      </p:sp>
      <p:sp>
        <p:nvSpPr>
          <p:cNvPr id="3" name="Footer Placeholder 2"/>
          <p:cNvSpPr>
            <a:spLocks noGrp="1"/>
          </p:cNvSpPr>
          <p:nvPr>
            <p:ph type="ftr" sz="quarter" idx="11"/>
          </p:nvPr>
        </p:nvSpPr>
        <p:spPr/>
        <p:txBody>
          <a:bodyPr/>
          <a:lstStyle/>
          <a:p>
            <a:endParaRPr lang="en-US" dirty="0">
              <a:solidFill>
                <a:srgbClr val="94C600"/>
              </a:solidFill>
            </a:endParaRPr>
          </a:p>
        </p:txBody>
      </p:sp>
      <p:sp>
        <p:nvSpPr>
          <p:cNvPr id="4" name="Slide Number Placeholder 3"/>
          <p:cNvSpPr>
            <a:spLocks noGrp="1"/>
          </p:cNvSpPr>
          <p:nvPr>
            <p:ph type="sldNum" sz="quarter" idx="12"/>
          </p:nvPr>
        </p:nvSpPr>
        <p:spPr/>
        <p:txBody>
          <a:bodyPr/>
          <a:lstStyle/>
          <a:p>
            <a:fld id="{8B37D5FE-740C-46F5-801A-FA5477D9711F}" type="slidenum">
              <a:rPr lang="en-US" smtClean="0"/>
              <a:pPr/>
              <a:t>‹#›</a:t>
            </a:fld>
            <a:endParaRPr lang="en-US" dirty="0"/>
          </a:p>
        </p:txBody>
      </p:sp>
    </p:spTree>
    <p:extLst>
      <p:ext uri="{BB962C8B-B14F-4D97-AF65-F5344CB8AC3E}">
        <p14:creationId xmlns:p14="http://schemas.microsoft.com/office/powerpoint/2010/main" val="18971307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AE819F-B7FD-4B29-8F66-9E318144BC2A}" type="datetime1">
              <a:rPr lang="en-US" smtClean="0"/>
              <a:t>7/8/2015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r>
              <a:rPr kumimoji="0" lang="en-US" smtClean="0"/>
              <a:t>Click to edit Master title style</a:t>
            </a:r>
            <a:endParaRPr kumimoji="0" lang="en-US" dirty="0"/>
          </a:p>
        </p:txBody>
      </p:sp>
    </p:spTree>
    <p:extLst>
      <p:ext uri="{BB962C8B-B14F-4D97-AF65-F5344CB8AC3E}">
        <p14:creationId xmlns:p14="http://schemas.microsoft.com/office/powerpoint/2010/main" val="654262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509872" y="0"/>
            <a:ext cx="13243109"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solidFill>
                  <a:prstClr val="black"/>
                </a:solidFill>
              </a:endParaRPr>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solidFill>
                  <a:prstClr val="black"/>
                </a:solidFill>
              </a:endParaRPr>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solidFill>
                  <a:prstClr val="black"/>
                </a:solidFill>
              </a:endParaRPr>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solidFill>
                  <a:prstClr val="black"/>
                </a:solidFill>
              </a:endParaRPr>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solidFill>
                  <a:prstClr val="black"/>
                </a:solidFill>
              </a:endParaRPr>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grpSp>
      <p:sp>
        <p:nvSpPr>
          <p:cNvPr id="46" name="Rectangle 45"/>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7" name="Rectangle 56"/>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 name="Date Placeholder 4"/>
          <p:cNvSpPr>
            <a:spLocks noGrp="1"/>
          </p:cNvSpPr>
          <p:nvPr>
            <p:ph type="dt" sz="half" idx="10"/>
          </p:nvPr>
        </p:nvSpPr>
        <p:spPr/>
        <p:txBody>
          <a:bodyPr/>
          <a:lstStyle/>
          <a:p>
            <a:fld id="{F30C84A2-23CF-44F5-B813-5187ED5C7D1C}" type="datetimeFigureOut">
              <a:rPr lang="en-US" smtClean="0">
                <a:solidFill>
                  <a:srgbClr val="3E3D2D"/>
                </a:solidFill>
              </a:rPr>
              <a:pPr/>
              <a:t>7/8/2015</a:t>
            </a:fld>
            <a:endParaRPr lang="en-US" dirty="0">
              <a:solidFill>
                <a:srgbClr val="3E3D2D"/>
              </a:solidFill>
            </a:endParaRPr>
          </a:p>
        </p:txBody>
      </p:sp>
      <p:sp>
        <p:nvSpPr>
          <p:cNvPr id="7" name="Slide Number Placeholder 6"/>
          <p:cNvSpPr>
            <a:spLocks noGrp="1"/>
          </p:cNvSpPr>
          <p:nvPr>
            <p:ph type="sldNum" sz="quarter" idx="12"/>
          </p:nvPr>
        </p:nvSpPr>
        <p:spPr/>
        <p:txBody>
          <a:bodyPr/>
          <a:lstStyle/>
          <a:p>
            <a:pPr algn="r"/>
            <a:fld id="{F99EC173-99AE-4773-AB25-02E469A13EAE}" type="slidenum">
              <a:rPr lang="en-US" smtClean="0">
                <a:solidFill>
                  <a:srgbClr val="3E3D2D"/>
                </a:solidFill>
              </a:rPr>
              <a:pPr algn="r"/>
              <a:t>‹#›</a:t>
            </a:fld>
            <a:endParaRPr lang="en-US" dirty="0">
              <a:solidFill>
                <a:srgbClr val="3E3D2D"/>
              </a:solidFill>
            </a:endParaRPr>
          </a:p>
        </p:txBody>
      </p:sp>
      <p:sp>
        <p:nvSpPr>
          <p:cNvPr id="58" name="Rectangle 57"/>
          <p:cNvSpPr/>
          <p:nvPr/>
        </p:nvSpPr>
        <p:spPr>
          <a:xfrm>
            <a:off x="1207429" y="601884"/>
            <a:ext cx="4749676"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3" name="Content Placeholder 2"/>
          <p:cNvSpPr>
            <a:spLocks noGrp="1"/>
          </p:cNvSpPr>
          <p:nvPr>
            <p:ph idx="1"/>
          </p:nvPr>
        </p:nvSpPr>
        <p:spPr>
          <a:xfrm>
            <a:off x="1527859" y="856527"/>
            <a:ext cx="4120587"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 name="Footer Placeholder 5"/>
          <p:cNvSpPr>
            <a:spLocks noGrp="1"/>
          </p:cNvSpPr>
          <p:nvPr>
            <p:ph type="ftr" sz="quarter" idx="11"/>
          </p:nvPr>
        </p:nvSpPr>
        <p:spPr>
          <a:xfrm>
            <a:off x="6188597" y="5724836"/>
            <a:ext cx="4658219" cy="365125"/>
          </a:xfrm>
        </p:spPr>
        <p:txBody>
          <a:bodyPr>
            <a:normAutofit/>
          </a:bodyPr>
          <a:lstStyle/>
          <a:p>
            <a:pPr algn="ctr"/>
            <a:endParaRPr lang="en-US" dirty="0">
              <a:solidFill>
                <a:srgbClr val="3E3D2D"/>
              </a:solidFill>
            </a:endParaRPr>
          </a:p>
        </p:txBody>
      </p:sp>
      <p:sp>
        <p:nvSpPr>
          <p:cNvPr id="2" name="Title 1"/>
          <p:cNvSpPr>
            <a:spLocks noGrp="1"/>
          </p:cNvSpPr>
          <p:nvPr>
            <p:ph type="title"/>
          </p:nvPr>
        </p:nvSpPr>
        <p:spPr>
          <a:xfrm>
            <a:off x="6319777" y="2657435"/>
            <a:ext cx="4406096"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6315456" y="4136994"/>
            <a:ext cx="4398379"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58586572"/>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509872" y="0"/>
            <a:ext cx="13243109"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solidFill>
                  <a:prstClr val="black"/>
                </a:solidFill>
              </a:endParaRPr>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solidFill>
                  <a:prstClr val="black"/>
                </a:solidFill>
              </a:endParaRPr>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solidFill>
                  <a:prstClr val="black"/>
                </a:solidFill>
              </a:endParaRPr>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solidFill>
                  <a:prstClr val="black"/>
                </a:solidFill>
              </a:endParaRPr>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solidFill>
                  <a:prstClr val="black"/>
                </a:solidFill>
              </a:endParaRPr>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grpSp>
      <p:sp>
        <p:nvSpPr>
          <p:cNvPr id="94" name="Rectangle 93"/>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01" name="Rectangle 100"/>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02" name="Rectangle 101"/>
          <p:cNvSpPr/>
          <p:nvPr/>
        </p:nvSpPr>
        <p:spPr>
          <a:xfrm>
            <a:off x="1207429" y="601884"/>
            <a:ext cx="4749676"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05" name="Rectangle 104"/>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2" name="Title 1"/>
          <p:cNvSpPr>
            <a:spLocks noGrp="1"/>
          </p:cNvSpPr>
          <p:nvPr>
            <p:ph type="title"/>
          </p:nvPr>
        </p:nvSpPr>
        <p:spPr>
          <a:xfrm>
            <a:off x="6312565" y="2660904"/>
            <a:ext cx="4401312"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340278" y="693795"/>
            <a:ext cx="4479497"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312841" y="4133089"/>
            <a:ext cx="4400764"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0C84A2-23CF-44F5-B813-5187ED5C7D1C}" type="datetimeFigureOut">
              <a:rPr lang="en-US" smtClean="0">
                <a:solidFill>
                  <a:srgbClr val="3E3D2D"/>
                </a:solidFill>
              </a:rPr>
              <a:pPr/>
              <a:t>7/8/2015</a:t>
            </a:fld>
            <a:endParaRPr lang="en-US" dirty="0">
              <a:solidFill>
                <a:srgbClr val="3E3D2D"/>
              </a:solidFill>
            </a:endParaRPr>
          </a:p>
        </p:txBody>
      </p:sp>
      <p:sp>
        <p:nvSpPr>
          <p:cNvPr id="6" name="Footer Placeholder 5"/>
          <p:cNvSpPr>
            <a:spLocks noGrp="1"/>
          </p:cNvSpPr>
          <p:nvPr>
            <p:ph type="ftr" sz="quarter" idx="11"/>
          </p:nvPr>
        </p:nvSpPr>
        <p:spPr>
          <a:xfrm>
            <a:off x="6188597" y="5724836"/>
            <a:ext cx="4658219" cy="365125"/>
          </a:xfrm>
        </p:spPr>
        <p:txBody>
          <a:bodyPr>
            <a:normAutofit/>
          </a:bodyPr>
          <a:lstStyle/>
          <a:p>
            <a:pPr algn="ctr"/>
            <a:endParaRPr lang="en-US" dirty="0">
              <a:solidFill>
                <a:srgbClr val="3E3D2D"/>
              </a:solidFill>
            </a:endParaRPr>
          </a:p>
        </p:txBody>
      </p:sp>
      <p:sp>
        <p:nvSpPr>
          <p:cNvPr id="7" name="Slide Number Placeholder 6"/>
          <p:cNvSpPr>
            <a:spLocks noGrp="1"/>
          </p:cNvSpPr>
          <p:nvPr>
            <p:ph type="sldNum" sz="quarter" idx="12"/>
          </p:nvPr>
        </p:nvSpPr>
        <p:spPr/>
        <p:txBody>
          <a:bodyPr/>
          <a:lstStyle/>
          <a:p>
            <a:pPr algn="r"/>
            <a:fld id="{F99EC173-99AE-4773-AB25-02E469A13EAE}" type="slidenum">
              <a:rPr lang="en-US" smtClean="0">
                <a:solidFill>
                  <a:srgbClr val="3E3D2D"/>
                </a:solidFill>
              </a:rPr>
              <a:pPr algn="r"/>
              <a:t>‹#›</a:t>
            </a:fld>
            <a:endParaRPr lang="en-US" dirty="0">
              <a:solidFill>
                <a:srgbClr val="3E3D2D"/>
              </a:solidFill>
            </a:endParaRPr>
          </a:p>
        </p:txBody>
      </p:sp>
    </p:spTree>
    <p:extLst>
      <p:ext uri="{BB962C8B-B14F-4D97-AF65-F5344CB8AC3E}">
        <p14:creationId xmlns:p14="http://schemas.microsoft.com/office/powerpoint/2010/main" val="2566003382"/>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0C84A2-23CF-44F5-B813-5187ED5C7D1C}" type="datetimeFigureOut">
              <a:rPr lang="en-US" smtClean="0">
                <a:solidFill>
                  <a:srgbClr val="3E3D2D"/>
                </a:solidFill>
              </a:rPr>
              <a:pPr/>
              <a:t>7/8/2015</a:t>
            </a:fld>
            <a:endParaRPr lang="en-US" dirty="0">
              <a:solidFill>
                <a:srgbClr val="3E3D2D"/>
              </a:solidFill>
            </a:endParaRPr>
          </a:p>
        </p:txBody>
      </p:sp>
      <p:sp>
        <p:nvSpPr>
          <p:cNvPr id="5" name="Footer Placeholder 4"/>
          <p:cNvSpPr>
            <a:spLocks noGrp="1"/>
          </p:cNvSpPr>
          <p:nvPr>
            <p:ph type="ftr" sz="quarter" idx="11"/>
          </p:nvPr>
        </p:nvSpPr>
        <p:spPr/>
        <p:txBody>
          <a:bodyPr/>
          <a:lstStyle/>
          <a:p>
            <a:pPr algn="ctr"/>
            <a:endParaRPr lang="en-US" dirty="0">
              <a:solidFill>
                <a:srgbClr val="3E3D2D"/>
              </a:solidFill>
            </a:endParaRPr>
          </a:p>
        </p:txBody>
      </p:sp>
      <p:sp>
        <p:nvSpPr>
          <p:cNvPr id="6" name="Slide Number Placeholder 5"/>
          <p:cNvSpPr>
            <a:spLocks noGrp="1"/>
          </p:cNvSpPr>
          <p:nvPr>
            <p:ph type="sldNum" sz="quarter" idx="12"/>
          </p:nvPr>
        </p:nvSpPr>
        <p:spPr/>
        <p:txBody>
          <a:bodyPr/>
          <a:lstStyle/>
          <a:p>
            <a:pPr algn="r"/>
            <a:fld id="{F99EC173-99AE-4773-AB25-02E469A13EAE}" type="slidenum">
              <a:rPr lang="en-US" smtClean="0">
                <a:solidFill>
                  <a:srgbClr val="3E3D2D"/>
                </a:solidFill>
              </a:rPr>
              <a:pPr algn="r"/>
              <a:t>‹#›</a:t>
            </a:fld>
            <a:endParaRPr lang="en-US" dirty="0">
              <a:solidFill>
                <a:srgbClr val="3E3D2D"/>
              </a:solidFill>
            </a:endParaRPr>
          </a:p>
        </p:txBody>
      </p:sp>
    </p:spTree>
    <p:extLst>
      <p:ext uri="{BB962C8B-B14F-4D97-AF65-F5344CB8AC3E}">
        <p14:creationId xmlns:p14="http://schemas.microsoft.com/office/powerpoint/2010/main" val="988732605"/>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1030147"/>
            <a:ext cx="1979271"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404395" y="1030147"/>
            <a:ext cx="7231605"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0C84A2-23CF-44F5-B813-5187ED5C7D1C}" type="datetimeFigureOut">
              <a:rPr lang="en-US" smtClean="0">
                <a:solidFill>
                  <a:srgbClr val="3E3D2D"/>
                </a:solidFill>
              </a:rPr>
              <a:pPr/>
              <a:t>7/8/2015</a:t>
            </a:fld>
            <a:endParaRPr lang="en-US" dirty="0">
              <a:solidFill>
                <a:srgbClr val="3E3D2D"/>
              </a:solidFill>
            </a:endParaRPr>
          </a:p>
        </p:txBody>
      </p:sp>
      <p:sp>
        <p:nvSpPr>
          <p:cNvPr id="5" name="Footer Placeholder 4"/>
          <p:cNvSpPr>
            <a:spLocks noGrp="1"/>
          </p:cNvSpPr>
          <p:nvPr>
            <p:ph type="ftr" sz="quarter" idx="11"/>
          </p:nvPr>
        </p:nvSpPr>
        <p:spPr/>
        <p:txBody>
          <a:bodyPr/>
          <a:lstStyle/>
          <a:p>
            <a:pPr algn="ctr"/>
            <a:endParaRPr lang="en-US" dirty="0">
              <a:solidFill>
                <a:srgbClr val="3E3D2D"/>
              </a:solidFill>
            </a:endParaRPr>
          </a:p>
        </p:txBody>
      </p:sp>
      <p:sp>
        <p:nvSpPr>
          <p:cNvPr id="6" name="Slide Number Placeholder 5"/>
          <p:cNvSpPr>
            <a:spLocks noGrp="1"/>
          </p:cNvSpPr>
          <p:nvPr>
            <p:ph type="sldNum" sz="quarter" idx="12"/>
          </p:nvPr>
        </p:nvSpPr>
        <p:spPr/>
        <p:txBody>
          <a:bodyPr/>
          <a:lstStyle/>
          <a:p>
            <a:pPr algn="r"/>
            <a:fld id="{F99EC173-99AE-4773-AB25-02E469A13EAE}" type="slidenum">
              <a:rPr lang="en-US" smtClean="0">
                <a:solidFill>
                  <a:srgbClr val="3E3D2D"/>
                </a:solidFill>
              </a:rPr>
              <a:pPr algn="r"/>
              <a:t>‹#›</a:t>
            </a:fld>
            <a:endParaRPr lang="en-US" dirty="0">
              <a:solidFill>
                <a:srgbClr val="3E3D2D"/>
              </a:solidFill>
            </a:endParaRPr>
          </a:p>
        </p:txBody>
      </p:sp>
    </p:spTree>
    <p:extLst>
      <p:ext uri="{BB962C8B-B14F-4D97-AF65-F5344CB8AC3E}">
        <p14:creationId xmlns:p14="http://schemas.microsoft.com/office/powerpoint/2010/main" val="2633894704"/>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Album Cover">
    <p:spTree>
      <p:nvGrpSpPr>
        <p:cNvPr id="1" name=""/>
        <p:cNvGrpSpPr/>
        <p:nvPr/>
      </p:nvGrpSpPr>
      <p:grpSpPr>
        <a:xfrm>
          <a:off x="0" y="0"/>
          <a:ext cx="0" cy="0"/>
          <a:chOff x="0" y="0"/>
          <a:chExt cx="0" cy="0"/>
        </a:xfrm>
      </p:grpSpPr>
      <p:sp>
        <p:nvSpPr>
          <p:cNvPr id="24" name="Rectangle 7"/>
          <p:cNvSpPr>
            <a:spLocks noGrp="1"/>
          </p:cNvSpPr>
          <p:nvPr>
            <p:ph type="title" hasCustomPrompt="1"/>
          </p:nvPr>
        </p:nvSpPr>
        <p:spPr>
          <a:xfrm>
            <a:off x="304802" y="3962400"/>
            <a:ext cx="11064647" cy="1066800"/>
          </a:xfrm>
        </p:spPr>
        <p:txBody>
          <a:bodyPr bIns="0"/>
          <a:lstStyle>
            <a:lvl1pPr algn="r">
              <a:defRPr lang="en-US" dirty="0"/>
            </a:lvl1pPr>
            <a:extLst/>
          </a:lstStyle>
          <a:p>
            <a:r>
              <a:rPr lang="en-US" dirty="0" smtClean="0"/>
              <a:t>Click to add photo album title</a:t>
            </a:r>
            <a:endParaRPr lang="en-US" dirty="0"/>
          </a:p>
        </p:txBody>
      </p:sp>
      <p:sp>
        <p:nvSpPr>
          <p:cNvPr id="9" name="Rectangle 7"/>
          <p:cNvSpPr>
            <a:spLocks noGrp="1"/>
          </p:cNvSpPr>
          <p:nvPr>
            <p:ph type="body" sz="quarter" idx="10" hasCustomPrompt="1"/>
          </p:nvPr>
        </p:nvSpPr>
        <p:spPr>
          <a:xfrm>
            <a:off x="2844800" y="5133975"/>
            <a:ext cx="8515928" cy="1219200"/>
          </a:xfrm>
        </p:spPr>
        <p:txBody>
          <a:bodyPr vert="horz" tIns="0" anchor="t" anchorCtr="0">
            <a:noAutofit/>
          </a:bodyPr>
          <a:lstStyle>
            <a:lvl1pPr marL="0" marR="0" indent="0" algn="r" rtl="0" latinLnBrk="0">
              <a:spcBef>
                <a:spcPct val="20000"/>
              </a:spcBef>
              <a:buFontTx/>
              <a:buNone/>
              <a:defRPr sz="1800" i="0" baseline="0">
                <a:solidFill>
                  <a:schemeClr val="tx1"/>
                </a:solidFill>
                <a:latin typeface="+mn-lt"/>
                <a:ea typeface="+mn-ea"/>
                <a:cs typeface="+mn-cs"/>
              </a:defRPr>
            </a:lvl1pPr>
            <a:extLst/>
          </a:lstStyle>
          <a:p>
            <a:pPr lvl="0"/>
            <a:r>
              <a:rPr lang="en-US" dirty="0" smtClean="0"/>
              <a:t>Click to add date and other details</a:t>
            </a:r>
            <a:endParaRPr lang="en-US" dirty="0"/>
          </a:p>
        </p:txBody>
      </p:sp>
      <p:sp>
        <p:nvSpPr>
          <p:cNvPr id="27" name="Rectangle 6"/>
          <p:cNvSpPr>
            <a:spLocks noGrp="1"/>
          </p:cNvSpPr>
          <p:nvPr>
            <p:ph type="pic" sz="quarter" idx="11"/>
          </p:nvPr>
        </p:nvSpPr>
        <p:spPr>
          <a:xfrm>
            <a:off x="8128000" y="1600200"/>
            <a:ext cx="3048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extLst/>
          </a:lstStyle>
          <a:p>
            <a:pPr algn="ctr">
              <a:buFontTx/>
              <a:buNone/>
            </a:pPr>
            <a:r>
              <a:rPr lang="en-US" sz="2000" dirty="0" smtClean="0"/>
              <a:t>Click icon to add picture</a:t>
            </a:r>
            <a:endParaRPr lang="en-US" sz="2000" dirty="0"/>
          </a:p>
        </p:txBody>
      </p:sp>
      <p:sp>
        <p:nvSpPr>
          <p:cNvPr id="6" name="Rectangle 5"/>
          <p:cNvSpPr/>
          <p:nvPr userDrawn="1"/>
        </p:nvSpPr>
        <p:spPr>
          <a:xfrm>
            <a:off x="235792" y="186904"/>
            <a:ext cx="11684000" cy="6213896"/>
          </a:xfrm>
          <a:prstGeom prst="rect">
            <a:avLst/>
          </a:prstGeom>
          <a:noFill/>
          <a:ln w="9525" cap="rnd" cmpd="sng" algn="ctr">
            <a:solidFill>
              <a:schemeClr val="bg1">
                <a:tint val="85000"/>
              </a:schemeClr>
            </a:solidFill>
            <a:prstDash val="dash"/>
          </a:ln>
          <a:effectLst>
            <a:outerShdw blurRad="25400" dist="12700" dir="5400000" algn="tl" rotWithShape="0">
              <a:schemeClr val="bg1">
                <a:alpha val="60000"/>
              </a:scheme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sz="1800" dirty="0">
              <a:solidFill>
                <a:prstClr val="white"/>
              </a:solidFill>
            </a:endParaRPr>
          </a:p>
        </p:txBody>
      </p:sp>
      <p:sp>
        <p:nvSpPr>
          <p:cNvPr id="11" name="Rectangle 10"/>
          <p:cNvSpPr>
            <a:spLocks noGrp="1"/>
          </p:cNvSpPr>
          <p:nvPr>
            <p:ph type="dt" sz="half" idx="12"/>
          </p:nvPr>
        </p:nvSpPr>
        <p:spPr/>
        <p:txBody>
          <a:bodyPr/>
          <a:lstStyle>
            <a:extLst/>
          </a:lstStyle>
          <a:p>
            <a:fld id="{F30C84A2-23CF-44F5-B813-5187ED5C7D1C}" type="datetimeFigureOut">
              <a:rPr lang="en-US" smtClean="0">
                <a:solidFill>
                  <a:srgbClr val="3E3D2D"/>
                </a:solidFill>
              </a:rPr>
              <a:pPr/>
              <a:t>7/8/2015</a:t>
            </a:fld>
            <a:endParaRPr lang="en-US" dirty="0"/>
          </a:p>
        </p:txBody>
      </p:sp>
      <p:sp>
        <p:nvSpPr>
          <p:cNvPr id="12" name="Rectangle 11"/>
          <p:cNvSpPr>
            <a:spLocks noGrp="1"/>
          </p:cNvSpPr>
          <p:nvPr>
            <p:ph type="sldNum" sz="quarter" idx="13"/>
          </p:nvPr>
        </p:nvSpPr>
        <p:spPr/>
        <p:txBody>
          <a:bodyPr/>
          <a:lstStyle>
            <a:extLst/>
          </a:lstStyle>
          <a:p>
            <a:pPr algn="r"/>
            <a:fld id="{F99EC173-99AE-4773-AB25-02E469A13EAE}" type="slidenum">
              <a:rPr lang="en-US" smtClean="0">
                <a:solidFill>
                  <a:srgbClr val="3E3D2D"/>
                </a:solidFill>
              </a:rPr>
              <a:pPr algn="r"/>
              <a:t>‹#›</a:t>
            </a:fld>
            <a:endParaRPr lang="en-US" dirty="0"/>
          </a:p>
        </p:txBody>
      </p:sp>
      <p:sp>
        <p:nvSpPr>
          <p:cNvPr id="13" name="Rectangle 12"/>
          <p:cNvSpPr>
            <a:spLocks noGrp="1"/>
          </p:cNvSpPr>
          <p:nvPr>
            <p:ph type="ftr" sz="quarter" idx="14"/>
          </p:nvPr>
        </p:nvSpPr>
        <p:spPr/>
        <p:txBody>
          <a:bodyPr/>
          <a:lstStyle>
            <a:extLst/>
          </a:lstStyle>
          <a:p>
            <a:endParaRPr lang="en-US" dirty="0">
              <a:solidFill>
                <a:srgbClr val="94C600"/>
              </a:solidFill>
            </a:endParaRPr>
          </a:p>
        </p:txBody>
      </p:sp>
    </p:spTree>
    <p:extLst>
      <p:ext uri="{BB962C8B-B14F-4D97-AF65-F5344CB8AC3E}">
        <p14:creationId xmlns:p14="http://schemas.microsoft.com/office/powerpoint/2010/main" val="304496944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509872" y="0"/>
            <a:ext cx="13243109"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solidFill>
                  <a:prstClr val="black"/>
                </a:solidFill>
              </a:endParaRPr>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solidFill>
                  <a:prstClr val="black"/>
                </a:solidFill>
              </a:endParaRPr>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solidFill>
                  <a:prstClr val="black"/>
                </a:solidFill>
              </a:endParaRPr>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solidFill>
                  <a:prstClr val="black"/>
                </a:solidFill>
              </a:endParaRPr>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solidFill>
                  <a:prstClr val="black"/>
                </a:solidFill>
              </a:endParaRPr>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grpSp>
      <p:sp>
        <p:nvSpPr>
          <p:cNvPr id="46" name="Rectangle 45"/>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47" name="Rectangle 46"/>
          <p:cNvSpPr/>
          <p:nvPr/>
        </p:nvSpPr>
        <p:spPr>
          <a:xfrm>
            <a:off x="6198795" y="-21511"/>
            <a:ext cx="46736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2" name="Title 1"/>
          <p:cNvSpPr>
            <a:spLocks noGrp="1"/>
          </p:cNvSpPr>
          <p:nvPr>
            <p:ph type="ctrTitle"/>
          </p:nvPr>
        </p:nvSpPr>
        <p:spPr>
          <a:xfrm>
            <a:off x="6311154" y="2708476"/>
            <a:ext cx="4417807"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6311154" y="4421081"/>
            <a:ext cx="4413071"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318325" y="1516829"/>
            <a:ext cx="2844800" cy="750981"/>
          </a:xfrm>
        </p:spPr>
        <p:txBody>
          <a:bodyPr anchor="b"/>
          <a:lstStyle>
            <a:lvl1pPr algn="l">
              <a:defRPr sz="2400"/>
            </a:lvl1pPr>
          </a:lstStyle>
          <a:p>
            <a:fld id="{F30C84A2-23CF-44F5-B813-5187ED5C7D1C}" type="datetimeFigureOut">
              <a:rPr lang="en-US" sz="1200" smtClean="0">
                <a:solidFill>
                  <a:srgbClr val="3E3D2D"/>
                </a:solidFill>
              </a:rPr>
              <a:pPr/>
              <a:t>7/8/2015</a:t>
            </a:fld>
            <a:endParaRPr lang="en-US" sz="1200" dirty="0">
              <a:solidFill>
                <a:srgbClr val="3E3D2D"/>
              </a:solidFill>
            </a:endParaRPr>
          </a:p>
        </p:txBody>
      </p:sp>
      <p:sp>
        <p:nvSpPr>
          <p:cNvPr id="50" name="Rectangle 49"/>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 name="Footer Placeholder 4"/>
          <p:cNvSpPr>
            <a:spLocks noGrp="1"/>
          </p:cNvSpPr>
          <p:nvPr>
            <p:ph type="ftr" sz="quarter" idx="11"/>
          </p:nvPr>
        </p:nvSpPr>
        <p:spPr>
          <a:xfrm>
            <a:off x="7071360" y="5719967"/>
            <a:ext cx="3775456" cy="365125"/>
          </a:xfrm>
        </p:spPr>
        <p:txBody>
          <a:bodyPr>
            <a:normAutofit/>
          </a:bodyPr>
          <a:lstStyle>
            <a:lvl1pPr>
              <a:defRPr>
                <a:solidFill>
                  <a:schemeClr val="accent1"/>
                </a:solidFill>
              </a:defRPr>
            </a:lvl1pPr>
          </a:lstStyle>
          <a:p>
            <a:pPr algn="ctr"/>
            <a:endParaRPr lang="en-US" dirty="0">
              <a:solidFill>
                <a:srgbClr val="3E3D2D"/>
              </a:solidFill>
            </a:endParaRPr>
          </a:p>
        </p:txBody>
      </p:sp>
      <p:sp>
        <p:nvSpPr>
          <p:cNvPr id="6" name="Slide Number Placeholder 5"/>
          <p:cNvSpPr>
            <a:spLocks noGrp="1"/>
          </p:cNvSpPr>
          <p:nvPr>
            <p:ph type="sldNum" sz="quarter" idx="12"/>
          </p:nvPr>
        </p:nvSpPr>
        <p:spPr>
          <a:xfrm>
            <a:off x="6198795" y="5719967"/>
            <a:ext cx="858221" cy="365125"/>
          </a:xfrm>
        </p:spPr>
        <p:txBody>
          <a:bodyPr/>
          <a:lstStyle>
            <a:lvl1pPr>
              <a:defRPr>
                <a:solidFill>
                  <a:schemeClr val="accent1"/>
                </a:solidFill>
              </a:defRPr>
            </a:lvl1pPr>
          </a:lstStyle>
          <a:p>
            <a:pPr algn="r"/>
            <a:fld id="{F99EC173-99AE-4773-AB25-02E469A13EAE}" type="slidenum">
              <a:rPr lang="en-US" smtClean="0">
                <a:solidFill>
                  <a:srgbClr val="3E3D2D"/>
                </a:solidFill>
              </a:rPr>
              <a:pPr algn="r"/>
              <a:t>‹#›</a:t>
            </a:fld>
            <a:endParaRPr lang="en-US" dirty="0">
              <a:solidFill>
                <a:srgbClr val="3E3D2D"/>
              </a:solidFill>
            </a:endParaRPr>
          </a:p>
        </p:txBody>
      </p:sp>
      <p:sp>
        <p:nvSpPr>
          <p:cNvPr id="89" name="Rectangle 88"/>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Tree>
    <p:extLst>
      <p:ext uri="{BB962C8B-B14F-4D97-AF65-F5344CB8AC3E}">
        <p14:creationId xmlns:p14="http://schemas.microsoft.com/office/powerpoint/2010/main" val="102204003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B2EC6F-6501-4E04-BD6C-A8A6CABB2C5B}" type="datetimeFigureOut">
              <a:rPr lang="en-US" smtClean="0"/>
              <a:pPr/>
              <a:t>7/8/2015</a:t>
            </a:fld>
            <a:endParaRPr lang="en-US" dirty="0"/>
          </a:p>
        </p:txBody>
      </p:sp>
      <p:sp>
        <p:nvSpPr>
          <p:cNvPr id="5" name="Footer Placeholder 4"/>
          <p:cNvSpPr>
            <a:spLocks noGrp="1"/>
          </p:cNvSpPr>
          <p:nvPr>
            <p:ph type="ftr" sz="quarter" idx="11"/>
          </p:nvPr>
        </p:nvSpPr>
        <p:spPr/>
        <p:txBody>
          <a:bodyPr/>
          <a:lstStyle/>
          <a:p>
            <a:endParaRPr lang="en-US" dirty="0">
              <a:solidFill>
                <a:srgbClr val="94C600"/>
              </a:solidFill>
            </a:endParaRPr>
          </a:p>
        </p:txBody>
      </p:sp>
      <p:sp>
        <p:nvSpPr>
          <p:cNvPr id="6" name="Slide Number Placeholder 5"/>
          <p:cNvSpPr>
            <a:spLocks noGrp="1"/>
          </p:cNvSpPr>
          <p:nvPr>
            <p:ph type="sldNum" sz="quarter" idx="12"/>
          </p:nvPr>
        </p:nvSpPr>
        <p:spPr/>
        <p:txBody>
          <a:bodyPr/>
          <a:lstStyle/>
          <a:p>
            <a:fld id="{963B0023-0CED-47F7-85AE-654F0B232C29}" type="slidenum">
              <a:rPr lang="en-US" smtClean="0"/>
              <a:pPr/>
              <a:t>‹#›</a:t>
            </a:fld>
            <a:endParaRPr lang="en-US" dirty="0"/>
          </a:p>
        </p:txBody>
      </p:sp>
    </p:spTree>
    <p:extLst>
      <p:ext uri="{BB962C8B-B14F-4D97-AF65-F5344CB8AC3E}">
        <p14:creationId xmlns:p14="http://schemas.microsoft.com/office/powerpoint/2010/main" val="30692435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78194" y="2900830"/>
            <a:ext cx="8849957"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678194" y="4267201"/>
            <a:ext cx="8849956"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0C84A2-23CF-44F5-B813-5187ED5C7D1C}" type="datetimeFigureOut">
              <a:rPr lang="en-US" smtClean="0">
                <a:solidFill>
                  <a:srgbClr val="3E3D2D"/>
                </a:solidFill>
              </a:rPr>
              <a:pPr/>
              <a:t>7/8/2015</a:t>
            </a:fld>
            <a:endParaRPr lang="en-US" dirty="0">
              <a:solidFill>
                <a:srgbClr val="3E3D2D"/>
              </a:solidFill>
            </a:endParaRPr>
          </a:p>
        </p:txBody>
      </p:sp>
      <p:sp>
        <p:nvSpPr>
          <p:cNvPr id="5" name="Footer Placeholder 4"/>
          <p:cNvSpPr>
            <a:spLocks noGrp="1"/>
          </p:cNvSpPr>
          <p:nvPr>
            <p:ph type="ftr" sz="quarter" idx="11"/>
          </p:nvPr>
        </p:nvSpPr>
        <p:spPr/>
        <p:txBody>
          <a:bodyPr/>
          <a:lstStyle/>
          <a:p>
            <a:pPr algn="ctr"/>
            <a:endParaRPr lang="en-US" dirty="0">
              <a:solidFill>
                <a:srgbClr val="3E3D2D"/>
              </a:solidFill>
            </a:endParaRPr>
          </a:p>
        </p:txBody>
      </p:sp>
      <p:sp>
        <p:nvSpPr>
          <p:cNvPr id="6" name="Slide Number Placeholder 5"/>
          <p:cNvSpPr>
            <a:spLocks noGrp="1"/>
          </p:cNvSpPr>
          <p:nvPr>
            <p:ph type="sldNum" sz="quarter" idx="12"/>
          </p:nvPr>
        </p:nvSpPr>
        <p:spPr/>
        <p:txBody>
          <a:bodyPr/>
          <a:lstStyle/>
          <a:p>
            <a:pPr algn="r"/>
            <a:fld id="{F99EC173-99AE-4773-AB25-02E469A13EAE}" type="slidenum">
              <a:rPr lang="en-US" smtClean="0">
                <a:solidFill>
                  <a:srgbClr val="3E3D2D"/>
                </a:solidFill>
              </a:rPr>
              <a:pPr algn="r"/>
              <a:t>‹#›</a:t>
            </a:fld>
            <a:endParaRPr lang="en-US" dirty="0">
              <a:solidFill>
                <a:srgbClr val="3E3D2D"/>
              </a:solidFill>
            </a:endParaRPr>
          </a:p>
        </p:txBody>
      </p:sp>
    </p:spTree>
    <p:extLst>
      <p:ext uri="{BB962C8B-B14F-4D97-AF65-F5344CB8AC3E}">
        <p14:creationId xmlns:p14="http://schemas.microsoft.com/office/powerpoint/2010/main" val="637508498"/>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F30C84A2-23CF-44F5-B813-5187ED5C7D1C}" type="datetimeFigureOut">
              <a:rPr lang="en-US" smtClean="0">
                <a:solidFill>
                  <a:srgbClr val="3E3D2D"/>
                </a:solidFill>
              </a:rPr>
              <a:pPr/>
              <a:t>7/8/2015</a:t>
            </a:fld>
            <a:endParaRPr lang="en-US" dirty="0">
              <a:solidFill>
                <a:srgbClr val="3E3D2D"/>
              </a:solidFill>
            </a:endParaRPr>
          </a:p>
        </p:txBody>
      </p:sp>
      <p:sp>
        <p:nvSpPr>
          <p:cNvPr id="6" name="Footer Placeholder 5"/>
          <p:cNvSpPr>
            <a:spLocks noGrp="1"/>
          </p:cNvSpPr>
          <p:nvPr>
            <p:ph type="ftr" sz="quarter" idx="11"/>
          </p:nvPr>
        </p:nvSpPr>
        <p:spPr/>
        <p:txBody>
          <a:bodyPr/>
          <a:lstStyle/>
          <a:p>
            <a:pPr algn="ctr"/>
            <a:endParaRPr lang="en-US" dirty="0">
              <a:solidFill>
                <a:srgbClr val="3E3D2D"/>
              </a:solidFill>
            </a:endParaRPr>
          </a:p>
        </p:txBody>
      </p:sp>
      <p:sp>
        <p:nvSpPr>
          <p:cNvPr id="7" name="Slide Number Placeholder 6"/>
          <p:cNvSpPr>
            <a:spLocks noGrp="1"/>
          </p:cNvSpPr>
          <p:nvPr>
            <p:ph type="sldNum" sz="quarter" idx="12"/>
          </p:nvPr>
        </p:nvSpPr>
        <p:spPr/>
        <p:txBody>
          <a:bodyPr/>
          <a:lstStyle/>
          <a:p>
            <a:pPr algn="r"/>
            <a:fld id="{F99EC173-99AE-4773-AB25-02E469A13EAE}" type="slidenum">
              <a:rPr lang="en-US" smtClean="0">
                <a:solidFill>
                  <a:srgbClr val="3E3D2D"/>
                </a:solidFill>
              </a:rPr>
              <a:pPr algn="r"/>
              <a:t>‹#›</a:t>
            </a:fld>
            <a:endParaRPr lang="en-US" dirty="0">
              <a:solidFill>
                <a:srgbClr val="3E3D2D"/>
              </a:solidFill>
            </a:endParaRPr>
          </a:p>
        </p:txBody>
      </p:sp>
      <p:sp>
        <p:nvSpPr>
          <p:cNvPr id="9" name="Content Placeholder 8"/>
          <p:cNvSpPr>
            <a:spLocks noGrp="1"/>
          </p:cNvSpPr>
          <p:nvPr>
            <p:ph sz="quarter" idx="13"/>
          </p:nvPr>
        </p:nvSpPr>
        <p:spPr>
          <a:xfrm>
            <a:off x="1389888" y="2313432"/>
            <a:ext cx="4559808"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6193536" y="2313431"/>
            <a:ext cx="4559808"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61688362"/>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82815" y="2316009"/>
            <a:ext cx="407619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88961"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82450" y="2316010"/>
            <a:ext cx="4074289"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536"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30C84A2-23CF-44F5-B813-5187ED5C7D1C}" type="datetimeFigureOut">
              <a:rPr lang="en-US" smtClean="0">
                <a:solidFill>
                  <a:srgbClr val="3E3D2D"/>
                </a:solidFill>
              </a:rPr>
              <a:pPr/>
              <a:t>7/8/2015</a:t>
            </a:fld>
            <a:endParaRPr lang="en-US" dirty="0">
              <a:solidFill>
                <a:srgbClr val="3E3D2D"/>
              </a:solidFill>
            </a:endParaRPr>
          </a:p>
        </p:txBody>
      </p:sp>
      <p:sp>
        <p:nvSpPr>
          <p:cNvPr id="8" name="Footer Placeholder 7"/>
          <p:cNvSpPr>
            <a:spLocks noGrp="1"/>
          </p:cNvSpPr>
          <p:nvPr>
            <p:ph type="ftr" sz="quarter" idx="11"/>
          </p:nvPr>
        </p:nvSpPr>
        <p:spPr/>
        <p:txBody>
          <a:bodyPr/>
          <a:lstStyle/>
          <a:p>
            <a:pPr algn="ctr"/>
            <a:endParaRPr lang="en-US" dirty="0">
              <a:solidFill>
                <a:srgbClr val="3E3D2D"/>
              </a:solidFill>
            </a:endParaRPr>
          </a:p>
        </p:txBody>
      </p:sp>
      <p:sp>
        <p:nvSpPr>
          <p:cNvPr id="9" name="Slide Number Placeholder 8"/>
          <p:cNvSpPr>
            <a:spLocks noGrp="1"/>
          </p:cNvSpPr>
          <p:nvPr>
            <p:ph type="sldNum" sz="quarter" idx="12"/>
          </p:nvPr>
        </p:nvSpPr>
        <p:spPr/>
        <p:txBody>
          <a:bodyPr/>
          <a:lstStyle/>
          <a:p>
            <a:pPr algn="r"/>
            <a:fld id="{F99EC173-99AE-4773-AB25-02E469A13EAE}" type="slidenum">
              <a:rPr lang="en-US" smtClean="0">
                <a:solidFill>
                  <a:srgbClr val="3E3D2D"/>
                </a:solidFill>
              </a:rPr>
              <a:pPr algn="r"/>
              <a:t>‹#›</a:t>
            </a:fld>
            <a:endParaRPr lang="en-US" dirty="0">
              <a:solidFill>
                <a:srgbClr val="3E3D2D"/>
              </a:solidFill>
            </a:endParaRPr>
          </a:p>
        </p:txBody>
      </p:sp>
    </p:spTree>
    <p:extLst>
      <p:ext uri="{BB962C8B-B14F-4D97-AF65-F5344CB8AC3E}">
        <p14:creationId xmlns:p14="http://schemas.microsoft.com/office/powerpoint/2010/main" val="213886022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4CA159C-B6E0-4F10-9F4A-2FA57003B139}" type="datetime1">
              <a:rPr lang="en-US" smtClean="0"/>
              <a:t>7/8/2015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4" name="Content Placeholder 3"/>
          <p:cNvSpPr>
            <a:spLocks noGrp="1"/>
          </p:cNvSpPr>
          <p:nvPr>
            <p:ph sz="half" idx="2"/>
          </p:nvPr>
        </p:nvSpPr>
        <p:spPr>
          <a:xfrm>
            <a:off x="6197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Content Placeholder 2"/>
          <p:cNvSpPr>
            <a:spLocks noGrp="1"/>
          </p:cNvSpPr>
          <p:nvPr>
            <p:ph sz="half" idx="1"/>
          </p:nvPr>
        </p:nvSpPr>
        <p:spPr>
          <a:xfrm>
            <a:off x="609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895115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0C84A2-23CF-44F5-B813-5187ED5C7D1C}" type="datetimeFigureOut">
              <a:rPr lang="en-US" smtClean="0">
                <a:solidFill>
                  <a:srgbClr val="3E3D2D"/>
                </a:solidFill>
              </a:rPr>
              <a:pPr/>
              <a:t>7/8/2015</a:t>
            </a:fld>
            <a:endParaRPr lang="en-US" dirty="0">
              <a:solidFill>
                <a:srgbClr val="3E3D2D"/>
              </a:solidFill>
            </a:endParaRPr>
          </a:p>
        </p:txBody>
      </p:sp>
      <p:sp>
        <p:nvSpPr>
          <p:cNvPr id="4" name="Footer Placeholder 3"/>
          <p:cNvSpPr>
            <a:spLocks noGrp="1"/>
          </p:cNvSpPr>
          <p:nvPr>
            <p:ph type="ftr" sz="quarter" idx="11"/>
          </p:nvPr>
        </p:nvSpPr>
        <p:spPr/>
        <p:txBody>
          <a:bodyPr/>
          <a:lstStyle/>
          <a:p>
            <a:pPr algn="ctr"/>
            <a:endParaRPr lang="en-US" dirty="0">
              <a:solidFill>
                <a:srgbClr val="3E3D2D"/>
              </a:solidFill>
            </a:endParaRPr>
          </a:p>
        </p:txBody>
      </p:sp>
      <p:sp>
        <p:nvSpPr>
          <p:cNvPr id="5" name="Slide Number Placeholder 4"/>
          <p:cNvSpPr>
            <a:spLocks noGrp="1"/>
          </p:cNvSpPr>
          <p:nvPr>
            <p:ph type="sldNum" sz="quarter" idx="12"/>
          </p:nvPr>
        </p:nvSpPr>
        <p:spPr/>
        <p:txBody>
          <a:bodyPr/>
          <a:lstStyle/>
          <a:p>
            <a:pPr algn="r"/>
            <a:fld id="{F99EC173-99AE-4773-AB25-02E469A13EAE}" type="slidenum">
              <a:rPr lang="en-US" smtClean="0">
                <a:solidFill>
                  <a:srgbClr val="3E3D2D"/>
                </a:solidFill>
              </a:rPr>
              <a:pPr algn="r"/>
              <a:t>‹#›</a:t>
            </a:fld>
            <a:endParaRPr lang="en-US" dirty="0">
              <a:solidFill>
                <a:srgbClr val="3E3D2D"/>
              </a:solidFill>
            </a:endParaRPr>
          </a:p>
        </p:txBody>
      </p:sp>
    </p:spTree>
    <p:extLst>
      <p:ext uri="{BB962C8B-B14F-4D97-AF65-F5344CB8AC3E}">
        <p14:creationId xmlns:p14="http://schemas.microsoft.com/office/powerpoint/2010/main" val="2373366659"/>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EC3ED-7435-49F9-84C8-03CCA2F8DEDB}" type="datetime4">
              <a:rPr lang="en-US" smtClean="0"/>
              <a:pPr/>
              <a:t>July 8, 2015</a:t>
            </a:fld>
            <a:endParaRPr lang="en-US" dirty="0"/>
          </a:p>
        </p:txBody>
      </p:sp>
      <p:sp>
        <p:nvSpPr>
          <p:cNvPr id="3" name="Footer Placeholder 2"/>
          <p:cNvSpPr>
            <a:spLocks noGrp="1"/>
          </p:cNvSpPr>
          <p:nvPr>
            <p:ph type="ftr" sz="quarter" idx="11"/>
          </p:nvPr>
        </p:nvSpPr>
        <p:spPr/>
        <p:txBody>
          <a:bodyPr/>
          <a:lstStyle/>
          <a:p>
            <a:endParaRPr lang="en-US" dirty="0">
              <a:solidFill>
                <a:srgbClr val="94C600"/>
              </a:solidFill>
            </a:endParaRPr>
          </a:p>
        </p:txBody>
      </p:sp>
      <p:sp>
        <p:nvSpPr>
          <p:cNvPr id="4" name="Slide Number Placeholder 3"/>
          <p:cNvSpPr>
            <a:spLocks noGrp="1"/>
          </p:cNvSpPr>
          <p:nvPr>
            <p:ph type="sldNum" sz="quarter" idx="12"/>
          </p:nvPr>
        </p:nvSpPr>
        <p:spPr/>
        <p:txBody>
          <a:bodyPr/>
          <a:lstStyle/>
          <a:p>
            <a:fld id="{8B37D5FE-740C-46F5-801A-FA5477D9711F}" type="slidenum">
              <a:rPr lang="en-US" smtClean="0"/>
              <a:pPr/>
              <a:t>‹#›</a:t>
            </a:fld>
            <a:endParaRPr lang="en-US" dirty="0"/>
          </a:p>
        </p:txBody>
      </p:sp>
    </p:spTree>
    <p:extLst>
      <p:ext uri="{BB962C8B-B14F-4D97-AF65-F5344CB8AC3E}">
        <p14:creationId xmlns:p14="http://schemas.microsoft.com/office/powerpoint/2010/main" val="277056601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509872" y="0"/>
            <a:ext cx="13243109"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solidFill>
                  <a:prstClr val="black"/>
                </a:solidFill>
              </a:endParaRPr>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solidFill>
                  <a:prstClr val="black"/>
                </a:solidFill>
              </a:endParaRPr>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solidFill>
                  <a:prstClr val="black"/>
                </a:solidFill>
              </a:endParaRPr>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solidFill>
                  <a:prstClr val="black"/>
                </a:solidFill>
              </a:endParaRPr>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solidFill>
                  <a:prstClr val="black"/>
                </a:solidFill>
              </a:endParaRPr>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grpSp>
      <p:sp>
        <p:nvSpPr>
          <p:cNvPr id="46" name="Rectangle 45"/>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7" name="Rectangle 56"/>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 name="Date Placeholder 4"/>
          <p:cNvSpPr>
            <a:spLocks noGrp="1"/>
          </p:cNvSpPr>
          <p:nvPr>
            <p:ph type="dt" sz="half" idx="10"/>
          </p:nvPr>
        </p:nvSpPr>
        <p:spPr/>
        <p:txBody>
          <a:bodyPr/>
          <a:lstStyle/>
          <a:p>
            <a:fld id="{F30C84A2-23CF-44F5-B813-5187ED5C7D1C}" type="datetimeFigureOut">
              <a:rPr lang="en-US" smtClean="0">
                <a:solidFill>
                  <a:srgbClr val="3E3D2D"/>
                </a:solidFill>
              </a:rPr>
              <a:pPr/>
              <a:t>7/8/2015</a:t>
            </a:fld>
            <a:endParaRPr lang="en-US" dirty="0">
              <a:solidFill>
                <a:srgbClr val="3E3D2D"/>
              </a:solidFill>
            </a:endParaRPr>
          </a:p>
        </p:txBody>
      </p:sp>
      <p:sp>
        <p:nvSpPr>
          <p:cNvPr id="7" name="Slide Number Placeholder 6"/>
          <p:cNvSpPr>
            <a:spLocks noGrp="1"/>
          </p:cNvSpPr>
          <p:nvPr>
            <p:ph type="sldNum" sz="quarter" idx="12"/>
          </p:nvPr>
        </p:nvSpPr>
        <p:spPr/>
        <p:txBody>
          <a:bodyPr/>
          <a:lstStyle/>
          <a:p>
            <a:pPr algn="r"/>
            <a:fld id="{F99EC173-99AE-4773-AB25-02E469A13EAE}" type="slidenum">
              <a:rPr lang="en-US" smtClean="0">
                <a:solidFill>
                  <a:srgbClr val="3E3D2D"/>
                </a:solidFill>
              </a:rPr>
              <a:pPr algn="r"/>
              <a:t>‹#›</a:t>
            </a:fld>
            <a:endParaRPr lang="en-US" dirty="0">
              <a:solidFill>
                <a:srgbClr val="3E3D2D"/>
              </a:solidFill>
            </a:endParaRPr>
          </a:p>
        </p:txBody>
      </p:sp>
      <p:sp>
        <p:nvSpPr>
          <p:cNvPr id="58" name="Rectangle 57"/>
          <p:cNvSpPr/>
          <p:nvPr/>
        </p:nvSpPr>
        <p:spPr>
          <a:xfrm>
            <a:off x="1207429" y="601884"/>
            <a:ext cx="4749676"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3" name="Content Placeholder 2"/>
          <p:cNvSpPr>
            <a:spLocks noGrp="1"/>
          </p:cNvSpPr>
          <p:nvPr>
            <p:ph idx="1"/>
          </p:nvPr>
        </p:nvSpPr>
        <p:spPr>
          <a:xfrm>
            <a:off x="1527859" y="856527"/>
            <a:ext cx="4120587"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 name="Footer Placeholder 5"/>
          <p:cNvSpPr>
            <a:spLocks noGrp="1"/>
          </p:cNvSpPr>
          <p:nvPr>
            <p:ph type="ftr" sz="quarter" idx="11"/>
          </p:nvPr>
        </p:nvSpPr>
        <p:spPr>
          <a:xfrm>
            <a:off x="6188597" y="5724836"/>
            <a:ext cx="4658219" cy="365125"/>
          </a:xfrm>
        </p:spPr>
        <p:txBody>
          <a:bodyPr>
            <a:normAutofit/>
          </a:bodyPr>
          <a:lstStyle/>
          <a:p>
            <a:pPr algn="ctr"/>
            <a:endParaRPr lang="en-US" dirty="0">
              <a:solidFill>
                <a:srgbClr val="3E3D2D"/>
              </a:solidFill>
            </a:endParaRPr>
          </a:p>
        </p:txBody>
      </p:sp>
      <p:sp>
        <p:nvSpPr>
          <p:cNvPr id="2" name="Title 1"/>
          <p:cNvSpPr>
            <a:spLocks noGrp="1"/>
          </p:cNvSpPr>
          <p:nvPr>
            <p:ph type="title"/>
          </p:nvPr>
        </p:nvSpPr>
        <p:spPr>
          <a:xfrm>
            <a:off x="6319777" y="2657435"/>
            <a:ext cx="4406096"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6315456" y="4136994"/>
            <a:ext cx="4398379"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19578186"/>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509872" y="0"/>
            <a:ext cx="13243109"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solidFill>
                  <a:prstClr val="black"/>
                </a:solidFill>
              </a:endParaRPr>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solidFill>
                  <a:prstClr val="black"/>
                </a:solidFill>
              </a:endParaRPr>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solidFill>
                  <a:prstClr val="black"/>
                </a:solidFill>
              </a:endParaRPr>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solidFill>
                  <a:prstClr val="black"/>
                </a:solidFill>
              </a:endParaRPr>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solidFill>
                  <a:prstClr val="black"/>
                </a:solidFill>
              </a:endParaRPr>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grpSp>
      <p:sp>
        <p:nvSpPr>
          <p:cNvPr id="94" name="Rectangle 93"/>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01" name="Rectangle 100"/>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02" name="Rectangle 101"/>
          <p:cNvSpPr/>
          <p:nvPr/>
        </p:nvSpPr>
        <p:spPr>
          <a:xfrm>
            <a:off x="1207429" y="601884"/>
            <a:ext cx="4749676"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05" name="Rectangle 104"/>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2" name="Title 1"/>
          <p:cNvSpPr>
            <a:spLocks noGrp="1"/>
          </p:cNvSpPr>
          <p:nvPr>
            <p:ph type="title"/>
          </p:nvPr>
        </p:nvSpPr>
        <p:spPr>
          <a:xfrm>
            <a:off x="6312565" y="2660904"/>
            <a:ext cx="4401312"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340278" y="693795"/>
            <a:ext cx="4479497"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6312841" y="4133089"/>
            <a:ext cx="4400764"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0C84A2-23CF-44F5-B813-5187ED5C7D1C}" type="datetimeFigureOut">
              <a:rPr lang="en-US" smtClean="0">
                <a:solidFill>
                  <a:srgbClr val="3E3D2D"/>
                </a:solidFill>
              </a:rPr>
              <a:pPr/>
              <a:t>7/8/2015</a:t>
            </a:fld>
            <a:endParaRPr lang="en-US" dirty="0">
              <a:solidFill>
                <a:srgbClr val="3E3D2D"/>
              </a:solidFill>
            </a:endParaRPr>
          </a:p>
        </p:txBody>
      </p:sp>
      <p:sp>
        <p:nvSpPr>
          <p:cNvPr id="6" name="Footer Placeholder 5"/>
          <p:cNvSpPr>
            <a:spLocks noGrp="1"/>
          </p:cNvSpPr>
          <p:nvPr>
            <p:ph type="ftr" sz="quarter" idx="11"/>
          </p:nvPr>
        </p:nvSpPr>
        <p:spPr>
          <a:xfrm>
            <a:off x="6188597" y="5724836"/>
            <a:ext cx="4658219" cy="365125"/>
          </a:xfrm>
        </p:spPr>
        <p:txBody>
          <a:bodyPr>
            <a:normAutofit/>
          </a:bodyPr>
          <a:lstStyle/>
          <a:p>
            <a:pPr algn="ctr"/>
            <a:endParaRPr lang="en-US" dirty="0">
              <a:solidFill>
                <a:srgbClr val="3E3D2D"/>
              </a:solidFill>
            </a:endParaRPr>
          </a:p>
        </p:txBody>
      </p:sp>
      <p:sp>
        <p:nvSpPr>
          <p:cNvPr id="7" name="Slide Number Placeholder 6"/>
          <p:cNvSpPr>
            <a:spLocks noGrp="1"/>
          </p:cNvSpPr>
          <p:nvPr>
            <p:ph type="sldNum" sz="quarter" idx="12"/>
          </p:nvPr>
        </p:nvSpPr>
        <p:spPr/>
        <p:txBody>
          <a:bodyPr/>
          <a:lstStyle/>
          <a:p>
            <a:pPr algn="r"/>
            <a:fld id="{F99EC173-99AE-4773-AB25-02E469A13EAE}" type="slidenum">
              <a:rPr lang="en-US" smtClean="0">
                <a:solidFill>
                  <a:srgbClr val="3E3D2D"/>
                </a:solidFill>
              </a:rPr>
              <a:pPr algn="r"/>
              <a:t>‹#›</a:t>
            </a:fld>
            <a:endParaRPr lang="en-US" dirty="0">
              <a:solidFill>
                <a:srgbClr val="3E3D2D"/>
              </a:solidFill>
            </a:endParaRPr>
          </a:p>
        </p:txBody>
      </p:sp>
    </p:spTree>
    <p:extLst>
      <p:ext uri="{BB962C8B-B14F-4D97-AF65-F5344CB8AC3E}">
        <p14:creationId xmlns:p14="http://schemas.microsoft.com/office/powerpoint/2010/main" val="4135832522"/>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0C84A2-23CF-44F5-B813-5187ED5C7D1C}" type="datetimeFigureOut">
              <a:rPr lang="en-US" smtClean="0">
                <a:solidFill>
                  <a:srgbClr val="3E3D2D"/>
                </a:solidFill>
              </a:rPr>
              <a:pPr/>
              <a:t>7/8/2015</a:t>
            </a:fld>
            <a:endParaRPr lang="en-US" dirty="0">
              <a:solidFill>
                <a:srgbClr val="3E3D2D"/>
              </a:solidFill>
            </a:endParaRPr>
          </a:p>
        </p:txBody>
      </p:sp>
      <p:sp>
        <p:nvSpPr>
          <p:cNvPr id="5" name="Footer Placeholder 4"/>
          <p:cNvSpPr>
            <a:spLocks noGrp="1"/>
          </p:cNvSpPr>
          <p:nvPr>
            <p:ph type="ftr" sz="quarter" idx="11"/>
          </p:nvPr>
        </p:nvSpPr>
        <p:spPr/>
        <p:txBody>
          <a:bodyPr/>
          <a:lstStyle/>
          <a:p>
            <a:pPr algn="ctr"/>
            <a:endParaRPr lang="en-US" dirty="0">
              <a:solidFill>
                <a:srgbClr val="3E3D2D"/>
              </a:solidFill>
            </a:endParaRPr>
          </a:p>
        </p:txBody>
      </p:sp>
      <p:sp>
        <p:nvSpPr>
          <p:cNvPr id="6" name="Slide Number Placeholder 5"/>
          <p:cNvSpPr>
            <a:spLocks noGrp="1"/>
          </p:cNvSpPr>
          <p:nvPr>
            <p:ph type="sldNum" sz="quarter" idx="12"/>
          </p:nvPr>
        </p:nvSpPr>
        <p:spPr/>
        <p:txBody>
          <a:bodyPr/>
          <a:lstStyle/>
          <a:p>
            <a:pPr algn="r"/>
            <a:fld id="{F99EC173-99AE-4773-AB25-02E469A13EAE}" type="slidenum">
              <a:rPr lang="en-US" smtClean="0">
                <a:solidFill>
                  <a:srgbClr val="3E3D2D"/>
                </a:solidFill>
              </a:rPr>
              <a:pPr algn="r"/>
              <a:t>‹#›</a:t>
            </a:fld>
            <a:endParaRPr lang="en-US" dirty="0">
              <a:solidFill>
                <a:srgbClr val="3E3D2D"/>
              </a:solidFill>
            </a:endParaRPr>
          </a:p>
        </p:txBody>
      </p:sp>
    </p:spTree>
    <p:extLst>
      <p:ext uri="{BB962C8B-B14F-4D97-AF65-F5344CB8AC3E}">
        <p14:creationId xmlns:p14="http://schemas.microsoft.com/office/powerpoint/2010/main" val="515610348"/>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1030147"/>
            <a:ext cx="1979271"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404395" y="1030147"/>
            <a:ext cx="7231605"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0C84A2-23CF-44F5-B813-5187ED5C7D1C}" type="datetimeFigureOut">
              <a:rPr lang="en-US" smtClean="0">
                <a:solidFill>
                  <a:srgbClr val="3E3D2D"/>
                </a:solidFill>
              </a:rPr>
              <a:pPr/>
              <a:t>7/8/2015</a:t>
            </a:fld>
            <a:endParaRPr lang="en-US" dirty="0">
              <a:solidFill>
                <a:srgbClr val="3E3D2D"/>
              </a:solidFill>
            </a:endParaRPr>
          </a:p>
        </p:txBody>
      </p:sp>
      <p:sp>
        <p:nvSpPr>
          <p:cNvPr id="5" name="Footer Placeholder 4"/>
          <p:cNvSpPr>
            <a:spLocks noGrp="1"/>
          </p:cNvSpPr>
          <p:nvPr>
            <p:ph type="ftr" sz="quarter" idx="11"/>
          </p:nvPr>
        </p:nvSpPr>
        <p:spPr/>
        <p:txBody>
          <a:bodyPr/>
          <a:lstStyle/>
          <a:p>
            <a:pPr algn="ctr"/>
            <a:endParaRPr lang="en-US" dirty="0">
              <a:solidFill>
                <a:srgbClr val="3E3D2D"/>
              </a:solidFill>
            </a:endParaRPr>
          </a:p>
        </p:txBody>
      </p:sp>
      <p:sp>
        <p:nvSpPr>
          <p:cNvPr id="6" name="Slide Number Placeholder 5"/>
          <p:cNvSpPr>
            <a:spLocks noGrp="1"/>
          </p:cNvSpPr>
          <p:nvPr>
            <p:ph type="sldNum" sz="quarter" idx="12"/>
          </p:nvPr>
        </p:nvSpPr>
        <p:spPr/>
        <p:txBody>
          <a:bodyPr/>
          <a:lstStyle/>
          <a:p>
            <a:pPr algn="r"/>
            <a:fld id="{F99EC173-99AE-4773-AB25-02E469A13EAE}" type="slidenum">
              <a:rPr lang="en-US" smtClean="0">
                <a:solidFill>
                  <a:srgbClr val="3E3D2D"/>
                </a:solidFill>
              </a:rPr>
              <a:pPr algn="r"/>
              <a:t>‹#›</a:t>
            </a:fld>
            <a:endParaRPr lang="en-US" dirty="0">
              <a:solidFill>
                <a:srgbClr val="3E3D2D"/>
              </a:solidFill>
            </a:endParaRPr>
          </a:p>
        </p:txBody>
      </p:sp>
    </p:spTree>
    <p:extLst>
      <p:ext uri="{BB962C8B-B14F-4D97-AF65-F5344CB8AC3E}">
        <p14:creationId xmlns:p14="http://schemas.microsoft.com/office/powerpoint/2010/main" val="3941799796"/>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Album Cover">
    <p:spTree>
      <p:nvGrpSpPr>
        <p:cNvPr id="1" name=""/>
        <p:cNvGrpSpPr/>
        <p:nvPr/>
      </p:nvGrpSpPr>
      <p:grpSpPr>
        <a:xfrm>
          <a:off x="0" y="0"/>
          <a:ext cx="0" cy="0"/>
          <a:chOff x="0" y="0"/>
          <a:chExt cx="0" cy="0"/>
        </a:xfrm>
      </p:grpSpPr>
      <p:sp>
        <p:nvSpPr>
          <p:cNvPr id="24" name="Rectangle 7"/>
          <p:cNvSpPr>
            <a:spLocks noGrp="1"/>
          </p:cNvSpPr>
          <p:nvPr>
            <p:ph type="title" hasCustomPrompt="1"/>
          </p:nvPr>
        </p:nvSpPr>
        <p:spPr>
          <a:xfrm>
            <a:off x="304802" y="3962400"/>
            <a:ext cx="11064647" cy="1066800"/>
          </a:xfrm>
        </p:spPr>
        <p:txBody>
          <a:bodyPr bIns="0"/>
          <a:lstStyle>
            <a:lvl1pPr algn="r">
              <a:defRPr lang="en-US" dirty="0"/>
            </a:lvl1pPr>
            <a:extLst/>
          </a:lstStyle>
          <a:p>
            <a:r>
              <a:rPr lang="en-US" dirty="0" smtClean="0"/>
              <a:t>Click to add photo album title</a:t>
            </a:r>
            <a:endParaRPr lang="en-US" dirty="0"/>
          </a:p>
        </p:txBody>
      </p:sp>
      <p:sp>
        <p:nvSpPr>
          <p:cNvPr id="9" name="Rectangle 7"/>
          <p:cNvSpPr>
            <a:spLocks noGrp="1"/>
          </p:cNvSpPr>
          <p:nvPr>
            <p:ph type="body" sz="quarter" idx="10" hasCustomPrompt="1"/>
          </p:nvPr>
        </p:nvSpPr>
        <p:spPr>
          <a:xfrm>
            <a:off x="2844800" y="5133975"/>
            <a:ext cx="8515928" cy="1219200"/>
          </a:xfrm>
        </p:spPr>
        <p:txBody>
          <a:bodyPr vert="horz" tIns="0" anchor="t" anchorCtr="0">
            <a:noAutofit/>
          </a:bodyPr>
          <a:lstStyle>
            <a:lvl1pPr marL="0" marR="0" indent="0" algn="r" rtl="0" latinLnBrk="0">
              <a:spcBef>
                <a:spcPct val="20000"/>
              </a:spcBef>
              <a:buFontTx/>
              <a:buNone/>
              <a:defRPr sz="1800" i="0" baseline="0">
                <a:solidFill>
                  <a:schemeClr val="tx1"/>
                </a:solidFill>
                <a:latin typeface="+mn-lt"/>
                <a:ea typeface="+mn-ea"/>
                <a:cs typeface="+mn-cs"/>
              </a:defRPr>
            </a:lvl1pPr>
            <a:extLst/>
          </a:lstStyle>
          <a:p>
            <a:pPr lvl="0"/>
            <a:r>
              <a:rPr lang="en-US" dirty="0" smtClean="0"/>
              <a:t>Click to add date and other details</a:t>
            </a:r>
            <a:endParaRPr lang="en-US" dirty="0"/>
          </a:p>
        </p:txBody>
      </p:sp>
      <p:sp>
        <p:nvSpPr>
          <p:cNvPr id="27" name="Rectangle 6"/>
          <p:cNvSpPr>
            <a:spLocks noGrp="1"/>
          </p:cNvSpPr>
          <p:nvPr>
            <p:ph type="pic" sz="quarter" idx="11"/>
          </p:nvPr>
        </p:nvSpPr>
        <p:spPr>
          <a:xfrm>
            <a:off x="8128000" y="1600200"/>
            <a:ext cx="3048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extLst/>
          </a:lstStyle>
          <a:p>
            <a:pPr algn="ctr">
              <a:buFontTx/>
              <a:buNone/>
            </a:pPr>
            <a:r>
              <a:rPr lang="en-US" sz="2000" dirty="0" smtClean="0"/>
              <a:t>Drag picture to placeholder or click icon to add</a:t>
            </a:r>
            <a:endParaRPr lang="en-US" sz="2000" dirty="0"/>
          </a:p>
        </p:txBody>
      </p:sp>
      <p:sp>
        <p:nvSpPr>
          <p:cNvPr id="6" name="Rectangle 5"/>
          <p:cNvSpPr/>
          <p:nvPr userDrawn="1"/>
        </p:nvSpPr>
        <p:spPr>
          <a:xfrm>
            <a:off x="235792" y="186904"/>
            <a:ext cx="11684000" cy="6213896"/>
          </a:xfrm>
          <a:prstGeom prst="rect">
            <a:avLst/>
          </a:prstGeom>
          <a:noFill/>
          <a:ln w="9525" cap="rnd" cmpd="sng" algn="ctr">
            <a:solidFill>
              <a:schemeClr val="bg1">
                <a:tint val="85000"/>
              </a:schemeClr>
            </a:solidFill>
            <a:prstDash val="dash"/>
          </a:ln>
          <a:effectLst>
            <a:outerShdw blurRad="25400" dist="12700" dir="5400000" algn="tl" rotWithShape="0">
              <a:schemeClr val="bg1">
                <a:alpha val="60000"/>
              </a:scheme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sz="1800" dirty="0">
              <a:solidFill>
                <a:prstClr val="white"/>
              </a:solidFill>
            </a:endParaRPr>
          </a:p>
        </p:txBody>
      </p:sp>
      <p:sp>
        <p:nvSpPr>
          <p:cNvPr id="11" name="Rectangle 10"/>
          <p:cNvSpPr>
            <a:spLocks noGrp="1"/>
          </p:cNvSpPr>
          <p:nvPr>
            <p:ph type="dt" sz="half" idx="12"/>
          </p:nvPr>
        </p:nvSpPr>
        <p:spPr/>
        <p:txBody>
          <a:bodyPr/>
          <a:lstStyle>
            <a:extLst/>
          </a:lstStyle>
          <a:p>
            <a:fld id="{F30C84A2-23CF-44F5-B813-5187ED5C7D1C}" type="datetimeFigureOut">
              <a:rPr lang="en-US" smtClean="0">
                <a:solidFill>
                  <a:srgbClr val="3E3D2D"/>
                </a:solidFill>
              </a:rPr>
              <a:pPr/>
              <a:t>7/8/2015</a:t>
            </a:fld>
            <a:endParaRPr lang="en-US" dirty="0"/>
          </a:p>
        </p:txBody>
      </p:sp>
      <p:sp>
        <p:nvSpPr>
          <p:cNvPr id="12" name="Rectangle 11"/>
          <p:cNvSpPr>
            <a:spLocks noGrp="1"/>
          </p:cNvSpPr>
          <p:nvPr>
            <p:ph type="sldNum" sz="quarter" idx="13"/>
          </p:nvPr>
        </p:nvSpPr>
        <p:spPr/>
        <p:txBody>
          <a:bodyPr/>
          <a:lstStyle>
            <a:extLst/>
          </a:lstStyle>
          <a:p>
            <a:pPr algn="r"/>
            <a:fld id="{F99EC173-99AE-4773-AB25-02E469A13EAE}" type="slidenum">
              <a:rPr lang="en-US" smtClean="0">
                <a:solidFill>
                  <a:srgbClr val="3E3D2D"/>
                </a:solidFill>
              </a:rPr>
              <a:pPr algn="r"/>
              <a:t>‹#›</a:t>
            </a:fld>
            <a:endParaRPr lang="en-US" dirty="0"/>
          </a:p>
        </p:txBody>
      </p:sp>
      <p:sp>
        <p:nvSpPr>
          <p:cNvPr id="13" name="Rectangle 12"/>
          <p:cNvSpPr>
            <a:spLocks noGrp="1"/>
          </p:cNvSpPr>
          <p:nvPr>
            <p:ph type="ftr" sz="quarter" idx="14"/>
          </p:nvPr>
        </p:nvSpPr>
        <p:spPr/>
        <p:txBody>
          <a:bodyPr/>
          <a:lstStyle>
            <a:extLst/>
          </a:lstStyle>
          <a:p>
            <a:endParaRPr lang="en-US" dirty="0">
              <a:solidFill>
                <a:srgbClr val="94C600"/>
              </a:solidFill>
            </a:endParaRPr>
          </a:p>
        </p:txBody>
      </p:sp>
    </p:spTree>
    <p:extLst>
      <p:ext uri="{BB962C8B-B14F-4D97-AF65-F5344CB8AC3E}">
        <p14:creationId xmlns:p14="http://schemas.microsoft.com/office/powerpoint/2010/main" val="11991143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6" name="Date Placeholder 25"/>
          <p:cNvSpPr>
            <a:spLocks noGrp="1"/>
          </p:cNvSpPr>
          <p:nvPr>
            <p:ph type="dt" sz="half" idx="10"/>
          </p:nvPr>
        </p:nvSpPr>
        <p:spPr/>
        <p:txBody>
          <a:bodyPr rtlCol="0"/>
          <a:lstStyle/>
          <a:p>
            <a:fld id="{8170CBBB-D1D1-4386-A5E9-07F3477B78F3}" type="datetime1">
              <a:rPr lang="en-US" smtClean="0"/>
              <a:t>7/8/2015</a:t>
            </a:fld>
            <a:endParaRPr lang="en-US" dirty="0"/>
          </a:p>
        </p:txBody>
      </p:sp>
      <p:sp>
        <p:nvSpPr>
          <p:cNvPr id="27" name="Slide Number Placeholder 26"/>
          <p:cNvSpPr>
            <a:spLocks noGrp="1"/>
          </p:cNvSpPr>
          <p:nvPr>
            <p:ph type="sldNum" sz="quarter" idx="11"/>
          </p:nvPr>
        </p:nvSpPr>
        <p:spPr/>
        <p:txBody>
          <a:bodyPr rtlCol="0"/>
          <a:lstStyle/>
          <a:p>
            <a:fld id="{401CF334-2D5C-4859-84A6-CA7E6E43FAEB}" type="slidenum">
              <a:rPr lang="en-US" smtClean="0"/>
              <a:t>‹#›</a:t>
            </a:fld>
            <a:endParaRPr lang="en-US" dirty="0"/>
          </a:p>
        </p:txBody>
      </p:sp>
      <p:sp>
        <p:nvSpPr>
          <p:cNvPr id="28" name="Footer Placeholder 27"/>
          <p:cNvSpPr>
            <a:spLocks noGrp="1"/>
          </p:cNvSpPr>
          <p:nvPr>
            <p:ph type="ftr" sz="quarter" idx="12"/>
          </p:nvPr>
        </p:nvSpPr>
        <p:spPr/>
        <p:txBody>
          <a:bodyPr rtlCol="0"/>
          <a:lstStyle/>
          <a:p>
            <a:endParaRPr lang="en-US" dirty="0"/>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smtClean="0"/>
              <a:t>Click to edit Master title style</a:t>
            </a:r>
            <a:endParaRPr kumimoji="0" lang="en-US"/>
          </a:p>
        </p:txBody>
      </p:sp>
    </p:spTree>
    <p:extLst>
      <p:ext uri="{BB962C8B-B14F-4D97-AF65-F5344CB8AC3E}">
        <p14:creationId xmlns:p14="http://schemas.microsoft.com/office/powerpoint/2010/main" val="2657475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778240" y="612648"/>
            <a:ext cx="1276352" cy="457200"/>
          </a:xfrm>
        </p:spPr>
        <p:txBody>
          <a:bodyPr/>
          <a:lstStyle/>
          <a:p>
            <a:fld id="{9FA4CAD8-0EA7-4615-B69B-B2F199EF3A93}" type="datetime1">
              <a:rPr lang="en-US" smtClean="0"/>
              <a:t>7/8/2015</a:t>
            </a:fld>
            <a:endParaRPr lang="en-US" dirty="0"/>
          </a:p>
        </p:txBody>
      </p:sp>
      <p:sp>
        <p:nvSpPr>
          <p:cNvPr id="4" name="Footer Placeholder 3"/>
          <p:cNvSpPr>
            <a:spLocks noGrp="1"/>
          </p:cNvSpPr>
          <p:nvPr>
            <p:ph type="ftr" sz="quarter" idx="11"/>
          </p:nvPr>
        </p:nvSpPr>
        <p:spPr>
          <a:xfrm>
            <a:off x="7010400" y="612648"/>
            <a:ext cx="1767840" cy="457200"/>
          </a:xfrm>
        </p:spPr>
        <p:txBody>
          <a:bodyPr/>
          <a:lstStyle/>
          <a:p>
            <a:endParaRPr lang="en-US" dirty="0"/>
          </a:p>
        </p:txBody>
      </p:sp>
      <p:sp>
        <p:nvSpPr>
          <p:cNvPr id="5" name="Slide Number Placeholder 4"/>
          <p:cNvSpPr>
            <a:spLocks noGrp="1"/>
          </p:cNvSpPr>
          <p:nvPr>
            <p:ph type="sldNum" sz="quarter" idx="12"/>
          </p:nvPr>
        </p:nvSpPr>
        <p:spPr>
          <a:xfrm>
            <a:off x="10899648" y="2272"/>
            <a:ext cx="1016000" cy="365760"/>
          </a:xfrm>
        </p:spPr>
        <p:txBody>
          <a:bodyPr/>
          <a:lstStyle/>
          <a:p>
            <a:fld id="{401CF334-2D5C-4859-84A6-CA7E6E43FAEB}" type="slidenum">
              <a:rPr lang="en-US" smtClean="0"/>
              <a:t>‹#›</a:t>
            </a:fld>
            <a:endParaRPr lang="en-US" dirty="0"/>
          </a:p>
        </p:txBody>
      </p:sp>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278939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234BD7-6953-492C-921B-E68B2D7F14C8}" type="datetime1">
              <a:rPr lang="en-US" smtClean="0"/>
              <a:t>7/8/2015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763403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5A17D9B-D4D3-4E23-88DF-2E354FA43196}" type="datetime1">
              <a:rPr lang="en-US" smtClean="0"/>
              <a:t>7/8/2015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4" name="Content Placeholder 3"/>
          <p:cNvSpPr>
            <a:spLocks noGrp="1"/>
          </p:cNvSpPr>
          <p:nvPr>
            <p:ph sz="half" idx="1"/>
          </p:nvPr>
        </p:nvSpPr>
        <p:spPr>
          <a:xfrm>
            <a:off x="203200" y="776287"/>
            <a:ext cx="6803136" cy="580508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7137995" y="2010727"/>
            <a:ext cx="4511040" cy="4580573"/>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7137995" y="1101970"/>
            <a:ext cx="4511040" cy="877824"/>
          </a:xfrm>
        </p:spPr>
        <p:txBody>
          <a:bodyPr anchor="b"/>
          <a:lstStyle>
            <a:lvl1pPr algn="l">
              <a:buNone/>
              <a:defRPr sz="1800" b="1"/>
            </a:lvl1pPr>
          </a:lstStyle>
          <a:p>
            <a:r>
              <a:rPr kumimoji="0" lang="en-US" smtClean="0"/>
              <a:t>Click to edit Master title style</a:t>
            </a:r>
            <a:endParaRPr kumimoji="0" lang="en-US"/>
          </a:p>
        </p:txBody>
      </p:sp>
    </p:spTree>
    <p:extLst>
      <p:ext uri="{BB962C8B-B14F-4D97-AF65-F5344CB8AC3E}">
        <p14:creationId xmlns:p14="http://schemas.microsoft.com/office/powerpoint/2010/main" val="617350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41F67C5-D04E-4576-B61C-12ABA14BBD6C}" type="datetime1">
              <a:rPr lang="en-US" smtClean="0"/>
              <a:t>7/8/2015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Tree>
    <p:extLst>
      <p:ext uri="{BB962C8B-B14F-4D97-AF65-F5344CB8AC3E}">
        <p14:creationId xmlns:p14="http://schemas.microsoft.com/office/powerpoint/2010/main" val="443826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theme" Target="../theme/theme4.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800">
                <a:solidFill>
                  <a:schemeClr val="accent2"/>
                </a:solidFill>
              </a:defRPr>
            </a:lvl1pPr>
          </a:lstStyle>
          <a:p>
            <a:fld id="{C20F09E4-6EA4-4BF3-9FC8-FF40373B88E6}" type="datetime1">
              <a:rPr lang="en-US" smtClean="0"/>
              <a:t>7/8/2015</a:t>
            </a:fld>
            <a:endParaRPr lang="en-US" dirty="0"/>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401CF334-2D5C-4859-84A6-CA7E6E43FAEB}" type="slidenum">
              <a:rPr lang="en-US" smtClean="0"/>
              <a:t>‹#›</a:t>
            </a:fld>
            <a:endParaRPr lang="en-US" dirty="0"/>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smtClean="0"/>
              <a:t>Click to edit Master title style</a:t>
            </a:r>
            <a:endParaRPr kumimoji="0" lang="en-US" dirty="0"/>
          </a:p>
        </p:txBody>
      </p:sp>
      <p:sp>
        <p:nvSpPr>
          <p:cNvPr id="20" name="TextBox 19"/>
          <p:cNvSpPr txBox="1"/>
          <p:nvPr/>
        </p:nvSpPr>
        <p:spPr>
          <a:xfrm>
            <a:off x="9831528" y="6642556"/>
            <a:ext cx="2415568" cy="215444"/>
          </a:xfrm>
          <a:prstGeom prst="rect">
            <a:avLst/>
          </a:prstGeom>
          <a:noFill/>
        </p:spPr>
        <p:txBody>
          <a:bodyPr wrap="square" rtlCol="0">
            <a:spAutoFit/>
          </a:bodyPr>
          <a:lstStyle/>
          <a:p>
            <a:r>
              <a:rPr lang="en-US" sz="800" dirty="0" smtClean="0"/>
              <a:t>All rights reserved. Copyright ©</a:t>
            </a:r>
            <a:r>
              <a:rPr lang="en-US" sz="800" baseline="0" dirty="0" smtClean="0"/>
              <a:t> 2015 James P White</a:t>
            </a:r>
            <a:endParaRPr lang="en-US" sz="800" dirty="0"/>
          </a:p>
        </p:txBody>
      </p:sp>
    </p:spTree>
    <p:extLst>
      <p:ext uri="{BB962C8B-B14F-4D97-AF65-F5344CB8AC3E}">
        <p14:creationId xmlns:p14="http://schemas.microsoft.com/office/powerpoint/2010/main" val="3634440636"/>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orient="horz" pos="415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0B7995-778E-4370-A40C-11C08F65C926}" type="datetimeFigureOut">
              <a:rPr lang="en-US" smtClean="0"/>
              <a:t>7/8/2015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B6A609-B29A-48DE-9299-37DCC13BCCC9}" type="slidenum">
              <a:rPr lang="en-US" smtClean="0"/>
              <a:t>‹#›</a:t>
            </a:fld>
            <a:endParaRPr lang="en-US" dirty="0"/>
          </a:p>
        </p:txBody>
      </p:sp>
    </p:spTree>
    <p:extLst>
      <p:ext uri="{BB962C8B-B14F-4D97-AF65-F5344CB8AC3E}">
        <p14:creationId xmlns:p14="http://schemas.microsoft.com/office/powerpoint/2010/main" val="375074363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406400" y="0"/>
            <a:ext cx="13243109"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solidFill>
                  <a:prstClr val="black"/>
                </a:solidFill>
              </a:endParaRPr>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solidFill>
                  <a:prstClr val="black"/>
                </a:solidFill>
              </a:endParaRPr>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solidFill>
                  <a:prstClr val="black"/>
                </a:solidFill>
              </a:endParaRPr>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solidFill>
                  <a:prstClr val="black"/>
                </a:solidFill>
              </a:endParaRPr>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solidFill>
                  <a:prstClr val="black"/>
                </a:solidFill>
              </a:endParaRPr>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grpSp>
      <p:sp>
        <p:nvSpPr>
          <p:cNvPr id="66" name="Rectangle 65"/>
          <p:cNvSpPr/>
          <p:nvPr/>
        </p:nvSpPr>
        <p:spPr>
          <a:xfrm>
            <a:off x="609600" y="333488"/>
            <a:ext cx="109728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70" name="Rectangle 69"/>
          <p:cNvSpPr/>
          <p:nvPr/>
        </p:nvSpPr>
        <p:spPr>
          <a:xfrm>
            <a:off x="6081656" y="-21511"/>
            <a:ext cx="4905488"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71" name="Rectangle 70"/>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2" name="Title Placeholder 1"/>
          <p:cNvSpPr>
            <a:spLocks noGrp="1"/>
          </p:cNvSpPr>
          <p:nvPr>
            <p:ph type="title"/>
          </p:nvPr>
        </p:nvSpPr>
        <p:spPr>
          <a:xfrm>
            <a:off x="1391320" y="1027664"/>
            <a:ext cx="9366325"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91323" y="2323652"/>
            <a:ext cx="9036423"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96517" y="224493"/>
            <a:ext cx="2844800" cy="365125"/>
          </a:xfrm>
          <a:prstGeom prst="rect">
            <a:avLst/>
          </a:prstGeom>
        </p:spPr>
        <p:txBody>
          <a:bodyPr vert="horz" lIns="91440" tIns="45720" rIns="91440" bIns="45720" rtlCol="0" anchor="ctr"/>
          <a:lstStyle>
            <a:lvl1pPr algn="r">
              <a:defRPr sz="1200">
                <a:solidFill>
                  <a:srgbClr val="FEFEFE"/>
                </a:solidFill>
              </a:defRPr>
            </a:lvl1pPr>
          </a:lstStyle>
          <a:p>
            <a:fld id="{F30C84A2-23CF-44F5-B813-5187ED5C7D1C}" type="datetimeFigureOut">
              <a:rPr lang="en-US" smtClean="0">
                <a:solidFill>
                  <a:srgbClr val="3E3D2D"/>
                </a:solidFill>
              </a:rPr>
              <a:pPr/>
              <a:t>7/8/2015</a:t>
            </a:fld>
            <a:endParaRPr lang="en-US" dirty="0">
              <a:solidFill>
                <a:srgbClr val="3E3D2D"/>
              </a:solidFill>
            </a:endParaRPr>
          </a:p>
        </p:txBody>
      </p:sp>
      <p:sp>
        <p:nvSpPr>
          <p:cNvPr id="5" name="Footer Placeholder 4"/>
          <p:cNvSpPr>
            <a:spLocks noGrp="1"/>
          </p:cNvSpPr>
          <p:nvPr>
            <p:ph type="ftr" sz="quarter" idx="3"/>
          </p:nvPr>
        </p:nvSpPr>
        <p:spPr>
          <a:xfrm>
            <a:off x="6188597" y="5852161"/>
            <a:ext cx="4669536" cy="365125"/>
          </a:xfrm>
          <a:prstGeom prst="rect">
            <a:avLst/>
          </a:prstGeom>
        </p:spPr>
        <p:txBody>
          <a:bodyPr vert="horz" lIns="91440" tIns="45720" rIns="91440" bIns="45720" rtlCol="0" anchor="ctr"/>
          <a:lstStyle>
            <a:lvl1pPr algn="r">
              <a:defRPr sz="1200">
                <a:solidFill>
                  <a:schemeClr val="accent1"/>
                </a:solidFill>
              </a:defRPr>
            </a:lvl1pPr>
          </a:lstStyle>
          <a:p>
            <a:pPr algn="ctr"/>
            <a:endParaRPr lang="en-US" dirty="0">
              <a:solidFill>
                <a:srgbClr val="3E3D2D"/>
              </a:solidFill>
            </a:endParaRPr>
          </a:p>
        </p:txBody>
      </p:sp>
      <p:sp>
        <p:nvSpPr>
          <p:cNvPr id="6" name="Slide Number Placeholder 5"/>
          <p:cNvSpPr>
            <a:spLocks noGrp="1"/>
          </p:cNvSpPr>
          <p:nvPr>
            <p:ph type="sldNum" sz="quarter" idx="4"/>
          </p:nvPr>
        </p:nvSpPr>
        <p:spPr>
          <a:xfrm>
            <a:off x="6198795" y="224492"/>
            <a:ext cx="1776208" cy="365125"/>
          </a:xfrm>
          <a:prstGeom prst="rect">
            <a:avLst/>
          </a:prstGeom>
        </p:spPr>
        <p:txBody>
          <a:bodyPr vert="horz" lIns="91440" tIns="45720" rIns="91440" bIns="45720" rtlCol="0" anchor="ctr"/>
          <a:lstStyle>
            <a:lvl1pPr algn="l">
              <a:defRPr sz="1200">
                <a:solidFill>
                  <a:srgbClr val="FEFEFE"/>
                </a:solidFill>
              </a:defRPr>
            </a:lvl1pPr>
          </a:lstStyle>
          <a:p>
            <a:pPr algn="r"/>
            <a:fld id="{F99EC173-99AE-4773-AB25-02E469A13EAE}" type="slidenum">
              <a:rPr lang="en-US" smtClean="0">
                <a:solidFill>
                  <a:srgbClr val="3E3D2D"/>
                </a:solidFill>
              </a:rPr>
              <a:pPr algn="r"/>
              <a:t>‹#›</a:t>
            </a:fld>
            <a:endParaRPr lang="en-US" dirty="0">
              <a:solidFill>
                <a:srgbClr val="3E3D2D"/>
              </a:solidFill>
            </a:endParaRPr>
          </a:p>
        </p:txBody>
      </p:sp>
    </p:spTree>
    <p:extLst>
      <p:ext uri="{BB962C8B-B14F-4D97-AF65-F5344CB8AC3E}">
        <p14:creationId xmlns:p14="http://schemas.microsoft.com/office/powerpoint/2010/main" val="102549488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transition>
    <p:fade/>
  </p:transition>
  <p:timing>
    <p:tnLst>
      <p:par>
        <p:cTn id="1" dur="indefinite" restart="never" nodeType="tmRoot"/>
      </p:par>
    </p:tnLst>
  </p:timing>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406400" y="0"/>
            <a:ext cx="13243109"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solidFill>
                  <a:prstClr val="black"/>
                </a:solidFill>
              </a:endParaRPr>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solidFill>
                  <a:prstClr val="black"/>
                </a:solidFill>
              </a:endParaRPr>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solidFill>
                  <a:prstClr val="black"/>
                </a:solidFill>
              </a:endParaRPr>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solidFill>
                  <a:prstClr val="black"/>
                </a:solidFill>
              </a:endParaRPr>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solidFill>
                  <a:prstClr val="black"/>
                </a:solidFill>
              </a:endParaRPr>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grpSp>
      <p:sp>
        <p:nvSpPr>
          <p:cNvPr id="66" name="Rectangle 65"/>
          <p:cNvSpPr/>
          <p:nvPr/>
        </p:nvSpPr>
        <p:spPr>
          <a:xfrm>
            <a:off x="609600" y="333488"/>
            <a:ext cx="109728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70" name="Rectangle 69"/>
          <p:cNvSpPr/>
          <p:nvPr/>
        </p:nvSpPr>
        <p:spPr>
          <a:xfrm>
            <a:off x="6081656" y="-21511"/>
            <a:ext cx="4905488"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71" name="Rectangle 70"/>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2" name="Title Placeholder 1"/>
          <p:cNvSpPr>
            <a:spLocks noGrp="1"/>
          </p:cNvSpPr>
          <p:nvPr>
            <p:ph type="title"/>
          </p:nvPr>
        </p:nvSpPr>
        <p:spPr>
          <a:xfrm>
            <a:off x="1391320" y="1027664"/>
            <a:ext cx="9366325"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91323" y="2323652"/>
            <a:ext cx="9036423"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96517" y="224493"/>
            <a:ext cx="2844800" cy="365125"/>
          </a:xfrm>
          <a:prstGeom prst="rect">
            <a:avLst/>
          </a:prstGeom>
        </p:spPr>
        <p:txBody>
          <a:bodyPr vert="horz" lIns="91440" tIns="45720" rIns="91440" bIns="45720" rtlCol="0" anchor="ctr"/>
          <a:lstStyle>
            <a:lvl1pPr algn="r">
              <a:defRPr sz="1200">
                <a:solidFill>
                  <a:srgbClr val="FEFEFE"/>
                </a:solidFill>
              </a:defRPr>
            </a:lvl1pPr>
          </a:lstStyle>
          <a:p>
            <a:fld id="{F30C84A2-23CF-44F5-B813-5187ED5C7D1C}" type="datetimeFigureOut">
              <a:rPr lang="en-US" smtClean="0">
                <a:solidFill>
                  <a:srgbClr val="3E3D2D"/>
                </a:solidFill>
              </a:rPr>
              <a:pPr/>
              <a:t>7/8/2015</a:t>
            </a:fld>
            <a:endParaRPr lang="en-US" dirty="0">
              <a:solidFill>
                <a:srgbClr val="3E3D2D"/>
              </a:solidFill>
            </a:endParaRPr>
          </a:p>
        </p:txBody>
      </p:sp>
      <p:sp>
        <p:nvSpPr>
          <p:cNvPr id="5" name="Footer Placeholder 4"/>
          <p:cNvSpPr>
            <a:spLocks noGrp="1"/>
          </p:cNvSpPr>
          <p:nvPr>
            <p:ph type="ftr" sz="quarter" idx="3"/>
          </p:nvPr>
        </p:nvSpPr>
        <p:spPr>
          <a:xfrm>
            <a:off x="6188597" y="5852161"/>
            <a:ext cx="4669536" cy="365125"/>
          </a:xfrm>
          <a:prstGeom prst="rect">
            <a:avLst/>
          </a:prstGeom>
        </p:spPr>
        <p:txBody>
          <a:bodyPr vert="horz" lIns="91440" tIns="45720" rIns="91440" bIns="45720" rtlCol="0" anchor="ctr"/>
          <a:lstStyle>
            <a:lvl1pPr algn="r">
              <a:defRPr sz="1200">
                <a:solidFill>
                  <a:schemeClr val="accent1"/>
                </a:solidFill>
              </a:defRPr>
            </a:lvl1pPr>
          </a:lstStyle>
          <a:p>
            <a:pPr algn="ctr"/>
            <a:endParaRPr lang="en-US" dirty="0">
              <a:solidFill>
                <a:srgbClr val="3E3D2D"/>
              </a:solidFill>
            </a:endParaRPr>
          </a:p>
        </p:txBody>
      </p:sp>
      <p:sp>
        <p:nvSpPr>
          <p:cNvPr id="6" name="Slide Number Placeholder 5"/>
          <p:cNvSpPr>
            <a:spLocks noGrp="1"/>
          </p:cNvSpPr>
          <p:nvPr>
            <p:ph type="sldNum" sz="quarter" idx="4"/>
          </p:nvPr>
        </p:nvSpPr>
        <p:spPr>
          <a:xfrm>
            <a:off x="6198795" y="224492"/>
            <a:ext cx="1776208" cy="365125"/>
          </a:xfrm>
          <a:prstGeom prst="rect">
            <a:avLst/>
          </a:prstGeom>
        </p:spPr>
        <p:txBody>
          <a:bodyPr vert="horz" lIns="91440" tIns="45720" rIns="91440" bIns="45720" rtlCol="0" anchor="ctr"/>
          <a:lstStyle>
            <a:lvl1pPr algn="l">
              <a:defRPr sz="1200">
                <a:solidFill>
                  <a:srgbClr val="FEFEFE"/>
                </a:solidFill>
              </a:defRPr>
            </a:lvl1pPr>
          </a:lstStyle>
          <a:p>
            <a:pPr algn="r"/>
            <a:fld id="{F99EC173-99AE-4773-AB25-02E469A13EAE}" type="slidenum">
              <a:rPr lang="en-US" smtClean="0">
                <a:solidFill>
                  <a:srgbClr val="3E3D2D"/>
                </a:solidFill>
              </a:rPr>
              <a:pPr algn="r"/>
              <a:t>‹#›</a:t>
            </a:fld>
            <a:endParaRPr lang="en-US" dirty="0">
              <a:solidFill>
                <a:srgbClr val="3E3D2D"/>
              </a:solidFill>
            </a:endParaRPr>
          </a:p>
        </p:txBody>
      </p:sp>
    </p:spTree>
    <p:extLst>
      <p:ext uri="{BB962C8B-B14F-4D97-AF65-F5344CB8AC3E}">
        <p14:creationId xmlns:p14="http://schemas.microsoft.com/office/powerpoint/2010/main" val="66205574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transition>
    <p:fade/>
  </p:transition>
  <p:timing>
    <p:tnLst>
      <p:par>
        <p:cTn id="1" dur="indefinite" restart="never" nodeType="tmRoot"/>
      </p:par>
    </p:tnLst>
  </p:timing>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18.WMF"/><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tackoverflow.com/questions/10558208/android-whats-the-difference-between-activity-runonuithread-and-view-post"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tackoverflow.com/questions/11407943/this-handler-class-should-be-static-or-leaks-might-occur-incominghandler"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18.WMF"/><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5.WMF"/><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24.WMF"/><Relationship Id="rId5" Type="http://schemas.openxmlformats.org/officeDocument/2006/relationships/image" Target="../media/image22.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hyperlink" Target="http://eventmobi.com/adcboston" TargetMode="External"/><Relationship Id="rId1" Type="http://schemas.openxmlformats.org/officeDocument/2006/relationships/slideLayout" Target="../slideLayouts/slideLayout4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bitbucket.org/jpwhite_mn/andevcon2015boston" TargetMode="Externa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Presented by</a:t>
            </a:r>
          </a:p>
          <a:p>
            <a:r>
              <a:rPr lang="en-US" dirty="0"/>
              <a:t>Jim White</a:t>
            </a:r>
          </a:p>
          <a:p>
            <a:r>
              <a:rPr lang="en-US" dirty="0">
                <a:solidFill>
                  <a:schemeClr val="bg2">
                    <a:lumMod val="50000"/>
                  </a:schemeClr>
                </a:solidFill>
              </a:rPr>
              <a:t>jpwhite_mn@yahoo.com</a:t>
            </a:r>
          </a:p>
        </p:txBody>
      </p:sp>
      <p:sp>
        <p:nvSpPr>
          <p:cNvPr id="2" name="Title 1"/>
          <p:cNvSpPr>
            <a:spLocks noGrp="1"/>
          </p:cNvSpPr>
          <p:nvPr>
            <p:ph type="ctrTitle"/>
          </p:nvPr>
        </p:nvSpPr>
        <p:spPr/>
        <p:txBody>
          <a:bodyPr/>
          <a:lstStyle/>
          <a:p>
            <a:r>
              <a:rPr lang="en-US" dirty="0" smtClean="0"/>
              <a:t>Android Thread Communications</a:t>
            </a:r>
            <a:br>
              <a:rPr lang="en-US" dirty="0" smtClean="0"/>
            </a:br>
            <a:r>
              <a:rPr lang="en-US" sz="2000" i="1" dirty="0" smtClean="0"/>
              <a:t>5 ways for non-UI threads to communicate with the UI thread</a:t>
            </a:r>
            <a:endParaRPr lang="en-US" sz="2000" i="1" dirty="0"/>
          </a:p>
        </p:txBody>
      </p:sp>
    </p:spTree>
    <p:extLst>
      <p:ext uri="{BB962C8B-B14F-4D97-AF65-F5344CB8AC3E}">
        <p14:creationId xmlns:p14="http://schemas.microsoft.com/office/powerpoint/2010/main" val="90804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2"/>
          </p:nvPr>
        </p:nvSpPr>
        <p:spPr>
          <a:xfrm>
            <a:off x="6197599" y="2249425"/>
            <a:ext cx="5798457" cy="4341875"/>
          </a:xfrm>
        </p:spPr>
        <p:txBody>
          <a:bodyPr>
            <a:normAutofit/>
          </a:bodyPr>
          <a:lstStyle/>
          <a:p>
            <a:r>
              <a:rPr lang="en-US" dirty="0"/>
              <a:t>As you learn thread work, you learn of an issue.</a:t>
            </a:r>
          </a:p>
          <a:p>
            <a:r>
              <a:rPr lang="en-US" dirty="0"/>
              <a:t>The non-UI thread cannot make updates to the UI.</a:t>
            </a:r>
          </a:p>
          <a:p>
            <a:pPr lvl="1"/>
            <a:r>
              <a:rPr lang="en-US" sz="1800" dirty="0"/>
              <a:t>CalledFromWrongThreadException</a:t>
            </a:r>
          </a:p>
          <a:p>
            <a:pPr lvl="1"/>
            <a:r>
              <a:rPr lang="en-US" sz="1800" dirty="0"/>
              <a:t>Creating the conundrum…</a:t>
            </a:r>
          </a:p>
          <a:p>
            <a:pPr lvl="2"/>
            <a:r>
              <a:rPr lang="en-US" dirty="0"/>
              <a:t>A separate thread is needed for longer work</a:t>
            </a:r>
          </a:p>
          <a:p>
            <a:pPr lvl="2"/>
            <a:r>
              <a:rPr lang="en-US" dirty="0"/>
              <a:t>A separate thread can’t update the UI</a:t>
            </a:r>
          </a:p>
          <a:p>
            <a:pPr lvl="1"/>
            <a:endParaRPr lang="en-US" sz="1800" dirty="0"/>
          </a:p>
          <a:p>
            <a:endParaRPr lang="en-US" dirty="0"/>
          </a:p>
          <a:p>
            <a:endParaRPr lang="en-US" dirty="0"/>
          </a:p>
        </p:txBody>
      </p:sp>
      <p:sp>
        <p:nvSpPr>
          <p:cNvPr id="2" name="Title 1"/>
          <p:cNvSpPr>
            <a:spLocks noGrp="1"/>
          </p:cNvSpPr>
          <p:nvPr>
            <p:ph type="title"/>
          </p:nvPr>
        </p:nvSpPr>
        <p:spPr/>
        <p:txBody>
          <a:bodyPr/>
          <a:lstStyle/>
          <a:p>
            <a:r>
              <a:rPr lang="en-US" dirty="0" smtClean="0"/>
              <a:t>Catch-22 Frustration!!!</a:t>
            </a:r>
            <a:endParaRPr lang="en-US" dirty="0"/>
          </a:p>
        </p:txBody>
      </p:sp>
      <p:pic>
        <p:nvPicPr>
          <p:cNvPr id="9" name="Content Placeholder 8"/>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68361" y="2786225"/>
            <a:ext cx="3500438" cy="2928938"/>
          </a:xfrm>
          <a:prstGeom prst="rect">
            <a:avLst/>
          </a:prstGeom>
        </p:spPr>
      </p:pic>
      <p:pic>
        <p:nvPicPr>
          <p:cNvPr id="3" name="Picture 2"/>
          <p:cNvPicPr>
            <a:picLocks noChangeAspect="1"/>
          </p:cNvPicPr>
          <p:nvPr/>
        </p:nvPicPr>
        <p:blipFill rotWithShape="1">
          <a:blip r:embed="rId3"/>
          <a:srcRect l="18352" t="42127" r="17345" b="46490"/>
          <a:stretch/>
        </p:blipFill>
        <p:spPr>
          <a:xfrm>
            <a:off x="3182090" y="2249425"/>
            <a:ext cx="2913910" cy="880353"/>
          </a:xfrm>
          <a:prstGeom prst="rect">
            <a:avLst/>
          </a:prstGeom>
        </p:spPr>
      </p:pic>
      <p:pic>
        <p:nvPicPr>
          <p:cNvPr id="4" name="Picture 3"/>
          <p:cNvPicPr>
            <a:picLocks noChangeAspect="1"/>
          </p:cNvPicPr>
          <p:nvPr/>
        </p:nvPicPr>
        <p:blipFill rotWithShape="1">
          <a:blip r:embed="rId4"/>
          <a:srcRect l="7084"/>
          <a:stretch/>
        </p:blipFill>
        <p:spPr>
          <a:xfrm>
            <a:off x="3570513" y="4623562"/>
            <a:ext cx="8523309" cy="1433036"/>
          </a:xfrm>
          <a:prstGeom prst="rect">
            <a:avLst/>
          </a:prstGeom>
          <a:ln>
            <a:solidFill>
              <a:schemeClr val="tx1"/>
            </a:solidFill>
          </a:ln>
        </p:spPr>
      </p:pic>
    </p:spTree>
    <p:extLst>
      <p:ext uri="{BB962C8B-B14F-4D97-AF65-F5344CB8AC3E}">
        <p14:creationId xmlns:p14="http://schemas.microsoft.com/office/powerpoint/2010/main" val="4097944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a:spLocks noGrp="1"/>
          </p:cNvSpPr>
          <p:nvPr>
            <p:ph sz="half" idx="1"/>
          </p:nvPr>
        </p:nvSpPr>
        <p:spPr>
          <a:xfrm>
            <a:off x="609599" y="2249425"/>
            <a:ext cx="6357257" cy="4341875"/>
          </a:xfrm>
          <a:noFill/>
        </p:spPr>
        <p:txBody>
          <a:bodyPr/>
          <a:lstStyle/>
          <a:p>
            <a:r>
              <a:rPr lang="en-US" dirty="0" smtClean="0"/>
              <a:t>In </a:t>
            </a:r>
            <a:r>
              <a:rPr lang="en-US" dirty="0" smtClean="0"/>
              <a:t>SimpleApp - CantUpdateUIFromThread</a:t>
            </a:r>
            <a:endParaRPr lang="en-US" dirty="0" smtClean="0"/>
          </a:p>
          <a:p>
            <a:pPr lvl="1"/>
            <a:r>
              <a:rPr lang="en-US" dirty="0" smtClean="0"/>
              <a:t>DoSomethingThread extends Thread</a:t>
            </a:r>
          </a:p>
          <a:p>
            <a:pPr lvl="1"/>
            <a:r>
              <a:rPr lang="en-US" dirty="0" smtClean="0"/>
              <a:t>MainActivity displays the UI.</a:t>
            </a:r>
          </a:p>
          <a:p>
            <a:pPr lvl="1"/>
            <a:r>
              <a:rPr lang="en-US" dirty="0" smtClean="0"/>
              <a:t>startButton’s  onClick</a:t>
            </a:r>
            <a:endParaRPr lang="en-US" dirty="0"/>
          </a:p>
          <a:p>
            <a:pPr lvl="2"/>
            <a:r>
              <a:rPr lang="en-US" dirty="0" smtClean="0"/>
              <a:t>Creates a DoSomethingThread</a:t>
            </a:r>
          </a:p>
          <a:p>
            <a:pPr lvl="2"/>
            <a:r>
              <a:rPr lang="en-US" dirty="0" smtClean="0"/>
              <a:t>Starts the new thread (call to start).</a:t>
            </a:r>
          </a:p>
          <a:p>
            <a:pPr lvl="1"/>
            <a:r>
              <a:rPr lang="en-US" dirty="0" smtClean="0"/>
              <a:t>DoSomethingThread thread tries to update the UI directly.</a:t>
            </a:r>
          </a:p>
          <a:p>
            <a:pPr lvl="2"/>
            <a:r>
              <a:rPr lang="en-US" dirty="0"/>
              <a:t>Note </a:t>
            </a:r>
            <a:r>
              <a:rPr lang="en-US" dirty="0" smtClean="0"/>
              <a:t>publishProgress method.</a:t>
            </a:r>
          </a:p>
        </p:txBody>
      </p:sp>
      <p:sp>
        <p:nvSpPr>
          <p:cNvPr id="2" name="Title 1"/>
          <p:cNvSpPr>
            <a:spLocks noGrp="1"/>
          </p:cNvSpPr>
          <p:nvPr>
            <p:ph type="title"/>
          </p:nvPr>
        </p:nvSpPr>
        <p:spPr/>
        <p:txBody>
          <a:bodyPr/>
          <a:lstStyle/>
          <a:p>
            <a:r>
              <a:rPr lang="en-US" dirty="0" smtClean="0"/>
              <a:t>Demo App </a:t>
            </a:r>
            <a:r>
              <a:rPr lang="en-US" dirty="0" smtClean="0"/>
              <a:t>– threading</a:t>
            </a:r>
            <a:endParaRPr lang="en-US" dirty="0"/>
          </a:p>
        </p:txBody>
      </p:sp>
      <p:pic>
        <p:nvPicPr>
          <p:cNvPr id="7" name="Picture 6"/>
          <p:cNvPicPr>
            <a:picLocks noChangeAspect="1"/>
          </p:cNvPicPr>
          <p:nvPr/>
        </p:nvPicPr>
        <p:blipFill rotWithShape="1">
          <a:blip r:embed="rId2"/>
          <a:srcRect l="18352" t="42127" r="17345" b="46490"/>
          <a:stretch/>
        </p:blipFill>
        <p:spPr>
          <a:xfrm>
            <a:off x="7952786" y="3446835"/>
            <a:ext cx="2913910" cy="880353"/>
          </a:xfrm>
          <a:prstGeom prst="rect">
            <a:avLst/>
          </a:prstGeom>
        </p:spPr>
      </p:pic>
    </p:spTree>
    <p:extLst>
      <p:ext uri="{BB962C8B-B14F-4D97-AF65-F5344CB8AC3E}">
        <p14:creationId xmlns:p14="http://schemas.microsoft.com/office/powerpoint/2010/main" val="2729198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989887" y="3153569"/>
            <a:ext cx="1800225" cy="2533650"/>
          </a:xfrm>
        </p:spPr>
      </p:pic>
      <p:sp>
        <p:nvSpPr>
          <p:cNvPr id="3" name="Content Placeholder 2"/>
          <p:cNvSpPr>
            <a:spLocks noGrp="1"/>
          </p:cNvSpPr>
          <p:nvPr>
            <p:ph sz="half" idx="1"/>
          </p:nvPr>
        </p:nvSpPr>
        <p:spPr>
          <a:xfrm>
            <a:off x="609600" y="2249425"/>
            <a:ext cx="6872514" cy="4341875"/>
          </a:xfrm>
        </p:spPr>
        <p:txBody>
          <a:bodyPr>
            <a:normAutofit/>
          </a:bodyPr>
          <a:lstStyle/>
          <a:p>
            <a:pPr marL="109728" indent="0">
              <a:buNone/>
            </a:pPr>
            <a:r>
              <a:rPr lang="en-US" sz="3200" dirty="0" smtClean="0"/>
              <a:t>Use…</a:t>
            </a:r>
          </a:p>
          <a:p>
            <a:pPr marL="857250" lvl="1" indent="-457200">
              <a:buFont typeface="+mj-lt"/>
              <a:buAutoNum type="arabicPeriod"/>
            </a:pPr>
            <a:r>
              <a:rPr lang="en-US" sz="2800" dirty="0" smtClean="0"/>
              <a:t>runOnUiThread(Runnable</a:t>
            </a:r>
            <a:r>
              <a:rPr lang="en-US" sz="2800" dirty="0"/>
              <a:t>)</a:t>
            </a:r>
          </a:p>
          <a:p>
            <a:pPr marL="857250" lvl="1" indent="-457200">
              <a:buFont typeface="+mj-lt"/>
              <a:buAutoNum type="arabicPeriod"/>
            </a:pPr>
            <a:r>
              <a:rPr lang="en-US" sz="2800" dirty="0" smtClean="0"/>
              <a:t>post(Runnable</a:t>
            </a:r>
            <a:r>
              <a:rPr lang="en-US" sz="2800" dirty="0"/>
              <a:t>)</a:t>
            </a:r>
          </a:p>
          <a:p>
            <a:pPr marL="857250" lvl="1" indent="-457200">
              <a:buFont typeface="+mj-lt"/>
              <a:buAutoNum type="arabicPeriod"/>
            </a:pPr>
            <a:r>
              <a:rPr lang="en-US" sz="2800" dirty="0" smtClean="0"/>
              <a:t>handler </a:t>
            </a:r>
            <a:r>
              <a:rPr lang="en-US" sz="2800" dirty="0"/>
              <a:t>framework</a:t>
            </a:r>
          </a:p>
          <a:p>
            <a:pPr marL="857250" lvl="1" indent="-457200">
              <a:buFont typeface="+mj-lt"/>
              <a:buAutoNum type="arabicPeriod"/>
            </a:pPr>
            <a:r>
              <a:rPr lang="en-US" sz="2800" dirty="0" smtClean="0"/>
              <a:t>broadcast </a:t>
            </a:r>
            <a:r>
              <a:rPr lang="en-US" sz="2800" dirty="0"/>
              <a:t>/ localbroadcast </a:t>
            </a:r>
            <a:r>
              <a:rPr lang="en-US" sz="2800" dirty="0" smtClean="0"/>
              <a:t>receiver</a:t>
            </a:r>
            <a:endParaRPr lang="en-US" sz="2800" dirty="0"/>
          </a:p>
          <a:p>
            <a:pPr marL="857250" lvl="1" indent="-457200">
              <a:buFont typeface="+mj-lt"/>
              <a:buAutoNum type="arabicPeriod"/>
            </a:pPr>
            <a:r>
              <a:rPr lang="en-US" sz="2800" dirty="0" smtClean="0"/>
              <a:t>AsyncTask methods</a:t>
            </a:r>
            <a:endParaRPr lang="en-US" sz="2800" dirty="0"/>
          </a:p>
          <a:p>
            <a:endParaRPr lang="en-US" sz="3200" dirty="0"/>
          </a:p>
        </p:txBody>
      </p:sp>
      <p:sp>
        <p:nvSpPr>
          <p:cNvPr id="2" name="Title 1"/>
          <p:cNvSpPr>
            <a:spLocks noGrp="1"/>
          </p:cNvSpPr>
          <p:nvPr>
            <p:ph type="title"/>
          </p:nvPr>
        </p:nvSpPr>
        <p:spPr/>
        <p:txBody>
          <a:bodyPr>
            <a:normAutofit fontScale="90000"/>
          </a:bodyPr>
          <a:lstStyle/>
          <a:p>
            <a:r>
              <a:rPr lang="en-US" dirty="0" smtClean="0"/>
              <a:t>5 ways to communicate between Non-UI &amp; UI threads</a:t>
            </a:r>
            <a:endParaRPr lang="en-US" dirty="0"/>
          </a:p>
        </p:txBody>
      </p:sp>
    </p:spTree>
    <p:extLst>
      <p:ext uri="{BB962C8B-B14F-4D97-AF65-F5344CB8AC3E}">
        <p14:creationId xmlns:p14="http://schemas.microsoft.com/office/powerpoint/2010/main" val="1240767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328962" y="4514309"/>
            <a:ext cx="4208238" cy="2018581"/>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solidFill>
                <a:schemeClr val="tx1"/>
              </a:solidFill>
              <a:effectLst/>
              <a:latin typeface="Arial" charset="0"/>
            </a:endParaRPr>
          </a:p>
        </p:txBody>
      </p:sp>
      <p:sp>
        <p:nvSpPr>
          <p:cNvPr id="3" name="Content Placeholder 2"/>
          <p:cNvSpPr>
            <a:spLocks noGrp="1"/>
          </p:cNvSpPr>
          <p:nvPr>
            <p:ph idx="1"/>
          </p:nvPr>
        </p:nvSpPr>
        <p:spPr/>
        <p:txBody>
          <a:bodyPr>
            <a:normAutofit/>
          </a:bodyPr>
          <a:lstStyle/>
          <a:p>
            <a:r>
              <a:rPr lang="en-US" dirty="0" smtClean="0"/>
              <a:t>This method calls to run a Runnable on </a:t>
            </a:r>
            <a:r>
              <a:rPr lang="en-US" dirty="0"/>
              <a:t>the UI thread</a:t>
            </a:r>
            <a:r>
              <a:rPr lang="en-US" dirty="0" smtClean="0"/>
              <a:t>.</a:t>
            </a:r>
          </a:p>
          <a:p>
            <a:pPr lvl="1"/>
            <a:r>
              <a:rPr lang="en-US" dirty="0" smtClean="0"/>
              <a:t>If </a:t>
            </a:r>
            <a:r>
              <a:rPr lang="en-US" dirty="0"/>
              <a:t>the current thread is the UI thread, then the action is executed immediately. </a:t>
            </a:r>
            <a:endParaRPr lang="en-US" dirty="0" smtClean="0"/>
          </a:p>
          <a:p>
            <a:pPr lvl="1"/>
            <a:r>
              <a:rPr lang="en-US" dirty="0" smtClean="0"/>
              <a:t>If </a:t>
            </a:r>
            <a:r>
              <a:rPr lang="en-US" dirty="0"/>
              <a:t>the current thread is not the UI thread, the action is posted to the event queue of the UI thread.</a:t>
            </a:r>
            <a:endParaRPr lang="en-US" dirty="0" smtClean="0"/>
          </a:p>
          <a:p>
            <a:pPr marL="0" indent="0">
              <a:buNone/>
            </a:pPr>
            <a:endParaRPr lang="en-US" sz="1200" dirty="0"/>
          </a:p>
          <a:p>
            <a:pPr marL="813816" lvl="3" indent="0">
              <a:buNone/>
            </a:pPr>
            <a:r>
              <a:rPr lang="en-US" sz="1800" dirty="0" smtClean="0"/>
              <a:t>activity.</a:t>
            </a:r>
            <a:r>
              <a:rPr lang="en-US" sz="1800" b="1" dirty="0" smtClean="0"/>
              <a:t>runOnUiThread</a:t>
            </a:r>
            <a:r>
              <a:rPr lang="en-US" sz="1800" dirty="0" smtClean="0"/>
              <a:t>(new Runnable() {</a:t>
            </a:r>
          </a:p>
          <a:p>
            <a:pPr marL="813816" lvl="3" indent="0">
              <a:buNone/>
            </a:pPr>
            <a:r>
              <a:rPr lang="en-US" sz="1800" dirty="0" smtClean="0"/>
              <a:t>      @Override</a:t>
            </a:r>
          </a:p>
          <a:p>
            <a:pPr marL="813816" lvl="3" indent="0">
              <a:buNone/>
            </a:pPr>
            <a:r>
              <a:rPr lang="en-US" sz="1800" dirty="0" smtClean="0"/>
              <a:t>      public void run() {</a:t>
            </a:r>
          </a:p>
          <a:p>
            <a:pPr marL="813816" lvl="3" indent="0">
              <a:buNone/>
            </a:pPr>
            <a:r>
              <a:rPr lang="en-US" sz="1800" dirty="0"/>
              <a:t> </a:t>
            </a:r>
            <a:r>
              <a:rPr lang="en-US" sz="1800" dirty="0" smtClean="0"/>
              <a:t>           // do your UI work here</a:t>
            </a:r>
          </a:p>
          <a:p>
            <a:pPr marL="813816" lvl="3" indent="0">
              <a:buNone/>
            </a:pPr>
            <a:r>
              <a:rPr lang="en-US" sz="1800" dirty="0" smtClean="0"/>
              <a:t>      }</a:t>
            </a:r>
          </a:p>
          <a:p>
            <a:pPr marL="813816" lvl="3" indent="0">
              <a:buNone/>
            </a:pPr>
            <a:r>
              <a:rPr lang="en-US" sz="1800" dirty="0" smtClean="0"/>
              <a:t>});</a:t>
            </a:r>
          </a:p>
          <a:p>
            <a:pPr marL="0" indent="0">
              <a:buNone/>
            </a:pPr>
            <a:endParaRPr lang="en-US" sz="1200" dirty="0" smtClean="0"/>
          </a:p>
          <a:p>
            <a:pPr marL="0" indent="0">
              <a:buNone/>
            </a:pPr>
            <a:endParaRPr lang="en-US" sz="1200" dirty="0"/>
          </a:p>
        </p:txBody>
      </p:sp>
      <p:sp>
        <p:nvSpPr>
          <p:cNvPr id="2" name="Title 1"/>
          <p:cNvSpPr>
            <a:spLocks noGrp="1"/>
          </p:cNvSpPr>
          <p:nvPr>
            <p:ph type="title"/>
          </p:nvPr>
        </p:nvSpPr>
        <p:spPr/>
        <p:txBody>
          <a:bodyPr/>
          <a:lstStyle/>
          <a:p>
            <a:r>
              <a:rPr lang="en-US" dirty="0" smtClean="0"/>
              <a:t>Use the runOnUiThread(Runnable) method</a:t>
            </a:r>
            <a:endParaRPr lang="en-US" dirty="0"/>
          </a:p>
        </p:txBody>
      </p:sp>
    </p:spTree>
    <p:extLst>
      <p:ext uri="{BB962C8B-B14F-4D97-AF65-F5344CB8AC3E}">
        <p14:creationId xmlns:p14="http://schemas.microsoft.com/office/powerpoint/2010/main" val="14265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noFill/>
        </p:spPr>
        <p:txBody>
          <a:bodyPr/>
          <a:lstStyle/>
          <a:p>
            <a:r>
              <a:rPr lang="en-US" dirty="0" smtClean="0"/>
              <a:t>In </a:t>
            </a:r>
            <a:r>
              <a:rPr lang="en-US" dirty="0" smtClean="0"/>
              <a:t>SimpleApp - Threaded-RunOnUIThread</a:t>
            </a:r>
            <a:endParaRPr lang="en-US" dirty="0" smtClean="0"/>
          </a:p>
          <a:p>
            <a:pPr lvl="1"/>
            <a:r>
              <a:rPr lang="en-US" dirty="0" smtClean="0"/>
              <a:t>Same creation of a new thread to do work (start generating random numbers) when the Start button is clicked.</a:t>
            </a:r>
          </a:p>
          <a:p>
            <a:pPr lvl="1"/>
            <a:r>
              <a:rPr lang="en-US" dirty="0" smtClean="0"/>
              <a:t>Same publishProgress(int) is called each time a new random number is generated.</a:t>
            </a:r>
          </a:p>
          <a:p>
            <a:pPr lvl="2"/>
            <a:r>
              <a:rPr lang="en-US" dirty="0" smtClean="0"/>
              <a:t>This time, publishProgress(int) uses </a:t>
            </a:r>
            <a:r>
              <a:rPr lang="en-US" b="1" dirty="0" smtClean="0"/>
              <a:t>runOnUiThread(Runnable)</a:t>
            </a:r>
            <a:r>
              <a:rPr lang="en-US" dirty="0" smtClean="0"/>
              <a:t> to update the UI.</a:t>
            </a:r>
          </a:p>
        </p:txBody>
      </p:sp>
      <p:sp>
        <p:nvSpPr>
          <p:cNvPr id="2" name="Title 1"/>
          <p:cNvSpPr>
            <a:spLocks noGrp="1"/>
          </p:cNvSpPr>
          <p:nvPr>
            <p:ph type="title"/>
          </p:nvPr>
        </p:nvSpPr>
        <p:spPr/>
        <p:txBody>
          <a:bodyPr>
            <a:normAutofit/>
          </a:bodyPr>
          <a:lstStyle/>
          <a:p>
            <a:r>
              <a:rPr lang="en-US" dirty="0"/>
              <a:t>Demo App </a:t>
            </a:r>
            <a:r>
              <a:rPr lang="en-US" dirty="0" smtClean="0"/>
              <a:t>– threading </a:t>
            </a:r>
            <a:r>
              <a:rPr lang="en-US" dirty="0" smtClean="0"/>
              <a:t>&amp; </a:t>
            </a:r>
            <a:r>
              <a:rPr lang="en-US" dirty="0" smtClean="0"/>
              <a:t>runOnUiThread</a:t>
            </a:r>
            <a:endParaRPr lang="en-US" dirty="0"/>
          </a:p>
        </p:txBody>
      </p:sp>
    </p:spTree>
    <p:extLst>
      <p:ext uri="{BB962C8B-B14F-4D97-AF65-F5344CB8AC3E}">
        <p14:creationId xmlns:p14="http://schemas.microsoft.com/office/powerpoint/2010/main" val="2149487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p:cNvPicPr>
            <a:picLocks noChangeAspect="1"/>
          </p:cNvPicPr>
          <p:nvPr/>
        </p:nvPicPr>
        <p:blipFill>
          <a:blip r:embed="rId2"/>
          <a:stretch>
            <a:fillRect/>
          </a:stretch>
        </p:blipFill>
        <p:spPr>
          <a:xfrm>
            <a:off x="8736007" y="2002073"/>
            <a:ext cx="2320290" cy="1253490"/>
          </a:xfrm>
          <a:prstGeom prst="rect">
            <a:avLst/>
          </a:prstGeom>
        </p:spPr>
      </p:pic>
      <p:pic>
        <p:nvPicPr>
          <p:cNvPr id="22" name="Picture 21"/>
          <p:cNvPicPr>
            <a:picLocks noChangeAspect="1"/>
          </p:cNvPicPr>
          <p:nvPr/>
        </p:nvPicPr>
        <p:blipFill>
          <a:blip r:embed="rId3"/>
          <a:stretch>
            <a:fillRect/>
          </a:stretch>
        </p:blipFill>
        <p:spPr>
          <a:xfrm>
            <a:off x="1020826" y="1978778"/>
            <a:ext cx="2607745" cy="1393910"/>
          </a:xfrm>
          <a:prstGeom prst="rect">
            <a:avLst/>
          </a:prstGeom>
        </p:spPr>
      </p:pic>
      <p:sp>
        <p:nvSpPr>
          <p:cNvPr id="2" name="Title 1"/>
          <p:cNvSpPr>
            <a:spLocks noGrp="1"/>
          </p:cNvSpPr>
          <p:nvPr>
            <p:ph type="title"/>
          </p:nvPr>
        </p:nvSpPr>
        <p:spPr/>
        <p:txBody>
          <a:bodyPr/>
          <a:lstStyle/>
          <a:p>
            <a:r>
              <a:rPr lang="en-US" dirty="0" smtClean="0"/>
              <a:t>Using runOnUIThread with Runnable</a:t>
            </a:r>
            <a:endParaRPr lang="en-US" dirty="0"/>
          </a:p>
        </p:txBody>
      </p:sp>
      <p:grpSp>
        <p:nvGrpSpPr>
          <p:cNvPr id="16" name="Group 15"/>
          <p:cNvGrpSpPr/>
          <p:nvPr/>
        </p:nvGrpSpPr>
        <p:grpSpPr>
          <a:xfrm>
            <a:off x="1241572" y="4730530"/>
            <a:ext cx="2728632" cy="1682871"/>
            <a:chOff x="7554138" y="3371864"/>
            <a:chExt cx="2728632" cy="1682871"/>
          </a:xfrm>
        </p:grpSpPr>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0449" y="3371864"/>
              <a:ext cx="2156011" cy="1447832"/>
            </a:xfrm>
            <a:prstGeom prst="rect">
              <a:avLst/>
            </a:prstGeom>
          </p:spPr>
        </p:pic>
        <p:sp>
          <p:nvSpPr>
            <p:cNvPr id="15" name="TextBox 14"/>
            <p:cNvSpPr txBox="1"/>
            <p:nvPr/>
          </p:nvSpPr>
          <p:spPr>
            <a:xfrm>
              <a:off x="7554138" y="4716181"/>
              <a:ext cx="2728632" cy="338554"/>
            </a:xfrm>
            <a:prstGeom prst="rect">
              <a:avLst/>
            </a:prstGeom>
            <a:noFill/>
          </p:spPr>
          <p:txBody>
            <a:bodyPr wrap="none" rtlCol="0">
              <a:spAutoFit/>
            </a:bodyPr>
            <a:lstStyle/>
            <a:p>
              <a:r>
                <a:rPr lang="en-US" sz="1600" dirty="0" smtClean="0"/>
                <a:t>Random Number Generator</a:t>
              </a:r>
              <a:endParaRPr lang="en-US" sz="1600" dirty="0"/>
            </a:p>
          </p:txBody>
        </p:sp>
      </p:grpSp>
      <p:cxnSp>
        <p:nvCxnSpPr>
          <p:cNvPr id="26" name="Straight Arrow Connector 25"/>
          <p:cNvCxnSpPr/>
          <p:nvPr/>
        </p:nvCxnSpPr>
        <p:spPr bwMode="auto">
          <a:xfrm>
            <a:off x="1752600" y="2920213"/>
            <a:ext cx="581025" cy="1810317"/>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sp>
        <p:nvSpPr>
          <p:cNvPr id="27" name="TextBox 26"/>
          <p:cNvSpPr txBox="1"/>
          <p:nvPr/>
        </p:nvSpPr>
        <p:spPr>
          <a:xfrm>
            <a:off x="2158097" y="4183877"/>
            <a:ext cx="1986441" cy="276999"/>
          </a:xfrm>
          <a:prstGeom prst="rect">
            <a:avLst/>
          </a:prstGeom>
          <a:noFill/>
        </p:spPr>
        <p:txBody>
          <a:bodyPr wrap="none" rtlCol="0">
            <a:spAutoFit/>
          </a:bodyPr>
          <a:lstStyle/>
          <a:p>
            <a:r>
              <a:rPr lang="en-US" sz="1200" dirty="0" smtClean="0"/>
              <a:t>create and start the thread</a:t>
            </a:r>
            <a:endParaRPr lang="en-US" sz="1200" dirty="0"/>
          </a:p>
        </p:txBody>
      </p:sp>
      <p:cxnSp>
        <p:nvCxnSpPr>
          <p:cNvPr id="37" name="Straight Arrow Connector 36"/>
          <p:cNvCxnSpPr/>
          <p:nvPr/>
        </p:nvCxnSpPr>
        <p:spPr bwMode="auto">
          <a:xfrm flipV="1">
            <a:off x="7289121" y="3155471"/>
            <a:ext cx="2260321" cy="2191862"/>
          </a:xfrm>
          <a:prstGeom prst="straightConnector1">
            <a:avLst/>
          </a:prstGeom>
          <a:solidFill>
            <a:schemeClr val="accent1"/>
          </a:solidFill>
          <a:ln w="25400" cap="flat" cmpd="sng" algn="ctr">
            <a:solidFill>
              <a:schemeClr val="tx1"/>
            </a:solidFill>
            <a:prstDash val="dash"/>
            <a:round/>
            <a:headEnd type="none" w="med" len="med"/>
            <a:tailEnd type="triangle"/>
          </a:ln>
          <a:effectLst/>
        </p:spPr>
      </p:cxnSp>
      <p:sp>
        <p:nvSpPr>
          <p:cNvPr id="38" name="TextBox 37"/>
          <p:cNvSpPr txBox="1"/>
          <p:nvPr/>
        </p:nvSpPr>
        <p:spPr>
          <a:xfrm>
            <a:off x="8389980" y="4246981"/>
            <a:ext cx="2427545" cy="584775"/>
          </a:xfrm>
          <a:prstGeom prst="rect">
            <a:avLst/>
          </a:prstGeom>
          <a:noFill/>
        </p:spPr>
        <p:txBody>
          <a:bodyPr wrap="square" rtlCol="0">
            <a:spAutoFit/>
          </a:bodyPr>
          <a:lstStyle/>
          <a:p>
            <a:r>
              <a:rPr lang="en-US" sz="1600" dirty="0" smtClean="0"/>
              <a:t>on receipt of Runnable, perform its work</a:t>
            </a:r>
            <a:endParaRPr lang="en-US" sz="1200" i="1" dirty="0"/>
          </a:p>
        </p:txBody>
      </p:sp>
      <p:sp>
        <p:nvSpPr>
          <p:cNvPr id="4" name="TextBox 3"/>
          <p:cNvSpPr txBox="1"/>
          <p:nvPr/>
        </p:nvSpPr>
        <p:spPr>
          <a:xfrm>
            <a:off x="5633387" y="4142623"/>
            <a:ext cx="2066236" cy="646331"/>
          </a:xfrm>
          <a:prstGeom prst="rect">
            <a:avLst/>
          </a:prstGeom>
          <a:noFill/>
        </p:spPr>
        <p:txBody>
          <a:bodyPr wrap="square" rtlCol="0">
            <a:spAutoFit/>
          </a:bodyPr>
          <a:lstStyle/>
          <a:p>
            <a:r>
              <a:rPr lang="en-US" dirty="0"/>
              <a:t>handler that was internally created </a:t>
            </a:r>
          </a:p>
        </p:txBody>
      </p:sp>
      <p:pic>
        <p:nvPicPr>
          <p:cNvPr id="30" name="Picture 2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19962" y="3099483"/>
            <a:ext cx="775313" cy="1147498"/>
          </a:xfrm>
          <a:prstGeom prst="rect">
            <a:avLst/>
          </a:prstGeom>
        </p:spPr>
      </p:pic>
      <p:grpSp>
        <p:nvGrpSpPr>
          <p:cNvPr id="39" name="Group 38"/>
          <p:cNvGrpSpPr/>
          <p:nvPr/>
        </p:nvGrpSpPr>
        <p:grpSpPr>
          <a:xfrm>
            <a:off x="6084697" y="5353856"/>
            <a:ext cx="2491964" cy="873391"/>
            <a:chOff x="3450840" y="2302443"/>
            <a:chExt cx="2491964" cy="873391"/>
          </a:xfrm>
        </p:grpSpPr>
        <p:sp>
          <p:nvSpPr>
            <p:cNvPr id="40" name="Can 39"/>
            <p:cNvSpPr/>
            <p:nvPr/>
          </p:nvSpPr>
          <p:spPr bwMode="auto">
            <a:xfrm rot="5400000">
              <a:off x="4429402" y="1624281"/>
              <a:ext cx="534838" cy="1891161"/>
            </a:xfrm>
            <a:prstGeom prst="ca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solidFill>
                  <a:schemeClr val="tx1"/>
                </a:solidFill>
                <a:effectLst/>
                <a:latin typeface="Arial" charset="0"/>
              </a:endParaRPr>
            </a:p>
          </p:txBody>
        </p:sp>
        <p:sp>
          <p:nvSpPr>
            <p:cNvPr id="41" name="TextBox 40"/>
            <p:cNvSpPr txBox="1"/>
            <p:nvPr/>
          </p:nvSpPr>
          <p:spPr>
            <a:xfrm>
              <a:off x="3450840" y="2837280"/>
              <a:ext cx="2491964" cy="338554"/>
            </a:xfrm>
            <a:prstGeom prst="rect">
              <a:avLst/>
            </a:prstGeom>
            <a:noFill/>
          </p:spPr>
          <p:txBody>
            <a:bodyPr wrap="none" rtlCol="0">
              <a:spAutoFit/>
            </a:bodyPr>
            <a:lstStyle/>
            <a:p>
              <a:r>
                <a:rPr lang="en-US" sz="1600" dirty="0" smtClean="0"/>
                <a:t>UI Thread’s Event Queue</a:t>
              </a:r>
              <a:endParaRPr lang="en-US" sz="1600" dirty="0"/>
            </a:p>
          </p:txBody>
        </p:sp>
      </p:grpSp>
      <p:cxnSp>
        <p:nvCxnSpPr>
          <p:cNvPr id="42" name="Straight Connector 41"/>
          <p:cNvCxnSpPr>
            <a:stCxn id="4" idx="2"/>
            <a:endCxn id="40" idx="2"/>
          </p:cNvCxnSpPr>
          <p:nvPr/>
        </p:nvCxnSpPr>
        <p:spPr bwMode="auto">
          <a:xfrm>
            <a:off x="6666505" y="4788954"/>
            <a:ext cx="664173" cy="564902"/>
          </a:xfrm>
          <a:prstGeom prst="line">
            <a:avLst/>
          </a:prstGeom>
          <a:solidFill>
            <a:schemeClr val="accent1"/>
          </a:solidFill>
          <a:ln w="25400" cap="flat" cmpd="sng" algn="ctr">
            <a:solidFill>
              <a:schemeClr val="tx1"/>
            </a:solidFill>
            <a:prstDash val="dash"/>
            <a:round/>
            <a:headEnd type="none" w="med" len="med"/>
            <a:tailEnd type="none" w="med" len="med"/>
          </a:ln>
          <a:effectLst/>
        </p:spPr>
      </p:cxnSp>
      <p:cxnSp>
        <p:nvCxnSpPr>
          <p:cNvPr id="43" name="Straight Arrow Connector 42"/>
          <p:cNvCxnSpPr>
            <a:endCxn id="40" idx="3"/>
          </p:cNvCxnSpPr>
          <p:nvPr/>
        </p:nvCxnSpPr>
        <p:spPr bwMode="auto">
          <a:xfrm>
            <a:off x="3836294" y="5606846"/>
            <a:ext cx="2548804" cy="14429"/>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sp>
        <p:nvSpPr>
          <p:cNvPr id="12" name="Cloud 11"/>
          <p:cNvSpPr/>
          <p:nvPr/>
        </p:nvSpPr>
        <p:spPr bwMode="auto">
          <a:xfrm>
            <a:off x="4413603" y="5118163"/>
            <a:ext cx="1394186" cy="503110"/>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200" dirty="0">
                <a:latin typeface="Arial" charset="0"/>
              </a:rPr>
              <a:t>R</a:t>
            </a:r>
            <a:r>
              <a:rPr lang="en-US" sz="1200" dirty="0" smtClean="0">
                <a:latin typeface="Arial" charset="0"/>
              </a:rPr>
              <a:t>unnable</a:t>
            </a:r>
            <a:endParaRPr kumimoji="0" lang="en-US" sz="1200" b="0" i="0" u="none" strike="noStrike" cap="none" normalizeH="0" baseline="0" dirty="0" smtClean="0">
              <a:solidFill>
                <a:schemeClr val="tx1"/>
              </a:solidFill>
              <a:effectLst/>
              <a:latin typeface="Arial" charset="0"/>
            </a:endParaRPr>
          </a:p>
        </p:txBody>
      </p:sp>
      <p:sp>
        <p:nvSpPr>
          <p:cNvPr id="48" name="TextBox 47"/>
          <p:cNvSpPr txBox="1"/>
          <p:nvPr/>
        </p:nvSpPr>
        <p:spPr>
          <a:xfrm>
            <a:off x="3984294" y="5621274"/>
            <a:ext cx="1396536" cy="276999"/>
          </a:xfrm>
          <a:prstGeom prst="rect">
            <a:avLst/>
          </a:prstGeom>
          <a:noFill/>
        </p:spPr>
        <p:txBody>
          <a:bodyPr wrap="none" rtlCol="0">
            <a:spAutoFit/>
          </a:bodyPr>
          <a:lstStyle/>
          <a:p>
            <a:r>
              <a:rPr lang="en-US" sz="1200" dirty="0" smtClean="0"/>
              <a:t>runOnUiThread( )</a:t>
            </a:r>
            <a:endParaRPr lang="en-US" sz="1200" dirty="0"/>
          </a:p>
        </p:txBody>
      </p:sp>
      <p:sp>
        <p:nvSpPr>
          <p:cNvPr id="13" name="Up Arrow 12"/>
          <p:cNvSpPr/>
          <p:nvPr/>
        </p:nvSpPr>
        <p:spPr bwMode="auto">
          <a:xfrm>
            <a:off x="5143939" y="5604022"/>
            <a:ext cx="92296" cy="130748"/>
          </a:xfrm>
          <a:prstGeom prst="up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solidFill>
                <a:schemeClr val="tx1"/>
              </a:solidFill>
              <a:effectLst/>
              <a:latin typeface="Arial" charset="0"/>
            </a:endParaRPr>
          </a:p>
        </p:txBody>
      </p:sp>
      <p:sp>
        <p:nvSpPr>
          <p:cNvPr id="5" name="Heptagon 4"/>
          <p:cNvSpPr/>
          <p:nvPr/>
        </p:nvSpPr>
        <p:spPr>
          <a:xfrm>
            <a:off x="1793409" y="3423620"/>
            <a:ext cx="343517" cy="348593"/>
          </a:xfrm>
          <a:prstGeom prst="hep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5" name="Heptagon 24"/>
          <p:cNvSpPr/>
          <p:nvPr/>
        </p:nvSpPr>
        <p:spPr>
          <a:xfrm>
            <a:off x="5811135" y="5439763"/>
            <a:ext cx="343517" cy="348593"/>
          </a:xfrm>
          <a:prstGeom prst="hep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9" name="Heptagon 28"/>
          <p:cNvSpPr/>
          <p:nvPr/>
        </p:nvSpPr>
        <p:spPr>
          <a:xfrm>
            <a:off x="7689796" y="4657459"/>
            <a:ext cx="343517" cy="348593"/>
          </a:xfrm>
          <a:prstGeom prst="hep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Tree>
    <p:extLst>
      <p:ext uri="{BB962C8B-B14F-4D97-AF65-F5344CB8AC3E}">
        <p14:creationId xmlns:p14="http://schemas.microsoft.com/office/powerpoint/2010/main" val="3495938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12" grpId="0" animBg="1"/>
      <p:bldP spid="48" grpId="0"/>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599" y="2249425"/>
            <a:ext cx="6828971" cy="4341875"/>
          </a:xfrm>
        </p:spPr>
        <p:txBody>
          <a:bodyPr>
            <a:noAutofit/>
          </a:bodyPr>
          <a:lstStyle/>
          <a:p>
            <a:r>
              <a:rPr lang="en-US" sz="1800" dirty="0" smtClean="0"/>
              <a:t>The runOnUiThread’s method is defined </a:t>
            </a:r>
            <a:r>
              <a:rPr lang="en-US" sz="1800" dirty="0"/>
              <a:t>on the </a:t>
            </a:r>
            <a:r>
              <a:rPr lang="en-US" sz="1800" dirty="0" smtClean="0"/>
              <a:t>Activity class.</a:t>
            </a:r>
          </a:p>
          <a:p>
            <a:pPr lvl="1"/>
            <a:r>
              <a:rPr lang="en-US" sz="1600" dirty="0" smtClean="0"/>
              <a:t>The </a:t>
            </a:r>
            <a:r>
              <a:rPr lang="en-US" sz="1600" dirty="0"/>
              <a:t>non-UI thread must have some knowledge or means of getting the </a:t>
            </a:r>
            <a:r>
              <a:rPr lang="en-US" sz="1600" dirty="0" smtClean="0"/>
              <a:t>Activity.</a:t>
            </a:r>
          </a:p>
          <a:p>
            <a:pPr lvl="1"/>
            <a:r>
              <a:rPr lang="en-US" sz="1600" dirty="0" smtClean="0"/>
              <a:t>Raises </a:t>
            </a:r>
            <a:r>
              <a:rPr lang="en-US" sz="1600" b="1" dirty="0" smtClean="0">
                <a:solidFill>
                  <a:srgbClr val="FF0000"/>
                </a:solidFill>
              </a:rPr>
              <a:t>tight coupling and reuse concerns</a:t>
            </a:r>
            <a:r>
              <a:rPr lang="en-US" sz="1600" dirty="0" smtClean="0"/>
              <a:t>.</a:t>
            </a:r>
            <a:endParaRPr lang="en-US" sz="1600" dirty="0"/>
          </a:p>
          <a:p>
            <a:r>
              <a:rPr lang="en-US" sz="1800" dirty="0" smtClean="0"/>
              <a:t>Developers need to know Threads</a:t>
            </a:r>
            <a:r>
              <a:rPr lang="en-US" sz="1800" dirty="0"/>
              <a:t>, Runnables and concurrency issues.  </a:t>
            </a:r>
            <a:endParaRPr lang="en-US" sz="1800" dirty="0" smtClean="0"/>
          </a:p>
          <a:p>
            <a:pPr lvl="1"/>
            <a:r>
              <a:rPr lang="en-US" sz="1600" dirty="0" smtClean="0">
                <a:solidFill>
                  <a:srgbClr val="FF0000"/>
                </a:solidFill>
              </a:rPr>
              <a:t>How comfortable are you with Thread / Runnable API and the issues associated with it?</a:t>
            </a:r>
          </a:p>
          <a:p>
            <a:pPr lvl="1"/>
            <a:r>
              <a:rPr lang="en-US" sz="1600" dirty="0" smtClean="0"/>
              <a:t>However the </a:t>
            </a:r>
            <a:r>
              <a:rPr lang="en-US" sz="1600" dirty="0"/>
              <a:t>runOnUiThread() method </a:t>
            </a:r>
            <a:r>
              <a:rPr lang="en-US" sz="1600" dirty="0" smtClean="0"/>
              <a:t>is a </a:t>
            </a:r>
            <a:r>
              <a:rPr lang="en-US" sz="1600" dirty="0">
                <a:solidFill>
                  <a:srgbClr val="FF0000"/>
                </a:solidFill>
              </a:rPr>
              <a:t>convenience method</a:t>
            </a:r>
            <a:r>
              <a:rPr lang="en-US" sz="1600" dirty="0"/>
              <a:t> </a:t>
            </a:r>
            <a:r>
              <a:rPr lang="en-US" sz="1600" dirty="0" smtClean="0"/>
              <a:t>that hides </a:t>
            </a:r>
            <a:r>
              <a:rPr lang="en-US" sz="1600" dirty="0"/>
              <a:t>many of the details associated with event queue messaging.</a:t>
            </a:r>
          </a:p>
          <a:p>
            <a:r>
              <a:rPr lang="en-US" sz="1600" dirty="0" smtClean="0"/>
              <a:t>Finally</a:t>
            </a:r>
            <a:r>
              <a:rPr lang="en-US" sz="1600" dirty="0"/>
              <a:t>, the runOnUiThread </a:t>
            </a:r>
            <a:r>
              <a:rPr lang="en-US" sz="1600" dirty="0" smtClean="0"/>
              <a:t>comes </a:t>
            </a:r>
            <a:r>
              <a:rPr lang="en-US" sz="1600" dirty="0"/>
              <a:t>with </a:t>
            </a:r>
            <a:r>
              <a:rPr lang="en-US" sz="1600" dirty="0" smtClean="0"/>
              <a:t>a nice </a:t>
            </a:r>
            <a:r>
              <a:rPr lang="en-US" sz="1600" dirty="0"/>
              <a:t>feature</a:t>
            </a:r>
            <a:r>
              <a:rPr lang="en-US" sz="1600" dirty="0" smtClean="0"/>
              <a:t>.</a:t>
            </a:r>
          </a:p>
          <a:p>
            <a:pPr lvl="1"/>
            <a:r>
              <a:rPr lang="en-US" sz="1600" dirty="0" smtClean="0"/>
              <a:t>If </a:t>
            </a:r>
            <a:r>
              <a:rPr lang="en-US" sz="1600" dirty="0"/>
              <a:t>the runOnUiThread method is called from code running on the UI thread, it </a:t>
            </a:r>
            <a:r>
              <a:rPr lang="en-US" sz="1600" dirty="0">
                <a:solidFill>
                  <a:srgbClr val="FF0000"/>
                </a:solidFill>
              </a:rPr>
              <a:t>executes immediately and does not post a message </a:t>
            </a:r>
            <a:r>
              <a:rPr lang="en-US" sz="1600" dirty="0"/>
              <a:t>into the event message queue.  </a:t>
            </a:r>
            <a:endParaRPr lang="en-US" sz="1600" dirty="0" smtClean="0"/>
          </a:p>
          <a:p>
            <a:pPr lvl="1"/>
            <a:r>
              <a:rPr lang="en-US" sz="1600" dirty="0" smtClean="0"/>
              <a:t>This means you </a:t>
            </a:r>
            <a:r>
              <a:rPr lang="en-US" sz="1600" dirty="0"/>
              <a:t>don’t have to check what thread you are running on when using this option.</a:t>
            </a:r>
          </a:p>
          <a:p>
            <a:endParaRPr lang="en-US" sz="1600" dirty="0"/>
          </a:p>
        </p:txBody>
      </p:sp>
      <p:sp>
        <p:nvSpPr>
          <p:cNvPr id="2" name="Title 1"/>
          <p:cNvSpPr>
            <a:spLocks noGrp="1"/>
          </p:cNvSpPr>
          <p:nvPr>
            <p:ph type="title"/>
          </p:nvPr>
        </p:nvSpPr>
        <p:spPr/>
        <p:txBody>
          <a:bodyPr/>
          <a:lstStyle/>
          <a:p>
            <a:r>
              <a:rPr lang="en-US" dirty="0" smtClean="0"/>
              <a:t>runOnUiThread +/-’s</a:t>
            </a:r>
            <a:endParaRPr lang="en-US" dirty="0"/>
          </a:p>
        </p:txBody>
      </p:sp>
      <p:pic>
        <p:nvPicPr>
          <p:cNvPr id="6"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7605684" y="2873623"/>
            <a:ext cx="22098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9218384" y="1404259"/>
            <a:ext cx="2857500"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256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128590" y="3402689"/>
            <a:ext cx="3140955" cy="2018581"/>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solidFill>
                <a:schemeClr val="tx1"/>
              </a:solidFill>
              <a:effectLst/>
              <a:latin typeface="Arial" charset="0"/>
            </a:endParaRPr>
          </a:p>
        </p:txBody>
      </p:sp>
      <p:sp>
        <p:nvSpPr>
          <p:cNvPr id="3" name="Content Placeholder 2"/>
          <p:cNvSpPr>
            <a:spLocks noGrp="1"/>
          </p:cNvSpPr>
          <p:nvPr>
            <p:ph idx="1"/>
          </p:nvPr>
        </p:nvSpPr>
        <p:spPr/>
        <p:txBody>
          <a:bodyPr/>
          <a:lstStyle/>
          <a:p>
            <a:r>
              <a:rPr lang="en-US" dirty="0"/>
              <a:t>This </a:t>
            </a:r>
            <a:r>
              <a:rPr lang="en-US" dirty="0" smtClean="0"/>
              <a:t>method also calls to </a:t>
            </a:r>
            <a:r>
              <a:rPr lang="en-US" dirty="0"/>
              <a:t>run a </a:t>
            </a:r>
            <a:r>
              <a:rPr lang="en-US" dirty="0" smtClean="0"/>
              <a:t>Runnable on </a:t>
            </a:r>
            <a:r>
              <a:rPr lang="en-US" dirty="0"/>
              <a:t>the UI thread</a:t>
            </a:r>
            <a:r>
              <a:rPr lang="en-US" dirty="0" smtClean="0"/>
              <a:t>.</a:t>
            </a:r>
          </a:p>
          <a:p>
            <a:pPr lvl="1"/>
            <a:r>
              <a:rPr lang="en-US" dirty="0" smtClean="0"/>
              <a:t>Uses the same event message queue as runOnUiThread( ) does.</a:t>
            </a:r>
          </a:p>
          <a:p>
            <a:pPr marL="0" indent="0">
              <a:buNone/>
            </a:pPr>
            <a:endParaRPr lang="en-US" sz="1200" dirty="0"/>
          </a:p>
          <a:p>
            <a:pPr marL="557784" lvl="2" indent="0">
              <a:buNone/>
            </a:pPr>
            <a:r>
              <a:rPr lang="en-US" sz="1800" dirty="0" smtClean="0"/>
              <a:t>view.</a:t>
            </a:r>
            <a:r>
              <a:rPr lang="en-US" sz="1800" b="1" dirty="0" smtClean="0"/>
              <a:t>post</a:t>
            </a:r>
            <a:r>
              <a:rPr lang="en-US" sz="1800" dirty="0" smtClean="0"/>
              <a:t>(new Runnable() {</a:t>
            </a:r>
          </a:p>
          <a:p>
            <a:pPr marL="557784" lvl="2" indent="0">
              <a:buNone/>
            </a:pPr>
            <a:r>
              <a:rPr lang="en-US" sz="1800" dirty="0" smtClean="0"/>
              <a:t>      @Override</a:t>
            </a:r>
          </a:p>
          <a:p>
            <a:pPr marL="557784" lvl="2" indent="0">
              <a:buNone/>
            </a:pPr>
            <a:r>
              <a:rPr lang="en-US" sz="1800" dirty="0" smtClean="0"/>
              <a:t>      public void run() {</a:t>
            </a:r>
          </a:p>
          <a:p>
            <a:pPr marL="557784" lvl="2" indent="0">
              <a:buNone/>
            </a:pPr>
            <a:r>
              <a:rPr lang="en-US" sz="1800" dirty="0"/>
              <a:t> </a:t>
            </a:r>
            <a:r>
              <a:rPr lang="en-US" sz="1800" dirty="0" smtClean="0"/>
              <a:t>           // do your UI work here</a:t>
            </a:r>
          </a:p>
          <a:p>
            <a:pPr marL="557784" lvl="2" indent="0">
              <a:buNone/>
            </a:pPr>
            <a:r>
              <a:rPr lang="en-US" sz="1800" dirty="0" smtClean="0"/>
              <a:t>      }</a:t>
            </a:r>
          </a:p>
          <a:p>
            <a:pPr marL="557784" lvl="2" indent="0">
              <a:buNone/>
            </a:pPr>
            <a:r>
              <a:rPr lang="en-US" sz="1800" dirty="0" smtClean="0"/>
              <a:t>});</a:t>
            </a:r>
          </a:p>
          <a:p>
            <a:pPr marL="0" indent="0">
              <a:buNone/>
            </a:pPr>
            <a:endParaRPr lang="en-US" sz="1200" dirty="0" smtClean="0"/>
          </a:p>
          <a:p>
            <a:pPr marL="0" indent="0">
              <a:buNone/>
            </a:pPr>
            <a:endParaRPr lang="en-US" sz="1200" dirty="0"/>
          </a:p>
        </p:txBody>
      </p:sp>
      <p:sp>
        <p:nvSpPr>
          <p:cNvPr id="2" name="Title 1"/>
          <p:cNvSpPr>
            <a:spLocks noGrp="1"/>
          </p:cNvSpPr>
          <p:nvPr>
            <p:ph type="title"/>
          </p:nvPr>
        </p:nvSpPr>
        <p:spPr/>
        <p:txBody>
          <a:bodyPr/>
          <a:lstStyle/>
          <a:p>
            <a:r>
              <a:rPr lang="en-US" dirty="0" smtClean="0"/>
              <a:t>Use the post(Runnable) method</a:t>
            </a:r>
            <a:endParaRPr lang="en-US" dirty="0"/>
          </a:p>
        </p:txBody>
      </p:sp>
    </p:spTree>
    <p:extLst>
      <p:ext uri="{BB962C8B-B14F-4D97-AF65-F5344CB8AC3E}">
        <p14:creationId xmlns:p14="http://schemas.microsoft.com/office/powerpoint/2010/main" val="2264215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noFill/>
        </p:spPr>
        <p:txBody>
          <a:bodyPr>
            <a:normAutofit/>
          </a:bodyPr>
          <a:lstStyle/>
          <a:p>
            <a:r>
              <a:rPr lang="en-US" dirty="0"/>
              <a:t>In </a:t>
            </a:r>
            <a:r>
              <a:rPr lang="en-US" dirty="0" smtClean="0"/>
              <a:t>SimpleApp - Threaded-Post</a:t>
            </a:r>
            <a:endParaRPr lang="en-US" dirty="0"/>
          </a:p>
          <a:p>
            <a:pPr lvl="1"/>
            <a:r>
              <a:rPr lang="en-US" dirty="0" smtClean="0"/>
              <a:t>Same </a:t>
            </a:r>
            <a:r>
              <a:rPr lang="en-US" dirty="0"/>
              <a:t>creation of a new thread to do work (start generating random numbers) when the Start button is clicked.</a:t>
            </a:r>
          </a:p>
          <a:p>
            <a:pPr lvl="1"/>
            <a:r>
              <a:rPr lang="en-US" dirty="0"/>
              <a:t>Same publishProgress(int) is called each time a new random number is generated.</a:t>
            </a:r>
          </a:p>
          <a:p>
            <a:pPr lvl="2"/>
            <a:r>
              <a:rPr lang="en-US" dirty="0" smtClean="0"/>
              <a:t>This time</a:t>
            </a:r>
            <a:r>
              <a:rPr lang="en-US" dirty="0"/>
              <a:t>, </a:t>
            </a:r>
            <a:r>
              <a:rPr lang="en-US" b="1" dirty="0" smtClean="0"/>
              <a:t>post(Runnable) - </a:t>
            </a:r>
            <a:r>
              <a:rPr lang="en-US" dirty="0" smtClean="0"/>
              <a:t>on the TextView - is used to update the UI.</a:t>
            </a:r>
            <a:endParaRPr lang="en-US" dirty="0"/>
          </a:p>
          <a:p>
            <a:pPr lvl="1"/>
            <a:endParaRPr lang="en-US" dirty="0" smtClean="0"/>
          </a:p>
          <a:p>
            <a:pPr marL="0" indent="0">
              <a:buNone/>
            </a:pPr>
            <a:endParaRPr lang="en-US" dirty="0"/>
          </a:p>
        </p:txBody>
      </p:sp>
      <p:sp>
        <p:nvSpPr>
          <p:cNvPr id="2" name="Title 1"/>
          <p:cNvSpPr>
            <a:spLocks noGrp="1"/>
          </p:cNvSpPr>
          <p:nvPr>
            <p:ph type="title"/>
          </p:nvPr>
        </p:nvSpPr>
        <p:spPr/>
        <p:txBody>
          <a:bodyPr>
            <a:normAutofit/>
          </a:bodyPr>
          <a:lstStyle/>
          <a:p>
            <a:r>
              <a:rPr lang="en-US" dirty="0"/>
              <a:t>Demo App – </a:t>
            </a:r>
            <a:r>
              <a:rPr lang="en-US" dirty="0" smtClean="0"/>
              <a:t>threading and </a:t>
            </a:r>
            <a:r>
              <a:rPr lang="en-US" dirty="0" smtClean="0"/>
              <a:t>the </a:t>
            </a:r>
            <a:r>
              <a:rPr lang="en-US" dirty="0" smtClean="0"/>
              <a:t>post(Runnable</a:t>
            </a:r>
            <a:r>
              <a:rPr lang="en-US" dirty="0" smtClean="0"/>
              <a:t>)</a:t>
            </a:r>
            <a:endParaRPr lang="en-US" dirty="0"/>
          </a:p>
        </p:txBody>
      </p:sp>
    </p:spTree>
    <p:extLst>
      <p:ext uri="{BB962C8B-B14F-4D97-AF65-F5344CB8AC3E}">
        <p14:creationId xmlns:p14="http://schemas.microsoft.com/office/powerpoint/2010/main" val="15895081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p:txBody>
          <a:bodyPr/>
          <a:lstStyle/>
          <a:p>
            <a:r>
              <a:rPr lang="en-US" sz="1600" dirty="0"/>
              <a:t>Unlike the runOnUiThread</a:t>
            </a:r>
            <a:r>
              <a:rPr lang="en-US" sz="1600" dirty="0" smtClean="0"/>
              <a:t>(), </a:t>
            </a:r>
            <a:r>
              <a:rPr lang="en-US" sz="1600" dirty="0" smtClean="0"/>
              <a:t>post</a:t>
            </a:r>
            <a:r>
              <a:rPr lang="en-US" sz="1600" dirty="0"/>
              <a:t>() method does not check whether the current thread is the UI thread.  </a:t>
            </a:r>
          </a:p>
          <a:p>
            <a:pPr lvl="1"/>
            <a:r>
              <a:rPr lang="en-US" sz="1400" dirty="0"/>
              <a:t>Therefore post() method does not execute immediately if it is on the UI thread.</a:t>
            </a:r>
          </a:p>
          <a:p>
            <a:pPr lvl="1"/>
            <a:r>
              <a:rPr lang="en-US" sz="1400" dirty="0"/>
              <a:t>It </a:t>
            </a:r>
            <a:r>
              <a:rPr lang="en-US" sz="1400" dirty="0">
                <a:solidFill>
                  <a:srgbClr val="FF0000"/>
                </a:solidFill>
              </a:rPr>
              <a:t>always has an event message pushed to the message queue</a:t>
            </a:r>
            <a:r>
              <a:rPr lang="en-US" sz="1400" dirty="0"/>
              <a:t> for reaction by the UI thread.</a:t>
            </a:r>
          </a:p>
          <a:p>
            <a:endParaRPr lang="en-US" sz="1600" dirty="0"/>
          </a:p>
        </p:txBody>
      </p:sp>
      <p:sp>
        <p:nvSpPr>
          <p:cNvPr id="3" name="Content Placeholder 2"/>
          <p:cNvSpPr>
            <a:spLocks noGrp="1"/>
          </p:cNvSpPr>
          <p:nvPr>
            <p:ph sz="half" idx="1"/>
          </p:nvPr>
        </p:nvSpPr>
        <p:spPr/>
        <p:txBody>
          <a:bodyPr/>
          <a:lstStyle/>
          <a:p>
            <a:r>
              <a:rPr lang="en-US" sz="1600" dirty="0" smtClean="0"/>
              <a:t>The </a:t>
            </a:r>
            <a:r>
              <a:rPr lang="en-US" sz="1600" dirty="0"/>
              <a:t>post() method </a:t>
            </a:r>
            <a:r>
              <a:rPr lang="en-US" sz="1600" dirty="0" smtClean="0"/>
              <a:t>uses the </a:t>
            </a:r>
            <a:r>
              <a:rPr lang="en-US" sz="1600" dirty="0"/>
              <a:t>same event message queue under the covers as runOnUiThread</a:t>
            </a:r>
            <a:r>
              <a:rPr lang="en-US" sz="1600" dirty="0" smtClean="0"/>
              <a:t>().</a:t>
            </a:r>
          </a:p>
          <a:p>
            <a:pPr lvl="1"/>
            <a:r>
              <a:rPr lang="en-US" sz="1400" dirty="0" smtClean="0"/>
              <a:t>Many of </a:t>
            </a:r>
            <a:r>
              <a:rPr lang="en-US" sz="1400" dirty="0"/>
              <a:t>the pro/cons of post() are that of runOnUiThread().  </a:t>
            </a:r>
            <a:endParaRPr lang="en-US" sz="1400" dirty="0" smtClean="0"/>
          </a:p>
          <a:p>
            <a:pPr lvl="1"/>
            <a:r>
              <a:rPr lang="en-US" sz="1400" dirty="0"/>
              <a:t>See </a:t>
            </a:r>
            <a:r>
              <a:rPr lang="en-US" sz="1400" dirty="0" smtClean="0">
                <a:hlinkClick r:id="rId2"/>
              </a:rPr>
              <a:t>http</a:t>
            </a:r>
            <a:r>
              <a:rPr lang="en-US" sz="1400" dirty="0">
                <a:hlinkClick r:id="rId2"/>
              </a:rPr>
              <a:t>://</a:t>
            </a:r>
            <a:r>
              <a:rPr lang="en-US" sz="1400" dirty="0" smtClean="0">
                <a:hlinkClick r:id="rId2"/>
              </a:rPr>
              <a:t>stackoverflow.com/questions/10558208/android-whats-the-difference-between-activity-runonuithread-and-view-post</a:t>
            </a:r>
            <a:endParaRPr lang="en-US" sz="1400" dirty="0" smtClean="0"/>
          </a:p>
          <a:p>
            <a:pPr lvl="1"/>
            <a:r>
              <a:rPr lang="en-US" sz="1400" dirty="0" smtClean="0"/>
              <a:t>post( ) </a:t>
            </a:r>
            <a:r>
              <a:rPr lang="en-US" sz="1400" b="1" dirty="0" smtClean="0">
                <a:solidFill>
                  <a:srgbClr val="FF0000"/>
                </a:solidFill>
              </a:rPr>
              <a:t>must </a:t>
            </a:r>
            <a:r>
              <a:rPr lang="en-US" sz="1400" b="1" dirty="0">
                <a:solidFill>
                  <a:srgbClr val="FF0000"/>
                </a:solidFill>
              </a:rPr>
              <a:t>have awareness of a View </a:t>
            </a:r>
            <a:r>
              <a:rPr lang="en-US" sz="1400" b="1" dirty="0" smtClean="0">
                <a:solidFill>
                  <a:srgbClr val="FF0000"/>
                </a:solidFill>
              </a:rPr>
              <a:t>component </a:t>
            </a:r>
            <a:r>
              <a:rPr lang="en-US" sz="1400" dirty="0" smtClean="0"/>
              <a:t>– a</a:t>
            </a:r>
            <a:r>
              <a:rPr lang="en-US" sz="1400" dirty="0" smtClean="0"/>
              <a:t>g</a:t>
            </a:r>
            <a:r>
              <a:rPr lang="en-US" sz="1400" dirty="0" smtClean="0"/>
              <a:t>ain </a:t>
            </a:r>
            <a:r>
              <a:rPr lang="en-US" sz="1400" dirty="0" smtClean="0"/>
              <a:t>a tight coupling concern.</a:t>
            </a:r>
          </a:p>
          <a:p>
            <a:pPr lvl="1"/>
            <a:r>
              <a:rPr lang="en-US" sz="1400" dirty="0" smtClean="0"/>
              <a:t>Allows </a:t>
            </a:r>
            <a:r>
              <a:rPr lang="en-US" sz="1400" dirty="0" smtClean="0"/>
              <a:t>the </a:t>
            </a:r>
            <a:r>
              <a:rPr lang="en-US" sz="1400" dirty="0"/>
              <a:t>non-UI thread to </a:t>
            </a:r>
            <a:r>
              <a:rPr lang="en-US" sz="1400" dirty="0">
                <a:solidFill>
                  <a:srgbClr val="FF0000"/>
                </a:solidFill>
              </a:rPr>
              <a:t>avoid direct connection to the </a:t>
            </a:r>
            <a:r>
              <a:rPr lang="en-US" sz="1400" dirty="0" smtClean="0">
                <a:solidFill>
                  <a:srgbClr val="FF0000"/>
                </a:solidFill>
              </a:rPr>
              <a:t>Activity</a:t>
            </a:r>
            <a:r>
              <a:rPr lang="en-US" sz="1400" dirty="0" smtClean="0"/>
              <a:t>.</a:t>
            </a:r>
          </a:p>
          <a:p>
            <a:r>
              <a:rPr lang="en-US" sz="1600" dirty="0" smtClean="0"/>
              <a:t>As with runOnUiThread( ), requires </a:t>
            </a:r>
            <a:r>
              <a:rPr lang="en-US" sz="1600" dirty="0"/>
              <a:t>you </a:t>
            </a:r>
            <a:r>
              <a:rPr lang="en-US" sz="1600" dirty="0" smtClean="0"/>
              <a:t>create </a:t>
            </a:r>
            <a:r>
              <a:rPr lang="en-US" sz="1600" dirty="0"/>
              <a:t>and manage your threads more </a:t>
            </a:r>
            <a:r>
              <a:rPr lang="en-US" sz="1600" dirty="0" smtClean="0"/>
              <a:t>directly.</a:t>
            </a:r>
          </a:p>
          <a:p>
            <a:pPr lvl="1"/>
            <a:r>
              <a:rPr lang="en-US" sz="1400" dirty="0" smtClean="0"/>
              <a:t>More </a:t>
            </a:r>
            <a:r>
              <a:rPr lang="en-US" sz="1400" dirty="0"/>
              <a:t>control of the thread and its </a:t>
            </a:r>
            <a:r>
              <a:rPr lang="en-US" sz="1400" dirty="0" smtClean="0"/>
              <a:t>communication.</a:t>
            </a:r>
          </a:p>
          <a:p>
            <a:pPr lvl="1"/>
            <a:r>
              <a:rPr lang="en-US" sz="1400" dirty="0" smtClean="0"/>
              <a:t>But requires </a:t>
            </a:r>
            <a:r>
              <a:rPr lang="en-US" sz="1400" dirty="0" smtClean="0"/>
              <a:t>more </a:t>
            </a:r>
            <a:r>
              <a:rPr lang="en-US" sz="1400" dirty="0"/>
              <a:t>experience with Java concurrency/thread APIs and issues</a:t>
            </a:r>
            <a:r>
              <a:rPr lang="en-US" sz="1400" dirty="0" smtClean="0"/>
              <a:t>.</a:t>
            </a:r>
            <a:endParaRPr lang="en-US" sz="1400" dirty="0"/>
          </a:p>
        </p:txBody>
      </p:sp>
      <p:sp>
        <p:nvSpPr>
          <p:cNvPr id="2" name="Title 1"/>
          <p:cNvSpPr>
            <a:spLocks noGrp="1"/>
          </p:cNvSpPr>
          <p:nvPr>
            <p:ph type="title"/>
          </p:nvPr>
        </p:nvSpPr>
        <p:spPr/>
        <p:txBody>
          <a:bodyPr/>
          <a:lstStyle/>
          <a:p>
            <a:r>
              <a:rPr lang="en-US" dirty="0" smtClean="0"/>
              <a:t>post +/-’s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7848" y="3775562"/>
            <a:ext cx="4027217" cy="3016525"/>
          </a:xfrm>
          <a:prstGeom prst="rect">
            <a:avLst/>
          </a:prstGeom>
        </p:spPr>
      </p:pic>
    </p:spTree>
    <p:extLst>
      <p:ext uri="{BB962C8B-B14F-4D97-AF65-F5344CB8AC3E}">
        <p14:creationId xmlns:p14="http://schemas.microsoft.com/office/powerpoint/2010/main" val="274394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Welcome to AnDevCon Boston &amp; my Espresso training class!</a:t>
            </a:r>
          </a:p>
          <a:p>
            <a:r>
              <a:rPr lang="en-US" dirty="0" smtClean="0"/>
              <a:t>Jim White</a:t>
            </a:r>
          </a:p>
          <a:p>
            <a:pPr lvl="1"/>
            <a:r>
              <a:rPr lang="en-US" dirty="0" smtClean="0"/>
              <a:t>Software architect at</a:t>
            </a:r>
          </a:p>
          <a:p>
            <a:pPr lvl="1"/>
            <a:r>
              <a:rPr lang="en-US" dirty="0" smtClean="0"/>
              <a:t>Trainer in Java, Android, open source, mobile development for ~15 years</a:t>
            </a:r>
          </a:p>
          <a:p>
            <a:pPr lvl="1"/>
            <a:r>
              <a:rPr lang="en-US" dirty="0" smtClean="0"/>
              <a:t>Author, speaker, etc.</a:t>
            </a:r>
          </a:p>
          <a:p>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Introductions</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00707" y="3183535"/>
            <a:ext cx="1204294" cy="458958"/>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72386" y="762000"/>
            <a:ext cx="1930400" cy="1447800"/>
          </a:xfrm>
          <a:prstGeom prst="rect">
            <a:avLst/>
          </a:prstGeom>
        </p:spPr>
      </p:pic>
    </p:spTree>
    <p:extLst>
      <p:ext uri="{BB962C8B-B14F-4D97-AF65-F5344CB8AC3E}">
        <p14:creationId xmlns:p14="http://schemas.microsoft.com/office/powerpoint/2010/main" val="2735150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12800" y="3722663"/>
            <a:ext cx="4061655" cy="2596545"/>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solidFill>
                <a:schemeClr val="tx1"/>
              </a:solidFill>
              <a:effectLst/>
              <a:latin typeface="Arial" charset="0"/>
            </a:endParaRPr>
          </a:p>
        </p:txBody>
      </p:sp>
      <p:sp>
        <p:nvSpPr>
          <p:cNvPr id="3" name="Content Placeholder 2"/>
          <p:cNvSpPr>
            <a:spLocks noGrp="1"/>
          </p:cNvSpPr>
          <p:nvPr>
            <p:ph idx="1"/>
          </p:nvPr>
        </p:nvSpPr>
        <p:spPr/>
        <p:txBody>
          <a:bodyPr>
            <a:noAutofit/>
          </a:bodyPr>
          <a:lstStyle/>
          <a:p>
            <a:r>
              <a:rPr lang="en-US" sz="2000" dirty="0" smtClean="0"/>
              <a:t>Create </a:t>
            </a:r>
            <a:r>
              <a:rPr lang="en-US" sz="2000" dirty="0" smtClean="0"/>
              <a:t>a Handler on the UI thread.</a:t>
            </a:r>
          </a:p>
          <a:p>
            <a:r>
              <a:rPr lang="en-US" sz="2000" dirty="0" smtClean="0"/>
              <a:t>Post a message to the handler on the non-UI thread (using the handler) when UI changes are needed</a:t>
            </a:r>
          </a:p>
          <a:p>
            <a:r>
              <a:rPr lang="en-US" sz="2000" dirty="0" smtClean="0"/>
              <a:t>Allow the handler’s handleMessage( ) to update the UI on the UI thread when the message is processed.</a:t>
            </a:r>
          </a:p>
          <a:p>
            <a:pPr marL="0" indent="0">
              <a:buNone/>
            </a:pPr>
            <a:endParaRPr lang="en-US" sz="1200" dirty="0"/>
          </a:p>
          <a:p>
            <a:pPr marL="292608" lvl="1" indent="0">
              <a:buNone/>
            </a:pPr>
            <a:r>
              <a:rPr lang="en-US" sz="1050" dirty="0" smtClean="0"/>
              <a:t>//on the non-UI</a:t>
            </a:r>
          </a:p>
          <a:p>
            <a:pPr marL="292608" lvl="1" indent="0">
              <a:buNone/>
            </a:pPr>
            <a:r>
              <a:rPr lang="en-US" sz="1050" dirty="0" smtClean="0"/>
              <a:t>Bundle </a:t>
            </a:r>
            <a:r>
              <a:rPr lang="en-US" sz="1050" dirty="0"/>
              <a:t>msgBundle = new Bundle();</a:t>
            </a:r>
          </a:p>
          <a:p>
            <a:pPr marL="292608" lvl="1" indent="0">
              <a:buNone/>
            </a:pPr>
            <a:r>
              <a:rPr lang="en-US" sz="1050" dirty="0" smtClean="0"/>
              <a:t>msgBundle.putString</a:t>
            </a:r>
            <a:r>
              <a:rPr lang="en-US" sz="1050" dirty="0"/>
              <a:t>("result", text</a:t>
            </a:r>
            <a:r>
              <a:rPr lang="en-US" sz="1050" dirty="0" smtClean="0"/>
              <a:t>);  // information for the update</a:t>
            </a:r>
            <a:endParaRPr lang="en-US" sz="1050" dirty="0"/>
          </a:p>
          <a:p>
            <a:pPr marL="292608" lvl="1" indent="0">
              <a:buNone/>
            </a:pPr>
            <a:r>
              <a:rPr lang="en-US" sz="1050" dirty="0" smtClean="0"/>
              <a:t>Message </a:t>
            </a:r>
            <a:r>
              <a:rPr lang="en-US" sz="1050" dirty="0"/>
              <a:t>msg = new Message();</a:t>
            </a:r>
          </a:p>
          <a:p>
            <a:pPr marL="292608" lvl="1" indent="0">
              <a:buNone/>
            </a:pPr>
            <a:r>
              <a:rPr lang="en-US" sz="1050" dirty="0" smtClean="0"/>
              <a:t>msg.setData(msgBundle</a:t>
            </a:r>
            <a:r>
              <a:rPr lang="en-US" sz="1050" dirty="0"/>
              <a:t>);</a:t>
            </a:r>
          </a:p>
          <a:p>
            <a:pPr marL="292608" lvl="1" indent="0">
              <a:buNone/>
            </a:pPr>
            <a:r>
              <a:rPr lang="en-US" sz="1050" b="1" dirty="0" smtClean="0"/>
              <a:t>resultHandler.sendMessage(msg);</a:t>
            </a:r>
          </a:p>
          <a:p>
            <a:pPr marL="292608" lvl="1" indent="0">
              <a:buNone/>
            </a:pPr>
            <a:endParaRPr lang="en-US" sz="1050" dirty="0" smtClean="0"/>
          </a:p>
          <a:p>
            <a:pPr marL="292608" lvl="1" indent="0">
              <a:buNone/>
            </a:pPr>
            <a:r>
              <a:rPr lang="en-US" sz="1050" dirty="0" smtClean="0"/>
              <a:t>// on the UI thread from inside the Handler</a:t>
            </a:r>
          </a:p>
          <a:p>
            <a:pPr marL="292608" lvl="1" indent="0">
              <a:buNone/>
            </a:pPr>
            <a:r>
              <a:rPr lang="en-US" sz="1050" dirty="0" smtClean="0"/>
              <a:t>@</a:t>
            </a:r>
            <a:r>
              <a:rPr lang="en-US" sz="1050" dirty="0"/>
              <a:t>Override</a:t>
            </a:r>
          </a:p>
          <a:p>
            <a:pPr marL="292608" lvl="1" indent="0">
              <a:buNone/>
            </a:pPr>
            <a:r>
              <a:rPr lang="en-US" sz="1050" dirty="0" smtClean="0"/>
              <a:t>public </a:t>
            </a:r>
            <a:r>
              <a:rPr lang="en-US" sz="1050" dirty="0"/>
              <a:t>void handleMessage(Message message){</a:t>
            </a:r>
          </a:p>
          <a:p>
            <a:pPr marL="292608" lvl="1" indent="0">
              <a:buNone/>
            </a:pPr>
            <a:r>
              <a:rPr lang="en-US" sz="1050" dirty="0" smtClean="0"/>
              <a:t>    // update the UI</a:t>
            </a:r>
            <a:endParaRPr lang="en-US" sz="1050" dirty="0"/>
          </a:p>
          <a:p>
            <a:pPr marL="292608" lvl="1" indent="0">
              <a:buNone/>
            </a:pPr>
            <a:r>
              <a:rPr lang="en-US" sz="1050" dirty="0" smtClean="0"/>
              <a:t>}</a:t>
            </a:r>
            <a:endParaRPr lang="en-US" sz="1050" dirty="0"/>
          </a:p>
          <a:p>
            <a:pPr marL="0" indent="0">
              <a:buNone/>
            </a:pPr>
            <a:endParaRPr lang="en-US" sz="1200" dirty="0"/>
          </a:p>
        </p:txBody>
      </p:sp>
      <p:sp>
        <p:nvSpPr>
          <p:cNvPr id="2" name="Title 1"/>
          <p:cNvSpPr>
            <a:spLocks noGrp="1"/>
          </p:cNvSpPr>
          <p:nvPr>
            <p:ph type="title"/>
          </p:nvPr>
        </p:nvSpPr>
        <p:spPr/>
        <p:txBody>
          <a:bodyPr/>
          <a:lstStyle/>
          <a:p>
            <a:r>
              <a:rPr lang="en-US" dirty="0" smtClean="0"/>
              <a:t>Use the handler framework</a:t>
            </a:r>
            <a:endParaRPr lang="en-US" dirty="0"/>
          </a:p>
        </p:txBody>
      </p:sp>
    </p:spTree>
    <p:extLst>
      <p:ext uri="{BB962C8B-B14F-4D97-AF65-F5344CB8AC3E}">
        <p14:creationId xmlns:p14="http://schemas.microsoft.com/office/powerpoint/2010/main" val="518810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noFill/>
        </p:spPr>
        <p:txBody>
          <a:bodyPr>
            <a:normAutofit/>
          </a:bodyPr>
          <a:lstStyle/>
          <a:p>
            <a:r>
              <a:rPr lang="en-US" sz="2400" dirty="0" smtClean="0"/>
              <a:t>In SimpleApp - HandlerFramework</a:t>
            </a:r>
            <a:endParaRPr lang="en-US" sz="2400" dirty="0" smtClean="0"/>
          </a:p>
          <a:p>
            <a:pPr lvl="1"/>
            <a:r>
              <a:rPr lang="en-US" sz="2000" dirty="0"/>
              <a:t>Same creation of a new thread to do work (start generating random numbers) when the Start button is clicked.</a:t>
            </a:r>
          </a:p>
          <a:p>
            <a:pPr lvl="1"/>
            <a:r>
              <a:rPr lang="en-US" sz="2000" dirty="0" smtClean="0"/>
              <a:t>Create a </a:t>
            </a:r>
            <a:r>
              <a:rPr lang="en-US" sz="2000" dirty="0" smtClean="0"/>
              <a:t>new Handler (HandlerExtension) when the application is created (onCreate).</a:t>
            </a:r>
          </a:p>
          <a:p>
            <a:pPr lvl="1"/>
            <a:r>
              <a:rPr lang="en-US" sz="2000" dirty="0"/>
              <a:t>Same publishProgress(int) is called each time a new random number is generated.</a:t>
            </a:r>
          </a:p>
          <a:p>
            <a:pPr lvl="2"/>
            <a:r>
              <a:rPr lang="en-US" sz="1800" dirty="0" smtClean="0"/>
              <a:t>This </a:t>
            </a:r>
            <a:r>
              <a:rPr lang="en-US" sz="1800" dirty="0"/>
              <a:t>method </a:t>
            </a:r>
            <a:r>
              <a:rPr lang="en-US" sz="1800" b="1" dirty="0" smtClean="0"/>
              <a:t>creates a Message and uses the handler to send the message to the UI thread</a:t>
            </a:r>
            <a:r>
              <a:rPr lang="en-US" sz="1800" dirty="0" smtClean="0"/>
              <a:t>.</a:t>
            </a:r>
          </a:p>
          <a:p>
            <a:pPr lvl="2"/>
            <a:r>
              <a:rPr lang="en-US" sz="1800" dirty="0" smtClean="0"/>
              <a:t>On the UI thread, the </a:t>
            </a:r>
            <a:r>
              <a:rPr lang="en-US" sz="1800" b="1" dirty="0" smtClean="0"/>
              <a:t>handler’s handleMessage(Message) updates the UI</a:t>
            </a:r>
            <a:r>
              <a:rPr lang="en-US" sz="1800" dirty="0" smtClean="0"/>
              <a:t>.</a:t>
            </a:r>
          </a:p>
          <a:p>
            <a:pPr lvl="1"/>
            <a:r>
              <a:rPr lang="en-US" sz="2000" dirty="0" smtClean="0"/>
              <a:t>Note Weak Ref for the activity.</a:t>
            </a:r>
          </a:p>
          <a:p>
            <a:pPr lvl="2"/>
            <a:r>
              <a:rPr lang="en-US" sz="1800" dirty="0"/>
              <a:t>see </a:t>
            </a:r>
            <a:r>
              <a:rPr lang="en-US" sz="1800" dirty="0" smtClean="0">
                <a:hlinkClick r:id="rId2"/>
              </a:rPr>
              <a:t>http</a:t>
            </a:r>
            <a:r>
              <a:rPr lang="en-US" sz="1800" dirty="0">
                <a:hlinkClick r:id="rId2"/>
              </a:rPr>
              <a:t>://</a:t>
            </a:r>
            <a:r>
              <a:rPr lang="en-US" sz="1800" dirty="0" smtClean="0">
                <a:hlinkClick r:id="rId2"/>
              </a:rPr>
              <a:t>stackoverflow.com/questions/11407943/this-handler-class-should-be-static-or-leaks-might-occur-incominghandler</a:t>
            </a:r>
            <a:endParaRPr lang="en-US" sz="1800" dirty="0" smtClean="0"/>
          </a:p>
          <a:p>
            <a:pPr lvl="2"/>
            <a:endParaRPr lang="en-US" sz="1800" dirty="0"/>
          </a:p>
        </p:txBody>
      </p:sp>
      <p:sp>
        <p:nvSpPr>
          <p:cNvPr id="2" name="Title 1"/>
          <p:cNvSpPr>
            <a:spLocks noGrp="1"/>
          </p:cNvSpPr>
          <p:nvPr>
            <p:ph type="title"/>
          </p:nvPr>
        </p:nvSpPr>
        <p:spPr/>
        <p:txBody>
          <a:bodyPr/>
          <a:lstStyle/>
          <a:p>
            <a:r>
              <a:rPr lang="en-US" dirty="0" smtClean="0"/>
              <a:t>Demo App – threading and </a:t>
            </a:r>
            <a:r>
              <a:rPr lang="en-US" dirty="0" smtClean="0"/>
              <a:t>the handler framework</a:t>
            </a:r>
            <a:endParaRPr lang="en-US" dirty="0"/>
          </a:p>
        </p:txBody>
      </p:sp>
    </p:spTree>
    <p:extLst>
      <p:ext uri="{BB962C8B-B14F-4D97-AF65-F5344CB8AC3E}">
        <p14:creationId xmlns:p14="http://schemas.microsoft.com/office/powerpoint/2010/main" val="2174085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p:cNvPicPr>
            <a:picLocks noChangeAspect="1"/>
          </p:cNvPicPr>
          <p:nvPr/>
        </p:nvPicPr>
        <p:blipFill>
          <a:blip r:embed="rId2"/>
          <a:stretch>
            <a:fillRect/>
          </a:stretch>
        </p:blipFill>
        <p:spPr>
          <a:xfrm>
            <a:off x="8893215" y="1984029"/>
            <a:ext cx="2320290" cy="1253490"/>
          </a:xfrm>
          <a:prstGeom prst="rect">
            <a:avLst/>
          </a:prstGeom>
        </p:spPr>
      </p:pic>
      <p:pic>
        <p:nvPicPr>
          <p:cNvPr id="29" name="Picture 28"/>
          <p:cNvPicPr>
            <a:picLocks noChangeAspect="1"/>
          </p:cNvPicPr>
          <p:nvPr/>
        </p:nvPicPr>
        <p:blipFill>
          <a:blip r:embed="rId3"/>
          <a:stretch>
            <a:fillRect/>
          </a:stretch>
        </p:blipFill>
        <p:spPr>
          <a:xfrm>
            <a:off x="1020826" y="1978778"/>
            <a:ext cx="2607745" cy="1393910"/>
          </a:xfrm>
          <a:prstGeom prst="rect">
            <a:avLst/>
          </a:prstGeom>
        </p:spPr>
      </p:pic>
      <p:sp>
        <p:nvSpPr>
          <p:cNvPr id="2" name="Title 1"/>
          <p:cNvSpPr>
            <a:spLocks noGrp="1"/>
          </p:cNvSpPr>
          <p:nvPr>
            <p:ph type="title"/>
          </p:nvPr>
        </p:nvSpPr>
        <p:spPr/>
        <p:txBody>
          <a:bodyPr/>
          <a:lstStyle/>
          <a:p>
            <a:r>
              <a:rPr lang="en-US" dirty="0" smtClean="0"/>
              <a:t>Using the Handler </a:t>
            </a:r>
            <a:r>
              <a:rPr lang="en-US" dirty="0" smtClean="0"/>
              <a:t>Framework</a:t>
            </a:r>
            <a:endParaRPr lang="en-US" dirty="0"/>
          </a:p>
        </p:txBody>
      </p:sp>
      <p:grpSp>
        <p:nvGrpSpPr>
          <p:cNvPr id="11" name="Group 10"/>
          <p:cNvGrpSpPr/>
          <p:nvPr/>
        </p:nvGrpSpPr>
        <p:grpSpPr>
          <a:xfrm>
            <a:off x="5932297" y="5268131"/>
            <a:ext cx="2491964" cy="873391"/>
            <a:chOff x="3450840" y="2302443"/>
            <a:chExt cx="2491964" cy="873391"/>
          </a:xfrm>
        </p:grpSpPr>
        <p:sp>
          <p:nvSpPr>
            <p:cNvPr id="9" name="Can 8"/>
            <p:cNvSpPr/>
            <p:nvPr/>
          </p:nvSpPr>
          <p:spPr bwMode="auto">
            <a:xfrm rot="5400000">
              <a:off x="4429402" y="1624281"/>
              <a:ext cx="534838" cy="1891161"/>
            </a:xfrm>
            <a:prstGeom prst="ca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solidFill>
                  <a:schemeClr val="tx1"/>
                </a:solidFill>
                <a:effectLst/>
                <a:latin typeface="Arial" charset="0"/>
              </a:endParaRPr>
            </a:p>
          </p:txBody>
        </p:sp>
        <p:sp>
          <p:nvSpPr>
            <p:cNvPr id="10" name="TextBox 9"/>
            <p:cNvSpPr txBox="1"/>
            <p:nvPr/>
          </p:nvSpPr>
          <p:spPr>
            <a:xfrm>
              <a:off x="3450840" y="2837280"/>
              <a:ext cx="2491964" cy="338554"/>
            </a:xfrm>
            <a:prstGeom prst="rect">
              <a:avLst/>
            </a:prstGeom>
            <a:noFill/>
          </p:spPr>
          <p:txBody>
            <a:bodyPr wrap="none" rtlCol="0">
              <a:spAutoFit/>
            </a:bodyPr>
            <a:lstStyle/>
            <a:p>
              <a:r>
                <a:rPr lang="en-US" sz="1600" dirty="0" smtClean="0"/>
                <a:t>UI Thread’s Event Queue</a:t>
              </a:r>
              <a:endParaRPr lang="en-US" sz="1600" dirty="0"/>
            </a:p>
          </p:txBody>
        </p:sp>
      </p:grpSp>
      <p:grpSp>
        <p:nvGrpSpPr>
          <p:cNvPr id="16" name="Group 15"/>
          <p:cNvGrpSpPr/>
          <p:nvPr/>
        </p:nvGrpSpPr>
        <p:grpSpPr>
          <a:xfrm>
            <a:off x="1241572" y="4797205"/>
            <a:ext cx="2728632" cy="1682871"/>
            <a:chOff x="7554138" y="3371864"/>
            <a:chExt cx="2728632" cy="1682871"/>
          </a:xfrm>
        </p:grpSpPr>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0449" y="3371864"/>
              <a:ext cx="2156011" cy="1447832"/>
            </a:xfrm>
            <a:prstGeom prst="rect">
              <a:avLst/>
            </a:prstGeom>
          </p:spPr>
        </p:pic>
        <p:sp>
          <p:nvSpPr>
            <p:cNvPr id="15" name="TextBox 14"/>
            <p:cNvSpPr txBox="1"/>
            <p:nvPr/>
          </p:nvSpPr>
          <p:spPr>
            <a:xfrm>
              <a:off x="7554138" y="4716181"/>
              <a:ext cx="2728632" cy="338554"/>
            </a:xfrm>
            <a:prstGeom prst="rect">
              <a:avLst/>
            </a:prstGeom>
            <a:noFill/>
          </p:spPr>
          <p:txBody>
            <a:bodyPr wrap="none" rtlCol="0">
              <a:spAutoFit/>
            </a:bodyPr>
            <a:lstStyle/>
            <a:p>
              <a:r>
                <a:rPr lang="en-US" sz="1600" dirty="0" smtClean="0"/>
                <a:t>Random Number Generator</a:t>
              </a:r>
              <a:endParaRPr lang="en-US" sz="1600" dirty="0"/>
            </a:p>
          </p:txBody>
        </p:sp>
      </p:grpSp>
      <p:sp>
        <p:nvSpPr>
          <p:cNvPr id="20" name="Striped Right Arrow 19"/>
          <p:cNvSpPr/>
          <p:nvPr/>
        </p:nvSpPr>
        <p:spPr bwMode="auto">
          <a:xfrm>
            <a:off x="2876551" y="2906260"/>
            <a:ext cx="1188904" cy="535120"/>
          </a:xfrm>
          <a:prstGeom prst="stripedRightArrow">
            <a:avLst>
              <a:gd name="adj1" fmla="val 47025"/>
              <a:gd name="adj2" fmla="val 500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1" u="none" strike="noStrike" cap="none" normalizeH="0" baseline="0" dirty="0" smtClean="0">
                <a:solidFill>
                  <a:schemeClr val="tx1"/>
                </a:solidFill>
                <a:effectLst/>
                <a:latin typeface="Arial" charset="0"/>
              </a:rPr>
              <a:t>onCreate()</a:t>
            </a:r>
          </a:p>
        </p:txBody>
      </p:sp>
      <p:grpSp>
        <p:nvGrpSpPr>
          <p:cNvPr id="22" name="Group 21"/>
          <p:cNvGrpSpPr/>
          <p:nvPr/>
        </p:nvGrpSpPr>
        <p:grpSpPr>
          <a:xfrm>
            <a:off x="4107582" y="2489100"/>
            <a:ext cx="901209" cy="1382309"/>
            <a:chOff x="6169489" y="1723523"/>
            <a:chExt cx="901209" cy="1382309"/>
          </a:xfrm>
        </p:grpSpPr>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32437" y="1723523"/>
              <a:ext cx="775313" cy="1147498"/>
            </a:xfrm>
            <a:prstGeom prst="rect">
              <a:avLst/>
            </a:prstGeom>
          </p:spPr>
        </p:pic>
        <p:sp>
          <p:nvSpPr>
            <p:cNvPr id="21" name="TextBox 20"/>
            <p:cNvSpPr txBox="1"/>
            <p:nvPr/>
          </p:nvSpPr>
          <p:spPr>
            <a:xfrm>
              <a:off x="6169489" y="2767278"/>
              <a:ext cx="901209" cy="338554"/>
            </a:xfrm>
            <a:prstGeom prst="rect">
              <a:avLst/>
            </a:prstGeom>
            <a:noFill/>
          </p:spPr>
          <p:txBody>
            <a:bodyPr wrap="none" rtlCol="0">
              <a:spAutoFit/>
            </a:bodyPr>
            <a:lstStyle/>
            <a:p>
              <a:r>
                <a:rPr lang="en-US" sz="1600" dirty="0" smtClean="0"/>
                <a:t>Handler</a:t>
              </a:r>
              <a:endParaRPr lang="en-US" sz="1600" dirty="0"/>
            </a:p>
          </p:txBody>
        </p:sp>
      </p:grpSp>
      <p:cxnSp>
        <p:nvCxnSpPr>
          <p:cNvPr id="24" name="Straight Connector 23"/>
          <p:cNvCxnSpPr>
            <a:stCxn id="21" idx="3"/>
            <a:endCxn id="9" idx="2"/>
          </p:cNvCxnSpPr>
          <p:nvPr/>
        </p:nvCxnSpPr>
        <p:spPr bwMode="auto">
          <a:xfrm>
            <a:off x="5008791" y="3702132"/>
            <a:ext cx="2169487" cy="1565999"/>
          </a:xfrm>
          <a:prstGeom prst="line">
            <a:avLst/>
          </a:prstGeom>
          <a:solidFill>
            <a:schemeClr val="accent1"/>
          </a:solidFill>
          <a:ln w="25400" cap="flat" cmpd="sng" algn="ctr">
            <a:solidFill>
              <a:schemeClr val="tx1"/>
            </a:solidFill>
            <a:prstDash val="dash"/>
            <a:round/>
            <a:headEnd type="none" w="med" len="med"/>
            <a:tailEnd type="none" w="med" len="med"/>
          </a:ln>
          <a:effectLst/>
        </p:spPr>
      </p:cxnSp>
      <p:cxnSp>
        <p:nvCxnSpPr>
          <p:cNvPr id="26" name="Straight Arrow Connector 25"/>
          <p:cNvCxnSpPr/>
          <p:nvPr/>
        </p:nvCxnSpPr>
        <p:spPr bwMode="auto">
          <a:xfrm>
            <a:off x="1752600" y="2986888"/>
            <a:ext cx="581025" cy="1810317"/>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sp>
        <p:nvSpPr>
          <p:cNvPr id="27" name="TextBox 26"/>
          <p:cNvSpPr txBox="1"/>
          <p:nvPr/>
        </p:nvSpPr>
        <p:spPr>
          <a:xfrm>
            <a:off x="2158097" y="4250552"/>
            <a:ext cx="1986441" cy="276999"/>
          </a:xfrm>
          <a:prstGeom prst="rect">
            <a:avLst/>
          </a:prstGeom>
          <a:noFill/>
        </p:spPr>
        <p:txBody>
          <a:bodyPr wrap="none" rtlCol="0">
            <a:spAutoFit/>
          </a:bodyPr>
          <a:lstStyle/>
          <a:p>
            <a:r>
              <a:rPr lang="en-US" sz="1200" dirty="0" smtClean="0"/>
              <a:t>create and start the thread</a:t>
            </a:r>
            <a:endParaRPr lang="en-US" sz="1200" dirty="0"/>
          </a:p>
        </p:txBody>
      </p:sp>
      <p:cxnSp>
        <p:nvCxnSpPr>
          <p:cNvPr id="28" name="Straight Arrow Connector 27"/>
          <p:cNvCxnSpPr>
            <a:stCxn id="14" idx="3"/>
            <a:endCxn id="9" idx="3"/>
          </p:cNvCxnSpPr>
          <p:nvPr/>
        </p:nvCxnSpPr>
        <p:spPr bwMode="auto">
          <a:xfrm>
            <a:off x="3683894" y="5521121"/>
            <a:ext cx="2548804" cy="14429"/>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grpSp>
        <p:nvGrpSpPr>
          <p:cNvPr id="35" name="Group 34"/>
          <p:cNvGrpSpPr/>
          <p:nvPr/>
        </p:nvGrpSpPr>
        <p:grpSpPr>
          <a:xfrm>
            <a:off x="4460206" y="4724181"/>
            <a:ext cx="1577873" cy="1021310"/>
            <a:chOff x="7326514" y="3203035"/>
            <a:chExt cx="1577873" cy="1021310"/>
          </a:xfrm>
        </p:grpSpPr>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26514" y="3203035"/>
              <a:ext cx="996180" cy="996180"/>
            </a:xfrm>
            <a:prstGeom prst="rect">
              <a:avLst/>
            </a:prstGeom>
          </p:spPr>
        </p:pic>
        <p:sp>
          <p:nvSpPr>
            <p:cNvPr id="34" name="TextBox 33"/>
            <p:cNvSpPr txBox="1"/>
            <p:nvPr/>
          </p:nvSpPr>
          <p:spPr>
            <a:xfrm>
              <a:off x="7424495" y="3701125"/>
              <a:ext cx="1479892" cy="523220"/>
            </a:xfrm>
            <a:prstGeom prst="rect">
              <a:avLst/>
            </a:prstGeom>
            <a:noFill/>
          </p:spPr>
          <p:txBody>
            <a:bodyPr wrap="none" rtlCol="0">
              <a:spAutoFit/>
            </a:bodyPr>
            <a:lstStyle/>
            <a:p>
              <a:r>
                <a:rPr lang="en-US" sz="1600" dirty="0" smtClean="0"/>
                <a:t>new #</a:t>
              </a:r>
            </a:p>
            <a:p>
              <a:r>
                <a:rPr lang="en-US" sz="1200" i="1" dirty="0" smtClean="0"/>
                <a:t>via sendMessage()</a:t>
              </a:r>
              <a:endParaRPr lang="en-US" sz="1200" i="1" dirty="0"/>
            </a:p>
          </p:txBody>
        </p:sp>
      </p:grpSp>
      <p:cxnSp>
        <p:nvCxnSpPr>
          <p:cNvPr id="37" name="Straight Arrow Connector 36"/>
          <p:cNvCxnSpPr>
            <a:stCxn id="9" idx="2"/>
          </p:cNvCxnSpPr>
          <p:nvPr/>
        </p:nvCxnSpPr>
        <p:spPr bwMode="auto">
          <a:xfrm flipV="1">
            <a:off x="7178278" y="3173820"/>
            <a:ext cx="2946797" cy="2094311"/>
          </a:xfrm>
          <a:prstGeom prst="straightConnector1">
            <a:avLst/>
          </a:prstGeom>
          <a:solidFill>
            <a:schemeClr val="accent1"/>
          </a:solidFill>
          <a:ln w="25400" cap="flat" cmpd="sng" algn="ctr">
            <a:solidFill>
              <a:schemeClr val="tx1"/>
            </a:solidFill>
            <a:prstDash val="dash"/>
            <a:round/>
            <a:headEnd type="none" w="med" len="med"/>
            <a:tailEnd type="triangle"/>
          </a:ln>
          <a:effectLst/>
        </p:spPr>
      </p:cxnSp>
      <p:sp>
        <p:nvSpPr>
          <p:cNvPr id="38" name="TextBox 37"/>
          <p:cNvSpPr txBox="1"/>
          <p:nvPr/>
        </p:nvSpPr>
        <p:spPr>
          <a:xfrm>
            <a:off x="8424261" y="4276897"/>
            <a:ext cx="3573419" cy="523220"/>
          </a:xfrm>
          <a:prstGeom prst="rect">
            <a:avLst/>
          </a:prstGeom>
          <a:noFill/>
        </p:spPr>
        <p:txBody>
          <a:bodyPr wrap="square" rtlCol="0">
            <a:spAutoFit/>
          </a:bodyPr>
          <a:lstStyle/>
          <a:p>
            <a:r>
              <a:rPr lang="en-US" sz="1600" dirty="0" smtClean="0"/>
              <a:t>on receipt of message, update UI </a:t>
            </a:r>
          </a:p>
          <a:p>
            <a:r>
              <a:rPr lang="en-US" sz="1200" i="1" dirty="0" smtClean="0"/>
              <a:t>via handleMessage()</a:t>
            </a:r>
            <a:endParaRPr lang="en-US" sz="1200" i="1" dirty="0"/>
          </a:p>
        </p:txBody>
      </p:sp>
      <p:sp>
        <p:nvSpPr>
          <p:cNvPr id="25" name="Heptagon 24"/>
          <p:cNvSpPr/>
          <p:nvPr/>
        </p:nvSpPr>
        <p:spPr>
          <a:xfrm>
            <a:off x="1793409" y="3423620"/>
            <a:ext cx="343517" cy="348593"/>
          </a:xfrm>
          <a:prstGeom prst="hep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US" dirty="0"/>
          </a:p>
        </p:txBody>
      </p:sp>
      <p:sp>
        <p:nvSpPr>
          <p:cNvPr id="31" name="Heptagon 30"/>
          <p:cNvSpPr/>
          <p:nvPr/>
        </p:nvSpPr>
        <p:spPr>
          <a:xfrm>
            <a:off x="3291274" y="3351180"/>
            <a:ext cx="343517" cy="348593"/>
          </a:xfrm>
          <a:prstGeom prst="hep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US" dirty="0"/>
          </a:p>
        </p:txBody>
      </p:sp>
      <p:sp>
        <p:nvSpPr>
          <p:cNvPr id="32" name="Heptagon 31"/>
          <p:cNvSpPr/>
          <p:nvPr/>
        </p:nvSpPr>
        <p:spPr>
          <a:xfrm>
            <a:off x="4201322" y="5614243"/>
            <a:ext cx="343517" cy="348593"/>
          </a:xfrm>
          <a:prstGeom prst="hep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33" name="Heptagon 32"/>
          <p:cNvSpPr/>
          <p:nvPr/>
        </p:nvSpPr>
        <p:spPr>
          <a:xfrm>
            <a:off x="7795442" y="4139359"/>
            <a:ext cx="343517" cy="348593"/>
          </a:xfrm>
          <a:prstGeom prst="hep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Tree>
    <p:extLst>
      <p:ext uri="{BB962C8B-B14F-4D97-AF65-F5344CB8AC3E}">
        <p14:creationId xmlns:p14="http://schemas.microsoft.com/office/powerpoint/2010/main" val="3648551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589665" y="2553365"/>
            <a:ext cx="3700979" cy="2772162"/>
          </a:xfrm>
        </p:spPr>
      </p:pic>
      <p:sp>
        <p:nvSpPr>
          <p:cNvPr id="3" name="Content Placeholder 2"/>
          <p:cNvSpPr>
            <a:spLocks noGrp="1"/>
          </p:cNvSpPr>
          <p:nvPr>
            <p:ph sz="half" idx="1"/>
          </p:nvPr>
        </p:nvSpPr>
        <p:spPr>
          <a:xfrm>
            <a:off x="609600" y="2249425"/>
            <a:ext cx="6797040" cy="4341875"/>
          </a:xfrm>
        </p:spPr>
        <p:txBody>
          <a:bodyPr>
            <a:normAutofit/>
          </a:bodyPr>
          <a:lstStyle/>
          <a:p>
            <a:r>
              <a:rPr lang="en-US" dirty="0"/>
              <a:t>The runOnUiThread() and post() methods </a:t>
            </a:r>
            <a:r>
              <a:rPr lang="en-US" dirty="0" smtClean="0"/>
              <a:t>are </a:t>
            </a:r>
            <a:r>
              <a:rPr lang="en-US" dirty="0"/>
              <a:t>really special Hander Framework conveniences.  </a:t>
            </a:r>
            <a:endParaRPr lang="en-US" dirty="0" smtClean="0"/>
          </a:p>
          <a:p>
            <a:pPr lvl="1"/>
            <a:r>
              <a:rPr lang="en-US" sz="1800" dirty="0" smtClean="0"/>
              <a:t>They </a:t>
            </a:r>
            <a:r>
              <a:rPr lang="en-US" sz="1800" dirty="0"/>
              <a:t>use the </a:t>
            </a:r>
            <a:r>
              <a:rPr lang="en-US" sz="1800" dirty="0" smtClean="0"/>
              <a:t>handler framework’s event </a:t>
            </a:r>
            <a:r>
              <a:rPr lang="en-US" sz="1800" dirty="0"/>
              <a:t>queue on the UI thread to perform their task.  </a:t>
            </a:r>
            <a:endParaRPr lang="en-US" sz="1800" dirty="0" smtClean="0"/>
          </a:p>
          <a:p>
            <a:r>
              <a:rPr lang="en-US" dirty="0" smtClean="0"/>
              <a:t>So </a:t>
            </a:r>
            <a:r>
              <a:rPr lang="en-US" dirty="0"/>
              <a:t>why use the Handler Framework </a:t>
            </a:r>
            <a:r>
              <a:rPr lang="en-US" dirty="0" smtClean="0"/>
              <a:t>directly?</a:t>
            </a:r>
          </a:p>
          <a:p>
            <a:pPr lvl="1"/>
            <a:r>
              <a:rPr lang="en-US" sz="1800" dirty="0" smtClean="0"/>
              <a:t>Using </a:t>
            </a:r>
            <a:r>
              <a:rPr lang="en-US" sz="1800" dirty="0"/>
              <a:t>the Handler Framework </a:t>
            </a:r>
            <a:r>
              <a:rPr lang="en-US" sz="1800" dirty="0" smtClean="0"/>
              <a:t>is </a:t>
            </a:r>
            <a:r>
              <a:rPr lang="en-US" sz="1800" dirty="0"/>
              <a:t>a bit </a:t>
            </a:r>
            <a:r>
              <a:rPr lang="en-US" sz="1800" b="1" dirty="0">
                <a:solidFill>
                  <a:srgbClr val="FF0000"/>
                </a:solidFill>
              </a:rPr>
              <a:t>more </a:t>
            </a:r>
            <a:r>
              <a:rPr lang="en-US" sz="1800" b="1" dirty="0" smtClean="0">
                <a:solidFill>
                  <a:srgbClr val="FF0000"/>
                </a:solidFill>
              </a:rPr>
              <a:t>complex</a:t>
            </a:r>
            <a:r>
              <a:rPr lang="en-US" sz="1800" dirty="0" smtClean="0"/>
              <a:t>.</a:t>
            </a:r>
          </a:p>
          <a:p>
            <a:pPr lvl="1"/>
            <a:r>
              <a:rPr lang="en-US" sz="1800" dirty="0" smtClean="0"/>
              <a:t>It </a:t>
            </a:r>
            <a:r>
              <a:rPr lang="en-US" sz="1800" dirty="0"/>
              <a:t>allows </a:t>
            </a:r>
            <a:r>
              <a:rPr lang="en-US" sz="1800" b="1" dirty="0" smtClean="0">
                <a:solidFill>
                  <a:srgbClr val="FF0000"/>
                </a:solidFill>
              </a:rPr>
              <a:t>more </a:t>
            </a:r>
            <a:r>
              <a:rPr lang="en-US" sz="1800" b="1" dirty="0" smtClean="0">
                <a:solidFill>
                  <a:srgbClr val="FF0000"/>
                </a:solidFill>
              </a:rPr>
              <a:t>control – many more “posting” methods than shown here</a:t>
            </a:r>
            <a:r>
              <a:rPr lang="en-US" sz="1800" dirty="0" smtClean="0"/>
              <a:t>.</a:t>
            </a:r>
          </a:p>
          <a:p>
            <a:pPr lvl="1"/>
            <a:r>
              <a:rPr lang="en-US" sz="1800" dirty="0" smtClean="0"/>
              <a:t>This </a:t>
            </a:r>
            <a:r>
              <a:rPr lang="en-US" sz="1800" dirty="0"/>
              <a:t>is a </a:t>
            </a:r>
            <a:r>
              <a:rPr lang="en-US" sz="1800" dirty="0">
                <a:solidFill>
                  <a:srgbClr val="FF0000"/>
                </a:solidFill>
              </a:rPr>
              <a:t>generic framework for thread communication – any thread</a:t>
            </a:r>
            <a:r>
              <a:rPr lang="en-US" sz="1800" dirty="0" smtClean="0"/>
              <a:t>.</a:t>
            </a:r>
          </a:p>
          <a:p>
            <a:pPr lvl="1"/>
            <a:r>
              <a:rPr lang="en-US" sz="1800" dirty="0" smtClean="0"/>
              <a:t>It </a:t>
            </a:r>
            <a:r>
              <a:rPr lang="en-US" sz="1800" dirty="0"/>
              <a:t>also allows the non-UI thread to communicate </a:t>
            </a:r>
            <a:r>
              <a:rPr lang="en-US" sz="1800" dirty="0">
                <a:solidFill>
                  <a:srgbClr val="FF0000"/>
                </a:solidFill>
              </a:rPr>
              <a:t>without direct knowledge/ties to the activity or UI side components</a:t>
            </a:r>
            <a:r>
              <a:rPr lang="en-US" sz="1800" dirty="0"/>
              <a:t>.  </a:t>
            </a:r>
            <a:endParaRPr lang="en-US" sz="1800" dirty="0" smtClean="0"/>
          </a:p>
          <a:p>
            <a:pPr lvl="1"/>
            <a:r>
              <a:rPr lang="en-US" sz="1800" dirty="0" smtClean="0"/>
              <a:t>The </a:t>
            </a:r>
            <a:r>
              <a:rPr lang="en-US" sz="1800" dirty="0"/>
              <a:t>non-UI merely has to post a message to a handler.</a:t>
            </a:r>
          </a:p>
        </p:txBody>
      </p:sp>
      <p:sp>
        <p:nvSpPr>
          <p:cNvPr id="2" name="Title 1"/>
          <p:cNvSpPr>
            <a:spLocks noGrp="1"/>
          </p:cNvSpPr>
          <p:nvPr>
            <p:ph type="title"/>
          </p:nvPr>
        </p:nvSpPr>
        <p:spPr/>
        <p:txBody>
          <a:bodyPr/>
          <a:lstStyle/>
          <a:p>
            <a:r>
              <a:rPr lang="en-US" dirty="0" smtClean="0"/>
              <a:t>handler framework +/-’s</a:t>
            </a:r>
            <a:endParaRPr lang="en-US" dirty="0"/>
          </a:p>
        </p:txBody>
      </p:sp>
    </p:spTree>
    <p:extLst>
      <p:ext uri="{BB962C8B-B14F-4D97-AF65-F5344CB8AC3E}">
        <p14:creationId xmlns:p14="http://schemas.microsoft.com/office/powerpoint/2010/main" val="1337183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71434" y="3861352"/>
            <a:ext cx="6581653" cy="2503162"/>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solidFill>
                <a:schemeClr val="tx1"/>
              </a:solidFill>
              <a:effectLst/>
              <a:latin typeface="Arial" charset="0"/>
            </a:endParaRPr>
          </a:p>
        </p:txBody>
      </p:sp>
      <p:sp>
        <p:nvSpPr>
          <p:cNvPr id="3" name="Content Placeholder 2"/>
          <p:cNvSpPr>
            <a:spLocks noGrp="1"/>
          </p:cNvSpPr>
          <p:nvPr>
            <p:ph idx="1"/>
          </p:nvPr>
        </p:nvSpPr>
        <p:spPr/>
        <p:txBody>
          <a:bodyPr>
            <a:normAutofit/>
          </a:bodyPr>
          <a:lstStyle/>
          <a:p>
            <a:r>
              <a:rPr lang="en-US" dirty="0" smtClean="0"/>
              <a:t>Broadcast a message from the non-UI thread.</a:t>
            </a:r>
          </a:p>
          <a:p>
            <a:r>
              <a:rPr lang="en-US" dirty="0" smtClean="0"/>
              <a:t>A broadcast receiver on the UI thread receives messages from the separate thread and updates the UI.</a:t>
            </a:r>
          </a:p>
          <a:p>
            <a:pPr marL="0" indent="0">
              <a:buNone/>
            </a:pPr>
            <a:endParaRPr lang="en-US" sz="1200" dirty="0"/>
          </a:p>
          <a:p>
            <a:pPr marL="292608" lvl="1" indent="0">
              <a:buNone/>
            </a:pPr>
            <a:r>
              <a:rPr lang="en-US" sz="1400" dirty="0" smtClean="0"/>
              <a:t>// on the non-UI thread</a:t>
            </a:r>
          </a:p>
          <a:p>
            <a:pPr marL="292608" lvl="1" indent="0">
              <a:buNone/>
            </a:pPr>
            <a:r>
              <a:rPr lang="en-US" sz="1400" dirty="0" smtClean="0"/>
              <a:t>Intent </a:t>
            </a:r>
            <a:r>
              <a:rPr lang="en-US" sz="1400" dirty="0"/>
              <a:t>intent = new Intent("</a:t>
            </a:r>
            <a:r>
              <a:rPr lang="en-US" sz="1400" dirty="0" smtClean="0"/>
              <a:t>com.mycompany.random.generation</a:t>
            </a:r>
            <a:r>
              <a:rPr lang="en-US" sz="1400" dirty="0"/>
              <a:t>");</a:t>
            </a:r>
          </a:p>
          <a:p>
            <a:pPr marL="292608" lvl="1" indent="0">
              <a:buNone/>
            </a:pPr>
            <a:r>
              <a:rPr lang="en-US" sz="1400" dirty="0" smtClean="0"/>
              <a:t>intent.putExtra</a:t>
            </a:r>
            <a:r>
              <a:rPr lang="en-US" sz="1400" dirty="0"/>
              <a:t>("result", text);</a:t>
            </a:r>
          </a:p>
          <a:p>
            <a:pPr marL="292608" lvl="1" indent="0">
              <a:buNone/>
            </a:pPr>
            <a:r>
              <a:rPr lang="en-US" sz="1400" dirty="0" smtClean="0"/>
              <a:t>LocalBroadcastManager.getInstance(MainActivity.this</a:t>
            </a:r>
            <a:r>
              <a:rPr lang="en-US" sz="1400" dirty="0" smtClean="0"/>
              <a:t>).</a:t>
            </a:r>
            <a:r>
              <a:rPr lang="en-US" sz="1400" dirty="0"/>
              <a:t>sendBroadcast(intent</a:t>
            </a:r>
            <a:r>
              <a:rPr lang="en-US" sz="1400" dirty="0" smtClean="0"/>
              <a:t>);</a:t>
            </a:r>
          </a:p>
          <a:p>
            <a:pPr marL="292608" lvl="1" indent="0">
              <a:buNone/>
            </a:pPr>
            <a:endParaRPr lang="en-US" sz="1400" dirty="0"/>
          </a:p>
          <a:p>
            <a:pPr marL="292608" lvl="1" indent="0">
              <a:buNone/>
            </a:pPr>
            <a:r>
              <a:rPr lang="en-US" sz="1400" dirty="0" smtClean="0"/>
              <a:t>// on the UI thread from inside the BroadcastReceiver</a:t>
            </a:r>
          </a:p>
          <a:p>
            <a:pPr marL="292608" lvl="1" indent="0">
              <a:buNone/>
            </a:pPr>
            <a:r>
              <a:rPr lang="en-US" sz="1400" dirty="0" smtClean="0"/>
              <a:t>@</a:t>
            </a:r>
            <a:r>
              <a:rPr lang="en-US" sz="1400" dirty="0"/>
              <a:t>Override</a:t>
            </a:r>
          </a:p>
          <a:p>
            <a:pPr marL="292608" lvl="1" indent="0">
              <a:buNone/>
            </a:pPr>
            <a:r>
              <a:rPr lang="en-US" sz="1400" dirty="0" smtClean="0"/>
              <a:t>public </a:t>
            </a:r>
            <a:r>
              <a:rPr lang="en-US" sz="1400" dirty="0"/>
              <a:t>void onReceive(Context context, Intent intent) {</a:t>
            </a:r>
          </a:p>
          <a:p>
            <a:pPr marL="292608" lvl="1" indent="0">
              <a:buNone/>
            </a:pPr>
            <a:r>
              <a:rPr lang="en-US" sz="1400" dirty="0" smtClean="0"/>
              <a:t>  // update the UI</a:t>
            </a:r>
            <a:endParaRPr lang="en-US" sz="1400" dirty="0"/>
          </a:p>
          <a:p>
            <a:pPr marL="292608" lvl="1" indent="0">
              <a:buNone/>
            </a:pPr>
            <a:r>
              <a:rPr lang="en-US" sz="1400" dirty="0" smtClean="0"/>
              <a:t>}</a:t>
            </a:r>
            <a:endParaRPr lang="en-US" sz="1400" dirty="0"/>
          </a:p>
          <a:p>
            <a:pPr marL="0" indent="0">
              <a:buNone/>
            </a:pPr>
            <a:endParaRPr lang="en-US" sz="1600" dirty="0" smtClean="0"/>
          </a:p>
          <a:p>
            <a:pPr marL="0" indent="0">
              <a:buNone/>
            </a:pPr>
            <a:endParaRPr lang="en-US" sz="1600" dirty="0"/>
          </a:p>
          <a:p>
            <a:pPr marL="0" indent="0">
              <a:buNone/>
            </a:pPr>
            <a:endParaRPr lang="en-US" sz="1600" dirty="0"/>
          </a:p>
        </p:txBody>
      </p:sp>
      <p:sp>
        <p:nvSpPr>
          <p:cNvPr id="2" name="Title 1"/>
          <p:cNvSpPr>
            <a:spLocks noGrp="1"/>
          </p:cNvSpPr>
          <p:nvPr>
            <p:ph type="title"/>
          </p:nvPr>
        </p:nvSpPr>
        <p:spPr/>
        <p:txBody>
          <a:bodyPr/>
          <a:lstStyle/>
          <a:p>
            <a:r>
              <a:rPr lang="en-US" dirty="0"/>
              <a:t>Use broadcast or localbroadcast receiver</a:t>
            </a:r>
          </a:p>
        </p:txBody>
      </p:sp>
    </p:spTree>
    <p:extLst>
      <p:ext uri="{BB962C8B-B14F-4D97-AF65-F5344CB8AC3E}">
        <p14:creationId xmlns:p14="http://schemas.microsoft.com/office/powerpoint/2010/main" val="1595515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noFill/>
        </p:spPr>
        <p:txBody>
          <a:bodyPr>
            <a:normAutofit/>
          </a:bodyPr>
          <a:lstStyle/>
          <a:p>
            <a:r>
              <a:rPr lang="en-US" dirty="0" smtClean="0"/>
              <a:t>In SimpleApp - Broadcast</a:t>
            </a:r>
            <a:endParaRPr lang="en-US" dirty="0" smtClean="0"/>
          </a:p>
          <a:p>
            <a:pPr lvl="1"/>
            <a:r>
              <a:rPr lang="en-US" sz="2800" dirty="0"/>
              <a:t>Same creation of a new thread to do work (start generating random numbers) when the Start button is clicked.</a:t>
            </a:r>
          </a:p>
          <a:p>
            <a:pPr lvl="1"/>
            <a:r>
              <a:rPr lang="en-US" dirty="0" smtClean="0"/>
              <a:t>Create and register a </a:t>
            </a:r>
            <a:r>
              <a:rPr lang="en-US" dirty="0" smtClean="0"/>
              <a:t>new BroadcastReceiver when the application is created (onCreate).</a:t>
            </a:r>
          </a:p>
          <a:p>
            <a:pPr lvl="1"/>
            <a:r>
              <a:rPr lang="en-US" dirty="0"/>
              <a:t>Same publishProgress(int) is called each time a new random number is generated.</a:t>
            </a:r>
          </a:p>
          <a:p>
            <a:pPr lvl="2"/>
            <a:r>
              <a:rPr lang="en-US" dirty="0" smtClean="0"/>
              <a:t>It </a:t>
            </a:r>
            <a:r>
              <a:rPr lang="en-US" dirty="0"/>
              <a:t>uses </a:t>
            </a:r>
            <a:r>
              <a:rPr lang="en-US" dirty="0" smtClean="0"/>
              <a:t>a LocalBroadcastManager to send a broadcast (on the non-UI thread)</a:t>
            </a:r>
          </a:p>
          <a:p>
            <a:pPr lvl="2"/>
            <a:r>
              <a:rPr lang="en-US" dirty="0" smtClean="0"/>
              <a:t>The receiver, updates the UI on the UI thread.</a:t>
            </a:r>
            <a:endParaRPr lang="en-US" dirty="0"/>
          </a:p>
          <a:p>
            <a:pPr marL="914400" lvl="2" indent="0">
              <a:buNone/>
            </a:pPr>
            <a:endParaRPr lang="en-US" dirty="0" smtClean="0"/>
          </a:p>
          <a:p>
            <a:pPr lvl="1"/>
            <a:endParaRPr lang="en-US" dirty="0"/>
          </a:p>
        </p:txBody>
      </p:sp>
      <p:sp>
        <p:nvSpPr>
          <p:cNvPr id="2" name="Title 1"/>
          <p:cNvSpPr>
            <a:spLocks noGrp="1"/>
          </p:cNvSpPr>
          <p:nvPr>
            <p:ph type="title"/>
          </p:nvPr>
        </p:nvSpPr>
        <p:spPr/>
        <p:txBody>
          <a:bodyPr/>
          <a:lstStyle/>
          <a:p>
            <a:r>
              <a:rPr lang="en-US" dirty="0"/>
              <a:t>Demo App – threading and </a:t>
            </a:r>
            <a:r>
              <a:rPr lang="en-US" dirty="0" smtClean="0"/>
              <a:t>broadcasts</a:t>
            </a:r>
            <a:endParaRPr lang="en-US" dirty="0"/>
          </a:p>
        </p:txBody>
      </p:sp>
    </p:spTree>
    <p:extLst>
      <p:ext uri="{BB962C8B-B14F-4D97-AF65-F5344CB8AC3E}">
        <p14:creationId xmlns:p14="http://schemas.microsoft.com/office/powerpoint/2010/main" val="30725942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a:blip r:embed="rId2"/>
          <a:stretch>
            <a:fillRect/>
          </a:stretch>
        </p:blipFill>
        <p:spPr>
          <a:xfrm>
            <a:off x="8893215" y="1984029"/>
            <a:ext cx="2320290" cy="1253490"/>
          </a:xfrm>
          <a:prstGeom prst="rect">
            <a:avLst/>
          </a:prstGeom>
        </p:spPr>
      </p:pic>
      <p:pic>
        <p:nvPicPr>
          <p:cNvPr id="32" name="Picture 31"/>
          <p:cNvPicPr>
            <a:picLocks noChangeAspect="1"/>
          </p:cNvPicPr>
          <p:nvPr/>
        </p:nvPicPr>
        <p:blipFill>
          <a:blip r:embed="rId3"/>
          <a:stretch>
            <a:fillRect/>
          </a:stretch>
        </p:blipFill>
        <p:spPr>
          <a:xfrm>
            <a:off x="1020826" y="1978778"/>
            <a:ext cx="2607745" cy="1393910"/>
          </a:xfrm>
          <a:prstGeom prst="rect">
            <a:avLst/>
          </a:prstGeom>
        </p:spPr>
      </p:pic>
      <p:sp>
        <p:nvSpPr>
          <p:cNvPr id="33" name="Heptagon 32"/>
          <p:cNvSpPr/>
          <p:nvPr/>
        </p:nvSpPr>
        <p:spPr>
          <a:xfrm>
            <a:off x="3291274" y="3431007"/>
            <a:ext cx="343517" cy="348593"/>
          </a:xfrm>
          <a:prstGeom prst="hep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US" dirty="0"/>
          </a:p>
        </p:txBody>
      </p:sp>
      <p:sp>
        <p:nvSpPr>
          <p:cNvPr id="2" name="Title 1"/>
          <p:cNvSpPr>
            <a:spLocks noGrp="1"/>
          </p:cNvSpPr>
          <p:nvPr>
            <p:ph type="title"/>
          </p:nvPr>
        </p:nvSpPr>
        <p:spPr/>
        <p:txBody>
          <a:bodyPr/>
          <a:lstStyle/>
          <a:p>
            <a:r>
              <a:rPr lang="en-US" dirty="0" smtClean="0"/>
              <a:t>Using Broadcast </a:t>
            </a:r>
            <a:r>
              <a:rPr lang="en-US" dirty="0" smtClean="0"/>
              <a:t>Receiver</a:t>
            </a:r>
            <a:endParaRPr lang="en-US" dirty="0"/>
          </a:p>
        </p:txBody>
      </p:sp>
      <p:grpSp>
        <p:nvGrpSpPr>
          <p:cNvPr id="16" name="Group 15"/>
          <p:cNvGrpSpPr/>
          <p:nvPr/>
        </p:nvGrpSpPr>
        <p:grpSpPr>
          <a:xfrm>
            <a:off x="1241572" y="4885769"/>
            <a:ext cx="2728632" cy="1682871"/>
            <a:chOff x="7554138" y="3371864"/>
            <a:chExt cx="2728632" cy="1682871"/>
          </a:xfrm>
        </p:grpSpPr>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0449" y="3371864"/>
              <a:ext cx="2156011" cy="1447832"/>
            </a:xfrm>
            <a:prstGeom prst="rect">
              <a:avLst/>
            </a:prstGeom>
          </p:spPr>
        </p:pic>
        <p:sp>
          <p:nvSpPr>
            <p:cNvPr id="15" name="TextBox 14"/>
            <p:cNvSpPr txBox="1"/>
            <p:nvPr/>
          </p:nvSpPr>
          <p:spPr>
            <a:xfrm>
              <a:off x="7554138" y="4716181"/>
              <a:ext cx="2728632" cy="338554"/>
            </a:xfrm>
            <a:prstGeom prst="rect">
              <a:avLst/>
            </a:prstGeom>
            <a:noFill/>
          </p:spPr>
          <p:txBody>
            <a:bodyPr wrap="none" rtlCol="0">
              <a:spAutoFit/>
            </a:bodyPr>
            <a:lstStyle/>
            <a:p>
              <a:r>
                <a:rPr lang="en-US" sz="1600" dirty="0" smtClean="0"/>
                <a:t>Random Number Generator</a:t>
              </a:r>
              <a:endParaRPr lang="en-US" sz="1600" dirty="0"/>
            </a:p>
          </p:txBody>
        </p:sp>
      </p:grpSp>
      <p:sp>
        <p:nvSpPr>
          <p:cNvPr id="20" name="Striped Right Arrow 19"/>
          <p:cNvSpPr/>
          <p:nvPr/>
        </p:nvSpPr>
        <p:spPr bwMode="auto">
          <a:xfrm>
            <a:off x="2876551" y="2994824"/>
            <a:ext cx="1188904" cy="535120"/>
          </a:xfrm>
          <a:prstGeom prst="stripedRightArrow">
            <a:avLst>
              <a:gd name="adj1" fmla="val 47025"/>
              <a:gd name="adj2" fmla="val 500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1" u="none" strike="noStrike" cap="none" normalizeH="0" baseline="0" dirty="0" smtClean="0">
                <a:solidFill>
                  <a:schemeClr val="tx1"/>
                </a:solidFill>
                <a:effectLst/>
                <a:latin typeface="Arial" charset="0"/>
              </a:rPr>
              <a:t>onCreate()</a:t>
            </a:r>
          </a:p>
        </p:txBody>
      </p:sp>
      <p:cxnSp>
        <p:nvCxnSpPr>
          <p:cNvPr id="26" name="Straight Arrow Connector 25"/>
          <p:cNvCxnSpPr/>
          <p:nvPr/>
        </p:nvCxnSpPr>
        <p:spPr bwMode="auto">
          <a:xfrm>
            <a:off x="1763486" y="2994824"/>
            <a:ext cx="570139" cy="1890945"/>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sp>
        <p:nvSpPr>
          <p:cNvPr id="27" name="TextBox 26"/>
          <p:cNvSpPr txBox="1"/>
          <p:nvPr/>
        </p:nvSpPr>
        <p:spPr>
          <a:xfrm>
            <a:off x="2158097" y="4339116"/>
            <a:ext cx="1986441" cy="276999"/>
          </a:xfrm>
          <a:prstGeom prst="rect">
            <a:avLst/>
          </a:prstGeom>
          <a:noFill/>
        </p:spPr>
        <p:txBody>
          <a:bodyPr wrap="none" rtlCol="0">
            <a:spAutoFit/>
          </a:bodyPr>
          <a:lstStyle/>
          <a:p>
            <a:r>
              <a:rPr lang="en-US" sz="1200" dirty="0" smtClean="0"/>
              <a:t>create and start the thread</a:t>
            </a:r>
            <a:endParaRPr lang="en-US" sz="1200" dirty="0"/>
          </a:p>
        </p:txBody>
      </p:sp>
      <p:cxnSp>
        <p:nvCxnSpPr>
          <p:cNvPr id="28" name="Straight Arrow Connector 27"/>
          <p:cNvCxnSpPr>
            <a:stCxn id="14" idx="3"/>
            <a:endCxn id="8" idx="1"/>
          </p:cNvCxnSpPr>
          <p:nvPr/>
        </p:nvCxnSpPr>
        <p:spPr bwMode="auto">
          <a:xfrm>
            <a:off x="3683894" y="5609685"/>
            <a:ext cx="1120897" cy="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grpSp>
        <p:nvGrpSpPr>
          <p:cNvPr id="35" name="Group 34"/>
          <p:cNvGrpSpPr/>
          <p:nvPr/>
        </p:nvGrpSpPr>
        <p:grpSpPr>
          <a:xfrm>
            <a:off x="9445321" y="3287028"/>
            <a:ext cx="1607056" cy="1052088"/>
            <a:chOff x="7326514" y="3203035"/>
            <a:chExt cx="1607056" cy="1052088"/>
          </a:xfrm>
        </p:grpSpPr>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26514" y="3203035"/>
              <a:ext cx="996180" cy="996180"/>
            </a:xfrm>
            <a:prstGeom prst="rect">
              <a:avLst/>
            </a:prstGeom>
          </p:spPr>
        </p:pic>
        <p:sp>
          <p:nvSpPr>
            <p:cNvPr id="34" name="TextBox 33"/>
            <p:cNvSpPr txBox="1"/>
            <p:nvPr/>
          </p:nvSpPr>
          <p:spPr>
            <a:xfrm>
              <a:off x="7453678" y="3701125"/>
              <a:ext cx="1479892" cy="553998"/>
            </a:xfrm>
            <a:prstGeom prst="rect">
              <a:avLst/>
            </a:prstGeom>
            <a:noFill/>
          </p:spPr>
          <p:txBody>
            <a:bodyPr wrap="none" rtlCol="0">
              <a:spAutoFit/>
            </a:bodyPr>
            <a:lstStyle/>
            <a:p>
              <a:r>
                <a:rPr lang="en-US" dirty="0" smtClean="0"/>
                <a:t>new #</a:t>
              </a:r>
            </a:p>
            <a:p>
              <a:r>
                <a:rPr lang="en-US" sz="1200" i="1" dirty="0" smtClean="0"/>
                <a:t>via sendMessage()</a:t>
              </a:r>
              <a:endParaRPr lang="en-US" sz="1200" i="1" dirty="0"/>
            </a:p>
          </p:txBody>
        </p:sp>
      </p:grpSp>
      <p:cxnSp>
        <p:nvCxnSpPr>
          <p:cNvPr id="37" name="Straight Arrow Connector 36"/>
          <p:cNvCxnSpPr>
            <a:stCxn id="13" idx="3"/>
            <a:endCxn id="25" idx="3"/>
          </p:cNvCxnSpPr>
          <p:nvPr/>
        </p:nvCxnSpPr>
        <p:spPr bwMode="auto">
          <a:xfrm flipH="1" flipV="1">
            <a:off x="5657511" y="3859699"/>
            <a:ext cx="1591123" cy="522505"/>
          </a:xfrm>
          <a:prstGeom prst="straightConnector1">
            <a:avLst/>
          </a:prstGeom>
          <a:solidFill>
            <a:schemeClr val="accent1"/>
          </a:solidFill>
          <a:ln w="25400" cap="flat" cmpd="sng" algn="ctr">
            <a:solidFill>
              <a:schemeClr val="tx1"/>
            </a:solidFill>
            <a:prstDash val="dash"/>
            <a:round/>
            <a:headEnd type="none" w="med" len="med"/>
            <a:tailEnd type="triangle"/>
          </a:ln>
          <a:effectLst/>
        </p:spPr>
      </p:cxnSp>
      <p:sp>
        <p:nvSpPr>
          <p:cNvPr id="38" name="TextBox 37"/>
          <p:cNvSpPr txBox="1"/>
          <p:nvPr/>
        </p:nvSpPr>
        <p:spPr>
          <a:xfrm>
            <a:off x="5480681" y="2876668"/>
            <a:ext cx="3240044" cy="523220"/>
          </a:xfrm>
          <a:prstGeom prst="rect">
            <a:avLst/>
          </a:prstGeom>
          <a:noFill/>
        </p:spPr>
        <p:txBody>
          <a:bodyPr wrap="square" rtlCol="0">
            <a:spAutoFit/>
          </a:bodyPr>
          <a:lstStyle/>
          <a:p>
            <a:r>
              <a:rPr lang="en-US" sz="1600" dirty="0" smtClean="0"/>
              <a:t>on receipt of intent, update UI </a:t>
            </a:r>
          </a:p>
          <a:p>
            <a:r>
              <a:rPr lang="en-US" sz="1200" i="1" dirty="0" smtClean="0"/>
              <a:t>via onReceive()</a:t>
            </a:r>
            <a:endParaRPr lang="en-US" sz="1200" i="1" dirty="0"/>
          </a:p>
        </p:txBody>
      </p:sp>
      <p:grpSp>
        <p:nvGrpSpPr>
          <p:cNvPr id="4" name="Group 3"/>
          <p:cNvGrpSpPr/>
          <p:nvPr/>
        </p:nvGrpSpPr>
        <p:grpSpPr>
          <a:xfrm>
            <a:off x="3683894" y="2589352"/>
            <a:ext cx="1973617" cy="1439624"/>
            <a:chOff x="5243638" y="1782462"/>
            <a:chExt cx="1973617" cy="1439624"/>
          </a:xfrm>
        </p:grpSpPr>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77538" y="1782462"/>
              <a:ext cx="1105816" cy="1182922"/>
            </a:xfrm>
            <a:prstGeom prst="rect">
              <a:avLst/>
            </a:prstGeom>
          </p:spPr>
        </p:pic>
        <p:sp>
          <p:nvSpPr>
            <p:cNvPr id="25" name="TextBox 24"/>
            <p:cNvSpPr txBox="1"/>
            <p:nvPr/>
          </p:nvSpPr>
          <p:spPr>
            <a:xfrm>
              <a:off x="5243638" y="2883532"/>
              <a:ext cx="1973617" cy="338554"/>
            </a:xfrm>
            <a:prstGeom prst="rect">
              <a:avLst/>
            </a:prstGeom>
            <a:noFill/>
          </p:spPr>
          <p:txBody>
            <a:bodyPr wrap="none" rtlCol="0">
              <a:spAutoFit/>
            </a:bodyPr>
            <a:lstStyle/>
            <a:p>
              <a:r>
                <a:rPr lang="en-US" sz="1600" dirty="0" smtClean="0"/>
                <a:t>Broadcast Receiver</a:t>
              </a:r>
              <a:endParaRPr lang="en-US" sz="1600" dirty="0"/>
            </a:p>
          </p:txBody>
        </p:sp>
      </p:grpSp>
      <p:grpSp>
        <p:nvGrpSpPr>
          <p:cNvPr id="31" name="Group 30"/>
          <p:cNvGrpSpPr/>
          <p:nvPr/>
        </p:nvGrpSpPr>
        <p:grpSpPr>
          <a:xfrm>
            <a:off x="4227872" y="5009448"/>
            <a:ext cx="2406428" cy="1498662"/>
            <a:chOff x="4227872" y="4416059"/>
            <a:chExt cx="2406428" cy="1498662"/>
          </a:xfrm>
        </p:grpSpPr>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04791" y="4416059"/>
              <a:ext cx="1252590" cy="1200474"/>
            </a:xfrm>
            <a:prstGeom prst="rect">
              <a:avLst/>
            </a:prstGeom>
          </p:spPr>
        </p:pic>
        <p:sp>
          <p:nvSpPr>
            <p:cNvPr id="29" name="TextBox 28"/>
            <p:cNvSpPr txBox="1"/>
            <p:nvPr/>
          </p:nvSpPr>
          <p:spPr>
            <a:xfrm>
              <a:off x="4227872" y="5576167"/>
              <a:ext cx="2406428" cy="338554"/>
            </a:xfrm>
            <a:prstGeom prst="rect">
              <a:avLst/>
            </a:prstGeom>
            <a:noFill/>
          </p:spPr>
          <p:txBody>
            <a:bodyPr wrap="none" rtlCol="0">
              <a:spAutoFit/>
            </a:bodyPr>
            <a:lstStyle/>
            <a:p>
              <a:r>
                <a:rPr lang="en-US" sz="1600" dirty="0" smtClean="0"/>
                <a:t>LocalBroadcastManager</a:t>
              </a:r>
              <a:endParaRPr lang="en-US" sz="1600" dirty="0"/>
            </a:p>
          </p:txBody>
        </p:sp>
      </p:grpSp>
      <p:sp>
        <p:nvSpPr>
          <p:cNvPr id="13" name="Cloud 12"/>
          <p:cNvSpPr/>
          <p:nvPr/>
        </p:nvSpPr>
        <p:spPr bwMode="auto">
          <a:xfrm>
            <a:off x="6476190" y="4339116"/>
            <a:ext cx="1544888" cy="753600"/>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solidFill>
                  <a:schemeClr val="tx1"/>
                </a:solidFill>
                <a:effectLst/>
                <a:latin typeface="Arial" charset="0"/>
              </a:rPr>
              <a:t>Android OS</a:t>
            </a:r>
          </a:p>
        </p:txBody>
      </p:sp>
      <p:sp>
        <p:nvSpPr>
          <p:cNvPr id="36" name="TextBox 35"/>
          <p:cNvSpPr txBox="1"/>
          <p:nvPr/>
        </p:nvSpPr>
        <p:spPr>
          <a:xfrm>
            <a:off x="3824472" y="5305358"/>
            <a:ext cx="731290" cy="338554"/>
          </a:xfrm>
          <a:prstGeom prst="rect">
            <a:avLst/>
          </a:prstGeom>
          <a:noFill/>
        </p:spPr>
        <p:txBody>
          <a:bodyPr wrap="none" rtlCol="0">
            <a:spAutoFit/>
          </a:bodyPr>
          <a:lstStyle/>
          <a:p>
            <a:r>
              <a:rPr lang="en-US" sz="1600" dirty="0" smtClean="0"/>
              <a:t>new #</a:t>
            </a:r>
          </a:p>
        </p:txBody>
      </p:sp>
      <p:cxnSp>
        <p:nvCxnSpPr>
          <p:cNvPr id="39" name="Straight Arrow Connector 38"/>
          <p:cNvCxnSpPr>
            <a:stCxn id="8" idx="3"/>
            <a:endCxn id="13" idx="1"/>
          </p:cNvCxnSpPr>
          <p:nvPr/>
        </p:nvCxnSpPr>
        <p:spPr bwMode="auto">
          <a:xfrm flipV="1">
            <a:off x="6057381" y="5091914"/>
            <a:ext cx="1191253" cy="517771"/>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sp>
        <p:nvSpPr>
          <p:cNvPr id="40" name="TextBox 39"/>
          <p:cNvSpPr txBox="1"/>
          <p:nvPr/>
        </p:nvSpPr>
        <p:spPr>
          <a:xfrm>
            <a:off x="6653007" y="5248428"/>
            <a:ext cx="2068195" cy="523220"/>
          </a:xfrm>
          <a:prstGeom prst="rect">
            <a:avLst/>
          </a:prstGeom>
          <a:noFill/>
        </p:spPr>
        <p:txBody>
          <a:bodyPr wrap="none" rtlCol="0">
            <a:spAutoFit/>
          </a:bodyPr>
          <a:lstStyle/>
          <a:p>
            <a:r>
              <a:rPr lang="en-US" sz="1600" dirty="0" smtClean="0"/>
              <a:t>Intent with the new #</a:t>
            </a:r>
          </a:p>
          <a:p>
            <a:r>
              <a:rPr lang="en-US" sz="1200" i="1" dirty="0" smtClean="0"/>
              <a:t>via sendBroadcast()</a:t>
            </a:r>
            <a:endParaRPr lang="en-US" sz="1200" i="1" dirty="0"/>
          </a:p>
        </p:txBody>
      </p:sp>
      <p:cxnSp>
        <p:nvCxnSpPr>
          <p:cNvPr id="45" name="Straight Arrow Connector 44"/>
          <p:cNvCxnSpPr>
            <a:stCxn id="3" idx="3"/>
          </p:cNvCxnSpPr>
          <p:nvPr/>
        </p:nvCxnSpPr>
        <p:spPr bwMode="auto">
          <a:xfrm flipV="1">
            <a:off x="5223610" y="3162626"/>
            <a:ext cx="3595096" cy="18187"/>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sp>
        <p:nvSpPr>
          <p:cNvPr id="41" name="Heptagon 40"/>
          <p:cNvSpPr/>
          <p:nvPr/>
        </p:nvSpPr>
        <p:spPr>
          <a:xfrm>
            <a:off x="2180725" y="3938049"/>
            <a:ext cx="343517" cy="348593"/>
          </a:xfrm>
          <a:prstGeom prst="hep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US" dirty="0"/>
          </a:p>
        </p:txBody>
      </p:sp>
      <p:sp>
        <p:nvSpPr>
          <p:cNvPr id="42" name="Heptagon 41"/>
          <p:cNvSpPr/>
          <p:nvPr/>
        </p:nvSpPr>
        <p:spPr>
          <a:xfrm>
            <a:off x="3907075" y="4961412"/>
            <a:ext cx="343517" cy="348593"/>
          </a:xfrm>
          <a:prstGeom prst="hep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43" name="Heptagon 42"/>
          <p:cNvSpPr/>
          <p:nvPr/>
        </p:nvSpPr>
        <p:spPr>
          <a:xfrm>
            <a:off x="6016047" y="5025987"/>
            <a:ext cx="343517" cy="348593"/>
          </a:xfrm>
          <a:prstGeom prst="hep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44" name="Heptagon 43"/>
          <p:cNvSpPr/>
          <p:nvPr/>
        </p:nvSpPr>
        <p:spPr>
          <a:xfrm>
            <a:off x="7831702" y="3292474"/>
            <a:ext cx="343517" cy="348593"/>
          </a:xfrm>
          <a:prstGeom prst="hep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en-US" dirty="0"/>
          </a:p>
        </p:txBody>
      </p:sp>
    </p:spTree>
    <p:extLst>
      <p:ext uri="{BB962C8B-B14F-4D97-AF65-F5344CB8AC3E}">
        <p14:creationId xmlns:p14="http://schemas.microsoft.com/office/powerpoint/2010/main" val="2489214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8" grpId="0"/>
      <p:bldP spid="13" grpId="0" animBg="1"/>
      <p:bldP spid="36" grpId="0"/>
      <p:bldP spid="4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313259" y="2874474"/>
            <a:ext cx="2143424" cy="2133898"/>
          </a:xfrm>
        </p:spPr>
      </p:pic>
      <p:sp>
        <p:nvSpPr>
          <p:cNvPr id="3" name="Content Placeholder 2"/>
          <p:cNvSpPr>
            <a:spLocks noGrp="1"/>
          </p:cNvSpPr>
          <p:nvPr>
            <p:ph sz="half" idx="1"/>
          </p:nvPr>
        </p:nvSpPr>
        <p:spPr>
          <a:xfrm>
            <a:off x="609599" y="2249425"/>
            <a:ext cx="7612743" cy="4341875"/>
          </a:xfrm>
        </p:spPr>
        <p:txBody>
          <a:bodyPr>
            <a:normAutofit/>
          </a:bodyPr>
          <a:lstStyle/>
          <a:p>
            <a:r>
              <a:rPr lang="en-US" dirty="0"/>
              <a:t>The broadcast option is </a:t>
            </a:r>
            <a:r>
              <a:rPr lang="en-US" b="1" dirty="0">
                <a:solidFill>
                  <a:srgbClr val="FF0000"/>
                </a:solidFill>
              </a:rPr>
              <a:t>not reliant on the message event </a:t>
            </a:r>
            <a:r>
              <a:rPr lang="en-US" b="1" dirty="0" smtClean="0">
                <a:solidFill>
                  <a:srgbClr val="FF0000"/>
                </a:solidFill>
              </a:rPr>
              <a:t>queue</a:t>
            </a:r>
            <a:r>
              <a:rPr lang="en-US" dirty="0" smtClean="0"/>
              <a:t>.</a:t>
            </a:r>
          </a:p>
          <a:p>
            <a:pPr lvl="1"/>
            <a:r>
              <a:rPr lang="en-US" sz="1800" dirty="0" smtClean="0"/>
              <a:t>Instead </a:t>
            </a:r>
            <a:r>
              <a:rPr lang="en-US" sz="1800" dirty="0"/>
              <a:t>it relies on a different </a:t>
            </a:r>
            <a:r>
              <a:rPr lang="en-US" sz="1800" dirty="0" smtClean="0"/>
              <a:t>set </a:t>
            </a:r>
            <a:r>
              <a:rPr lang="en-US" sz="1800" dirty="0"/>
              <a:t>of </a:t>
            </a:r>
            <a:r>
              <a:rPr lang="en-US" sz="1800" dirty="0" smtClean="0"/>
              <a:t>components.</a:t>
            </a:r>
          </a:p>
          <a:p>
            <a:pPr lvl="1"/>
            <a:r>
              <a:rPr lang="en-US" sz="1800" dirty="0"/>
              <a:t>N</a:t>
            </a:r>
            <a:r>
              <a:rPr lang="en-US" sz="1800" dirty="0" smtClean="0"/>
              <a:t>amely </a:t>
            </a:r>
            <a:r>
              <a:rPr lang="en-US" sz="1800" dirty="0"/>
              <a:t>the </a:t>
            </a:r>
            <a:r>
              <a:rPr lang="en-US" sz="1800" dirty="0">
                <a:solidFill>
                  <a:srgbClr val="FF0000"/>
                </a:solidFill>
              </a:rPr>
              <a:t>Intent</a:t>
            </a:r>
            <a:r>
              <a:rPr lang="en-US" sz="1800" dirty="0"/>
              <a:t> and Intent listener </a:t>
            </a:r>
            <a:r>
              <a:rPr lang="en-US" sz="1800" dirty="0" smtClean="0"/>
              <a:t>called a </a:t>
            </a:r>
            <a:r>
              <a:rPr lang="en-US" sz="1800" dirty="0">
                <a:solidFill>
                  <a:srgbClr val="FF0000"/>
                </a:solidFill>
              </a:rPr>
              <a:t>broadcast receiver</a:t>
            </a:r>
            <a:r>
              <a:rPr lang="en-US" sz="1800" dirty="0"/>
              <a:t>.  </a:t>
            </a:r>
            <a:endParaRPr lang="en-US" sz="1800" dirty="0" smtClean="0"/>
          </a:p>
          <a:p>
            <a:r>
              <a:rPr lang="en-US" dirty="0" smtClean="0"/>
              <a:t>This </a:t>
            </a:r>
            <a:r>
              <a:rPr lang="en-US" dirty="0"/>
              <a:t>sub-framework has </a:t>
            </a:r>
            <a:r>
              <a:rPr lang="en-US" dirty="0" smtClean="0"/>
              <a:t>its own + and –’s.  </a:t>
            </a:r>
          </a:p>
          <a:p>
            <a:pPr lvl="1"/>
            <a:r>
              <a:rPr lang="en-US" sz="1800" dirty="0" smtClean="0">
                <a:solidFill>
                  <a:srgbClr val="FF0000"/>
                </a:solidFill>
              </a:rPr>
              <a:t>No </a:t>
            </a:r>
            <a:r>
              <a:rPr lang="en-US" sz="1800" dirty="0">
                <a:solidFill>
                  <a:srgbClr val="FF0000"/>
                </a:solidFill>
              </a:rPr>
              <a:t>convenience methods</a:t>
            </a:r>
            <a:r>
              <a:rPr lang="en-US" sz="1800" dirty="0"/>
              <a:t> as </a:t>
            </a:r>
            <a:r>
              <a:rPr lang="en-US" sz="1800" dirty="0" smtClean="0"/>
              <a:t>with post</a:t>
            </a:r>
            <a:r>
              <a:rPr lang="en-US" sz="1800" dirty="0"/>
              <a:t>() </a:t>
            </a:r>
            <a:r>
              <a:rPr lang="en-US" sz="1800" dirty="0" smtClean="0"/>
              <a:t>&amp; runOnUiThread</a:t>
            </a:r>
            <a:r>
              <a:rPr lang="en-US" sz="1800" dirty="0"/>
              <a:t>() </a:t>
            </a:r>
            <a:r>
              <a:rPr lang="en-US" sz="1800" dirty="0" smtClean="0"/>
              <a:t>that use the event </a:t>
            </a:r>
            <a:r>
              <a:rPr lang="en-US" sz="1800" dirty="0"/>
              <a:t>queue.  </a:t>
            </a:r>
            <a:endParaRPr lang="en-US" sz="1800" dirty="0" smtClean="0"/>
          </a:p>
          <a:p>
            <a:pPr lvl="1"/>
            <a:r>
              <a:rPr lang="en-US" sz="1800" dirty="0" smtClean="0"/>
              <a:t>Some </a:t>
            </a:r>
            <a:r>
              <a:rPr lang="en-US" sz="1800" dirty="0"/>
              <a:t>consider working with Intents, BroadcastReceivers </a:t>
            </a:r>
            <a:r>
              <a:rPr lang="en-US" sz="1800" dirty="0" smtClean="0"/>
              <a:t>&amp; LocalBroadcastManager </a:t>
            </a:r>
            <a:r>
              <a:rPr lang="en-US" sz="1800" dirty="0"/>
              <a:t>a bit </a:t>
            </a:r>
            <a:r>
              <a:rPr lang="en-US" sz="1800" dirty="0">
                <a:solidFill>
                  <a:srgbClr val="FF0000"/>
                </a:solidFill>
              </a:rPr>
              <a:t>more complex</a:t>
            </a:r>
            <a:r>
              <a:rPr lang="en-US" sz="1800" dirty="0"/>
              <a:t>. </a:t>
            </a:r>
            <a:endParaRPr lang="en-US" sz="1800" dirty="0" smtClean="0"/>
          </a:p>
          <a:p>
            <a:pPr lvl="1"/>
            <a:r>
              <a:rPr lang="en-US" sz="1800" dirty="0" smtClean="0"/>
              <a:t>However</a:t>
            </a:r>
            <a:r>
              <a:rPr lang="en-US" sz="1800" dirty="0"/>
              <a:t>, the broadcast intent </a:t>
            </a:r>
            <a:r>
              <a:rPr lang="en-US" sz="1800" dirty="0">
                <a:solidFill>
                  <a:srgbClr val="FF0000"/>
                </a:solidFill>
              </a:rPr>
              <a:t>can conveniently carry quite a bit of data to the UI</a:t>
            </a:r>
            <a:r>
              <a:rPr lang="en-US" sz="1800" dirty="0"/>
              <a:t> thread from the non-UI thread.  </a:t>
            </a:r>
            <a:endParaRPr lang="en-US" sz="1800" dirty="0" smtClean="0"/>
          </a:p>
          <a:p>
            <a:pPr lvl="1"/>
            <a:r>
              <a:rPr lang="en-US" sz="1800" dirty="0" smtClean="0"/>
              <a:t>The </a:t>
            </a:r>
            <a:r>
              <a:rPr lang="en-US" sz="1800" dirty="0"/>
              <a:t>non-UI thread and UI thread do not have to share any component </a:t>
            </a:r>
            <a:r>
              <a:rPr lang="en-US" sz="1800" dirty="0" smtClean="0"/>
              <a:t>knowledge</a:t>
            </a:r>
            <a:r>
              <a:rPr lang="en-US" sz="1800" dirty="0"/>
              <a:t> </a:t>
            </a:r>
            <a:r>
              <a:rPr lang="en-US" sz="1800" dirty="0" smtClean="0"/>
              <a:t>– </a:t>
            </a:r>
            <a:r>
              <a:rPr lang="en-US" sz="1800" b="1" dirty="0" smtClean="0">
                <a:solidFill>
                  <a:srgbClr val="FF0000"/>
                </a:solidFill>
              </a:rPr>
              <a:t>loose coupling</a:t>
            </a:r>
            <a:r>
              <a:rPr lang="en-US" sz="1800" dirty="0" smtClean="0"/>
              <a:t>.</a:t>
            </a:r>
            <a:endParaRPr lang="en-US" sz="1800" dirty="0"/>
          </a:p>
        </p:txBody>
      </p:sp>
      <p:sp>
        <p:nvSpPr>
          <p:cNvPr id="2" name="Title 1"/>
          <p:cNvSpPr>
            <a:spLocks noGrp="1"/>
          </p:cNvSpPr>
          <p:nvPr>
            <p:ph type="title"/>
          </p:nvPr>
        </p:nvSpPr>
        <p:spPr/>
        <p:txBody>
          <a:bodyPr/>
          <a:lstStyle/>
          <a:p>
            <a:r>
              <a:rPr lang="en-US" dirty="0" smtClean="0"/>
              <a:t>broadcast receiver +/-’s</a:t>
            </a:r>
            <a:endParaRPr lang="en-US" dirty="0"/>
          </a:p>
        </p:txBody>
      </p:sp>
    </p:spTree>
    <p:extLst>
      <p:ext uri="{BB962C8B-B14F-4D97-AF65-F5344CB8AC3E}">
        <p14:creationId xmlns:p14="http://schemas.microsoft.com/office/powerpoint/2010/main" val="2974784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82468" y="3808382"/>
            <a:ext cx="3421018" cy="2766154"/>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solidFill>
                <a:schemeClr val="tx1"/>
              </a:solidFill>
              <a:effectLst/>
              <a:latin typeface="Arial" charset="0"/>
            </a:endParaRPr>
          </a:p>
        </p:txBody>
      </p:sp>
      <p:sp>
        <p:nvSpPr>
          <p:cNvPr id="3" name="Content Placeholder 2"/>
          <p:cNvSpPr>
            <a:spLocks noGrp="1"/>
          </p:cNvSpPr>
          <p:nvPr>
            <p:ph idx="1"/>
          </p:nvPr>
        </p:nvSpPr>
        <p:spPr/>
        <p:txBody>
          <a:bodyPr>
            <a:noAutofit/>
          </a:bodyPr>
          <a:lstStyle/>
          <a:p>
            <a:r>
              <a:rPr lang="en-US" sz="2000" dirty="0" smtClean="0"/>
              <a:t>Create a class that extends AsyncTask.</a:t>
            </a:r>
          </a:p>
          <a:p>
            <a:r>
              <a:rPr lang="en-US" sz="2000" dirty="0" smtClean="0"/>
              <a:t>From the doInBackground( ) - which executes on the </a:t>
            </a:r>
            <a:r>
              <a:rPr lang="en-US" sz="2000" dirty="0"/>
              <a:t>non UI-thread – call on </a:t>
            </a:r>
            <a:r>
              <a:rPr lang="en-US" sz="2000" dirty="0" smtClean="0"/>
              <a:t>onProgressUpdate( ) to update the UI.</a:t>
            </a:r>
          </a:p>
          <a:p>
            <a:r>
              <a:rPr lang="en-US" sz="2000" dirty="0" smtClean="0"/>
              <a:t>This </a:t>
            </a:r>
            <a:r>
              <a:rPr lang="en-US" sz="2000" dirty="0"/>
              <a:t>causes its </a:t>
            </a:r>
            <a:r>
              <a:rPr lang="en-US" sz="2000" dirty="0" smtClean="0"/>
              <a:t>onProgressUpdate( ) method to be called – which executes on the UI thread.</a:t>
            </a:r>
          </a:p>
          <a:p>
            <a:pPr marL="292608" lvl="1" indent="0">
              <a:buNone/>
            </a:pPr>
            <a:endParaRPr lang="en-US" sz="1400" dirty="0" smtClean="0"/>
          </a:p>
          <a:p>
            <a:pPr marL="292608" lvl="1" indent="0">
              <a:buNone/>
            </a:pPr>
            <a:r>
              <a:rPr lang="en-US" sz="1200" dirty="0" smtClean="0"/>
              <a:t>// </a:t>
            </a:r>
            <a:r>
              <a:rPr lang="en-US" sz="1200" dirty="0" smtClean="0"/>
              <a:t>on the non-UI thread’s doInBackground</a:t>
            </a:r>
          </a:p>
          <a:p>
            <a:pPr marL="292608" lvl="1" indent="0">
              <a:buNone/>
            </a:pPr>
            <a:r>
              <a:rPr lang="en-US" sz="1200" dirty="0" smtClean="0"/>
              <a:t>@</a:t>
            </a:r>
            <a:r>
              <a:rPr lang="en-US" sz="1200" dirty="0"/>
              <a:t>Override</a:t>
            </a:r>
          </a:p>
          <a:p>
            <a:pPr marL="292608" lvl="1" indent="0">
              <a:buNone/>
            </a:pPr>
            <a:r>
              <a:rPr lang="en-US" sz="1200" dirty="0" smtClean="0"/>
              <a:t>protected </a:t>
            </a:r>
            <a:r>
              <a:rPr lang="en-US" sz="1200" dirty="0"/>
              <a:t>Void doInBackground(Void... params) {</a:t>
            </a:r>
          </a:p>
          <a:p>
            <a:pPr marL="292608" lvl="1" indent="0">
              <a:buNone/>
            </a:pPr>
            <a:r>
              <a:rPr lang="en-US" sz="1200" dirty="0" smtClean="0"/>
              <a:t>    //do non-UI work</a:t>
            </a:r>
          </a:p>
          <a:p>
            <a:pPr marL="292608" lvl="1" indent="0">
              <a:buNone/>
            </a:pPr>
            <a:r>
              <a:rPr lang="en-US" sz="1200" dirty="0"/>
              <a:t> </a:t>
            </a:r>
            <a:r>
              <a:rPr lang="en-US" sz="1200" dirty="0" smtClean="0"/>
              <a:t>   publishProgress(text);  // call to update the ui</a:t>
            </a:r>
          </a:p>
          <a:p>
            <a:pPr marL="292608" lvl="1" indent="0">
              <a:buNone/>
            </a:pPr>
            <a:r>
              <a:rPr lang="en-US" sz="1200" dirty="0"/>
              <a:t>}</a:t>
            </a:r>
          </a:p>
          <a:p>
            <a:pPr marL="292608" lvl="1" indent="0">
              <a:buNone/>
            </a:pPr>
            <a:endParaRPr lang="en-US" sz="1200" dirty="0" smtClean="0"/>
          </a:p>
          <a:p>
            <a:pPr marL="292608" lvl="1" indent="0">
              <a:buNone/>
            </a:pPr>
            <a:r>
              <a:rPr lang="en-US" sz="1200" dirty="0" smtClean="0"/>
              <a:t>// on the UI thread’s onProgressUpdate</a:t>
            </a:r>
          </a:p>
          <a:p>
            <a:pPr marL="292608" lvl="1" indent="0">
              <a:buNone/>
            </a:pPr>
            <a:r>
              <a:rPr lang="en-US" sz="1200" dirty="0" smtClean="0"/>
              <a:t>@</a:t>
            </a:r>
            <a:r>
              <a:rPr lang="en-US" sz="1200" dirty="0"/>
              <a:t>Override</a:t>
            </a:r>
          </a:p>
          <a:p>
            <a:pPr marL="292608" lvl="1" indent="0">
              <a:buNone/>
            </a:pPr>
            <a:r>
              <a:rPr lang="en-US" sz="1200" dirty="0" smtClean="0"/>
              <a:t>protected </a:t>
            </a:r>
            <a:r>
              <a:rPr lang="en-US" sz="1200" dirty="0"/>
              <a:t>void onProgressUpdate(String... values) </a:t>
            </a:r>
            <a:r>
              <a:rPr lang="en-US" sz="1200" dirty="0" smtClean="0"/>
              <a:t>{</a:t>
            </a:r>
          </a:p>
          <a:p>
            <a:pPr marL="292608" lvl="1" indent="0">
              <a:buNone/>
            </a:pPr>
            <a:r>
              <a:rPr lang="en-US" sz="1200" dirty="0"/>
              <a:t> </a:t>
            </a:r>
            <a:r>
              <a:rPr lang="en-US" sz="1200" dirty="0" smtClean="0"/>
              <a:t>   //update the UI</a:t>
            </a:r>
            <a:endParaRPr lang="en-US" sz="1200" dirty="0"/>
          </a:p>
          <a:p>
            <a:pPr marL="292608" lvl="1" indent="0">
              <a:buNone/>
            </a:pPr>
            <a:r>
              <a:rPr lang="en-US" sz="1200" dirty="0" smtClean="0"/>
              <a:t>}</a:t>
            </a:r>
          </a:p>
        </p:txBody>
      </p:sp>
      <p:sp>
        <p:nvSpPr>
          <p:cNvPr id="2" name="Title 1"/>
          <p:cNvSpPr>
            <a:spLocks noGrp="1"/>
          </p:cNvSpPr>
          <p:nvPr>
            <p:ph type="title"/>
          </p:nvPr>
        </p:nvSpPr>
        <p:spPr/>
        <p:txBody>
          <a:bodyPr/>
          <a:lstStyle/>
          <a:p>
            <a:r>
              <a:rPr lang="en-US" dirty="0"/>
              <a:t>Use the </a:t>
            </a:r>
            <a:r>
              <a:rPr lang="en-US" dirty="0" smtClean="0"/>
              <a:t>AsyncTask</a:t>
            </a:r>
            <a:endParaRPr lang="en-US" dirty="0"/>
          </a:p>
        </p:txBody>
      </p:sp>
    </p:spTree>
    <p:extLst>
      <p:ext uri="{BB962C8B-B14F-4D97-AF65-F5344CB8AC3E}">
        <p14:creationId xmlns:p14="http://schemas.microsoft.com/office/powerpoint/2010/main" val="3233387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noFill/>
        </p:spPr>
        <p:txBody>
          <a:bodyPr>
            <a:normAutofit/>
          </a:bodyPr>
          <a:lstStyle/>
          <a:p>
            <a:r>
              <a:rPr lang="en-US" dirty="0" smtClean="0"/>
              <a:t>In SimpleApp - AsyncTask</a:t>
            </a:r>
            <a:endParaRPr lang="en-US" dirty="0" smtClean="0"/>
          </a:p>
          <a:p>
            <a:pPr lvl="1"/>
            <a:r>
              <a:rPr lang="en-US" dirty="0" smtClean="0"/>
              <a:t>Notice inner AsyncTask </a:t>
            </a:r>
            <a:r>
              <a:rPr lang="en-US" dirty="0" smtClean="0"/>
              <a:t>class (versus Thread class)</a:t>
            </a:r>
            <a:endParaRPr lang="en-US" dirty="0" smtClean="0"/>
          </a:p>
          <a:p>
            <a:pPr lvl="2"/>
            <a:r>
              <a:rPr lang="en-US" dirty="0" smtClean="0"/>
              <a:t>An instance gets created and started with a call to execute( ) when the Start button is pressed.</a:t>
            </a:r>
          </a:p>
          <a:p>
            <a:pPr lvl="1"/>
            <a:r>
              <a:rPr lang="en-US" dirty="0" smtClean="0"/>
              <a:t>It’s doInBackground( ) method generates the random numbers and calls to update the UI with publishProgress( ).</a:t>
            </a:r>
          </a:p>
          <a:p>
            <a:pPr lvl="1"/>
            <a:r>
              <a:rPr lang="en-US" dirty="0" smtClean="0"/>
              <a:t>In the publishProgress( ) it updates the UI.</a:t>
            </a:r>
          </a:p>
          <a:p>
            <a:pPr lvl="1"/>
            <a:endParaRPr lang="en-US" dirty="0"/>
          </a:p>
        </p:txBody>
      </p:sp>
      <p:sp>
        <p:nvSpPr>
          <p:cNvPr id="2" name="Title 1"/>
          <p:cNvSpPr>
            <a:spLocks noGrp="1"/>
          </p:cNvSpPr>
          <p:nvPr>
            <p:ph type="title"/>
          </p:nvPr>
        </p:nvSpPr>
        <p:spPr/>
        <p:txBody>
          <a:bodyPr/>
          <a:lstStyle/>
          <a:p>
            <a:r>
              <a:rPr lang="en-US" dirty="0"/>
              <a:t>Demo App – </a:t>
            </a:r>
            <a:r>
              <a:rPr lang="en-US" dirty="0" smtClean="0"/>
              <a:t>AsyncTask</a:t>
            </a:r>
            <a:endParaRPr lang="en-US" dirty="0"/>
          </a:p>
        </p:txBody>
      </p:sp>
    </p:spTree>
    <p:extLst>
      <p:ext uri="{BB962C8B-B14F-4D97-AF65-F5344CB8AC3E}">
        <p14:creationId xmlns:p14="http://schemas.microsoft.com/office/powerpoint/2010/main" val="41428472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Understand Android’s default thread situation.</a:t>
            </a:r>
          </a:p>
          <a:p>
            <a:r>
              <a:rPr lang="en-US" dirty="0" smtClean="0"/>
              <a:t>Explore issues associated with doing too much work on the UI thread or the wrong thread</a:t>
            </a:r>
          </a:p>
          <a:p>
            <a:r>
              <a:rPr lang="en-US" dirty="0" smtClean="0"/>
              <a:t>Look at options </a:t>
            </a:r>
            <a:r>
              <a:rPr lang="en-US" dirty="0"/>
              <a:t>for Android thread creation</a:t>
            </a:r>
            <a:r>
              <a:rPr lang="en-US" dirty="0" smtClean="0"/>
              <a:t>.</a:t>
            </a:r>
          </a:p>
          <a:p>
            <a:r>
              <a:rPr lang="en-US" dirty="0" smtClean="0"/>
              <a:t>Learn how </a:t>
            </a:r>
            <a:r>
              <a:rPr lang="en-US" dirty="0"/>
              <a:t>to handle non-UI thread to UI thread communications</a:t>
            </a:r>
            <a:r>
              <a:rPr lang="en-US" dirty="0" smtClean="0"/>
              <a:t>.</a:t>
            </a:r>
          </a:p>
          <a:p>
            <a:pPr lvl="1"/>
            <a:r>
              <a:rPr lang="en-US" dirty="0" smtClean="0"/>
              <a:t>runOnUiThread</a:t>
            </a:r>
            <a:r>
              <a:rPr lang="en-US" dirty="0"/>
              <a:t>( </a:t>
            </a:r>
            <a:r>
              <a:rPr lang="en-US" dirty="0" smtClean="0"/>
              <a:t>)</a:t>
            </a:r>
            <a:endParaRPr lang="en-US" dirty="0"/>
          </a:p>
          <a:p>
            <a:pPr lvl="1"/>
            <a:r>
              <a:rPr lang="en-US" dirty="0" smtClean="0"/>
              <a:t>post</a:t>
            </a:r>
            <a:r>
              <a:rPr lang="en-US" dirty="0"/>
              <a:t>( </a:t>
            </a:r>
            <a:r>
              <a:rPr lang="en-US" dirty="0" smtClean="0"/>
              <a:t>)</a:t>
            </a:r>
            <a:endParaRPr lang="en-US" dirty="0"/>
          </a:p>
          <a:p>
            <a:pPr lvl="1"/>
            <a:r>
              <a:rPr lang="en-US" dirty="0" smtClean="0"/>
              <a:t>The </a:t>
            </a:r>
            <a:r>
              <a:rPr lang="en-US" dirty="0"/>
              <a:t>Handler framework</a:t>
            </a:r>
          </a:p>
          <a:p>
            <a:pPr lvl="1"/>
            <a:r>
              <a:rPr lang="en-US" dirty="0" smtClean="0"/>
              <a:t>Broadcasts </a:t>
            </a:r>
            <a:r>
              <a:rPr lang="en-US" dirty="0"/>
              <a:t>and </a:t>
            </a:r>
            <a:r>
              <a:rPr lang="en-US" dirty="0" smtClean="0"/>
              <a:t>Broadcast Receiver</a:t>
            </a:r>
            <a:endParaRPr lang="en-US" dirty="0"/>
          </a:p>
          <a:p>
            <a:pPr lvl="1"/>
            <a:r>
              <a:rPr lang="en-US" dirty="0" smtClean="0"/>
              <a:t>AsyncTask</a:t>
            </a:r>
            <a:endParaRPr lang="en-US" dirty="0"/>
          </a:p>
          <a:p>
            <a:r>
              <a:rPr lang="en-US" dirty="0" smtClean="0"/>
              <a:t>Weighing the options </a:t>
            </a:r>
            <a:r>
              <a:rPr lang="en-US" dirty="0"/>
              <a:t>– pros, cons and other considerations</a:t>
            </a:r>
          </a:p>
          <a:p>
            <a:endParaRPr lang="en-US" dirty="0"/>
          </a:p>
        </p:txBody>
      </p:sp>
      <p:sp>
        <p:nvSpPr>
          <p:cNvPr id="2" name="Title 1"/>
          <p:cNvSpPr>
            <a:spLocks noGrp="1"/>
          </p:cNvSpPr>
          <p:nvPr>
            <p:ph type="title"/>
          </p:nvPr>
        </p:nvSpPr>
        <p:spPr/>
        <p:txBody>
          <a:bodyPr/>
          <a:lstStyle/>
          <a:p>
            <a:r>
              <a:rPr lang="en-US" dirty="0" smtClean="0"/>
              <a:t>Agenda &amp; Objectives</a:t>
            </a:r>
            <a:endParaRPr lang="en-US" dirty="0"/>
          </a:p>
        </p:txBody>
      </p:sp>
    </p:spTree>
    <p:extLst>
      <p:ext uri="{BB962C8B-B14F-4D97-AF65-F5344CB8AC3E}">
        <p14:creationId xmlns:p14="http://schemas.microsoft.com/office/powerpoint/2010/main" val="308721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p:txBody>
          <a:bodyPr/>
          <a:lstStyle/>
          <a:p>
            <a:r>
              <a:rPr lang="en-US" sz="1600" dirty="0"/>
              <a:t>In this example, the AsyncTask was built as inner class to the Activity.</a:t>
            </a:r>
          </a:p>
          <a:p>
            <a:pPr lvl="1"/>
            <a:r>
              <a:rPr lang="en-US" sz="1400" dirty="0"/>
              <a:t>The AsyncTask </a:t>
            </a:r>
            <a:r>
              <a:rPr lang="en-US" sz="1400" dirty="0">
                <a:solidFill>
                  <a:srgbClr val="FF0000"/>
                </a:solidFill>
              </a:rPr>
              <a:t>can be a completely separate class</a:t>
            </a:r>
            <a:r>
              <a:rPr lang="en-US" sz="1400" dirty="0"/>
              <a:t> with no ties to the Activity or other UI component.  </a:t>
            </a:r>
          </a:p>
          <a:p>
            <a:pPr lvl="1"/>
            <a:r>
              <a:rPr lang="en-US" sz="1400" dirty="0"/>
              <a:t>This allows the non-UI threads to be </a:t>
            </a:r>
            <a:r>
              <a:rPr lang="en-US" sz="1400" dirty="0">
                <a:solidFill>
                  <a:srgbClr val="FF0000"/>
                </a:solidFill>
              </a:rPr>
              <a:t>completely decoupled from the UI</a:t>
            </a:r>
            <a:r>
              <a:rPr lang="en-US" sz="1400" dirty="0"/>
              <a:t>.</a:t>
            </a:r>
          </a:p>
          <a:p>
            <a:endParaRPr lang="en-US" dirty="0"/>
          </a:p>
        </p:txBody>
      </p:sp>
      <p:sp>
        <p:nvSpPr>
          <p:cNvPr id="3" name="Content Placeholder 2"/>
          <p:cNvSpPr>
            <a:spLocks noGrp="1"/>
          </p:cNvSpPr>
          <p:nvPr>
            <p:ph sz="half" idx="1"/>
          </p:nvPr>
        </p:nvSpPr>
        <p:spPr/>
        <p:txBody>
          <a:bodyPr/>
          <a:lstStyle/>
          <a:p>
            <a:r>
              <a:rPr lang="en-US" sz="1600" dirty="0" smtClean="0"/>
              <a:t>The </a:t>
            </a:r>
            <a:r>
              <a:rPr lang="en-US" sz="1600" dirty="0"/>
              <a:t>AsyncTask is a real convenience for Android </a:t>
            </a:r>
            <a:r>
              <a:rPr lang="en-US" sz="1600" dirty="0" smtClean="0"/>
              <a:t>developers.</a:t>
            </a:r>
          </a:p>
          <a:p>
            <a:pPr lvl="1"/>
            <a:r>
              <a:rPr lang="en-US" sz="1400" dirty="0" smtClean="0"/>
              <a:t>Allows for </a:t>
            </a:r>
            <a:r>
              <a:rPr lang="en-US" sz="1400" b="1" dirty="0" smtClean="0">
                <a:solidFill>
                  <a:srgbClr val="FF0000"/>
                </a:solidFill>
              </a:rPr>
              <a:t>multithreading </a:t>
            </a:r>
            <a:r>
              <a:rPr lang="en-US" sz="1400" b="1" dirty="0">
                <a:solidFill>
                  <a:srgbClr val="FF0000"/>
                </a:solidFill>
              </a:rPr>
              <a:t>without having to think </a:t>
            </a:r>
            <a:r>
              <a:rPr lang="en-US" sz="1400" dirty="0"/>
              <a:t>about all the communications across threads </a:t>
            </a:r>
            <a:endParaRPr lang="en-US" sz="1400" dirty="0" smtClean="0"/>
          </a:p>
          <a:p>
            <a:pPr lvl="1"/>
            <a:r>
              <a:rPr lang="en-US" sz="1400" dirty="0" smtClean="0"/>
              <a:t>W</a:t>
            </a:r>
            <a:r>
              <a:rPr lang="en-US" sz="1400" dirty="0" smtClean="0"/>
              <a:t>ithout </a:t>
            </a:r>
            <a:r>
              <a:rPr lang="en-US" sz="1400" dirty="0"/>
              <a:t>having to think about Runnables, Thread instances, special methods to call, queues, etc. to get the work done.  </a:t>
            </a:r>
            <a:endParaRPr lang="en-US" sz="1400" dirty="0" smtClean="0"/>
          </a:p>
          <a:p>
            <a:pPr lvl="1"/>
            <a:r>
              <a:rPr lang="en-US" sz="1400" dirty="0" smtClean="0"/>
              <a:t>The </a:t>
            </a:r>
            <a:r>
              <a:rPr lang="en-US" sz="1400" dirty="0"/>
              <a:t>convenience of the three UI-thread methods makes getting information across the thread </a:t>
            </a:r>
            <a:r>
              <a:rPr lang="en-US" sz="1400" dirty="0" smtClean="0"/>
              <a:t>boundary easier.  </a:t>
            </a:r>
          </a:p>
          <a:p>
            <a:r>
              <a:rPr lang="en-US" sz="1600" dirty="0" smtClean="0"/>
              <a:t>However</a:t>
            </a:r>
            <a:r>
              <a:rPr lang="en-US" sz="1600" dirty="0"/>
              <a:t>, the AsyncTask is </a:t>
            </a:r>
            <a:r>
              <a:rPr lang="en-US" sz="1600" dirty="0">
                <a:solidFill>
                  <a:srgbClr val="FF0000"/>
                </a:solidFill>
              </a:rPr>
              <a:t>fairly </a:t>
            </a:r>
            <a:r>
              <a:rPr lang="en-US" sz="1600" dirty="0" smtClean="0">
                <a:solidFill>
                  <a:srgbClr val="FF0000"/>
                </a:solidFill>
              </a:rPr>
              <a:t>basic</a:t>
            </a:r>
            <a:r>
              <a:rPr lang="en-US" sz="1600" dirty="0" smtClean="0"/>
              <a:t>.</a:t>
            </a:r>
          </a:p>
          <a:p>
            <a:pPr lvl="1"/>
            <a:r>
              <a:rPr lang="en-US" sz="1400" dirty="0" smtClean="0"/>
              <a:t>When </a:t>
            </a:r>
            <a:r>
              <a:rPr lang="en-US" sz="1400" dirty="0"/>
              <a:t>more complex multithreading needs arise, it may be too simple to use.  </a:t>
            </a:r>
            <a:endParaRPr lang="en-US" sz="1400" dirty="0" smtClean="0"/>
          </a:p>
          <a:p>
            <a:pPr lvl="1"/>
            <a:r>
              <a:rPr lang="en-US" sz="1400" dirty="0" smtClean="0"/>
              <a:t>The </a:t>
            </a:r>
            <a:r>
              <a:rPr lang="en-US" sz="1400" dirty="0"/>
              <a:t>documentation is pretty clear about when to use AsyncTask and when to move to something </a:t>
            </a:r>
            <a:r>
              <a:rPr lang="en-US" sz="1400" dirty="0" smtClean="0"/>
              <a:t>else.</a:t>
            </a:r>
          </a:p>
          <a:p>
            <a:pPr lvl="1"/>
            <a:r>
              <a:rPr lang="en-US" sz="1400" i="1" dirty="0" smtClean="0"/>
              <a:t>“AsyncTasks should ideally be </a:t>
            </a:r>
            <a:r>
              <a:rPr lang="en-US" sz="1400" i="1" dirty="0" smtClean="0">
                <a:solidFill>
                  <a:srgbClr val="FF0000"/>
                </a:solidFill>
              </a:rPr>
              <a:t>used for short operations</a:t>
            </a:r>
            <a:r>
              <a:rPr lang="en-US" sz="1400" i="1" dirty="0" smtClean="0"/>
              <a:t> (a few seconds at the most.) If you need to keep threads running for long periods of time, it is highly recommended you use the various APIs provided by the java.util.concurrent package such as Executor, ThreadPoolExecutor and FutureTask.”</a:t>
            </a:r>
          </a:p>
          <a:p>
            <a:endParaRPr lang="en-US" sz="1400" dirty="0"/>
          </a:p>
        </p:txBody>
      </p:sp>
      <p:sp>
        <p:nvSpPr>
          <p:cNvPr id="2" name="Title 1"/>
          <p:cNvSpPr>
            <a:spLocks noGrp="1"/>
          </p:cNvSpPr>
          <p:nvPr>
            <p:ph type="title"/>
          </p:nvPr>
        </p:nvSpPr>
        <p:spPr>
          <a:xfrm>
            <a:off x="814993" y="882650"/>
            <a:ext cx="10830983" cy="719138"/>
          </a:xfrm>
        </p:spPr>
        <p:txBody>
          <a:bodyPr/>
          <a:lstStyle/>
          <a:p>
            <a:r>
              <a:rPr lang="en-US" dirty="0" smtClean="0"/>
              <a:t>AsyncTask +/-’s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2760" y="3604418"/>
            <a:ext cx="3124200" cy="2627168"/>
          </a:xfrm>
          <a:prstGeom prst="rect">
            <a:avLst/>
          </a:prstGeom>
        </p:spPr>
      </p:pic>
    </p:spTree>
    <p:extLst>
      <p:ext uri="{BB962C8B-B14F-4D97-AF65-F5344CB8AC3E}">
        <p14:creationId xmlns:p14="http://schemas.microsoft.com/office/powerpoint/2010/main" val="4104666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ü"/>
            </a:pPr>
            <a:r>
              <a:rPr lang="en-US" dirty="0" smtClean="0"/>
              <a:t>You now know Android’s </a:t>
            </a:r>
            <a:r>
              <a:rPr lang="en-US" dirty="0"/>
              <a:t>default thread situation.</a:t>
            </a:r>
          </a:p>
          <a:p>
            <a:pPr>
              <a:buFont typeface="Wingdings" panose="05000000000000000000" pitchFamily="2" charset="2"/>
              <a:buChar char="ü"/>
            </a:pPr>
            <a:r>
              <a:rPr lang="en-US" dirty="0" smtClean="0"/>
              <a:t>You have seen the issues </a:t>
            </a:r>
            <a:r>
              <a:rPr lang="en-US" dirty="0"/>
              <a:t>associated with doing too much work on the UI thread or the wrong thread</a:t>
            </a:r>
          </a:p>
          <a:p>
            <a:pPr lvl="1">
              <a:buFont typeface="Wingdings" panose="05000000000000000000" pitchFamily="2" charset="2"/>
              <a:buChar char="ü"/>
            </a:pPr>
            <a:r>
              <a:rPr lang="en-US" dirty="0"/>
              <a:t>ANR and CalledFromWrongThreadException</a:t>
            </a:r>
          </a:p>
          <a:p>
            <a:pPr>
              <a:buFont typeface="Wingdings" panose="05000000000000000000" pitchFamily="2" charset="2"/>
              <a:buChar char="ü"/>
            </a:pPr>
            <a:r>
              <a:rPr lang="en-US" dirty="0" smtClean="0"/>
              <a:t>You have seek the options </a:t>
            </a:r>
            <a:r>
              <a:rPr lang="en-US" dirty="0"/>
              <a:t>for Android thread creation.</a:t>
            </a:r>
          </a:p>
          <a:p>
            <a:pPr lvl="1">
              <a:buFont typeface="Wingdings" panose="05000000000000000000" pitchFamily="2" charset="2"/>
              <a:buChar char="ü"/>
            </a:pPr>
            <a:r>
              <a:rPr lang="en-US" dirty="0"/>
              <a:t>AsyncTask and java.lang.Thread</a:t>
            </a:r>
          </a:p>
          <a:p>
            <a:pPr>
              <a:buFont typeface="Wingdings" panose="05000000000000000000" pitchFamily="2" charset="2"/>
              <a:buChar char="ü"/>
            </a:pPr>
            <a:r>
              <a:rPr lang="en-US" dirty="0" smtClean="0"/>
              <a:t>You learned how </a:t>
            </a:r>
            <a:r>
              <a:rPr lang="en-US" dirty="0"/>
              <a:t>to handle non-UI thread to UI thread communications.</a:t>
            </a:r>
          </a:p>
          <a:p>
            <a:pPr lvl="1">
              <a:buFont typeface="Wingdings" panose="05000000000000000000" pitchFamily="2" charset="2"/>
              <a:buChar char="ü"/>
            </a:pPr>
            <a:r>
              <a:rPr lang="en-US" dirty="0"/>
              <a:t>runOnUiThread( )</a:t>
            </a:r>
          </a:p>
          <a:p>
            <a:pPr lvl="1">
              <a:buFont typeface="Wingdings" panose="05000000000000000000" pitchFamily="2" charset="2"/>
              <a:buChar char="ü"/>
            </a:pPr>
            <a:r>
              <a:rPr lang="en-US" dirty="0"/>
              <a:t>post( )</a:t>
            </a:r>
          </a:p>
          <a:p>
            <a:pPr lvl="1">
              <a:buFont typeface="Wingdings" panose="05000000000000000000" pitchFamily="2" charset="2"/>
              <a:buChar char="ü"/>
            </a:pPr>
            <a:r>
              <a:rPr lang="en-US" dirty="0"/>
              <a:t>The Handler framework</a:t>
            </a:r>
          </a:p>
          <a:p>
            <a:pPr lvl="1">
              <a:buFont typeface="Wingdings" panose="05000000000000000000" pitchFamily="2" charset="2"/>
              <a:buChar char="ü"/>
            </a:pPr>
            <a:r>
              <a:rPr lang="en-US" dirty="0"/>
              <a:t>Broadcasts and BroadcastReceiver</a:t>
            </a:r>
          </a:p>
          <a:p>
            <a:pPr lvl="1">
              <a:buFont typeface="Wingdings" panose="05000000000000000000" pitchFamily="2" charset="2"/>
              <a:buChar char="ü"/>
            </a:pPr>
            <a:r>
              <a:rPr lang="en-US" dirty="0"/>
              <a:t>AsyncTask</a:t>
            </a:r>
          </a:p>
          <a:p>
            <a:pPr>
              <a:buFont typeface="Wingdings" panose="05000000000000000000" pitchFamily="2" charset="2"/>
              <a:buChar char="ü"/>
            </a:pPr>
            <a:r>
              <a:rPr lang="en-US" dirty="0" smtClean="0"/>
              <a:t>You know how to evaluate the options and pick the best solution for your app needs</a:t>
            </a:r>
            <a:endParaRPr lang="en-US" dirty="0"/>
          </a:p>
          <a:p>
            <a:pPr>
              <a:buFont typeface="Wingdings" panose="05000000000000000000" pitchFamily="2" charset="2"/>
              <a:buChar char="ü"/>
            </a:pPr>
            <a:endParaRPr lang="en-US" dirty="0"/>
          </a:p>
        </p:txBody>
      </p:sp>
      <p:sp>
        <p:nvSpPr>
          <p:cNvPr id="2" name="Title 1"/>
          <p:cNvSpPr>
            <a:spLocks noGrp="1"/>
          </p:cNvSpPr>
          <p:nvPr>
            <p:ph type="title"/>
          </p:nvPr>
        </p:nvSpPr>
        <p:spPr/>
        <p:txBody>
          <a:bodyPr/>
          <a:lstStyle/>
          <a:p>
            <a:r>
              <a:rPr lang="en-US" dirty="0" smtClean="0"/>
              <a:t>Wrap Up</a:t>
            </a:r>
            <a:endParaRPr lang="en-US" dirty="0"/>
          </a:p>
        </p:txBody>
      </p:sp>
    </p:spTree>
    <p:extLst>
      <p:ext uri="{BB962C8B-B14F-4D97-AF65-F5344CB8AC3E}">
        <p14:creationId xmlns:p14="http://schemas.microsoft.com/office/powerpoint/2010/main" val="1842583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1" y="5410200"/>
            <a:ext cx="8229600" cy="762000"/>
          </a:xfrm>
        </p:spPr>
        <p:txBody>
          <a:bodyPr>
            <a:normAutofit/>
          </a:bodyPr>
          <a:lstStyle/>
          <a:p>
            <a:pPr algn="ctr"/>
            <a:r>
              <a:rPr lang="en-US" sz="3200" b="1" dirty="0">
                <a:solidFill>
                  <a:schemeClr val="tx1"/>
                </a:solidFill>
                <a:hlinkClick r:id="rId2"/>
              </a:rPr>
              <a:t>eventmobi.com/adcboston</a:t>
            </a:r>
            <a:r>
              <a:rPr lang="en-US" sz="3200" b="1" dirty="0">
                <a:solidFill>
                  <a:schemeClr val="tx1"/>
                </a:solidFill>
              </a:rPr>
              <a:t> </a:t>
            </a:r>
          </a:p>
        </p:txBody>
      </p:sp>
      <p:sp>
        <p:nvSpPr>
          <p:cNvPr id="3" name="Text Placeholder 2"/>
          <p:cNvSpPr>
            <a:spLocks noGrp="1"/>
          </p:cNvSpPr>
          <p:nvPr>
            <p:ph type="body" sz="quarter" idx="10"/>
          </p:nvPr>
        </p:nvSpPr>
        <p:spPr>
          <a:xfrm>
            <a:off x="2743200" y="2743200"/>
            <a:ext cx="6386946" cy="1447800"/>
          </a:xfrm>
        </p:spPr>
        <p:txBody>
          <a:bodyPr/>
          <a:lstStyle/>
          <a:p>
            <a:pPr algn="ctr"/>
            <a:r>
              <a:rPr lang="en-US" sz="3200" b="1" dirty="0"/>
              <a:t>Please take a moment to fill out the class feedback form via the app. Paper feedback forms are also available in the back of the room.</a:t>
            </a:r>
          </a:p>
        </p:txBody>
      </p:sp>
      <p:pic>
        <p:nvPicPr>
          <p:cNvPr id="5" name="Picture 4" descr="ADCLogo_larg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457201"/>
            <a:ext cx="7594600" cy="1984395"/>
          </a:xfrm>
          <a:prstGeom prst="rect">
            <a:avLst/>
          </a:prstGeom>
        </p:spPr>
      </p:pic>
    </p:spTree>
    <p:extLst>
      <p:ext uri="{BB962C8B-B14F-4D97-AF65-F5344CB8AC3E}">
        <p14:creationId xmlns:p14="http://schemas.microsoft.com/office/powerpoint/2010/main" val="2528340099"/>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dirty="0" smtClean="0"/>
              <a:t>Enjoy the rest of the conference!</a:t>
            </a:r>
          </a:p>
          <a:p>
            <a:r>
              <a:rPr lang="en-US" dirty="0" smtClean="0"/>
              <a:t>Don’t forget to fill out the evaluation sheet.</a:t>
            </a:r>
          </a:p>
          <a:p>
            <a:endParaRPr lang="en-US" dirty="0" smtClean="0"/>
          </a:p>
          <a:p>
            <a:r>
              <a:rPr lang="en-US" dirty="0" smtClean="0">
                <a:solidFill>
                  <a:schemeClr val="accent3"/>
                </a:solidFill>
              </a:rPr>
              <a:t>jpwhite_mn@yahoo.com</a:t>
            </a:r>
            <a:endParaRPr lang="en-US" dirty="0">
              <a:solidFill>
                <a:schemeClr val="accent3"/>
              </a:solidFill>
            </a:endParaRPr>
          </a:p>
        </p:txBody>
      </p:sp>
      <p:sp>
        <p:nvSpPr>
          <p:cNvPr id="4" name="Title 3"/>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309180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2249425"/>
            <a:ext cx="5324068" cy="4341875"/>
          </a:xfrm>
        </p:spPr>
        <p:txBody>
          <a:bodyPr>
            <a:normAutofit/>
          </a:bodyPr>
          <a:lstStyle/>
          <a:p>
            <a:r>
              <a:rPr lang="en-US" sz="2400" dirty="0" smtClean="0"/>
              <a:t>Our demonstration application</a:t>
            </a:r>
          </a:p>
          <a:p>
            <a:pPr lvl="1"/>
            <a:r>
              <a:rPr lang="en-US" sz="2000" dirty="0" smtClean="0"/>
              <a:t>Continuous random number generation is our “long running work”</a:t>
            </a:r>
          </a:p>
          <a:p>
            <a:pPr lvl="1"/>
            <a:r>
              <a:rPr lang="en-US" sz="2000" dirty="0" smtClean="0"/>
              <a:t>New number is displayed back to the UI</a:t>
            </a:r>
          </a:p>
          <a:p>
            <a:pPr lvl="1"/>
            <a:r>
              <a:rPr lang="en-US" sz="2000" dirty="0" smtClean="0"/>
              <a:t>For simplicity, the UI is made from a single activity.</a:t>
            </a:r>
          </a:p>
          <a:p>
            <a:r>
              <a:rPr lang="en-US" sz="2400" dirty="0" smtClean="0"/>
              <a:t>Download the demo code at:</a:t>
            </a:r>
          </a:p>
          <a:p>
            <a:pPr lvl="1"/>
            <a:r>
              <a:rPr lang="en-US" sz="2000" dirty="0">
                <a:solidFill>
                  <a:srgbClr val="002060"/>
                </a:solidFill>
                <a:hlinkClick r:id="rId2"/>
              </a:rPr>
              <a:t>https://</a:t>
            </a:r>
            <a:r>
              <a:rPr lang="en-US" sz="2000" dirty="0" smtClean="0">
                <a:solidFill>
                  <a:srgbClr val="002060"/>
                </a:solidFill>
                <a:hlinkClick r:id="rId2"/>
              </a:rPr>
              <a:t>bitbucket.org/jpwhite_mn/andevcon2015boston</a:t>
            </a:r>
            <a:endParaRPr lang="en-US" sz="2000" dirty="0" smtClean="0">
              <a:solidFill>
                <a:srgbClr val="002060"/>
              </a:solidFill>
            </a:endParaRPr>
          </a:p>
        </p:txBody>
      </p:sp>
      <p:sp>
        <p:nvSpPr>
          <p:cNvPr id="2" name="Title 1"/>
          <p:cNvSpPr>
            <a:spLocks noGrp="1"/>
          </p:cNvSpPr>
          <p:nvPr>
            <p:ph type="title"/>
          </p:nvPr>
        </p:nvSpPr>
        <p:spPr/>
        <p:txBody>
          <a:bodyPr/>
          <a:lstStyle/>
          <a:p>
            <a:r>
              <a:rPr lang="en-US" dirty="0" smtClean="0"/>
              <a:t>Exploring threads and thread communications</a:t>
            </a:r>
            <a:endParaRPr lang="en-US" dirty="0"/>
          </a:p>
        </p:txBody>
      </p:sp>
      <p:pic>
        <p:nvPicPr>
          <p:cNvPr id="6" name="Picture 5"/>
          <p:cNvPicPr>
            <a:picLocks noChangeAspect="1"/>
          </p:cNvPicPr>
          <p:nvPr/>
        </p:nvPicPr>
        <p:blipFill>
          <a:blip r:embed="rId3"/>
          <a:stretch>
            <a:fillRect/>
          </a:stretch>
        </p:blipFill>
        <p:spPr>
          <a:xfrm>
            <a:off x="6300414" y="2636931"/>
            <a:ext cx="3724275" cy="1990725"/>
          </a:xfrm>
          <a:prstGeom prst="rect">
            <a:avLst/>
          </a:prstGeom>
        </p:spPr>
      </p:pic>
      <p:pic>
        <p:nvPicPr>
          <p:cNvPr id="10" name="Picture 9"/>
          <p:cNvPicPr>
            <a:picLocks noChangeAspect="1"/>
          </p:cNvPicPr>
          <p:nvPr/>
        </p:nvPicPr>
        <p:blipFill>
          <a:blip r:embed="rId4"/>
          <a:stretch>
            <a:fillRect/>
          </a:stretch>
        </p:blipFill>
        <p:spPr>
          <a:xfrm>
            <a:off x="8111484" y="4334842"/>
            <a:ext cx="3314700" cy="1790700"/>
          </a:xfrm>
          <a:prstGeom prst="rect">
            <a:avLst/>
          </a:prstGeom>
        </p:spPr>
      </p:pic>
      <p:sp>
        <p:nvSpPr>
          <p:cNvPr id="8" name="Freeform 7"/>
          <p:cNvSpPr/>
          <p:nvPr/>
        </p:nvSpPr>
        <p:spPr bwMode="auto">
          <a:xfrm>
            <a:off x="7139355" y="3981157"/>
            <a:ext cx="1533378" cy="1990578"/>
          </a:xfrm>
          <a:custGeom>
            <a:avLst/>
            <a:gdLst>
              <a:gd name="connsiteX0" fmla="*/ 0 w 2260121"/>
              <a:gd name="connsiteY0" fmla="*/ 0 h 2252737"/>
              <a:gd name="connsiteX1" fmla="*/ 785004 w 2260121"/>
              <a:gd name="connsiteY1" fmla="*/ 2078966 h 2252737"/>
              <a:gd name="connsiteX2" fmla="*/ 2260121 w 2260121"/>
              <a:gd name="connsiteY2" fmla="*/ 2165230 h 2252737"/>
            </a:gdLst>
            <a:ahLst/>
            <a:cxnLst>
              <a:cxn ang="0">
                <a:pos x="connsiteX0" y="connsiteY0"/>
              </a:cxn>
              <a:cxn ang="0">
                <a:pos x="connsiteX1" y="connsiteY1"/>
              </a:cxn>
              <a:cxn ang="0">
                <a:pos x="connsiteX2" y="connsiteY2"/>
              </a:cxn>
            </a:cxnLst>
            <a:rect l="l" t="t" r="r" b="b"/>
            <a:pathLst>
              <a:path w="2260121" h="2252737">
                <a:moveTo>
                  <a:pt x="0" y="0"/>
                </a:moveTo>
                <a:cubicBezTo>
                  <a:pt x="204158" y="859047"/>
                  <a:pt x="408317" y="1718094"/>
                  <a:pt x="785004" y="2078966"/>
                </a:cubicBezTo>
                <a:cubicBezTo>
                  <a:pt x="1161691" y="2439838"/>
                  <a:pt x="1992702" y="2119223"/>
                  <a:pt x="2260121" y="2165230"/>
                </a:cubicBezTo>
              </a:path>
            </a:pathLst>
          </a:custGeom>
          <a:noFill/>
          <a:ln w="38100" cap="flat" cmpd="sng" algn="ctr">
            <a:solidFill>
              <a:srgbClr val="FF0000"/>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solidFill>
                <a:schemeClr val="tx1"/>
              </a:solidFill>
              <a:effectLst/>
              <a:latin typeface="Arial" charset="0"/>
            </a:endParaRPr>
          </a:p>
        </p:txBody>
      </p:sp>
      <p:sp>
        <p:nvSpPr>
          <p:cNvPr id="17" name="Freeform 16"/>
          <p:cNvSpPr/>
          <p:nvPr/>
        </p:nvSpPr>
        <p:spPr>
          <a:xfrm>
            <a:off x="8419514" y="4051494"/>
            <a:ext cx="3221501" cy="1519311"/>
          </a:xfrm>
          <a:custGeom>
            <a:avLst/>
            <a:gdLst>
              <a:gd name="connsiteX0" fmla="*/ 1456006 w 3221501"/>
              <a:gd name="connsiteY0" fmla="*/ 1547446 h 1561514"/>
              <a:gd name="connsiteX1" fmla="*/ 1582615 w 3221501"/>
              <a:gd name="connsiteY1" fmla="*/ 1554480 h 1561514"/>
              <a:gd name="connsiteX2" fmla="*/ 1681089 w 3221501"/>
              <a:gd name="connsiteY2" fmla="*/ 1561514 h 1561514"/>
              <a:gd name="connsiteX3" fmla="*/ 2489981 w 3221501"/>
              <a:gd name="connsiteY3" fmla="*/ 1554480 h 1561514"/>
              <a:gd name="connsiteX4" fmla="*/ 2609557 w 3221501"/>
              <a:gd name="connsiteY4" fmla="*/ 1547446 h 1561514"/>
              <a:gd name="connsiteX5" fmla="*/ 2750234 w 3221501"/>
              <a:gd name="connsiteY5" fmla="*/ 1533379 h 1561514"/>
              <a:gd name="connsiteX6" fmla="*/ 2883877 w 3221501"/>
              <a:gd name="connsiteY6" fmla="*/ 1519311 h 1561514"/>
              <a:gd name="connsiteX7" fmla="*/ 2904978 w 3221501"/>
              <a:gd name="connsiteY7" fmla="*/ 1512277 h 1561514"/>
              <a:gd name="connsiteX8" fmla="*/ 2954215 w 3221501"/>
              <a:gd name="connsiteY8" fmla="*/ 1498210 h 1561514"/>
              <a:gd name="connsiteX9" fmla="*/ 2975317 w 3221501"/>
              <a:gd name="connsiteY9" fmla="*/ 1484142 h 1561514"/>
              <a:gd name="connsiteX10" fmla="*/ 3003452 w 3221501"/>
              <a:gd name="connsiteY10" fmla="*/ 1470074 h 1561514"/>
              <a:gd name="connsiteX11" fmla="*/ 3059723 w 3221501"/>
              <a:gd name="connsiteY11" fmla="*/ 1420837 h 1561514"/>
              <a:gd name="connsiteX12" fmla="*/ 3123028 w 3221501"/>
              <a:gd name="connsiteY12" fmla="*/ 1371600 h 1561514"/>
              <a:gd name="connsiteX13" fmla="*/ 3151163 w 3221501"/>
              <a:gd name="connsiteY13" fmla="*/ 1329397 h 1561514"/>
              <a:gd name="connsiteX14" fmla="*/ 3186332 w 3221501"/>
              <a:gd name="connsiteY14" fmla="*/ 1280160 h 1561514"/>
              <a:gd name="connsiteX15" fmla="*/ 3193366 w 3221501"/>
              <a:gd name="connsiteY15" fmla="*/ 1259059 h 1561514"/>
              <a:gd name="connsiteX16" fmla="*/ 3207434 w 3221501"/>
              <a:gd name="connsiteY16" fmla="*/ 1202788 h 1561514"/>
              <a:gd name="connsiteX17" fmla="*/ 3221501 w 3221501"/>
              <a:gd name="connsiteY17" fmla="*/ 1132450 h 1561514"/>
              <a:gd name="connsiteX18" fmla="*/ 3214468 w 3221501"/>
              <a:gd name="connsiteY18" fmla="*/ 1026942 h 1561514"/>
              <a:gd name="connsiteX19" fmla="*/ 3207434 w 3221501"/>
              <a:gd name="connsiteY19" fmla="*/ 1005840 h 1561514"/>
              <a:gd name="connsiteX20" fmla="*/ 3200400 w 3221501"/>
              <a:gd name="connsiteY20" fmla="*/ 977705 h 1561514"/>
              <a:gd name="connsiteX21" fmla="*/ 3179298 w 3221501"/>
              <a:gd name="connsiteY21" fmla="*/ 914400 h 1561514"/>
              <a:gd name="connsiteX22" fmla="*/ 3165231 w 3221501"/>
              <a:gd name="connsiteY22" fmla="*/ 872197 h 1561514"/>
              <a:gd name="connsiteX23" fmla="*/ 3151163 w 3221501"/>
              <a:gd name="connsiteY23" fmla="*/ 844062 h 1561514"/>
              <a:gd name="connsiteX24" fmla="*/ 3137095 w 3221501"/>
              <a:gd name="connsiteY24" fmla="*/ 822960 h 1561514"/>
              <a:gd name="connsiteX25" fmla="*/ 3130061 w 3221501"/>
              <a:gd name="connsiteY25" fmla="*/ 801859 h 1561514"/>
              <a:gd name="connsiteX26" fmla="*/ 3101926 w 3221501"/>
              <a:gd name="connsiteY26" fmla="*/ 759656 h 1561514"/>
              <a:gd name="connsiteX27" fmla="*/ 3066757 w 3221501"/>
              <a:gd name="connsiteY27" fmla="*/ 710419 h 1561514"/>
              <a:gd name="connsiteX28" fmla="*/ 3038621 w 3221501"/>
              <a:gd name="connsiteY28" fmla="*/ 668216 h 1561514"/>
              <a:gd name="connsiteX29" fmla="*/ 2968283 w 3221501"/>
              <a:gd name="connsiteY29" fmla="*/ 590843 h 1561514"/>
              <a:gd name="connsiteX30" fmla="*/ 2947181 w 3221501"/>
              <a:gd name="connsiteY30" fmla="*/ 583810 h 1561514"/>
              <a:gd name="connsiteX31" fmla="*/ 2883877 w 3221501"/>
              <a:gd name="connsiteY31" fmla="*/ 534573 h 1561514"/>
              <a:gd name="connsiteX32" fmla="*/ 2848708 w 3221501"/>
              <a:gd name="connsiteY32" fmla="*/ 513471 h 1561514"/>
              <a:gd name="connsiteX33" fmla="*/ 2827606 w 3221501"/>
              <a:gd name="connsiteY33" fmla="*/ 492370 h 1561514"/>
              <a:gd name="connsiteX34" fmla="*/ 2799471 w 3221501"/>
              <a:gd name="connsiteY34" fmla="*/ 478302 h 1561514"/>
              <a:gd name="connsiteX35" fmla="*/ 2750234 w 3221501"/>
              <a:gd name="connsiteY35" fmla="*/ 443133 h 1561514"/>
              <a:gd name="connsiteX36" fmla="*/ 2715064 w 3221501"/>
              <a:gd name="connsiteY36" fmla="*/ 429065 h 1561514"/>
              <a:gd name="connsiteX37" fmla="*/ 2672861 w 3221501"/>
              <a:gd name="connsiteY37" fmla="*/ 400930 h 1561514"/>
              <a:gd name="connsiteX38" fmla="*/ 2630658 w 3221501"/>
              <a:gd name="connsiteY38" fmla="*/ 372794 h 1561514"/>
              <a:gd name="connsiteX39" fmla="*/ 2588455 w 3221501"/>
              <a:gd name="connsiteY39" fmla="*/ 351693 h 1561514"/>
              <a:gd name="connsiteX40" fmla="*/ 2567354 w 3221501"/>
              <a:gd name="connsiteY40" fmla="*/ 344659 h 1561514"/>
              <a:gd name="connsiteX41" fmla="*/ 2539218 w 3221501"/>
              <a:gd name="connsiteY41" fmla="*/ 323557 h 1561514"/>
              <a:gd name="connsiteX42" fmla="*/ 2518117 w 3221501"/>
              <a:gd name="connsiteY42" fmla="*/ 316523 h 1561514"/>
              <a:gd name="connsiteX43" fmla="*/ 2489981 w 3221501"/>
              <a:gd name="connsiteY43" fmla="*/ 302456 h 1561514"/>
              <a:gd name="connsiteX44" fmla="*/ 2468880 w 3221501"/>
              <a:gd name="connsiteY44" fmla="*/ 288388 h 1561514"/>
              <a:gd name="connsiteX45" fmla="*/ 2426677 w 3221501"/>
              <a:gd name="connsiteY45" fmla="*/ 274320 h 1561514"/>
              <a:gd name="connsiteX46" fmla="*/ 2391508 w 3221501"/>
              <a:gd name="connsiteY46" fmla="*/ 253219 h 1561514"/>
              <a:gd name="connsiteX47" fmla="*/ 2363372 w 3221501"/>
              <a:gd name="connsiteY47" fmla="*/ 246185 h 1561514"/>
              <a:gd name="connsiteX48" fmla="*/ 2342271 w 3221501"/>
              <a:gd name="connsiteY48" fmla="*/ 239151 h 1561514"/>
              <a:gd name="connsiteX49" fmla="*/ 2314135 w 3221501"/>
              <a:gd name="connsiteY49" fmla="*/ 225083 h 1561514"/>
              <a:gd name="connsiteX50" fmla="*/ 2293034 w 3221501"/>
              <a:gd name="connsiteY50" fmla="*/ 218050 h 1561514"/>
              <a:gd name="connsiteX51" fmla="*/ 2257864 w 3221501"/>
              <a:gd name="connsiteY51" fmla="*/ 203982 h 1561514"/>
              <a:gd name="connsiteX52" fmla="*/ 2229729 w 3221501"/>
              <a:gd name="connsiteY52" fmla="*/ 196948 h 1561514"/>
              <a:gd name="connsiteX53" fmla="*/ 2208628 w 3221501"/>
              <a:gd name="connsiteY53" fmla="*/ 189914 h 1561514"/>
              <a:gd name="connsiteX54" fmla="*/ 2180492 w 3221501"/>
              <a:gd name="connsiteY54" fmla="*/ 182880 h 1561514"/>
              <a:gd name="connsiteX55" fmla="*/ 2145323 w 3221501"/>
              <a:gd name="connsiteY55" fmla="*/ 168813 h 1561514"/>
              <a:gd name="connsiteX56" fmla="*/ 2117188 w 3221501"/>
              <a:gd name="connsiteY56" fmla="*/ 154745 h 1561514"/>
              <a:gd name="connsiteX57" fmla="*/ 2082018 w 3221501"/>
              <a:gd name="connsiteY57" fmla="*/ 147711 h 1561514"/>
              <a:gd name="connsiteX58" fmla="*/ 2053883 w 3221501"/>
              <a:gd name="connsiteY58" fmla="*/ 140677 h 1561514"/>
              <a:gd name="connsiteX59" fmla="*/ 2004646 w 3221501"/>
              <a:gd name="connsiteY59" fmla="*/ 126610 h 1561514"/>
              <a:gd name="connsiteX60" fmla="*/ 1955409 w 3221501"/>
              <a:gd name="connsiteY60" fmla="*/ 119576 h 1561514"/>
              <a:gd name="connsiteX61" fmla="*/ 1913206 w 3221501"/>
              <a:gd name="connsiteY61" fmla="*/ 112542 h 1561514"/>
              <a:gd name="connsiteX62" fmla="*/ 1863969 w 3221501"/>
              <a:gd name="connsiteY62" fmla="*/ 105508 h 1561514"/>
              <a:gd name="connsiteX63" fmla="*/ 1835834 w 3221501"/>
              <a:gd name="connsiteY63" fmla="*/ 98474 h 1561514"/>
              <a:gd name="connsiteX64" fmla="*/ 1786597 w 3221501"/>
              <a:gd name="connsiteY64" fmla="*/ 91440 h 1561514"/>
              <a:gd name="connsiteX65" fmla="*/ 1695157 w 3221501"/>
              <a:gd name="connsiteY65" fmla="*/ 77373 h 1561514"/>
              <a:gd name="connsiteX66" fmla="*/ 1631852 w 3221501"/>
              <a:gd name="connsiteY66" fmla="*/ 63305 h 1561514"/>
              <a:gd name="connsiteX67" fmla="*/ 1568548 w 3221501"/>
              <a:gd name="connsiteY67" fmla="*/ 56271 h 1561514"/>
              <a:gd name="connsiteX68" fmla="*/ 1533378 w 3221501"/>
              <a:gd name="connsiteY68" fmla="*/ 49237 h 1561514"/>
              <a:gd name="connsiteX69" fmla="*/ 1456006 w 3221501"/>
              <a:gd name="connsiteY69" fmla="*/ 42203 h 1561514"/>
              <a:gd name="connsiteX70" fmla="*/ 1329397 w 3221501"/>
              <a:gd name="connsiteY70" fmla="*/ 28136 h 1561514"/>
              <a:gd name="connsiteX71" fmla="*/ 1230923 w 3221501"/>
              <a:gd name="connsiteY71" fmla="*/ 14068 h 1561514"/>
              <a:gd name="connsiteX72" fmla="*/ 970671 w 3221501"/>
              <a:gd name="connsiteY72" fmla="*/ 7034 h 1561514"/>
              <a:gd name="connsiteX73" fmla="*/ 794824 w 3221501"/>
              <a:gd name="connsiteY73" fmla="*/ 0 h 1561514"/>
              <a:gd name="connsiteX74" fmla="*/ 393895 w 3221501"/>
              <a:gd name="connsiteY74" fmla="*/ 21102 h 1561514"/>
              <a:gd name="connsiteX75" fmla="*/ 260252 w 3221501"/>
              <a:gd name="connsiteY75" fmla="*/ 35170 h 1561514"/>
              <a:gd name="connsiteX76" fmla="*/ 225083 w 3221501"/>
              <a:gd name="connsiteY76" fmla="*/ 42203 h 1561514"/>
              <a:gd name="connsiteX77" fmla="*/ 147711 w 3221501"/>
              <a:gd name="connsiteY77" fmla="*/ 56271 h 1561514"/>
              <a:gd name="connsiteX78" fmla="*/ 105508 w 3221501"/>
              <a:gd name="connsiteY78" fmla="*/ 70339 h 1561514"/>
              <a:gd name="connsiteX79" fmla="*/ 70338 w 3221501"/>
              <a:gd name="connsiteY79" fmla="*/ 77373 h 1561514"/>
              <a:gd name="connsiteX80" fmla="*/ 28135 w 3221501"/>
              <a:gd name="connsiteY80" fmla="*/ 91440 h 1561514"/>
              <a:gd name="connsiteX81" fmla="*/ 0 w 3221501"/>
              <a:gd name="connsiteY81" fmla="*/ 91440 h 1561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3221501" h="1561514">
                <a:moveTo>
                  <a:pt x="1456006" y="1547446"/>
                </a:moveTo>
                <a:lnTo>
                  <a:pt x="1582615" y="1554480"/>
                </a:lnTo>
                <a:cubicBezTo>
                  <a:pt x="1615459" y="1556533"/>
                  <a:pt x="1648181" y="1561514"/>
                  <a:pt x="1681089" y="1561514"/>
                </a:cubicBezTo>
                <a:lnTo>
                  <a:pt x="2489981" y="1554480"/>
                </a:lnTo>
                <a:cubicBezTo>
                  <a:pt x="2529840" y="1552135"/>
                  <a:pt x="2569760" y="1550673"/>
                  <a:pt x="2609557" y="1547446"/>
                </a:cubicBezTo>
                <a:cubicBezTo>
                  <a:pt x="2656529" y="1543638"/>
                  <a:pt x="2703342" y="1538068"/>
                  <a:pt x="2750234" y="1533379"/>
                </a:cubicBezTo>
                <a:cubicBezTo>
                  <a:pt x="2841655" y="1524237"/>
                  <a:pt x="2797192" y="1528943"/>
                  <a:pt x="2883877" y="1519311"/>
                </a:cubicBezTo>
                <a:cubicBezTo>
                  <a:pt x="2890911" y="1516966"/>
                  <a:pt x="2897849" y="1514314"/>
                  <a:pt x="2904978" y="1512277"/>
                </a:cubicBezTo>
                <a:cubicBezTo>
                  <a:pt x="2966828" y="1494605"/>
                  <a:pt x="2903603" y="1515079"/>
                  <a:pt x="2954215" y="1498210"/>
                </a:cubicBezTo>
                <a:cubicBezTo>
                  <a:pt x="2961249" y="1493521"/>
                  <a:pt x="2967977" y="1488336"/>
                  <a:pt x="2975317" y="1484142"/>
                </a:cubicBezTo>
                <a:cubicBezTo>
                  <a:pt x="2984421" y="1478940"/>
                  <a:pt x="2994560" y="1475631"/>
                  <a:pt x="3003452" y="1470074"/>
                </a:cubicBezTo>
                <a:cubicBezTo>
                  <a:pt x="3051327" y="1440152"/>
                  <a:pt x="3012971" y="1458239"/>
                  <a:pt x="3059723" y="1420837"/>
                </a:cubicBezTo>
                <a:cubicBezTo>
                  <a:pt x="3091011" y="1395806"/>
                  <a:pt x="3101263" y="1399584"/>
                  <a:pt x="3123028" y="1371600"/>
                </a:cubicBezTo>
                <a:cubicBezTo>
                  <a:pt x="3133408" y="1358254"/>
                  <a:pt x="3141019" y="1342923"/>
                  <a:pt x="3151163" y="1329397"/>
                </a:cubicBezTo>
                <a:cubicBezTo>
                  <a:pt x="3155942" y="1323025"/>
                  <a:pt x="3181189" y="1290445"/>
                  <a:pt x="3186332" y="1280160"/>
                </a:cubicBezTo>
                <a:cubicBezTo>
                  <a:pt x="3189648" y="1273529"/>
                  <a:pt x="3191415" y="1266212"/>
                  <a:pt x="3193366" y="1259059"/>
                </a:cubicBezTo>
                <a:cubicBezTo>
                  <a:pt x="3198453" y="1240406"/>
                  <a:pt x="3202745" y="1221545"/>
                  <a:pt x="3207434" y="1202788"/>
                </a:cubicBezTo>
                <a:cubicBezTo>
                  <a:pt x="3217927" y="1160816"/>
                  <a:pt x="3212879" y="1184191"/>
                  <a:pt x="3221501" y="1132450"/>
                </a:cubicBezTo>
                <a:cubicBezTo>
                  <a:pt x="3219157" y="1097281"/>
                  <a:pt x="3218360" y="1061974"/>
                  <a:pt x="3214468" y="1026942"/>
                </a:cubicBezTo>
                <a:cubicBezTo>
                  <a:pt x="3213649" y="1019573"/>
                  <a:pt x="3209471" y="1012969"/>
                  <a:pt x="3207434" y="1005840"/>
                </a:cubicBezTo>
                <a:cubicBezTo>
                  <a:pt x="3204778" y="996545"/>
                  <a:pt x="3202497" y="987142"/>
                  <a:pt x="3200400" y="977705"/>
                </a:cubicBezTo>
                <a:cubicBezTo>
                  <a:pt x="3183502" y="901665"/>
                  <a:pt x="3205561" y="980058"/>
                  <a:pt x="3179298" y="914400"/>
                </a:cubicBezTo>
                <a:cubicBezTo>
                  <a:pt x="3173791" y="900632"/>
                  <a:pt x="3171863" y="885460"/>
                  <a:pt x="3165231" y="872197"/>
                </a:cubicBezTo>
                <a:cubicBezTo>
                  <a:pt x="3160542" y="862819"/>
                  <a:pt x="3156365" y="853166"/>
                  <a:pt x="3151163" y="844062"/>
                </a:cubicBezTo>
                <a:cubicBezTo>
                  <a:pt x="3146969" y="836722"/>
                  <a:pt x="3140876" y="830521"/>
                  <a:pt x="3137095" y="822960"/>
                </a:cubicBezTo>
                <a:cubicBezTo>
                  <a:pt x="3133779" y="816329"/>
                  <a:pt x="3133662" y="808340"/>
                  <a:pt x="3130061" y="801859"/>
                </a:cubicBezTo>
                <a:cubicBezTo>
                  <a:pt x="3121850" y="787079"/>
                  <a:pt x="3109487" y="774778"/>
                  <a:pt x="3101926" y="759656"/>
                </a:cubicBezTo>
                <a:cubicBezTo>
                  <a:pt x="3083410" y="722623"/>
                  <a:pt x="3095272" y="738934"/>
                  <a:pt x="3066757" y="710419"/>
                </a:cubicBezTo>
                <a:cubicBezTo>
                  <a:pt x="3054792" y="674523"/>
                  <a:pt x="3067362" y="701747"/>
                  <a:pt x="3038621" y="668216"/>
                </a:cubicBezTo>
                <a:cubicBezTo>
                  <a:pt x="3019831" y="646294"/>
                  <a:pt x="2993662" y="599301"/>
                  <a:pt x="2968283" y="590843"/>
                </a:cubicBezTo>
                <a:lnTo>
                  <a:pt x="2947181" y="583810"/>
                </a:lnTo>
                <a:cubicBezTo>
                  <a:pt x="2926080" y="567398"/>
                  <a:pt x="2906800" y="548327"/>
                  <a:pt x="2883877" y="534573"/>
                </a:cubicBezTo>
                <a:cubicBezTo>
                  <a:pt x="2872154" y="527539"/>
                  <a:pt x="2859645" y="521674"/>
                  <a:pt x="2848708" y="513471"/>
                </a:cubicBezTo>
                <a:cubicBezTo>
                  <a:pt x="2840750" y="507503"/>
                  <a:pt x="2835701" y="498152"/>
                  <a:pt x="2827606" y="492370"/>
                </a:cubicBezTo>
                <a:cubicBezTo>
                  <a:pt x="2819074" y="486276"/>
                  <a:pt x="2808363" y="483859"/>
                  <a:pt x="2799471" y="478302"/>
                </a:cubicBezTo>
                <a:cubicBezTo>
                  <a:pt x="2786726" y="470336"/>
                  <a:pt x="2765115" y="450574"/>
                  <a:pt x="2750234" y="443133"/>
                </a:cubicBezTo>
                <a:cubicBezTo>
                  <a:pt x="2738941" y="437486"/>
                  <a:pt x="2726787" y="433754"/>
                  <a:pt x="2715064" y="429065"/>
                </a:cubicBezTo>
                <a:cubicBezTo>
                  <a:pt x="2687691" y="388003"/>
                  <a:pt x="2718283" y="423640"/>
                  <a:pt x="2672861" y="400930"/>
                </a:cubicBezTo>
                <a:cubicBezTo>
                  <a:pt x="2657739" y="393369"/>
                  <a:pt x="2646698" y="378141"/>
                  <a:pt x="2630658" y="372794"/>
                </a:cubicBezTo>
                <a:cubicBezTo>
                  <a:pt x="2577621" y="355114"/>
                  <a:pt x="2642996" y="378963"/>
                  <a:pt x="2588455" y="351693"/>
                </a:cubicBezTo>
                <a:cubicBezTo>
                  <a:pt x="2581824" y="348377"/>
                  <a:pt x="2574388" y="347004"/>
                  <a:pt x="2567354" y="344659"/>
                </a:cubicBezTo>
                <a:cubicBezTo>
                  <a:pt x="2557975" y="337625"/>
                  <a:pt x="2549397" y="329373"/>
                  <a:pt x="2539218" y="323557"/>
                </a:cubicBezTo>
                <a:cubicBezTo>
                  <a:pt x="2532781" y="319878"/>
                  <a:pt x="2524932" y="319444"/>
                  <a:pt x="2518117" y="316523"/>
                </a:cubicBezTo>
                <a:cubicBezTo>
                  <a:pt x="2508479" y="312393"/>
                  <a:pt x="2499085" y="307658"/>
                  <a:pt x="2489981" y="302456"/>
                </a:cubicBezTo>
                <a:cubicBezTo>
                  <a:pt x="2482641" y="298262"/>
                  <a:pt x="2476605" y="291821"/>
                  <a:pt x="2468880" y="288388"/>
                </a:cubicBezTo>
                <a:cubicBezTo>
                  <a:pt x="2455329" y="282365"/>
                  <a:pt x="2439393" y="281949"/>
                  <a:pt x="2426677" y="274320"/>
                </a:cubicBezTo>
                <a:cubicBezTo>
                  <a:pt x="2414954" y="267286"/>
                  <a:pt x="2404001" y="258771"/>
                  <a:pt x="2391508" y="253219"/>
                </a:cubicBezTo>
                <a:cubicBezTo>
                  <a:pt x="2382674" y="249293"/>
                  <a:pt x="2372667" y="248841"/>
                  <a:pt x="2363372" y="246185"/>
                </a:cubicBezTo>
                <a:cubicBezTo>
                  <a:pt x="2356243" y="244148"/>
                  <a:pt x="2349086" y="242072"/>
                  <a:pt x="2342271" y="239151"/>
                </a:cubicBezTo>
                <a:cubicBezTo>
                  <a:pt x="2332633" y="235020"/>
                  <a:pt x="2323773" y="229213"/>
                  <a:pt x="2314135" y="225083"/>
                </a:cubicBezTo>
                <a:cubicBezTo>
                  <a:pt x="2307320" y="222163"/>
                  <a:pt x="2299976" y="220653"/>
                  <a:pt x="2293034" y="218050"/>
                </a:cubicBezTo>
                <a:cubicBezTo>
                  <a:pt x="2281211" y="213617"/>
                  <a:pt x="2269842" y="207975"/>
                  <a:pt x="2257864" y="203982"/>
                </a:cubicBezTo>
                <a:cubicBezTo>
                  <a:pt x="2248693" y="200925"/>
                  <a:pt x="2239024" y="199604"/>
                  <a:pt x="2229729" y="196948"/>
                </a:cubicBezTo>
                <a:cubicBezTo>
                  <a:pt x="2222600" y="194911"/>
                  <a:pt x="2215757" y="191951"/>
                  <a:pt x="2208628" y="189914"/>
                </a:cubicBezTo>
                <a:cubicBezTo>
                  <a:pt x="2199333" y="187258"/>
                  <a:pt x="2189663" y="185937"/>
                  <a:pt x="2180492" y="182880"/>
                </a:cubicBezTo>
                <a:cubicBezTo>
                  <a:pt x="2168514" y="178887"/>
                  <a:pt x="2156861" y="173941"/>
                  <a:pt x="2145323" y="168813"/>
                </a:cubicBezTo>
                <a:cubicBezTo>
                  <a:pt x="2135741" y="164555"/>
                  <a:pt x="2127135" y="158061"/>
                  <a:pt x="2117188" y="154745"/>
                </a:cubicBezTo>
                <a:cubicBezTo>
                  <a:pt x="2105846" y="150964"/>
                  <a:pt x="2093689" y="150305"/>
                  <a:pt x="2082018" y="147711"/>
                </a:cubicBezTo>
                <a:cubicBezTo>
                  <a:pt x="2072581" y="145614"/>
                  <a:pt x="2063178" y="143333"/>
                  <a:pt x="2053883" y="140677"/>
                </a:cubicBezTo>
                <a:cubicBezTo>
                  <a:pt x="2027514" y="133143"/>
                  <a:pt x="2034885" y="132108"/>
                  <a:pt x="2004646" y="126610"/>
                </a:cubicBezTo>
                <a:cubicBezTo>
                  <a:pt x="1988334" y="123644"/>
                  <a:pt x="1971795" y="122097"/>
                  <a:pt x="1955409" y="119576"/>
                </a:cubicBezTo>
                <a:cubicBezTo>
                  <a:pt x="1941313" y="117407"/>
                  <a:pt x="1927302" y="114711"/>
                  <a:pt x="1913206" y="112542"/>
                </a:cubicBezTo>
                <a:cubicBezTo>
                  <a:pt x="1896820" y="110021"/>
                  <a:pt x="1880281" y="108474"/>
                  <a:pt x="1863969" y="105508"/>
                </a:cubicBezTo>
                <a:cubicBezTo>
                  <a:pt x="1854458" y="103779"/>
                  <a:pt x="1845345" y="100203"/>
                  <a:pt x="1835834" y="98474"/>
                </a:cubicBezTo>
                <a:cubicBezTo>
                  <a:pt x="1819522" y="95508"/>
                  <a:pt x="1802950" y="94166"/>
                  <a:pt x="1786597" y="91440"/>
                </a:cubicBezTo>
                <a:cubicBezTo>
                  <a:pt x="1689946" y="75331"/>
                  <a:pt x="1831195" y="94376"/>
                  <a:pt x="1695157" y="77373"/>
                </a:cubicBezTo>
                <a:cubicBezTo>
                  <a:pt x="1674680" y="72254"/>
                  <a:pt x="1652686" y="66281"/>
                  <a:pt x="1631852" y="63305"/>
                </a:cubicBezTo>
                <a:cubicBezTo>
                  <a:pt x="1610834" y="60302"/>
                  <a:pt x="1589566" y="59274"/>
                  <a:pt x="1568548" y="56271"/>
                </a:cubicBezTo>
                <a:cubicBezTo>
                  <a:pt x="1556713" y="54580"/>
                  <a:pt x="1545241" y="50720"/>
                  <a:pt x="1533378" y="49237"/>
                </a:cubicBezTo>
                <a:cubicBezTo>
                  <a:pt x="1507681" y="46025"/>
                  <a:pt x="1481766" y="44868"/>
                  <a:pt x="1456006" y="42203"/>
                </a:cubicBezTo>
                <a:cubicBezTo>
                  <a:pt x="1413769" y="37834"/>
                  <a:pt x="1371433" y="34141"/>
                  <a:pt x="1329397" y="28136"/>
                </a:cubicBezTo>
                <a:cubicBezTo>
                  <a:pt x="1296572" y="23447"/>
                  <a:pt x="1264024" y="16015"/>
                  <a:pt x="1230923" y="14068"/>
                </a:cubicBezTo>
                <a:cubicBezTo>
                  <a:pt x="1144290" y="8972"/>
                  <a:pt x="1057408" y="9832"/>
                  <a:pt x="970671" y="7034"/>
                </a:cubicBezTo>
                <a:lnTo>
                  <a:pt x="794824" y="0"/>
                </a:lnTo>
                <a:cubicBezTo>
                  <a:pt x="509295" y="8398"/>
                  <a:pt x="629880" y="279"/>
                  <a:pt x="393895" y="21102"/>
                </a:cubicBezTo>
                <a:cubicBezTo>
                  <a:pt x="350981" y="24889"/>
                  <a:pt x="303327" y="28543"/>
                  <a:pt x="260252" y="35170"/>
                </a:cubicBezTo>
                <a:cubicBezTo>
                  <a:pt x="248436" y="36988"/>
                  <a:pt x="236845" y="40064"/>
                  <a:pt x="225083" y="42203"/>
                </a:cubicBezTo>
                <a:cubicBezTo>
                  <a:pt x="209000" y="45127"/>
                  <a:pt x="165084" y="51533"/>
                  <a:pt x="147711" y="56271"/>
                </a:cubicBezTo>
                <a:cubicBezTo>
                  <a:pt x="133405" y="60173"/>
                  <a:pt x="120049" y="67431"/>
                  <a:pt x="105508" y="70339"/>
                </a:cubicBezTo>
                <a:cubicBezTo>
                  <a:pt x="93785" y="72684"/>
                  <a:pt x="81872" y="74227"/>
                  <a:pt x="70338" y="77373"/>
                </a:cubicBezTo>
                <a:cubicBezTo>
                  <a:pt x="56032" y="81275"/>
                  <a:pt x="42203" y="86751"/>
                  <a:pt x="28135" y="91440"/>
                </a:cubicBezTo>
                <a:cubicBezTo>
                  <a:pt x="3888" y="99522"/>
                  <a:pt x="12277" y="103717"/>
                  <a:pt x="0" y="91440"/>
                </a:cubicBez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65100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fade">
                                      <p:cBhvr>
                                        <p:cTn id="14" dur="1000"/>
                                        <p:tgtEl>
                                          <p:spTgt spid="3">
                                            <p:txEl>
                                              <p:pRg st="5" end="5"/>
                                            </p:txEl>
                                          </p:spTgt>
                                        </p:tgtEl>
                                      </p:cBhvr>
                                    </p:animEffect>
                                    <p:anim calcmode="lin" valueType="num">
                                      <p:cBhvr>
                                        <p:cTn id="1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7124073" y="2515096"/>
            <a:ext cx="2400635" cy="190526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sz="half" idx="1"/>
          </p:nvPr>
        </p:nvSpPr>
        <p:spPr>
          <a:xfrm>
            <a:off x="609600" y="2249425"/>
            <a:ext cx="6407888" cy="4341875"/>
          </a:xfrm>
        </p:spPr>
        <p:txBody>
          <a:bodyPr>
            <a:noAutofit/>
          </a:bodyPr>
          <a:lstStyle/>
          <a:p>
            <a:r>
              <a:rPr lang="en-US" sz="2800" dirty="0" smtClean="0"/>
              <a:t>By default,</a:t>
            </a:r>
          </a:p>
          <a:p>
            <a:pPr lvl="1"/>
            <a:r>
              <a:rPr lang="en-US" sz="2400" dirty="0" smtClean="0"/>
              <a:t>Android starts a new Linux process for the application with a </a:t>
            </a:r>
            <a:r>
              <a:rPr lang="en-US" sz="2400" b="1" dirty="0" smtClean="0">
                <a:solidFill>
                  <a:srgbClr val="FF0000"/>
                </a:solidFill>
              </a:rPr>
              <a:t>single thread of execution</a:t>
            </a:r>
          </a:p>
          <a:p>
            <a:pPr lvl="1"/>
            <a:r>
              <a:rPr lang="en-US" sz="2400" dirty="0" smtClean="0"/>
              <a:t>All components of the same application run in the same process and thread</a:t>
            </a:r>
          </a:p>
          <a:p>
            <a:pPr lvl="1"/>
            <a:r>
              <a:rPr lang="en-US" sz="2400" dirty="0"/>
              <a:t>T</a:t>
            </a:r>
            <a:r>
              <a:rPr lang="en-US" sz="2400" dirty="0" smtClean="0"/>
              <a:t>his thread is called the </a:t>
            </a:r>
            <a:r>
              <a:rPr lang="en-US" sz="2400" b="1" dirty="0" smtClean="0">
                <a:solidFill>
                  <a:srgbClr val="FF0000"/>
                </a:solidFill>
              </a:rPr>
              <a:t>“main” thread</a:t>
            </a:r>
            <a:r>
              <a:rPr lang="en-US" sz="2400" dirty="0" smtClean="0"/>
              <a:t> or “UI” thread</a:t>
            </a:r>
          </a:p>
          <a:p>
            <a:pPr lvl="1"/>
            <a:r>
              <a:rPr lang="en-US" sz="2400" dirty="0" smtClean="0"/>
              <a:t>Any updates to the UI/display must be accomplished on the main thread</a:t>
            </a:r>
          </a:p>
        </p:txBody>
      </p:sp>
      <p:sp>
        <p:nvSpPr>
          <p:cNvPr id="2" name="Title 1"/>
          <p:cNvSpPr>
            <a:spLocks noGrp="1"/>
          </p:cNvSpPr>
          <p:nvPr>
            <p:ph type="title"/>
          </p:nvPr>
        </p:nvSpPr>
        <p:spPr/>
        <p:txBody>
          <a:bodyPr/>
          <a:lstStyle/>
          <a:p>
            <a:r>
              <a:rPr lang="en-US" dirty="0" smtClean="0"/>
              <a:t>Default Android Process/Thread Behavior</a:t>
            </a:r>
            <a:endParaRPr lang="en-US" dirty="0"/>
          </a:p>
        </p:txBody>
      </p:sp>
      <p:pic>
        <p:nvPicPr>
          <p:cNvPr id="5" name="Picture 4"/>
          <p:cNvPicPr>
            <a:picLocks noChangeAspect="1"/>
          </p:cNvPicPr>
          <p:nvPr/>
        </p:nvPicPr>
        <p:blipFill>
          <a:blip r:embed="rId3"/>
          <a:stretch>
            <a:fillRect/>
          </a:stretch>
        </p:blipFill>
        <p:spPr>
          <a:xfrm>
            <a:off x="9166090" y="3713351"/>
            <a:ext cx="1488291" cy="1700904"/>
          </a:xfrm>
          <a:prstGeom prst="rect">
            <a:avLst/>
          </a:prstGeom>
        </p:spPr>
      </p:pic>
    </p:spTree>
    <p:extLst>
      <p:ext uri="{BB962C8B-B14F-4D97-AF65-F5344CB8AC3E}">
        <p14:creationId xmlns:p14="http://schemas.microsoft.com/office/powerpoint/2010/main" val="3271785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609599" y="2249425"/>
            <a:ext cx="5960143" cy="4341875"/>
          </a:xfrm>
        </p:spPr>
        <p:txBody>
          <a:bodyPr>
            <a:noAutofit/>
          </a:bodyPr>
          <a:lstStyle/>
          <a:p>
            <a:r>
              <a:rPr lang="en-US" dirty="0" smtClean="0"/>
              <a:t>Android guards against apps that are not responsive</a:t>
            </a:r>
          </a:p>
          <a:p>
            <a:r>
              <a:rPr lang="en-US" dirty="0" smtClean="0"/>
              <a:t>Application Not Responding error occurs when …</a:t>
            </a:r>
          </a:p>
          <a:p>
            <a:pPr lvl="1"/>
            <a:r>
              <a:rPr lang="en-US" sz="1800" dirty="0" smtClean="0"/>
              <a:t>the application cannot respond to user input events.</a:t>
            </a:r>
          </a:p>
          <a:p>
            <a:pPr lvl="1"/>
            <a:r>
              <a:rPr lang="en-US" sz="1800" dirty="0" smtClean="0"/>
              <a:t>no response to an input event within 5 seconds.</a:t>
            </a:r>
          </a:p>
          <a:p>
            <a:pPr lvl="1"/>
            <a:r>
              <a:rPr lang="en-US" sz="1800" dirty="0" smtClean="0"/>
              <a:t>a broadcast receiver doesn’t finish processing within 10 seconds.</a:t>
            </a:r>
          </a:p>
          <a:p>
            <a:r>
              <a:rPr lang="en-US" dirty="0" smtClean="0"/>
              <a:t>Example - the app is taking too much time downloading a file</a:t>
            </a:r>
          </a:p>
          <a:p>
            <a:r>
              <a:rPr lang="en-US" dirty="0" smtClean="0"/>
              <a:t>The Android Activity </a:t>
            </a:r>
            <a:r>
              <a:rPr lang="en-US" dirty="0"/>
              <a:t>Manager and Window Manager system </a:t>
            </a:r>
            <a:r>
              <a:rPr lang="en-US" dirty="0" smtClean="0"/>
              <a:t>services monitor for unresponsiveness.</a:t>
            </a:r>
            <a:endParaRPr lang="en-US" dirty="0"/>
          </a:p>
        </p:txBody>
      </p:sp>
      <p:sp>
        <p:nvSpPr>
          <p:cNvPr id="2" name="Title 1"/>
          <p:cNvSpPr>
            <a:spLocks noGrp="1"/>
          </p:cNvSpPr>
          <p:nvPr>
            <p:ph type="title"/>
          </p:nvPr>
        </p:nvSpPr>
        <p:spPr/>
        <p:txBody>
          <a:bodyPr/>
          <a:lstStyle/>
          <a:p>
            <a:r>
              <a:rPr lang="en-US" dirty="0" smtClean="0"/>
              <a:t>ANR</a:t>
            </a:r>
            <a:endParaRPr lang="en-US" dirty="0"/>
          </a:p>
        </p:txBody>
      </p:sp>
      <p:pic>
        <p:nvPicPr>
          <p:cNvPr id="6" name="Picture 5"/>
          <p:cNvPicPr>
            <a:picLocks noChangeAspect="1"/>
          </p:cNvPicPr>
          <p:nvPr/>
        </p:nvPicPr>
        <p:blipFill>
          <a:blip r:embed="rId2"/>
          <a:stretch>
            <a:fillRect/>
          </a:stretch>
        </p:blipFill>
        <p:spPr>
          <a:xfrm>
            <a:off x="7523496" y="3505962"/>
            <a:ext cx="3105150" cy="1828800"/>
          </a:xfrm>
          <a:prstGeom prst="rect">
            <a:avLst/>
          </a:prstGeom>
        </p:spPr>
      </p:pic>
    </p:spTree>
    <p:extLst>
      <p:ext uri="{BB962C8B-B14F-4D97-AF65-F5344CB8AC3E}">
        <p14:creationId xmlns:p14="http://schemas.microsoft.com/office/powerpoint/2010/main" val="32774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2000" fill="hold" nodeType="withEffect">
                                  <p:stCondLst>
                                    <p:cond delay="1000"/>
                                  </p:stCondLst>
                                  <p:childTnLst>
                                    <p:animEffect transition="out" filter="fade">
                                      <p:cBhvr>
                                        <p:cTn id="6" dur="1000" tmFilter="0, 0; .2, .5; .8, .5; 1, 0"/>
                                        <p:tgtEl>
                                          <p:spTgt spid="4">
                                            <p:txEl>
                                              <p:pRg st="3" end="3"/>
                                            </p:txEl>
                                          </p:spTgt>
                                        </p:tgtEl>
                                      </p:cBhvr>
                                    </p:animEffect>
                                    <p:animScale>
                                      <p:cBhvr>
                                        <p:cTn id="7" dur="500" autoRev="1" fill="hold"/>
                                        <p:tgtEl>
                                          <p:spTgt spid="4">
                                            <p:txEl>
                                              <p:pRg st="3" end="3"/>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half" idx="2"/>
          </p:nvPr>
        </p:nvPicPr>
        <p:blipFill>
          <a:blip r:embed="rId2"/>
          <a:stretch>
            <a:fillRect/>
          </a:stretch>
        </p:blipFill>
        <p:spPr>
          <a:xfrm>
            <a:off x="6323012" y="2991644"/>
            <a:ext cx="5133975" cy="2857500"/>
          </a:xfrm>
          <a:prstGeom prst="rect">
            <a:avLst/>
          </a:prstGeom>
        </p:spPr>
      </p:pic>
      <p:sp>
        <p:nvSpPr>
          <p:cNvPr id="5" name="Content Placeholder 3"/>
          <p:cNvSpPr>
            <a:spLocks noGrp="1"/>
          </p:cNvSpPr>
          <p:nvPr>
            <p:ph sz="half" idx="1"/>
          </p:nvPr>
        </p:nvSpPr>
        <p:spPr>
          <a:noFill/>
        </p:spPr>
        <p:txBody>
          <a:bodyPr>
            <a:normAutofit/>
          </a:bodyPr>
          <a:lstStyle/>
          <a:p>
            <a:r>
              <a:rPr lang="en-US" sz="2400" dirty="0" smtClean="0"/>
              <a:t>In this demo</a:t>
            </a:r>
          </a:p>
          <a:p>
            <a:pPr lvl="1"/>
            <a:r>
              <a:rPr lang="en-US" sz="2000" dirty="0" smtClean="0"/>
              <a:t>Start button gets clicked…</a:t>
            </a:r>
          </a:p>
          <a:p>
            <a:pPr lvl="1"/>
            <a:r>
              <a:rPr lang="en-US" sz="2000" dirty="0" smtClean="0"/>
              <a:t>Click listener creates an instance of DoSomething…</a:t>
            </a:r>
          </a:p>
          <a:p>
            <a:pPr lvl="1"/>
            <a:r>
              <a:rPr lang="en-US" sz="2000" dirty="0" smtClean="0"/>
              <a:t>Then calls DoSomething’s run() method</a:t>
            </a:r>
          </a:p>
          <a:p>
            <a:pPr lvl="1"/>
            <a:r>
              <a:rPr lang="en-US" sz="2000" dirty="0" smtClean="0"/>
              <a:t>The run() method generates random numbers in an infinite loop and…</a:t>
            </a:r>
          </a:p>
          <a:p>
            <a:pPr lvl="1"/>
            <a:r>
              <a:rPr lang="en-US" sz="2000" dirty="0" smtClean="0"/>
              <a:t>Publishes the generated number back onto the UI</a:t>
            </a:r>
          </a:p>
        </p:txBody>
      </p:sp>
      <p:sp>
        <p:nvSpPr>
          <p:cNvPr id="2" name="Title 1"/>
          <p:cNvSpPr>
            <a:spLocks noGrp="1"/>
          </p:cNvSpPr>
          <p:nvPr>
            <p:ph type="title"/>
          </p:nvPr>
        </p:nvSpPr>
        <p:spPr/>
        <p:txBody>
          <a:bodyPr/>
          <a:lstStyle/>
          <a:p>
            <a:r>
              <a:rPr lang="en-US" dirty="0" smtClean="0"/>
              <a:t>Demo App - </a:t>
            </a:r>
            <a:r>
              <a:rPr lang="en-US" dirty="0" smtClean="0"/>
              <a:t>no </a:t>
            </a:r>
            <a:r>
              <a:rPr lang="en-US" dirty="0" smtClean="0"/>
              <a:t>threading </a:t>
            </a:r>
            <a:endParaRPr lang="en-US" dirty="0"/>
          </a:p>
        </p:txBody>
      </p:sp>
    </p:spTree>
    <p:extLst>
      <p:ext uri="{BB962C8B-B14F-4D97-AF65-F5344CB8AC3E}">
        <p14:creationId xmlns:p14="http://schemas.microsoft.com/office/powerpoint/2010/main" val="291136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half" idx="2"/>
          </p:nvPr>
        </p:nvSpPr>
        <p:spPr/>
        <p:txBody>
          <a:bodyPr/>
          <a:lstStyle/>
          <a:p>
            <a:pPr marL="0" indent="0" algn="ctr">
              <a:buNone/>
            </a:pPr>
            <a:endParaRPr lang="en-US" sz="4000" dirty="0" smtClean="0"/>
          </a:p>
          <a:p>
            <a:pPr marL="0" indent="0" algn="ctr">
              <a:buNone/>
            </a:pPr>
            <a:endParaRPr lang="en-US" sz="4000" dirty="0"/>
          </a:p>
          <a:p>
            <a:pPr marL="0" indent="0" algn="ctr">
              <a:buNone/>
            </a:pPr>
            <a:r>
              <a:rPr lang="en-US" sz="5400" dirty="0" smtClean="0"/>
              <a:t>5 Seconds!</a:t>
            </a:r>
            <a:endParaRPr lang="en-US" sz="5400"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09600" y="2496312"/>
            <a:ext cx="4743450" cy="3848100"/>
          </a:xfrm>
        </p:spPr>
      </p:pic>
      <p:sp>
        <p:nvSpPr>
          <p:cNvPr id="5" name="Title 4"/>
          <p:cNvSpPr>
            <a:spLocks noGrp="1"/>
          </p:cNvSpPr>
          <p:nvPr>
            <p:ph type="title"/>
          </p:nvPr>
        </p:nvSpPr>
        <p:spPr/>
        <p:txBody>
          <a:bodyPr/>
          <a:lstStyle/>
          <a:p>
            <a:r>
              <a:rPr lang="en-US" dirty="0" smtClean="0"/>
              <a:t>How do we beat the clock?</a:t>
            </a:r>
            <a:endParaRPr lang="en-US" dirty="0"/>
          </a:p>
        </p:txBody>
      </p:sp>
    </p:spTree>
    <p:extLst>
      <p:ext uri="{BB962C8B-B14F-4D97-AF65-F5344CB8AC3E}">
        <p14:creationId xmlns:p14="http://schemas.microsoft.com/office/powerpoint/2010/main" val="874435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 calcmode="lin" valueType="num">
                                      <p:cBhvr>
                                        <p:cTn id="7" dur="1000" fill="hold"/>
                                        <p:tgtEl>
                                          <p:spTgt spid="9">
                                            <p:txEl>
                                              <p:pRg st="2" end="2"/>
                                            </p:txEl>
                                          </p:spTgt>
                                        </p:tgtEl>
                                        <p:attrNameLst>
                                          <p:attrName>ppt_w</p:attrName>
                                        </p:attrNameLst>
                                      </p:cBhvr>
                                      <p:tavLst>
                                        <p:tav tm="0">
                                          <p:val>
                                            <p:fltVal val="0"/>
                                          </p:val>
                                        </p:tav>
                                        <p:tav tm="100000">
                                          <p:val>
                                            <p:strVal val="#ppt_w"/>
                                          </p:val>
                                        </p:tav>
                                      </p:tavLst>
                                    </p:anim>
                                    <p:anim calcmode="lin" valueType="num">
                                      <p:cBhvr>
                                        <p:cTn id="8" dur="1000" fill="hold"/>
                                        <p:tgtEl>
                                          <p:spTgt spid="9">
                                            <p:txEl>
                                              <p:pRg st="2" end="2"/>
                                            </p:txEl>
                                          </p:spTgt>
                                        </p:tgtEl>
                                        <p:attrNameLst>
                                          <p:attrName>ppt_h</p:attrName>
                                        </p:attrNameLst>
                                      </p:cBhvr>
                                      <p:tavLst>
                                        <p:tav tm="0">
                                          <p:val>
                                            <p:fltVal val="0"/>
                                          </p:val>
                                        </p:tav>
                                        <p:tav tm="100000">
                                          <p:val>
                                            <p:strVal val="#ppt_h"/>
                                          </p:val>
                                        </p:tav>
                                      </p:tavLst>
                                    </p:anim>
                                    <p:anim calcmode="lin" valueType="num">
                                      <p:cBhvr>
                                        <p:cTn id="9" dur="1000" fill="hold"/>
                                        <p:tgtEl>
                                          <p:spTgt spid="9">
                                            <p:txEl>
                                              <p:pRg st="2" end="2"/>
                                            </p:txEl>
                                          </p:spTgt>
                                        </p:tgtEl>
                                        <p:attrNameLst>
                                          <p:attrName>style.rotation</p:attrName>
                                        </p:attrNameLst>
                                      </p:cBhvr>
                                      <p:tavLst>
                                        <p:tav tm="0">
                                          <p:val>
                                            <p:fltVal val="90"/>
                                          </p:val>
                                        </p:tav>
                                        <p:tav tm="100000">
                                          <p:val>
                                            <p:fltVal val="0"/>
                                          </p:val>
                                        </p:tav>
                                      </p:tavLst>
                                    </p:anim>
                                    <p:animEffect transition="in" filter="fade">
                                      <p:cBhvr>
                                        <p:cTn id="10" dur="10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noChangeAspect="1"/>
          </p:cNvGraphicFramePr>
          <p:nvPr>
            <p:ph sz="half" idx="2"/>
            <p:extLst>
              <p:ext uri="{D42A27DB-BD31-4B8C-83A1-F6EECF244321}">
                <p14:modId xmlns:p14="http://schemas.microsoft.com/office/powerpoint/2010/main" val="2754885656"/>
              </p:ext>
            </p:extLst>
          </p:nvPr>
        </p:nvGraphicFramePr>
        <p:xfrm>
          <a:off x="7085013" y="1592263"/>
          <a:ext cx="3997325" cy="4151312"/>
        </p:xfrm>
        <a:graphic>
          <a:graphicData uri="http://schemas.openxmlformats.org/presentationml/2006/ole">
            <mc:AlternateContent xmlns:mc="http://schemas.openxmlformats.org/markup-compatibility/2006">
              <mc:Choice xmlns:v="urn:schemas-microsoft-com:vml" Requires="v">
                <p:oleObj spid="_x0000_s1068" r:id="rId3" imgW="2961415" imgH="3075761" progId="Visio.Drawing.11">
                  <p:embed/>
                </p:oleObj>
              </mc:Choice>
              <mc:Fallback>
                <p:oleObj r:id="rId3" imgW="2961415" imgH="3075761"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5013" y="1592263"/>
                        <a:ext cx="3997325" cy="4151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Content Placeholder 2"/>
          <p:cNvSpPr>
            <a:spLocks noGrp="1"/>
          </p:cNvSpPr>
          <p:nvPr>
            <p:ph sz="half" idx="1"/>
          </p:nvPr>
        </p:nvSpPr>
        <p:spPr/>
        <p:txBody>
          <a:bodyPr/>
          <a:lstStyle/>
          <a:p>
            <a:r>
              <a:rPr lang="en-US" dirty="0" smtClean="0"/>
              <a:t>Put non-UI work on a separate thread.</a:t>
            </a:r>
          </a:p>
          <a:p>
            <a:r>
              <a:rPr lang="en-US" dirty="0" smtClean="0"/>
              <a:t>AsyncTask</a:t>
            </a:r>
          </a:p>
          <a:p>
            <a:pPr lvl="1"/>
            <a:r>
              <a:rPr lang="en-US" dirty="0" smtClean="0"/>
              <a:t>Android’s built-in thread simplification mechanism</a:t>
            </a:r>
          </a:p>
          <a:p>
            <a:pPr lvl="1"/>
            <a:r>
              <a:rPr lang="en-US" dirty="0" smtClean="0"/>
              <a:t>Convenience method for doing work on a separate thread</a:t>
            </a:r>
          </a:p>
          <a:p>
            <a:r>
              <a:rPr lang="en-US" dirty="0" smtClean="0"/>
              <a:t>java.lang.Thread</a:t>
            </a:r>
          </a:p>
          <a:p>
            <a:pPr lvl="1"/>
            <a:r>
              <a:rPr lang="en-US" dirty="0" smtClean="0"/>
              <a:t>Good-ole-fashion Java threading</a:t>
            </a:r>
          </a:p>
          <a:p>
            <a:pPr lvl="1"/>
            <a:r>
              <a:rPr lang="en-US" dirty="0" smtClean="0"/>
              <a:t>You create and manage the separate thread</a:t>
            </a:r>
          </a:p>
          <a:p>
            <a:pPr lvl="1"/>
            <a:r>
              <a:rPr lang="en-US" dirty="0" smtClean="0"/>
              <a:t>alternately - java.lang.HandlerThread</a:t>
            </a:r>
            <a:endParaRPr lang="en-US" dirty="0"/>
          </a:p>
        </p:txBody>
      </p:sp>
      <p:sp>
        <p:nvSpPr>
          <p:cNvPr id="2" name="Title 1"/>
          <p:cNvSpPr>
            <a:spLocks noGrp="1"/>
          </p:cNvSpPr>
          <p:nvPr>
            <p:ph type="title"/>
          </p:nvPr>
        </p:nvSpPr>
        <p:spPr/>
        <p:txBody>
          <a:bodyPr/>
          <a:lstStyle/>
          <a:p>
            <a:r>
              <a:rPr lang="en-US" dirty="0" smtClean="0"/>
              <a:t>Android Thread Options</a:t>
            </a:r>
            <a:endParaRPr lang="en-US" dirty="0"/>
          </a:p>
        </p:txBody>
      </p:sp>
    </p:spTree>
    <p:extLst>
      <p:ext uri="{BB962C8B-B14F-4D97-AF65-F5344CB8AC3E}">
        <p14:creationId xmlns:p14="http://schemas.microsoft.com/office/powerpoint/2010/main" val="235491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_rels/theme4.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Training presentation">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Training presentation" id="{9308F140-5CDC-477D-BC4D-9C1906451284}" vid="{11C5112C-663B-4E6D-9D3D-2361F8FA32D6}"/>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4.xml><?xml version="1.0" encoding="utf-8"?>
<a:theme xmlns:a="http://schemas.openxmlformats.org/drawingml/2006/main" name="1_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Android UI Testing with Espresso</Template>
  <TotalTime>1543</TotalTime>
  <Words>2282</Words>
  <Application>Microsoft Office PowerPoint</Application>
  <PresentationFormat>Widescreen</PresentationFormat>
  <Paragraphs>306</Paragraphs>
  <Slides>33</Slides>
  <Notes>1</Notes>
  <HiddenSlides>0</HiddenSlides>
  <MMClips>0</MMClips>
  <ScaleCrop>false</ScaleCrop>
  <HeadingPairs>
    <vt:vector size="8" baseType="variant">
      <vt:variant>
        <vt:lpstr>Fonts Used</vt:lpstr>
      </vt:variant>
      <vt:variant>
        <vt:i4>7</vt:i4>
      </vt:variant>
      <vt:variant>
        <vt:lpstr>Theme</vt:lpstr>
      </vt:variant>
      <vt:variant>
        <vt:i4>4</vt:i4>
      </vt:variant>
      <vt:variant>
        <vt:lpstr>Embedded OLE Servers</vt:lpstr>
      </vt:variant>
      <vt:variant>
        <vt:i4>1</vt:i4>
      </vt:variant>
      <vt:variant>
        <vt:lpstr>Slide Titles</vt:lpstr>
      </vt:variant>
      <vt:variant>
        <vt:i4>33</vt:i4>
      </vt:variant>
    </vt:vector>
  </HeadingPairs>
  <TitlesOfParts>
    <vt:vector size="45" baseType="lpstr">
      <vt:lpstr>Arial</vt:lpstr>
      <vt:lpstr>Calibri</vt:lpstr>
      <vt:lpstr>Calibri Light</vt:lpstr>
      <vt:lpstr>Century Gothic</vt:lpstr>
      <vt:lpstr>Georgia</vt:lpstr>
      <vt:lpstr>Wingdings</vt:lpstr>
      <vt:lpstr>Wingdings 2</vt:lpstr>
      <vt:lpstr>Training presentation</vt:lpstr>
      <vt:lpstr>Custom Design</vt:lpstr>
      <vt:lpstr>Austin</vt:lpstr>
      <vt:lpstr>1_Austin</vt:lpstr>
      <vt:lpstr>Visio.Drawing.11</vt:lpstr>
      <vt:lpstr>Android Thread Communications 5 ways for non-UI threads to communicate with the UI thread</vt:lpstr>
      <vt:lpstr>Introductions</vt:lpstr>
      <vt:lpstr>Agenda &amp; Objectives</vt:lpstr>
      <vt:lpstr>Exploring threads and thread communications</vt:lpstr>
      <vt:lpstr>Default Android Process/Thread Behavior</vt:lpstr>
      <vt:lpstr>ANR</vt:lpstr>
      <vt:lpstr>Demo App - no threading </vt:lpstr>
      <vt:lpstr>How do we beat the clock?</vt:lpstr>
      <vt:lpstr>Android Thread Options</vt:lpstr>
      <vt:lpstr>Catch-22 Frustration!!!</vt:lpstr>
      <vt:lpstr>Demo App – threading</vt:lpstr>
      <vt:lpstr>5 ways to communicate between Non-UI &amp; UI threads</vt:lpstr>
      <vt:lpstr>Use the runOnUiThread(Runnable) method</vt:lpstr>
      <vt:lpstr>Demo App – threading &amp; runOnUiThread</vt:lpstr>
      <vt:lpstr>Using runOnUIThread with Runnable</vt:lpstr>
      <vt:lpstr>runOnUiThread +/-’s</vt:lpstr>
      <vt:lpstr>Use the post(Runnable) method</vt:lpstr>
      <vt:lpstr>Demo App – threading and the post(Runnable)</vt:lpstr>
      <vt:lpstr>post +/-’s</vt:lpstr>
      <vt:lpstr>Use the handler framework</vt:lpstr>
      <vt:lpstr>Demo App – threading and the handler framework</vt:lpstr>
      <vt:lpstr>Using the Handler Framework</vt:lpstr>
      <vt:lpstr>handler framework +/-’s</vt:lpstr>
      <vt:lpstr>Use broadcast or localbroadcast receiver</vt:lpstr>
      <vt:lpstr>Demo App – threading and broadcasts</vt:lpstr>
      <vt:lpstr>Using Broadcast Receiver</vt:lpstr>
      <vt:lpstr>broadcast receiver +/-’s</vt:lpstr>
      <vt:lpstr>Use the AsyncTask</vt:lpstr>
      <vt:lpstr>Demo App – AsyncTask</vt:lpstr>
      <vt:lpstr>AsyncTask +/-’s</vt:lpstr>
      <vt:lpstr>Wrap Up</vt:lpstr>
      <vt:lpstr>eventmobi.com/adcboston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Thread Communications 5 ways for non-UI threads to communicate with the UI thread</dc:title>
  <dc:creator>Jim White</dc:creator>
  <cp:lastModifiedBy>Jim White</cp:lastModifiedBy>
  <cp:revision>104</cp:revision>
  <dcterms:created xsi:type="dcterms:W3CDTF">2014-10-17T20:44:37Z</dcterms:created>
  <dcterms:modified xsi:type="dcterms:W3CDTF">2015-07-09T02:12:03Z</dcterms:modified>
</cp:coreProperties>
</file>