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70" r:id="rId6"/>
    <p:sldId id="258" r:id="rId7"/>
    <p:sldId id="271" r:id="rId8"/>
    <p:sldId id="259" r:id="rId9"/>
    <p:sldId id="260" r:id="rId10"/>
    <p:sldId id="261" r:id="rId11"/>
    <p:sldId id="262" r:id="rId12"/>
    <p:sldId id="263" r:id="rId13"/>
    <p:sldId id="264" r:id="rId14"/>
    <p:sldId id="265" r:id="rId15"/>
    <p:sldId id="268" r:id="rId16"/>
    <p:sldId id="269"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84" d="100"/>
          <a:sy n="84" d="100"/>
        </p:scale>
        <p:origin x="-143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2017/4/27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2017/4/27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区块链</a:t>
            </a:r>
            <a:endParaRPr lang="zh-CN" altLang="en-US" dirty="0"/>
          </a:p>
        </p:txBody>
      </p:sp>
      <p:sp>
        <p:nvSpPr>
          <p:cNvPr id="3" name="副标题 2"/>
          <p:cNvSpPr>
            <a:spLocks noGrp="1"/>
          </p:cNvSpPr>
          <p:nvPr>
            <p:ph type="subTitle" idx="1"/>
          </p:nvPr>
        </p:nvSpPr>
        <p:spPr/>
        <p:txBody>
          <a:bodyPr/>
          <a:lstStyle/>
          <a:p>
            <a:r>
              <a:rPr lang="en-US" dirty="0" err="1" smtClean="0"/>
              <a:t>Blockchain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数据库可靠性</a:t>
            </a:r>
            <a:endParaRPr lang="zh-CN" altLang="en-US" dirty="0"/>
          </a:p>
        </p:txBody>
      </p:sp>
      <p:sp>
        <p:nvSpPr>
          <p:cNvPr id="3" name="内容占位符 2"/>
          <p:cNvSpPr>
            <a:spLocks noGrp="1"/>
          </p:cNvSpPr>
          <p:nvPr>
            <p:ph idx="1"/>
          </p:nvPr>
        </p:nvSpPr>
        <p:spPr/>
        <p:txBody>
          <a:bodyPr/>
          <a:lstStyle/>
          <a:p>
            <a:r>
              <a:rPr lang="zh-CN" altLang="en-US" dirty="0" smtClean="0"/>
              <a:t>系统中每个节点都能获得一份完整“账本”（数据库）的拷贝，除非能够同时控制整个系统中超过</a:t>
            </a:r>
            <a:r>
              <a:rPr lang="en-US" altLang="zh-CN" dirty="0" smtClean="0"/>
              <a:t>51%</a:t>
            </a:r>
            <a:r>
              <a:rPr lang="zh-CN" altLang="en-US" dirty="0" smtClean="0"/>
              <a:t>的节点，否者单个节点上对数据库的修改是无效的，也无法影响其他节点上的数据内容。</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网络架构</a:t>
            </a:r>
            <a:endParaRPr lang="zh-CN" altLang="en-US" dirty="0"/>
          </a:p>
        </p:txBody>
      </p:sp>
      <p:sp>
        <p:nvSpPr>
          <p:cNvPr id="3" name="内容占位符 2"/>
          <p:cNvSpPr>
            <a:spLocks noGrp="1"/>
          </p:cNvSpPr>
          <p:nvPr>
            <p:ph idx="1"/>
          </p:nvPr>
        </p:nvSpPr>
        <p:spPr/>
        <p:txBody>
          <a:bodyPr/>
          <a:lstStyle/>
          <a:p>
            <a:r>
              <a:rPr lang="zh-CN" altLang="en-US" dirty="0" smtClean="0"/>
              <a:t>公共区块链</a:t>
            </a:r>
            <a:endParaRPr lang="en-US" altLang="zh-CN" dirty="0" smtClean="0"/>
          </a:p>
          <a:p>
            <a:r>
              <a:rPr lang="zh-CN" altLang="en-US" dirty="0" smtClean="0"/>
              <a:t>私有区块链</a:t>
            </a:r>
            <a:endParaRPr lang="en-US" altLang="zh-CN" dirty="0" smtClean="0"/>
          </a:p>
          <a:p>
            <a:r>
              <a:rPr lang="zh-CN" altLang="en-US" dirty="0" smtClean="0"/>
              <a:t>联盟区块链</a:t>
            </a:r>
            <a:endParaRPr lang="en-US" altLang="zh-CN" dirty="0" smtClean="0"/>
          </a:p>
          <a:p>
            <a:pPr>
              <a:buNone/>
            </a:pP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公共区块链</a:t>
            </a:r>
            <a:endParaRPr lang="zh-CN" altLang="en-US" dirty="0"/>
          </a:p>
        </p:txBody>
      </p:sp>
      <p:sp>
        <p:nvSpPr>
          <p:cNvPr id="3" name="内容占位符 2"/>
          <p:cNvSpPr>
            <a:spLocks noGrp="1"/>
          </p:cNvSpPr>
          <p:nvPr>
            <p:ph idx="1"/>
          </p:nvPr>
        </p:nvSpPr>
        <p:spPr/>
        <p:txBody>
          <a:bodyPr/>
          <a:lstStyle/>
          <a:p>
            <a:r>
              <a:rPr lang="zh-CN" altLang="en-US" dirty="0" smtClean="0"/>
              <a:t>网络中的节点可任意接入，网络中数据读写权限不受限制，任何人都能参与共识过程，比特币，</a:t>
            </a:r>
            <a:r>
              <a:rPr lang="en-US" altLang="zh-CN" dirty="0" err="1" smtClean="0"/>
              <a:t>dogecoin</a:t>
            </a:r>
            <a:r>
              <a:rPr lang="zh-CN" altLang="en-US" dirty="0" smtClean="0"/>
              <a:t>等属于典型的共有链</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私有区块链</a:t>
            </a:r>
            <a:endParaRPr lang="zh-CN" altLang="en-US" dirty="0"/>
          </a:p>
        </p:txBody>
      </p:sp>
      <p:sp>
        <p:nvSpPr>
          <p:cNvPr id="3" name="内容占位符 2"/>
          <p:cNvSpPr>
            <a:spLocks noGrp="1"/>
          </p:cNvSpPr>
          <p:nvPr>
            <p:ph idx="1"/>
          </p:nvPr>
        </p:nvSpPr>
        <p:spPr/>
        <p:txBody>
          <a:bodyPr/>
          <a:lstStyle/>
          <a:p>
            <a:r>
              <a:rPr lang="zh-CN" altLang="en-US" dirty="0" smtClean="0"/>
              <a:t>网络中的节点被一个组织控制，写入权限在一个组织内部，读取权限有限对外开放，全球</a:t>
            </a:r>
            <a:r>
              <a:rPr lang="en-US" altLang="zh-CN" dirty="0" smtClean="0"/>
              <a:t>42</a:t>
            </a:r>
            <a:r>
              <a:rPr lang="zh-CN" altLang="en-US" dirty="0" smtClean="0"/>
              <a:t>家银行组件的区块链联盟</a:t>
            </a:r>
            <a:r>
              <a:rPr lang="en-US" altLang="zh-CN" dirty="0" smtClean="0"/>
              <a:t>R3 CEV</a:t>
            </a:r>
            <a:r>
              <a:rPr lang="zh-CN" altLang="en-US" dirty="0" smtClean="0"/>
              <a:t>就是私有链。</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联盟区块链</a:t>
            </a:r>
            <a:endParaRPr lang="zh-CN" altLang="en-US" dirty="0"/>
          </a:p>
        </p:txBody>
      </p:sp>
      <p:sp>
        <p:nvSpPr>
          <p:cNvPr id="3" name="内容占位符 2"/>
          <p:cNvSpPr>
            <a:spLocks noGrp="1"/>
          </p:cNvSpPr>
          <p:nvPr>
            <p:ph idx="1"/>
          </p:nvPr>
        </p:nvSpPr>
        <p:spPr/>
        <p:txBody>
          <a:bodyPr/>
          <a:lstStyle/>
          <a:p>
            <a:r>
              <a:rPr lang="zh-CN" altLang="en-US" dirty="0" smtClean="0"/>
              <a:t>网络中的节点部分可以任意接入，另一部分则必须通过授权才可以接入区块链，比如清算。</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什么是比特币说的“挖矿”</a:t>
            </a:r>
            <a:endParaRPr lang="zh-CN" altLang="en-US" dirty="0"/>
          </a:p>
        </p:txBody>
      </p:sp>
      <p:sp>
        <p:nvSpPr>
          <p:cNvPr id="3" name="内容占位符 2"/>
          <p:cNvSpPr>
            <a:spLocks noGrp="1"/>
          </p:cNvSpPr>
          <p:nvPr>
            <p:ph idx="1"/>
          </p:nvPr>
        </p:nvSpPr>
        <p:spPr/>
        <p:txBody>
          <a:bodyPr/>
          <a:lstStyle/>
          <a:p>
            <a:r>
              <a:rPr lang="zh-CN" altLang="en-US" dirty="0" smtClean="0"/>
              <a:t>比特币中的“挖矿”实际上就是记账的过程，比特币的运算采用了一种称为“工作量证明（</a:t>
            </a:r>
            <a:r>
              <a:rPr lang="en-US" altLang="zh-CN" dirty="0" smtClean="0"/>
              <a:t>Proof of Work</a:t>
            </a:r>
            <a:r>
              <a:rPr lang="zh-CN" altLang="en-US" dirty="0" smtClean="0"/>
              <a:t>，</a:t>
            </a:r>
            <a:r>
              <a:rPr lang="en-US" altLang="zh-CN" dirty="0" err="1" smtClean="0"/>
              <a:t>PoW</a:t>
            </a:r>
            <a:r>
              <a:rPr lang="zh-CN" altLang="en-US" dirty="0" smtClean="0"/>
              <a:t>）”的机制，系统为了找出谁有更强大的计算能力，每次会出一道数学题，只有最快解出这道题目的计算机才能进行记账。而抢到记账权的计算机会获得</a:t>
            </a:r>
            <a:r>
              <a:rPr lang="en-US" altLang="zh-CN" dirty="0" smtClean="0"/>
              <a:t>25</a:t>
            </a:r>
            <a:r>
              <a:rPr lang="zh-CN" altLang="en-US" dirty="0" smtClean="0"/>
              <a:t>个比特币的奖励。通常把这个行为称为“挖矿”，把获得的比特币视为挖矿成功获得的奖励</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2071678"/>
            <a:ext cx="8229600" cy="1143000"/>
          </a:xfrm>
        </p:spPr>
        <p:txBody>
          <a:bodyPr/>
          <a:lstStyle/>
          <a:p>
            <a:r>
              <a:rPr lang="zh-CN" altLang="en-US" dirty="0" smtClean="0"/>
              <a:t>去</a:t>
            </a:r>
            <a:r>
              <a:rPr lang="zh-CN" altLang="en-US" dirty="0" smtClean="0"/>
              <a:t>中心，去信任</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区块链是什么</a:t>
            </a:r>
            <a:endParaRPr lang="zh-CN" altLang="en-US" dirty="0"/>
          </a:p>
        </p:txBody>
      </p:sp>
      <p:sp>
        <p:nvSpPr>
          <p:cNvPr id="3" name="内容占位符 2"/>
          <p:cNvSpPr>
            <a:spLocks noGrp="1"/>
          </p:cNvSpPr>
          <p:nvPr>
            <p:ph idx="1"/>
          </p:nvPr>
        </p:nvSpPr>
        <p:spPr/>
        <p:txBody>
          <a:bodyPr/>
          <a:lstStyle/>
          <a:p>
            <a:r>
              <a:rPr lang="zh-CN" altLang="en-US" dirty="0" smtClean="0"/>
              <a:t>区块链是一种新型去中心化协议，能安全地存储数据，信息不可伪造和篡改，可以自动执行智能合约，无需任何中心化机构的审核。交易既可以是比特币这样的数字货币，也可以是债权、股权、版权等数字资产，大大降低了现实经济的信任成本与会计成本，重新定义了互联网时代的产权制度。</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区块链系统核心优势</a:t>
            </a:r>
            <a:br>
              <a:rPr lang="zh-CN" altLang="en-US" b="1" dirty="0" smtClean="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任何节点都可以创建交易，在经过一段时间的确认之后，就可以合理地确认该交易是否为有效，区块链可有效地防止双花问题的</a:t>
            </a:r>
            <a:r>
              <a:rPr lang="zh-CN" altLang="en-US" dirty="0" smtClean="0"/>
              <a:t>发生</a:t>
            </a:r>
            <a:endParaRPr lang="en-US" altLang="zh-CN" dirty="0" smtClean="0"/>
          </a:p>
          <a:p>
            <a:r>
              <a:rPr lang="zh-CN" altLang="en-US" dirty="0" smtClean="0"/>
              <a:t>对于试图重写或者修改交易记录而言，它的成本是非常高</a:t>
            </a:r>
            <a:r>
              <a:rPr lang="zh-CN" altLang="en-US" dirty="0" smtClean="0"/>
              <a:t>的</a:t>
            </a:r>
            <a:endParaRPr lang="en-US" altLang="zh-CN" dirty="0" smtClean="0"/>
          </a:p>
          <a:p>
            <a:r>
              <a:rPr lang="zh-CN" altLang="en-US" dirty="0" smtClean="0"/>
              <a:t>区块链实现了两种记录：交易（</a:t>
            </a:r>
            <a:r>
              <a:rPr lang="en-US" altLang="zh-CN" dirty="0" smtClean="0"/>
              <a:t>transactions</a:t>
            </a:r>
            <a:r>
              <a:rPr lang="zh-CN" altLang="en-US" dirty="0" smtClean="0"/>
              <a:t>）以及区块（</a:t>
            </a:r>
            <a:r>
              <a:rPr lang="en-US" altLang="zh-CN" dirty="0" smtClean="0"/>
              <a:t>blocks</a:t>
            </a:r>
            <a:r>
              <a:rPr lang="zh-CN" altLang="en-US" dirty="0" smtClean="0"/>
              <a:t>）。交易是被存储在区块链上的实际数据，而区块则是记录确认某些交易是在何时，以及以何种顺序成为区块链数据库的一部分。交易是由参与者在正常过程中使用系统所创建的（在加密数字货币的例子中，一笔交易是由</a:t>
            </a:r>
            <a:r>
              <a:rPr lang="en-US" altLang="zh-CN" dirty="0" smtClean="0"/>
              <a:t>bob</a:t>
            </a:r>
            <a:r>
              <a:rPr lang="zh-CN" altLang="en-US" dirty="0" smtClean="0"/>
              <a:t>将代币发送给</a:t>
            </a:r>
            <a:r>
              <a:rPr lang="en-US" altLang="zh-CN" dirty="0" err="1" smtClean="0"/>
              <a:t>alice</a:t>
            </a:r>
            <a:r>
              <a:rPr lang="zh-CN" altLang="en-US" dirty="0" smtClean="0"/>
              <a:t>所创建的），而区块则是由我们称之为矿工（</a:t>
            </a:r>
            <a:r>
              <a:rPr lang="en-US" altLang="zh-CN" dirty="0" smtClean="0"/>
              <a:t>miners</a:t>
            </a:r>
            <a:r>
              <a:rPr lang="zh-CN" altLang="en-US" dirty="0" smtClean="0"/>
              <a:t>）的单位负责创建</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b="1" dirty="0" smtClean="0"/>
              <a:t>什么是区块</a:t>
            </a:r>
            <a:br>
              <a:rPr lang="zh-CN" altLang="en-US" b="1" dirty="0" smtClean="0"/>
            </a:br>
            <a:endParaRPr lang="zh-CN" altLang="en-US" dirty="0"/>
          </a:p>
        </p:txBody>
      </p:sp>
      <p:sp>
        <p:nvSpPr>
          <p:cNvPr id="3" name="内容占位符 2"/>
          <p:cNvSpPr>
            <a:spLocks noGrp="1"/>
          </p:cNvSpPr>
          <p:nvPr>
            <p:ph idx="1"/>
          </p:nvPr>
        </p:nvSpPr>
        <p:spPr/>
        <p:txBody>
          <a:bodyPr/>
          <a:lstStyle/>
          <a:p>
            <a:r>
              <a:rPr lang="zh-CN" altLang="en-US" dirty="0" smtClean="0"/>
              <a:t>数据通过称之为区块</a:t>
            </a:r>
            <a:r>
              <a:rPr lang="en-US" altLang="zh-CN" dirty="0" smtClean="0"/>
              <a:t>(block)</a:t>
            </a:r>
            <a:r>
              <a:rPr lang="zh-CN" altLang="en-US" dirty="0" smtClean="0"/>
              <a:t>的文件，永久记录在数字货币网络上。它们好比是一个股票交易账本。新的区块会被添加到记录（区块链）的末端，而且一旦书写就很难修改或移除</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区块链</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81523" y="2839372"/>
            <a:ext cx="5980953" cy="204761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拜占庭将军问题</a:t>
            </a:r>
            <a:endParaRPr lang="zh-CN" altLang="en-US" dirty="0"/>
          </a:p>
        </p:txBody>
      </p:sp>
      <p:sp>
        <p:nvSpPr>
          <p:cNvPr id="3" name="内容占位符 2"/>
          <p:cNvSpPr>
            <a:spLocks noGrp="1"/>
          </p:cNvSpPr>
          <p:nvPr>
            <p:ph idx="1"/>
          </p:nvPr>
        </p:nvSpPr>
        <p:spPr/>
        <p:txBody>
          <a:bodyPr>
            <a:noAutofit/>
          </a:bodyPr>
          <a:lstStyle/>
          <a:p>
            <a:r>
              <a:rPr lang="zh-CN" altLang="en-US" sz="1600" dirty="0" smtClean="0"/>
              <a:t/>
            </a:r>
            <a:br>
              <a:rPr lang="zh-CN" altLang="en-US" sz="1600" dirty="0" smtClean="0"/>
            </a:br>
            <a:r>
              <a:rPr lang="zh-CN" altLang="en-US" sz="1600" dirty="0" smtClean="0"/>
              <a:t>拜占庭将军问题是容错计算中的一个老问题，由莱斯利</a:t>
            </a:r>
            <a:r>
              <a:rPr lang="en-US" altLang="zh-CN" sz="1600" dirty="0" smtClean="0"/>
              <a:t>•</a:t>
            </a:r>
            <a:r>
              <a:rPr lang="zh-CN" altLang="en-US" sz="1600" dirty="0" smtClean="0"/>
              <a:t>兰伯特（</a:t>
            </a:r>
            <a:r>
              <a:rPr lang="en-US" altLang="zh-CN" sz="1600" dirty="0" smtClean="0"/>
              <a:t>Leslie </a:t>
            </a:r>
            <a:r>
              <a:rPr lang="en-US" altLang="zh-CN" sz="1600" dirty="0" err="1" smtClean="0"/>
              <a:t>Lamport</a:t>
            </a:r>
            <a:r>
              <a:rPr lang="zh-CN" altLang="en-US" sz="1600" dirty="0" smtClean="0"/>
              <a:t>）等人在</a:t>
            </a:r>
            <a:r>
              <a:rPr lang="en-US" altLang="zh-CN" sz="1600" dirty="0" smtClean="0"/>
              <a:t>1982</a:t>
            </a:r>
            <a:r>
              <a:rPr lang="zh-CN" altLang="en-US" sz="1600" dirty="0" smtClean="0"/>
              <a:t>年提出。拜占庭帝国是</a:t>
            </a:r>
            <a:r>
              <a:rPr lang="en-US" altLang="zh-CN" sz="1600" dirty="0" smtClean="0"/>
              <a:t>5</a:t>
            </a:r>
            <a:r>
              <a:rPr lang="zh-CN" altLang="en-US" sz="1600" dirty="0" smtClean="0"/>
              <a:t>～</a:t>
            </a:r>
            <a:r>
              <a:rPr lang="en-US" altLang="zh-CN" sz="1600" dirty="0" smtClean="0"/>
              <a:t>15</a:t>
            </a:r>
            <a:r>
              <a:rPr lang="zh-CN" altLang="en-US" sz="1600" dirty="0" smtClean="0"/>
              <a:t>世纪的东罗马帝国，即现在的土耳其伊斯坦布尔。拜占庭城邦拥有巨大的财富，令它的十个邻邦垂涎已久。但是拜占庭高墙耸立，固若金汤，没有一个单独的邻邦能够成功入侵。任何单个城邦的入侵行动都会失败，而入侵者的军队也会被歼灭，使得其自身反而容易遭到其他九个城邦的入侵。这十个城邦之间也互相觊觎对方的财富并经常爆发战争。拜占庭的防御能力如此之强，十个邻邦中的至少一半同时进攻，才能攻破。也就是说，如果六个或者更多的邻邦一起进攻，他们就会成功并获得拜占庭的财富。然而，如果其中有一个或者更多邻邦发生背叛，答应一起入侵但在其他人进攻的时候又不干了，会导致只有五支或者更少的军队在同时进攻，那么所有的进攻军队都会被歼灭，并随后被其他邻邦所劫掠。因此，这是一个由不互相信任的各个邻邦构成的分布式网络，每一方都小心行事，因为稍有不慎，就会给自己带来灾难。为了获取拜占庭的巨额财富，这些邻邦分散在拜占庭的周围，依靠士兵相互通信来协商进攻目的及进攻时间。这些邻邦将军想要攻克拜占庭，面临着一个困扰，也就是拜占庭将军问题：</a:t>
            </a:r>
            <a:br>
              <a:rPr lang="zh-CN" altLang="en-US" sz="1600" dirty="0" smtClean="0"/>
            </a:br>
            <a:r>
              <a:rPr lang="zh-CN" altLang="en-US" sz="1600" dirty="0" smtClean="0"/>
              <a:t/>
            </a:r>
            <a:br>
              <a:rPr lang="zh-CN" altLang="en-US" sz="1600" dirty="0" smtClean="0"/>
            </a:br>
            <a:r>
              <a:rPr lang="zh-CN" altLang="en-US" sz="1600" dirty="0" smtClean="0"/>
              <a:t/>
            </a:r>
            <a:br>
              <a:rPr lang="zh-CN" altLang="en-US" sz="1600" dirty="0" smtClean="0"/>
            </a:b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拜占庭将军问题</a:t>
            </a:r>
            <a:endParaRPr lang="zh-CN" altLang="en-US" dirty="0"/>
          </a:p>
        </p:txBody>
      </p:sp>
      <p:sp>
        <p:nvSpPr>
          <p:cNvPr id="3" name="内容占位符 2"/>
          <p:cNvSpPr>
            <a:spLocks noGrp="1"/>
          </p:cNvSpPr>
          <p:nvPr>
            <p:ph idx="1"/>
          </p:nvPr>
        </p:nvSpPr>
        <p:spPr/>
        <p:txBody>
          <a:bodyPr>
            <a:noAutofit/>
          </a:bodyPr>
          <a:lstStyle/>
          <a:p>
            <a:r>
              <a:rPr lang="zh-CN" altLang="en-US" sz="1600" dirty="0" smtClean="0"/>
              <a:t/>
            </a:r>
            <a:br>
              <a:rPr lang="zh-CN" altLang="en-US" sz="1600" dirty="0" smtClean="0"/>
            </a:br>
            <a:r>
              <a:rPr lang="zh-CN" altLang="en-US" sz="1600" dirty="0" smtClean="0"/>
              <a:t>邻邦将军不确定他们中是否有叛徒，叛徒可能擅自变更进攻意向或者进攻时间。在这种状态下，将军们能否找到一种分布式协议来进行远程协商，进而赢取拜占庭城堡攻克战役的胜利呢，这就是拜占庭将军问题。</a:t>
            </a:r>
            <a:br>
              <a:rPr lang="zh-CN" altLang="en-US" sz="1600" dirty="0" smtClean="0"/>
            </a:br>
            <a:r>
              <a:rPr lang="zh-CN" altLang="en-US" sz="1600" dirty="0" smtClean="0"/>
              <a:t/>
            </a:r>
            <a:br>
              <a:rPr lang="zh-CN" altLang="en-US" sz="1600" dirty="0" smtClean="0"/>
            </a:br>
            <a:r>
              <a:rPr lang="zh-CN" altLang="en-US" sz="1600" dirty="0" smtClean="0"/>
              <a:t>针对拜占庭将军问题的解决方法包括：口头协议算法、书面协议算法等 。口头协议算法的核心思想如下：要求每个被发送的消息都能被正确投递，信息接收者知道消息的发送者身份，知道缺少的消息信息。采用口头协议算法，若叛徒数少于</a:t>
            </a:r>
            <a:r>
              <a:rPr lang="en-US" altLang="zh-CN" sz="1600" dirty="0" smtClean="0"/>
              <a:t>1/3</a:t>
            </a:r>
            <a:r>
              <a:rPr lang="zh-CN" altLang="en-US" sz="1600" dirty="0" smtClean="0"/>
              <a:t>，则拜占庭将军问题可解。也就是说，若叛徒数为</a:t>
            </a:r>
            <a:r>
              <a:rPr lang="en-US" altLang="zh-CN" sz="1600" dirty="0" smtClean="0"/>
              <a:t>m</a:t>
            </a:r>
            <a:r>
              <a:rPr lang="zh-CN" altLang="en-US" sz="1600" dirty="0" smtClean="0"/>
              <a:t>，当将军总数</a:t>
            </a:r>
            <a:r>
              <a:rPr lang="en-US" altLang="zh-CN" sz="1600" dirty="0" smtClean="0"/>
              <a:t>n</a:t>
            </a:r>
            <a:r>
              <a:rPr lang="zh-CN" altLang="en-US" sz="1600" dirty="0" smtClean="0"/>
              <a:t>至少为</a:t>
            </a:r>
            <a:r>
              <a:rPr lang="en-US" altLang="zh-CN" sz="1600" dirty="0" smtClean="0"/>
              <a:t>3m+1</a:t>
            </a:r>
            <a:r>
              <a:rPr lang="zh-CN" altLang="en-US" sz="1600" dirty="0" smtClean="0"/>
              <a:t>时，问题可解。然而，口头协议算法存在着明显的缺点，那就是消息不能溯源。为解决该问题，提出了书面协议算法，该算法要求签名不可伪造，一旦被篡改即可发现，同时任何人都可以验证签名的可靠性。书面协议算法也不能完全解决拜占庭将军问题。因为该算法没有考虑信息传输时延、其签名体系难以实现、且签名消息记录的保存难以摆脱中心化机构。</a:t>
            </a:r>
            <a:br>
              <a:rPr lang="zh-CN" altLang="en-US" sz="1600" dirty="0" smtClean="0"/>
            </a:br>
            <a:r>
              <a:rPr lang="zh-CN" altLang="en-US" sz="1600" dirty="0" smtClean="0"/>
              <a:t>与已有方法相比，区块链技术将是更完美的解决方案。区块链是怎样来解决这个问题的呢，它为发送信息加入了成本，这降低了信息传递的速率，并加入了一个随机数以保证在一段时间内只有一个矿工可以进行广播。它加入的成本就是“工作量”，区块链矿工必须完成一个随机哈希算法的计算工作量才能向各城邦广播消息。 </a:t>
            </a:r>
            <a:br>
              <a:rPr lang="zh-CN" altLang="en-US" sz="1600" dirty="0" smtClean="0"/>
            </a:br>
            <a:endParaRPr lang="zh-CN" alt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去中心化</a:t>
            </a:r>
            <a:endParaRPr lang="zh-CN" altLang="en-US" dirty="0"/>
          </a:p>
        </p:txBody>
      </p:sp>
      <p:sp>
        <p:nvSpPr>
          <p:cNvPr id="3" name="内容占位符 2"/>
          <p:cNvSpPr>
            <a:spLocks noGrp="1"/>
          </p:cNvSpPr>
          <p:nvPr>
            <p:ph idx="1"/>
          </p:nvPr>
        </p:nvSpPr>
        <p:spPr/>
        <p:txBody>
          <a:bodyPr/>
          <a:lstStyle/>
          <a:p>
            <a:r>
              <a:rPr lang="zh-CN" altLang="en-US" dirty="0" smtClean="0"/>
              <a:t>网络没有中心化的物理节点和管理机构，网络功能的维护依赖网络中所有具有维护功能的节点完成，各个节点的地位是平等的，一个节点甚至几个节点的损坏不会影响整个系统的运作，网络具有很强的健壮性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去中介信任</a:t>
            </a:r>
            <a:endParaRPr lang="zh-CN" altLang="en-US" dirty="0"/>
          </a:p>
        </p:txBody>
      </p:sp>
      <p:sp>
        <p:nvSpPr>
          <p:cNvPr id="3" name="内容占位符 2"/>
          <p:cNvSpPr>
            <a:spLocks noGrp="1"/>
          </p:cNvSpPr>
          <p:nvPr>
            <p:ph idx="1"/>
          </p:nvPr>
        </p:nvSpPr>
        <p:spPr/>
        <p:txBody>
          <a:bodyPr/>
          <a:lstStyle/>
          <a:p>
            <a:r>
              <a:rPr lang="zh-CN" altLang="en-US" dirty="0" smtClean="0"/>
              <a:t>网络节点间数据传输是匿名的而且节点之间不需要互相信任，整个系统通过公开透明数学算法运行，节点彼此数据公开，彼此信任，没有办法欺骗其他节点。</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3817</TotalTime>
  <Words>695</Words>
  <PresentationFormat>全屏显示(4:3)</PresentationFormat>
  <Paragraphs>34</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区块链</vt:lpstr>
      <vt:lpstr>区块链是什么</vt:lpstr>
      <vt:lpstr>区块链系统核心优势 </vt:lpstr>
      <vt:lpstr>什么是区块 </vt:lpstr>
      <vt:lpstr>区块链</vt:lpstr>
      <vt:lpstr>拜占庭将军问题</vt:lpstr>
      <vt:lpstr>拜占庭将军问题</vt:lpstr>
      <vt:lpstr>去中心化</vt:lpstr>
      <vt:lpstr>去中介信任</vt:lpstr>
      <vt:lpstr>数据库可靠性</vt:lpstr>
      <vt:lpstr>网络架构</vt:lpstr>
      <vt:lpstr>公共区块链</vt:lpstr>
      <vt:lpstr>私有区块链</vt:lpstr>
      <vt:lpstr>联盟区块链</vt:lpstr>
      <vt:lpstr>什么是比特币说的“挖矿”</vt:lpstr>
      <vt:lpstr>去中心，去信任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dc:title>
  <dc:creator>songyangxin</dc:creator>
  <cp:lastModifiedBy>songyangxin</cp:lastModifiedBy>
  <cp:revision>104</cp:revision>
  <dcterms:created xsi:type="dcterms:W3CDTF">2017-04-25T09:05:12Z</dcterms:created>
  <dcterms:modified xsi:type="dcterms:W3CDTF">2017-04-28T04:42:03Z</dcterms:modified>
</cp:coreProperties>
</file>