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329" r:id="rId3"/>
    <p:sldId id="257" r:id="rId4"/>
    <p:sldId id="258" r:id="rId5"/>
    <p:sldId id="344" r:id="rId6"/>
    <p:sldId id="261" r:id="rId7"/>
    <p:sldId id="339" r:id="rId8"/>
    <p:sldId id="259" r:id="rId9"/>
    <p:sldId id="341" r:id="rId10"/>
    <p:sldId id="368" r:id="rId11"/>
    <p:sldId id="346" r:id="rId12"/>
    <p:sldId id="345" r:id="rId13"/>
    <p:sldId id="347" r:id="rId14"/>
    <p:sldId id="348" r:id="rId15"/>
    <p:sldId id="260" r:id="rId16"/>
    <p:sldId id="262" r:id="rId17"/>
    <p:sldId id="316" r:id="rId18"/>
    <p:sldId id="263" r:id="rId19"/>
    <p:sldId id="264" r:id="rId20"/>
    <p:sldId id="265" r:id="rId21"/>
    <p:sldId id="271" r:id="rId22"/>
    <p:sldId id="266" r:id="rId23"/>
    <p:sldId id="267" r:id="rId24"/>
    <p:sldId id="268" r:id="rId25"/>
    <p:sldId id="269" r:id="rId26"/>
    <p:sldId id="336" r:id="rId27"/>
    <p:sldId id="273" r:id="rId28"/>
    <p:sldId id="369" r:id="rId29"/>
    <p:sldId id="370" r:id="rId30"/>
    <p:sldId id="371" r:id="rId31"/>
    <p:sldId id="352" r:id="rId32"/>
    <p:sldId id="355" r:id="rId33"/>
    <p:sldId id="357" r:id="rId34"/>
    <p:sldId id="358" r:id="rId35"/>
    <p:sldId id="359" r:id="rId36"/>
    <p:sldId id="360" r:id="rId37"/>
    <p:sldId id="372" r:id="rId38"/>
    <p:sldId id="361" r:id="rId39"/>
    <p:sldId id="365" r:id="rId40"/>
    <p:sldId id="362" r:id="rId41"/>
    <p:sldId id="363" r:id="rId42"/>
    <p:sldId id="364" r:id="rId43"/>
    <p:sldId id="373" r:id="rId44"/>
    <p:sldId id="274" r:id="rId45"/>
    <p:sldId id="317" r:id="rId46"/>
    <p:sldId id="270" r:id="rId47"/>
    <p:sldId id="318" r:id="rId48"/>
    <p:sldId id="277" r:id="rId49"/>
    <p:sldId id="278" r:id="rId50"/>
    <p:sldId id="279" r:id="rId51"/>
    <p:sldId id="319" r:id="rId52"/>
    <p:sldId id="272" r:id="rId53"/>
    <p:sldId id="280" r:id="rId54"/>
    <p:sldId id="281" r:id="rId55"/>
    <p:sldId id="282" r:id="rId56"/>
    <p:sldId id="320" r:id="rId57"/>
    <p:sldId id="283" r:id="rId58"/>
    <p:sldId id="284" r:id="rId59"/>
    <p:sldId id="321" r:id="rId60"/>
    <p:sldId id="285" r:id="rId61"/>
    <p:sldId id="322" r:id="rId62"/>
    <p:sldId id="323" r:id="rId63"/>
    <p:sldId id="286" r:id="rId64"/>
    <p:sldId id="287" r:id="rId65"/>
    <p:sldId id="275" r:id="rId66"/>
    <p:sldId id="324" r:id="rId67"/>
    <p:sldId id="366" r:id="rId68"/>
    <p:sldId id="300" r:id="rId69"/>
    <p:sldId id="299" r:id="rId70"/>
    <p:sldId id="301" r:id="rId71"/>
    <p:sldId id="325" r:id="rId72"/>
    <p:sldId id="302" r:id="rId73"/>
    <p:sldId id="303" r:id="rId74"/>
    <p:sldId id="304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838" y="-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E0FB7-1FB1-40EC-BDA1-04CCC3A25ED5}" type="datetimeFigureOut">
              <a:rPr lang="en-SG" smtClean="0"/>
              <a:t>17/8/2016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3F364-BDDC-4A36-A3B2-3EB43BCBB0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39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a few negative examples:</a:t>
            </a:r>
            <a:r>
              <a:rPr lang="en-US" baseline="0" dirty="0" smtClean="0"/>
              <a:t> Print , without quotes, different quotes.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F364-BDDC-4A36-A3B2-3EB43BCBB0E9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308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 - to the power of,</a:t>
            </a:r>
            <a:r>
              <a:rPr lang="en-US" baseline="0" dirty="0" smtClean="0"/>
              <a:t> / - divide by, returns decimal, // - floor division, returns the integer, % - modulus, returns the remainder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F364-BDDC-4A36-A3B2-3EB43BCBB0E9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38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r>
              <a:rPr lang="en-US" baseline="0" dirty="0" smtClean="0"/>
              <a:t> another variable </a:t>
            </a:r>
            <a:r>
              <a:rPr lang="en-US" baseline="0" dirty="0" err="1" smtClean="0"/>
              <a:t>bmi</a:t>
            </a:r>
            <a:r>
              <a:rPr lang="en-US" baseline="0" dirty="0" smtClean="0"/>
              <a:t>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F364-BDDC-4A36-A3B2-3EB43BCBB0E9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096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of lesson 2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3F364-BDDC-4A36-A3B2-3EB43BCBB0E9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45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16/8/2016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97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16/8/2016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198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16/8/2016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527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16/8/2016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92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16/8/2016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14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16/8/2016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628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16/8/2016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731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16/8/2016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559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16/8/2016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49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16/8/2016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813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0F51-C713-4E2B-A7A6-AC549CD3F7ED}" type="datetimeFigureOut">
              <a:rPr lang="en-SG" smtClean="0"/>
              <a:pPr/>
              <a:t>16/8/2016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129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00F51-C713-4E2B-A7A6-AC549CD3F7ED}" type="datetimeFigureOut">
              <a:rPr lang="en-SG" smtClean="0"/>
              <a:pPr/>
              <a:t>16/8/2016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BD4F-EE96-42CB-99EE-A3639F2BF117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862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win32diskimag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downloads/" TargetMode="External"/><Relationship Id="rId2" Type="http://schemas.openxmlformats.org/officeDocument/2006/relationships/hyperlink" Target="https://www.sdcard.org/downloads/formatter_4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kliu.org/hashchec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An introduction to Raspberry Pi &amp; Python Programming</a:t>
            </a:r>
            <a:endParaRPr lang="en-SG" b="1" dirty="0">
              <a:solidFill>
                <a:srgbClr val="00B0F0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cap="none" dirty="0" smtClean="0">
                <a:solidFill>
                  <a:schemeClr val="tx1"/>
                </a:solidFill>
              </a:rPr>
              <a:t> Mr </a:t>
            </a:r>
            <a:r>
              <a:rPr lang="en-US" sz="2400" u="sng" cap="none" dirty="0" smtClean="0">
                <a:solidFill>
                  <a:schemeClr val="tx1"/>
                </a:solidFill>
              </a:rPr>
              <a:t>Martin Thong</a:t>
            </a:r>
            <a:endParaRPr lang="en-US" sz="2400" cap="none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2400" cap="none" dirty="0" smtClean="0">
                <a:solidFill>
                  <a:schemeClr val="tx1"/>
                </a:solidFill>
              </a:rPr>
              <a:t>Mr Wong Kim Siong</a:t>
            </a: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533400" y="5257800"/>
            <a:ext cx="8458200" cy="784225"/>
            <a:chOff x="1200" y="2976"/>
            <a:chExt cx="3127" cy="494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976"/>
              <a:ext cx="439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1565" y="3128"/>
              <a:ext cx="276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MS Gothic" pitchFamily="49" charset="-128"/>
                </a:defRPr>
              </a:lvl1pPr>
              <a:lvl2pPr marL="742950" indent="-28575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MS Gothic" pitchFamily="49" charset="-128"/>
                </a:defRPr>
              </a:lvl2pPr>
              <a:lvl3pPr marL="11430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MS Gothic" pitchFamily="49" charset="-128"/>
                </a:defRPr>
              </a:lvl3pPr>
              <a:lvl4pPr marL="16002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MS Gothic" pitchFamily="49" charset="-128"/>
                </a:defRPr>
              </a:lvl4pPr>
              <a:lvl5pPr marL="2057400" indent="-22860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MS Gothic" pitchFamily="49" charset="-128"/>
                </a:defRPr>
              </a:lvl5pPr>
              <a:lvl6pPr marL="2514600" indent="-228600" defTabSz="457200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MS Gothic" pitchFamily="49" charset="-128"/>
                </a:defRPr>
              </a:lvl6pPr>
              <a:lvl7pPr marL="2971800" indent="-228600" defTabSz="457200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MS Gothic" pitchFamily="49" charset="-128"/>
                </a:defRPr>
              </a:lvl7pPr>
              <a:lvl8pPr marL="3429000" indent="-228600" defTabSz="457200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MS Gothic" pitchFamily="49" charset="-128"/>
                </a:defRPr>
              </a:lvl8pPr>
              <a:lvl9pPr marL="3886200" indent="-228600" defTabSz="457200" eaLnBrk="0" fontAlgn="base" hangingPunct="0">
                <a:lnSpc>
                  <a:spcPct val="82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bg1"/>
                  </a:solidFill>
                  <a:latin typeface="Times New Roman" pitchFamily="18" charset="0"/>
                  <a:ea typeface="MS Gothic" pitchFamily="49" charset="-128"/>
                </a:defRPr>
              </a:lvl9pPr>
            </a:lstStyle>
            <a:p>
              <a:pPr>
                <a:lnSpc>
                  <a:spcPct val="70000"/>
                </a:lnSpc>
                <a:spcBef>
                  <a:spcPts val="2000"/>
                </a:spcBef>
                <a:buFont typeface="Arial Black" pitchFamily="34" charset="0"/>
                <a:buNone/>
              </a:pPr>
              <a:r>
                <a:rPr lang="en-GB" sz="3200" dirty="0">
                  <a:solidFill>
                    <a:srgbClr val="000000"/>
                  </a:solidFill>
                  <a:latin typeface="Arial Black" pitchFamily="34" charset="0"/>
                  <a:ea typeface="SimSun" pitchFamily="2" charset="-122"/>
                </a:rPr>
                <a:t>Robotics Connection Pte Ltd</a:t>
              </a:r>
            </a:p>
          </p:txBody>
        </p:sp>
      </p:grp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4495800" y="5943600"/>
            <a:ext cx="3006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5pPr>
            <a:lvl6pPr marL="2514600" indent="-228600" defTabSz="457200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6pPr>
            <a:lvl7pPr marL="2971800" indent="-228600" defTabSz="457200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7pPr>
            <a:lvl8pPr marL="3429000" indent="-228600" defTabSz="457200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8pPr>
            <a:lvl9pPr marL="3886200" indent="-228600" defTabSz="457200" eaLnBrk="0" fontAlgn="base" hangingPunct="0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MS Gothic" pitchFamily="49" charset="-128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on </a:t>
            </a:r>
            <a:r>
              <a:rPr lang="en-US" sz="2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2016</a:t>
            </a:r>
            <a:endParaRPr lang="en-GB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2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Back-up your SD card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link below to download the WIN32Imager software.</a:t>
            </a:r>
          </a:p>
          <a:p>
            <a:r>
              <a:rPr lang="en-US" b="1" u="sng" dirty="0">
                <a:hlinkClick r:id="rId2"/>
              </a:rPr>
              <a:t>https://sourceforge.net/projects/win32diskimager/</a:t>
            </a:r>
            <a:endParaRPr lang="en-US" b="1" u="sng" dirty="0"/>
          </a:p>
          <a:p>
            <a:r>
              <a:rPr lang="en-US" dirty="0" smtClean="0"/>
              <a:t>Use this software to backup your SD card as often as needed.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00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Setting up the hardware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your </a:t>
            </a:r>
            <a:r>
              <a:rPr lang="en-US" dirty="0" err="1" smtClean="0"/>
              <a:t>RPi</a:t>
            </a:r>
            <a:r>
              <a:rPr lang="en-US" dirty="0" smtClean="0"/>
              <a:t> in a case to protect it from accidental damage</a:t>
            </a:r>
          </a:p>
          <a:p>
            <a:r>
              <a:rPr lang="en-US" dirty="0" smtClean="0"/>
              <a:t>Insert your SD card into the memory card slot</a:t>
            </a:r>
          </a:p>
          <a:p>
            <a:r>
              <a:rPr lang="en-US" dirty="0" smtClean="0"/>
              <a:t>Connect your keyboard and mouse using the USB ports</a:t>
            </a:r>
          </a:p>
          <a:p>
            <a:r>
              <a:rPr lang="en-US" dirty="0" smtClean="0"/>
              <a:t>Connect your monitor using the HDMI port</a:t>
            </a:r>
          </a:p>
          <a:p>
            <a:r>
              <a:rPr lang="en-US" dirty="0" smtClean="0"/>
              <a:t>Plug in your power cord using the power port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Boot-up your </a:t>
            </a:r>
            <a:r>
              <a:rPr lang="en-US" b="1" dirty="0" err="1" smtClean="0"/>
              <a:t>RPi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 first boot, select </a:t>
            </a:r>
            <a:r>
              <a:rPr lang="en-US" b="1" u="sng" dirty="0" err="1" smtClean="0"/>
              <a:t>Raspbian</a:t>
            </a:r>
            <a:endParaRPr lang="en-US" b="1" u="sng" dirty="0" smtClean="0"/>
          </a:p>
          <a:p>
            <a:r>
              <a:rPr lang="en-US" dirty="0" smtClean="0"/>
              <a:t>Default </a:t>
            </a:r>
            <a:r>
              <a:rPr lang="en-US" dirty="0" err="1" smtClean="0"/>
              <a:t>userid</a:t>
            </a:r>
            <a:r>
              <a:rPr lang="en-US" dirty="0" smtClean="0"/>
              <a:t>: </a:t>
            </a:r>
            <a:r>
              <a:rPr lang="en-US" b="1" dirty="0" smtClean="0"/>
              <a:t>pi</a:t>
            </a:r>
          </a:p>
          <a:p>
            <a:r>
              <a:rPr lang="en-US" dirty="0" smtClean="0"/>
              <a:t>Default password: </a:t>
            </a:r>
            <a:r>
              <a:rPr lang="en-US" b="1" dirty="0" smtClean="0"/>
              <a:t>raspberry</a:t>
            </a:r>
          </a:p>
          <a:p>
            <a:r>
              <a:rPr lang="en-US" dirty="0" smtClean="0"/>
              <a:t>To start Graphical User Interface, type </a:t>
            </a:r>
            <a:r>
              <a:rPr lang="en-US" b="1" dirty="0" err="1" smtClean="0"/>
              <a:t>startx</a:t>
            </a:r>
            <a:endParaRPr lang="en-US" b="1" dirty="0" smtClean="0"/>
          </a:p>
          <a:p>
            <a:r>
              <a:rPr lang="en-US" dirty="0" smtClean="0"/>
              <a:t>To always start in the Graphic User Interface (GUI)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raspi-config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Go to Boot Options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Select Desktop </a:t>
            </a:r>
            <a:r>
              <a:rPr lang="en-US" dirty="0" err="1" smtClean="0"/>
              <a:t>Autologin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Personalise</a:t>
            </a:r>
            <a:r>
              <a:rPr lang="en-US" b="1" dirty="0" smtClean="0"/>
              <a:t> your </a:t>
            </a:r>
            <a:r>
              <a:rPr lang="en-US" b="1" dirty="0" err="1" smtClean="0"/>
              <a:t>RPi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Menu, Preferences, Raspberry Pi Configuration</a:t>
            </a:r>
          </a:p>
          <a:p>
            <a:r>
              <a:rPr lang="en-US" dirty="0" smtClean="0"/>
              <a:t>Under System</a:t>
            </a:r>
          </a:p>
          <a:p>
            <a:pPr lvl="1"/>
            <a:r>
              <a:rPr lang="en-US" dirty="0" smtClean="0"/>
              <a:t>Change your password</a:t>
            </a:r>
          </a:p>
          <a:p>
            <a:pPr lvl="1"/>
            <a:r>
              <a:rPr lang="en-US" dirty="0" smtClean="0"/>
              <a:t>Change your hostname</a:t>
            </a:r>
          </a:p>
          <a:p>
            <a:r>
              <a:rPr lang="en-US" dirty="0" smtClean="0"/>
              <a:t>Under </a:t>
            </a:r>
            <a:r>
              <a:rPr lang="en-US" dirty="0" err="1" smtClean="0"/>
              <a:t>Localisation</a:t>
            </a:r>
            <a:endParaRPr lang="en-US" dirty="0" smtClean="0"/>
          </a:p>
          <a:p>
            <a:pPr lvl="1"/>
            <a:r>
              <a:rPr lang="en-US" dirty="0" smtClean="0"/>
              <a:t>Set Locale, </a:t>
            </a:r>
            <a:r>
              <a:rPr lang="en-US" dirty="0" err="1" smtClean="0"/>
              <a:t>Timezone</a:t>
            </a:r>
            <a:r>
              <a:rPr lang="en-US" dirty="0" smtClean="0"/>
              <a:t>, Keyboard and </a:t>
            </a:r>
            <a:r>
              <a:rPr lang="en-US" dirty="0" err="1" smtClean="0"/>
              <a:t>Wifi</a:t>
            </a:r>
            <a:r>
              <a:rPr lang="en-US" dirty="0" smtClean="0"/>
              <a:t> country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Add/delete new user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Terminal (Command Line Shell)</a:t>
            </a:r>
          </a:p>
          <a:p>
            <a:r>
              <a:rPr lang="en-US" dirty="0" smtClean="0"/>
              <a:t>To add a user, type 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adduser</a:t>
            </a:r>
            <a:r>
              <a:rPr lang="en-US" b="1" dirty="0" smtClean="0"/>
              <a:t> martin</a:t>
            </a:r>
          </a:p>
          <a:p>
            <a:r>
              <a:rPr lang="en-US" dirty="0" smtClean="0"/>
              <a:t>You will be prompted for a password for user martin. Leave blank for no password.</a:t>
            </a:r>
          </a:p>
          <a:p>
            <a:r>
              <a:rPr lang="en-US" dirty="0" smtClean="0"/>
              <a:t>To disable a user, type 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deluser</a:t>
            </a:r>
            <a:r>
              <a:rPr lang="en-US" b="1" dirty="0" smtClean="0"/>
              <a:t> martin</a:t>
            </a:r>
          </a:p>
          <a:p>
            <a:r>
              <a:rPr lang="en-US" dirty="0" smtClean="0"/>
              <a:t>To delete all traces of user, type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sudo</a:t>
            </a:r>
            <a:r>
              <a:rPr lang="en-US" b="1" dirty="0" smtClean="0"/>
              <a:t> </a:t>
            </a:r>
            <a:r>
              <a:rPr lang="en-US" b="1" dirty="0" err="1" smtClean="0"/>
              <a:t>deluser</a:t>
            </a:r>
            <a:r>
              <a:rPr lang="en-US" b="1" dirty="0" smtClean="0"/>
              <a:t> –remove-all martin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Python?</a:t>
            </a:r>
            <a:endParaRPr lang="en-SG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Simple yet elegant (very clear and readable syntax) </a:t>
            </a:r>
          </a:p>
          <a:p>
            <a:r>
              <a:rPr lang="en-US" dirty="0"/>
              <a:t>Excellent for beginners, yet superb for experts</a:t>
            </a:r>
          </a:p>
          <a:p>
            <a:r>
              <a:rPr lang="en-US" dirty="0"/>
              <a:t>Cross Platforms (Windows, Mac, Linux etc.)</a:t>
            </a:r>
          </a:p>
          <a:p>
            <a:r>
              <a:rPr lang="en-US" dirty="0"/>
              <a:t>Open source (Free)</a:t>
            </a:r>
          </a:p>
          <a:p>
            <a:r>
              <a:rPr lang="en-US" dirty="0"/>
              <a:t>Skills learned will be portable to different programming languages (e.g. Java, C++, </a:t>
            </a:r>
            <a:r>
              <a:rPr lang="en-US" dirty="0" err="1"/>
              <a:t>etc</a:t>
            </a:r>
            <a:r>
              <a:rPr lang="en-US" dirty="0"/>
              <a:t>)  </a:t>
            </a:r>
          </a:p>
          <a:p>
            <a:r>
              <a:rPr lang="en-US" dirty="0" smtClean="0"/>
              <a:t>Preferred programming language by Raspberry Pi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111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 with Python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using </a:t>
            </a:r>
            <a:r>
              <a:rPr lang="en-US" b="1" u="sng" dirty="0" err="1" smtClean="0"/>
              <a:t>Geany</a:t>
            </a:r>
            <a:r>
              <a:rPr lang="en-US" dirty="0" smtClean="0"/>
              <a:t> to learn python v3:</a:t>
            </a:r>
          </a:p>
          <a:p>
            <a:pPr lvl="1"/>
            <a:r>
              <a:rPr lang="en-US" dirty="0" smtClean="0"/>
              <a:t>Print messages</a:t>
            </a:r>
            <a:endParaRPr lang="en-US" dirty="0"/>
          </a:p>
          <a:p>
            <a:pPr lvl="1"/>
            <a:r>
              <a:rPr lang="en-US" dirty="0" smtClean="0"/>
              <a:t>Using python to do calculations</a:t>
            </a:r>
          </a:p>
          <a:p>
            <a:pPr lvl="1"/>
            <a:r>
              <a:rPr lang="en-US" dirty="0" smtClean="0"/>
              <a:t>Create variables</a:t>
            </a:r>
          </a:p>
          <a:p>
            <a:pPr lvl="1"/>
            <a:r>
              <a:rPr lang="en-US" dirty="0" smtClean="0"/>
              <a:t>Getting user input</a:t>
            </a:r>
          </a:p>
          <a:p>
            <a:pPr lvl="1"/>
            <a:r>
              <a:rPr lang="en-US" dirty="0"/>
              <a:t>If … else … statements</a:t>
            </a:r>
          </a:p>
          <a:p>
            <a:pPr lvl="1"/>
            <a:r>
              <a:rPr lang="en-US" dirty="0" smtClean="0"/>
              <a:t>while loop and for loop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40290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Geany</a:t>
            </a:r>
            <a:endParaRPr lang="en-SG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for the icon on the Desktop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click on it to open.</a:t>
            </a:r>
          </a:p>
          <a:p>
            <a:r>
              <a:rPr lang="en-US" dirty="0" smtClean="0"/>
              <a:t>Click “</a:t>
            </a:r>
            <a:r>
              <a:rPr lang="en-US" b="1" dirty="0" smtClean="0"/>
              <a:t>New</a:t>
            </a:r>
            <a:r>
              <a:rPr lang="en-US" dirty="0" smtClean="0"/>
              <a:t>” and then “</a:t>
            </a:r>
            <a:r>
              <a:rPr lang="en-US" b="1" dirty="0" smtClean="0"/>
              <a:t>save as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Create a new folder on Desktop using your name. You will be saving all your python files inside.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Name </a:t>
            </a:r>
            <a:r>
              <a:rPr lang="en-US" dirty="0"/>
              <a:t>of file : </a:t>
            </a:r>
            <a:r>
              <a:rPr lang="en-US" dirty="0" smtClean="0"/>
              <a:t>“</a:t>
            </a:r>
            <a:r>
              <a:rPr lang="en-US" b="1" dirty="0" smtClean="0"/>
              <a:t>examples.py</a:t>
            </a:r>
            <a:r>
              <a:rPr lang="en-US" dirty="0"/>
              <a:t>”</a:t>
            </a:r>
          </a:p>
          <a:p>
            <a:r>
              <a:rPr lang="en-US" dirty="0" smtClean="0"/>
              <a:t>Press </a:t>
            </a:r>
            <a:r>
              <a:rPr lang="en-US" b="1" dirty="0" smtClean="0"/>
              <a:t>save</a:t>
            </a:r>
            <a:r>
              <a:rPr lang="en-US" dirty="0" smtClean="0"/>
              <a:t> to save your file.</a:t>
            </a:r>
          </a:p>
          <a:p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28600"/>
            <a:ext cx="1147763" cy="114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Print messages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</a:t>
            </a:r>
            <a:r>
              <a:rPr lang="en-US" b="1" dirty="0" smtClean="0">
                <a:solidFill>
                  <a:srgbClr val="00B0F0"/>
                </a:solidFill>
              </a:rPr>
              <a:t>print (“Hello World”)</a:t>
            </a:r>
          </a:p>
          <a:p>
            <a:r>
              <a:rPr lang="en-US" dirty="0" smtClean="0"/>
              <a:t>Press the execute button or F5 to run your program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Congratulations!!! </a:t>
            </a:r>
            <a:r>
              <a:rPr lang="en-US" dirty="0" smtClean="0"/>
              <a:t>You have created your first python program.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6677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Try this!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print (“My name is &lt;your name&gt;”)</a:t>
            </a:r>
          </a:p>
          <a:p>
            <a:r>
              <a:rPr lang="en-US" b="1" dirty="0">
                <a:solidFill>
                  <a:srgbClr val="00B0F0"/>
                </a:solidFill>
              </a:rPr>
              <a:t>p</a:t>
            </a:r>
            <a:r>
              <a:rPr lang="en-US" b="1" dirty="0" smtClean="0">
                <a:solidFill>
                  <a:srgbClr val="00B0F0"/>
                </a:solidFill>
              </a:rPr>
              <a:t>rint (“ I am &lt;your height&gt; m tall.”)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print (“I weigh &lt;your weight&gt; kg.”)</a:t>
            </a:r>
          </a:p>
          <a:p>
            <a:r>
              <a:rPr lang="en-US" b="1" dirty="0">
                <a:solidFill>
                  <a:srgbClr val="00B0F0"/>
                </a:solidFill>
              </a:rPr>
              <a:t>p</a:t>
            </a:r>
            <a:r>
              <a:rPr lang="en-US" b="1" dirty="0" smtClean="0">
                <a:solidFill>
                  <a:srgbClr val="00B0F0"/>
                </a:solidFill>
              </a:rPr>
              <a:t>rint (“I work at &lt;your workplace&gt;”)</a:t>
            </a:r>
          </a:p>
          <a:p>
            <a:pPr marL="0" indent="0">
              <a:buNone/>
            </a:pPr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dirty="0"/>
              <a:t>Press the execute button or F5 to run your program</a:t>
            </a:r>
          </a:p>
          <a:p>
            <a:r>
              <a:rPr lang="en-US" dirty="0" smtClean="0"/>
              <a:t>Try and type your own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03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Course objectives:</a:t>
            </a:r>
            <a:endParaRPr lang="en-SG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familiar with the Raspberry Pi Hardware</a:t>
            </a:r>
          </a:p>
          <a:p>
            <a:r>
              <a:rPr lang="en-US" dirty="0" smtClean="0"/>
              <a:t>Learn basic python commands</a:t>
            </a:r>
          </a:p>
          <a:p>
            <a:r>
              <a:rPr lang="en-US" dirty="0" smtClean="0"/>
              <a:t>Understand circuit diagrams and assemble them</a:t>
            </a:r>
          </a:p>
          <a:p>
            <a:r>
              <a:rPr lang="en-US" dirty="0" smtClean="0"/>
              <a:t>Use python to control RPi GPIOs</a:t>
            </a:r>
          </a:p>
          <a:p>
            <a:r>
              <a:rPr lang="en-US" dirty="0" smtClean="0"/>
              <a:t>Use RPi to control a robot car, </a:t>
            </a:r>
            <a:r>
              <a:rPr lang="en-US" dirty="0" err="1" smtClean="0"/>
              <a:t>GoPiGo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007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 calculations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</a:t>
            </a:r>
            <a:r>
              <a:rPr lang="en-US" b="1" dirty="0" smtClean="0">
                <a:solidFill>
                  <a:srgbClr val="00B0F0"/>
                </a:solidFill>
              </a:rPr>
              <a:t>rint (3 + 5)</a:t>
            </a:r>
          </a:p>
          <a:p>
            <a:r>
              <a:rPr lang="en-US" b="1" dirty="0">
                <a:solidFill>
                  <a:srgbClr val="00B0F0"/>
                </a:solidFill>
              </a:rPr>
              <a:t>p</a:t>
            </a:r>
            <a:r>
              <a:rPr lang="en-US" b="1" dirty="0" smtClean="0">
                <a:solidFill>
                  <a:srgbClr val="00B0F0"/>
                </a:solidFill>
              </a:rPr>
              <a:t>rint (18 – 2)</a:t>
            </a:r>
          </a:p>
          <a:p>
            <a:r>
              <a:rPr lang="en-US" b="1" dirty="0">
                <a:solidFill>
                  <a:srgbClr val="00B0F0"/>
                </a:solidFill>
              </a:rPr>
              <a:t>p</a:t>
            </a:r>
            <a:r>
              <a:rPr lang="en-US" b="1" dirty="0" smtClean="0">
                <a:solidFill>
                  <a:srgbClr val="00B0F0"/>
                </a:solidFill>
              </a:rPr>
              <a:t>rint (12 * 18)</a:t>
            </a:r>
          </a:p>
          <a:p>
            <a:r>
              <a:rPr lang="en-US" b="1" dirty="0">
                <a:solidFill>
                  <a:srgbClr val="00B0F0"/>
                </a:solidFill>
              </a:rPr>
              <a:t>print (3 ** 2) 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print (10 / 3)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print (10//3)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print </a:t>
            </a:r>
            <a:r>
              <a:rPr lang="en-US" b="1" dirty="0">
                <a:solidFill>
                  <a:srgbClr val="00B0F0"/>
                </a:solidFill>
              </a:rPr>
              <a:t>(10 % 3</a:t>
            </a:r>
            <a:r>
              <a:rPr lang="en-US" b="1" dirty="0" smtClean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r>
              <a:rPr lang="en-US" dirty="0" smtClean="0"/>
              <a:t>What about more complex calculations?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015" y="1600200"/>
            <a:ext cx="130658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0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Precedence of Operators</a:t>
            </a:r>
            <a:endParaRPr lang="en-SG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867546"/>
              </p:ext>
            </p:extLst>
          </p:nvPr>
        </p:nvGraphicFramePr>
        <p:xfrm>
          <a:off x="457200" y="1600200"/>
          <a:ext cx="50292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/>
                <a:gridCol w="348615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()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Brackets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**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Exponentiation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* / %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Multiply, divide,</a:t>
                      </a:r>
                      <a:r>
                        <a:rPr lang="en-US" b="1" baseline="0" dirty="0" smtClean="0"/>
                        <a:t> modulus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+</a:t>
                      </a:r>
                      <a:r>
                        <a:rPr lang="en-US" b="1" baseline="0" dirty="0" smtClean="0"/>
                        <a:t> –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Addition and subtraction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77000" y="19812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first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6477000" y="32766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last</a:t>
            </a:r>
            <a:endParaRPr lang="en-SG" dirty="0"/>
          </a:p>
        </p:txBody>
      </p:sp>
      <p:sp>
        <p:nvSpPr>
          <p:cNvPr id="11" name="Down Arrow 10"/>
          <p:cNvSpPr/>
          <p:nvPr/>
        </p:nvSpPr>
        <p:spPr>
          <a:xfrm>
            <a:off x="5867400" y="2019300"/>
            <a:ext cx="533400" cy="1562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381000" y="4114800"/>
            <a:ext cx="8305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Hence, </a:t>
            </a:r>
            <a:r>
              <a:rPr lang="en-US" sz="3200" b="1" dirty="0" smtClean="0">
                <a:solidFill>
                  <a:srgbClr val="00B0F0"/>
                </a:solidFill>
              </a:rPr>
              <a:t>10 – 3 * 2 </a:t>
            </a:r>
            <a:r>
              <a:rPr lang="en-US" sz="3200" dirty="0" smtClean="0"/>
              <a:t>and </a:t>
            </a:r>
            <a:r>
              <a:rPr lang="en-US" sz="3200" b="1" dirty="0" smtClean="0">
                <a:solidFill>
                  <a:srgbClr val="00B0F0"/>
                </a:solidFill>
              </a:rPr>
              <a:t>(10 – 3) * 2 </a:t>
            </a:r>
            <a:r>
              <a:rPr lang="en-US" sz="3200" dirty="0" smtClean="0"/>
              <a:t>will give different answers. Try it!</a:t>
            </a:r>
          </a:p>
          <a:p>
            <a:r>
              <a:rPr lang="en-US" sz="3200" b="1" dirty="0" smtClean="0">
                <a:solidFill>
                  <a:srgbClr val="00B0F0"/>
                </a:solidFill>
              </a:rPr>
              <a:t>10 – 3 * 2 </a:t>
            </a:r>
            <a:r>
              <a:rPr lang="en-US" sz="3200" dirty="0" smtClean="0"/>
              <a:t>=  _____</a:t>
            </a:r>
          </a:p>
          <a:p>
            <a:r>
              <a:rPr lang="en-US" sz="3200" b="1" dirty="0" smtClean="0">
                <a:solidFill>
                  <a:srgbClr val="00B0F0"/>
                </a:solidFill>
              </a:rPr>
              <a:t>(10 – 3) * 2 </a:t>
            </a:r>
            <a:r>
              <a:rPr lang="en-US" sz="3200" dirty="0" smtClean="0"/>
              <a:t>=  _____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08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Variables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is like a box. It can keep things inside.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b="1" dirty="0" err="1" smtClean="0">
                <a:solidFill>
                  <a:srgbClr val="00B0F0"/>
                </a:solidFill>
              </a:rPr>
              <a:t>msg</a:t>
            </a:r>
            <a:r>
              <a:rPr lang="en-US" b="1" dirty="0" smtClean="0">
                <a:solidFill>
                  <a:srgbClr val="00B0F0"/>
                </a:solidFill>
              </a:rPr>
              <a:t> = “Good morning!”</a:t>
            </a:r>
          </a:p>
          <a:p>
            <a:pPr lvl="1"/>
            <a:r>
              <a:rPr lang="en-US" b="1" dirty="0" err="1">
                <a:solidFill>
                  <a:srgbClr val="00B0F0"/>
                </a:solidFill>
              </a:rPr>
              <a:t>a</a:t>
            </a:r>
            <a:r>
              <a:rPr lang="en-US" b="1" dirty="0" err="1" smtClean="0">
                <a:solidFill>
                  <a:srgbClr val="00B0F0"/>
                </a:solidFill>
              </a:rPr>
              <a:t>ns</a:t>
            </a:r>
            <a:r>
              <a:rPr lang="en-US" b="1" dirty="0" smtClean="0">
                <a:solidFill>
                  <a:srgbClr val="00B0F0"/>
                </a:solidFill>
              </a:rPr>
              <a:t> = 3+5</a:t>
            </a:r>
          </a:p>
          <a:p>
            <a:r>
              <a:rPr lang="en-US" dirty="0"/>
              <a:t>p</a:t>
            </a:r>
            <a:r>
              <a:rPr lang="en-US" dirty="0" smtClean="0"/>
              <a:t>rint the variable to see what is stored inside</a:t>
            </a:r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1905000" y="4850088"/>
            <a:ext cx="1752600" cy="1398312"/>
            <a:chOff x="1790700" y="4850088"/>
            <a:chExt cx="1752600" cy="1398312"/>
          </a:xfrm>
        </p:grpSpPr>
        <p:sp>
          <p:nvSpPr>
            <p:cNvPr id="4" name="Rectangle 3"/>
            <p:cNvSpPr/>
            <p:nvPr/>
          </p:nvSpPr>
          <p:spPr>
            <a:xfrm>
              <a:off x="1790700" y="5105400"/>
              <a:ext cx="1752600" cy="1143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scene3d>
              <a:camera prst="isometricOffAxis1Right"/>
              <a:lightRig rig="threePt" dir="t"/>
            </a:scene3d>
            <a:sp3d extrusionH="762000">
              <a:extrusionClr>
                <a:schemeClr val="accent6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dirty="0" smtClean="0"/>
                <a:t>“Good morning!”</a:t>
              </a:r>
              <a:endParaRPr lang="en-SG" dirty="0"/>
            </a:p>
          </p:txBody>
        </p:sp>
        <p:sp>
          <p:nvSpPr>
            <p:cNvPr id="6" name="TextBox 5"/>
            <p:cNvSpPr txBox="1"/>
            <p:nvPr/>
          </p:nvSpPr>
          <p:spPr>
            <a:xfrm rot="21249245">
              <a:off x="1921234" y="485008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msg</a:t>
              </a:r>
              <a:endParaRPr lang="en-SG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91314" y="4883897"/>
            <a:ext cx="1752600" cy="1398312"/>
            <a:chOff x="5410200" y="4926288"/>
            <a:chExt cx="1752600" cy="1398312"/>
          </a:xfrm>
        </p:grpSpPr>
        <p:sp>
          <p:nvSpPr>
            <p:cNvPr id="5" name="Rectangle 4"/>
            <p:cNvSpPr/>
            <p:nvPr/>
          </p:nvSpPr>
          <p:spPr>
            <a:xfrm>
              <a:off x="5410200" y="5181600"/>
              <a:ext cx="1752600" cy="1143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scene3d>
              <a:camera prst="isometricOffAxis1Right"/>
              <a:lightRig rig="threePt" dir="t"/>
            </a:scene3d>
            <a:sp3d extrusionH="762000">
              <a:extrusionClr>
                <a:schemeClr val="accent6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en-US" dirty="0" smtClean="0"/>
                <a:t>8</a:t>
              </a:r>
              <a:endParaRPr lang="en-SG" dirty="0"/>
            </a:p>
          </p:txBody>
        </p:sp>
        <p:sp>
          <p:nvSpPr>
            <p:cNvPr id="7" name="TextBox 6"/>
            <p:cNvSpPr txBox="1"/>
            <p:nvPr/>
          </p:nvSpPr>
          <p:spPr>
            <a:xfrm rot="21249245">
              <a:off x="5546366" y="4926288"/>
              <a:ext cx="990600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 wrap="square" rtlCol="0">
              <a:spAutoFit/>
              <a:flatTx/>
            </a:bodyPr>
            <a:lstStyle/>
            <a:p>
              <a:r>
                <a:rPr lang="en-US" dirty="0" err="1" smtClean="0"/>
                <a:t>ans</a:t>
              </a:r>
              <a:endParaRPr lang="en-SG" dirty="0"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638800" y="2743200"/>
            <a:ext cx="1981200" cy="1295400"/>
          </a:xfrm>
          <a:prstGeom prst="wedgeRectCallout">
            <a:avLst>
              <a:gd name="adj1" fmla="val -47010"/>
              <a:gd name="adj2" fmla="val 751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F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rint (</a:t>
            </a:r>
            <a:r>
              <a:rPr lang="en-US" sz="2400" dirty="0" err="1" smtClean="0">
                <a:solidFill>
                  <a:srgbClr val="00B0F0"/>
                </a:solidFill>
              </a:rPr>
              <a:t>msg</a:t>
            </a:r>
            <a:r>
              <a:rPr lang="en-US" sz="2400" dirty="0" smtClean="0">
                <a:solidFill>
                  <a:srgbClr val="00B0F0"/>
                </a:solidFill>
              </a:rPr>
              <a:t>)</a:t>
            </a:r>
          </a:p>
          <a:p>
            <a:pPr algn="ctr"/>
            <a:r>
              <a:rPr lang="en-US" sz="2400" dirty="0">
                <a:solidFill>
                  <a:srgbClr val="00B0F0"/>
                </a:solidFill>
              </a:rPr>
              <a:t>p</a:t>
            </a:r>
            <a:r>
              <a:rPr lang="en-US" sz="2400" dirty="0" smtClean="0">
                <a:solidFill>
                  <a:srgbClr val="00B0F0"/>
                </a:solidFill>
              </a:rPr>
              <a:t>rint (</a:t>
            </a:r>
            <a:r>
              <a:rPr lang="en-US" sz="2400" dirty="0" err="1" smtClean="0">
                <a:solidFill>
                  <a:srgbClr val="00B0F0"/>
                </a:solidFill>
              </a:rPr>
              <a:t>ans</a:t>
            </a:r>
            <a:r>
              <a:rPr lang="en-US" sz="2400" dirty="0" smtClean="0">
                <a:solidFill>
                  <a:srgbClr val="00B0F0"/>
                </a:solidFill>
              </a:rPr>
              <a:t>)</a:t>
            </a:r>
            <a:endParaRPr lang="en-SG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2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variable can only store 1 data type.</a:t>
            </a:r>
          </a:p>
          <a:p>
            <a:r>
              <a:rPr lang="en-US" dirty="0" smtClean="0"/>
              <a:t>The 4 main data types are:</a:t>
            </a:r>
          </a:p>
          <a:p>
            <a:pPr lvl="1"/>
            <a:r>
              <a:rPr lang="en-US" b="1" dirty="0" smtClean="0"/>
              <a:t>Integer</a:t>
            </a:r>
            <a:r>
              <a:rPr lang="en-US" dirty="0" smtClean="0"/>
              <a:t> – represents whole numbers</a:t>
            </a:r>
          </a:p>
          <a:p>
            <a:pPr lvl="1"/>
            <a:r>
              <a:rPr lang="en-US" b="1" dirty="0" smtClean="0"/>
              <a:t>Float </a:t>
            </a:r>
            <a:r>
              <a:rPr lang="en-US" dirty="0" smtClean="0"/>
              <a:t>– represents numbers with decimal points</a:t>
            </a:r>
          </a:p>
          <a:p>
            <a:pPr lvl="1"/>
            <a:r>
              <a:rPr lang="en-US" b="1" dirty="0" smtClean="0"/>
              <a:t>String</a:t>
            </a:r>
            <a:r>
              <a:rPr lang="en-US" dirty="0" smtClean="0"/>
              <a:t> – represents sets of characters in between single or double quotes</a:t>
            </a:r>
          </a:p>
          <a:p>
            <a:pPr lvl="1"/>
            <a:r>
              <a:rPr lang="en-US" b="1" dirty="0" smtClean="0"/>
              <a:t>Boolean</a:t>
            </a:r>
            <a:r>
              <a:rPr lang="en-US" dirty="0" smtClean="0"/>
              <a:t> – represents one of two values: True, False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91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Can you identify the data type?</a:t>
            </a:r>
            <a:endParaRPr lang="en-SG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266775"/>
              </p:ext>
            </p:extLst>
          </p:nvPr>
        </p:nvGraphicFramePr>
        <p:xfrm>
          <a:off x="457200" y="19050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276600"/>
                <a:gridCol w="4038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Type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“Programming”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“True”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4. 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101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False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123.456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7.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“123.456”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8.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“^_^”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“SOS  - 999”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“Testing 1 2 3…”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>
            <a:off x="3924300" y="1292225"/>
            <a:ext cx="1439863" cy="431800"/>
          </a:xfrm>
          <a:prstGeom prst="wedgeEllipseCallout">
            <a:avLst>
              <a:gd name="adj1" fmla="val 38262"/>
              <a:gd name="adj2" fmla="val 122970"/>
            </a:avLst>
          </a:prstGeom>
          <a:solidFill>
            <a:srgbClr val="FFCCCC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dirty="0">
                <a:solidFill>
                  <a:schemeClr val="tx1"/>
                </a:solidFill>
                <a:cs typeface="Arial" charset="0"/>
              </a:rPr>
              <a:t>Integer</a:t>
            </a:r>
            <a:endParaRPr lang="en-GB" altLang="en-US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076825" y="1319213"/>
            <a:ext cx="1439863" cy="433387"/>
          </a:xfrm>
          <a:prstGeom prst="wedgeEllipseCallout">
            <a:avLst>
              <a:gd name="adj1" fmla="val 15998"/>
              <a:gd name="adj2" fmla="val 111975"/>
            </a:avLst>
          </a:prstGeom>
          <a:solidFill>
            <a:srgbClr val="FFCCCC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dirty="0">
                <a:solidFill>
                  <a:schemeClr val="tx1"/>
                </a:solidFill>
                <a:cs typeface="Arial" charset="0"/>
              </a:rPr>
              <a:t>Float</a:t>
            </a:r>
            <a:endParaRPr lang="en-GB" altLang="en-US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6156325" y="1243013"/>
            <a:ext cx="1439863" cy="433387"/>
          </a:xfrm>
          <a:prstGeom prst="wedgeEllipseCallout">
            <a:avLst>
              <a:gd name="adj1" fmla="val -11213"/>
              <a:gd name="adj2" fmla="val 114724"/>
            </a:avLst>
          </a:prstGeom>
          <a:solidFill>
            <a:srgbClr val="FFCCCC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dirty="0">
                <a:solidFill>
                  <a:schemeClr val="tx1"/>
                </a:solidFill>
                <a:cs typeface="Arial" charset="0"/>
              </a:rPr>
              <a:t>String</a:t>
            </a:r>
            <a:endParaRPr lang="en-GB" altLang="en-US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7308850" y="1219200"/>
            <a:ext cx="1439863" cy="433387"/>
          </a:xfrm>
          <a:prstGeom prst="wedgeEllipseCallout">
            <a:avLst>
              <a:gd name="adj1" fmla="val -46670"/>
              <a:gd name="adj2" fmla="val 128467"/>
            </a:avLst>
          </a:prstGeom>
          <a:solidFill>
            <a:srgbClr val="FFCCCC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en-US" dirty="0">
                <a:solidFill>
                  <a:schemeClr val="tx1"/>
                </a:solidFill>
                <a:cs typeface="Arial" charset="0"/>
              </a:rPr>
              <a:t>Boolean</a:t>
            </a:r>
            <a:endParaRPr lang="en-GB" altLang="en-US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1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 names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names can be made up of letters, numbers and the underscore character (_)</a:t>
            </a:r>
          </a:p>
          <a:p>
            <a:r>
              <a:rPr lang="en-US" dirty="0" smtClean="0"/>
              <a:t>They cannot start with a number.</a:t>
            </a:r>
          </a:p>
          <a:p>
            <a:r>
              <a:rPr lang="en-US" dirty="0" smtClean="0"/>
              <a:t>Variable names should be meaningful. It should represent what you want to store inside.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b="1" dirty="0" smtClean="0">
                <a:solidFill>
                  <a:srgbClr val="00B0F0"/>
                </a:solidFill>
              </a:rPr>
              <a:t>ge = 14, </a:t>
            </a:r>
            <a:r>
              <a:rPr lang="en-US" b="1" dirty="0" err="1" smtClean="0">
                <a:solidFill>
                  <a:srgbClr val="00B0F0"/>
                </a:solidFill>
              </a:rPr>
              <a:t>my_height</a:t>
            </a:r>
            <a:r>
              <a:rPr lang="en-US" b="1" dirty="0" smtClean="0">
                <a:solidFill>
                  <a:srgbClr val="00B0F0"/>
                </a:solidFill>
              </a:rPr>
              <a:t> = 1.5,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	</a:t>
            </a:r>
            <a:r>
              <a:rPr lang="en-US" b="1" dirty="0" err="1" smtClean="0">
                <a:solidFill>
                  <a:srgbClr val="00B0F0"/>
                </a:solidFill>
              </a:rPr>
              <a:t>scienceGrade</a:t>
            </a:r>
            <a:r>
              <a:rPr lang="en-US" b="1" dirty="0" smtClean="0">
                <a:solidFill>
                  <a:srgbClr val="00B0F0"/>
                </a:solidFill>
              </a:rPr>
              <a:t> = “A”</a:t>
            </a:r>
            <a:endParaRPr lang="en-SG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Reserved Python Keywords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words cannot be used as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736"/>
            <a:ext cx="8763000" cy="25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45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Printing string and integers together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Given:</a:t>
            </a:r>
          </a:p>
          <a:p>
            <a:pPr lvl="1"/>
            <a:r>
              <a:rPr lang="en-US" b="1" dirty="0" err="1" smtClean="0">
                <a:solidFill>
                  <a:srgbClr val="00B0F0"/>
                </a:solidFill>
              </a:rPr>
              <a:t>msg</a:t>
            </a:r>
            <a:r>
              <a:rPr lang="en-US" b="1" dirty="0" smtClean="0">
                <a:solidFill>
                  <a:srgbClr val="00B0F0"/>
                </a:solidFill>
              </a:rPr>
              <a:t> = “The time now is ”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t</a:t>
            </a:r>
            <a:r>
              <a:rPr lang="en-US" b="1" dirty="0" smtClean="0">
                <a:solidFill>
                  <a:srgbClr val="00B0F0"/>
                </a:solidFill>
              </a:rPr>
              <a:t>ime = 1415</a:t>
            </a:r>
          </a:p>
          <a:p>
            <a:r>
              <a:rPr lang="en-US" b="1" dirty="0">
                <a:solidFill>
                  <a:srgbClr val="00B0F0"/>
                </a:solidFill>
              </a:rPr>
              <a:t>p</a:t>
            </a:r>
            <a:r>
              <a:rPr lang="en-US" b="1" dirty="0" smtClean="0">
                <a:solidFill>
                  <a:srgbClr val="00B0F0"/>
                </a:solidFill>
              </a:rPr>
              <a:t>rint (</a:t>
            </a:r>
            <a:r>
              <a:rPr lang="en-US" b="1" dirty="0" err="1" smtClean="0">
                <a:solidFill>
                  <a:srgbClr val="00B0F0"/>
                </a:solidFill>
              </a:rPr>
              <a:t>msg</a:t>
            </a:r>
            <a:r>
              <a:rPr lang="en-US" b="1" dirty="0" smtClean="0">
                <a:solidFill>
                  <a:srgbClr val="00B0F0"/>
                </a:solidFill>
              </a:rPr>
              <a:t> + </a:t>
            </a:r>
            <a:r>
              <a:rPr lang="en-US" b="1" dirty="0" err="1" smtClean="0">
                <a:solidFill>
                  <a:srgbClr val="00B0F0"/>
                </a:solidFill>
              </a:rPr>
              <a:t>str</a:t>
            </a:r>
            <a:r>
              <a:rPr lang="en-US" b="1" dirty="0" smtClean="0">
                <a:solidFill>
                  <a:srgbClr val="00B0F0"/>
                </a:solidFill>
              </a:rPr>
              <a:t>(time))</a:t>
            </a:r>
          </a:p>
          <a:p>
            <a:r>
              <a:rPr lang="en-US" dirty="0" smtClean="0"/>
              <a:t>Given:   </a:t>
            </a:r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day = 18, month = “August”, year = 2016</a:t>
            </a:r>
          </a:p>
          <a:p>
            <a:r>
              <a:rPr lang="en-US" dirty="0" smtClean="0"/>
              <a:t>Can you use the given variables to print today’s date as </a:t>
            </a:r>
            <a:r>
              <a:rPr lang="en-SG" b="1" i="1" dirty="0" smtClean="0"/>
              <a:t>18th August 2016</a:t>
            </a:r>
            <a:r>
              <a:rPr lang="en-SG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79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Challenge 1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Create a variable </a:t>
            </a:r>
            <a:r>
              <a:rPr lang="en-US" b="1" dirty="0" smtClean="0"/>
              <a:t>x</a:t>
            </a:r>
            <a:r>
              <a:rPr lang="en-US" dirty="0" smtClean="0"/>
              <a:t> and assign it a value of 23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variable </a:t>
            </a:r>
            <a:r>
              <a:rPr lang="en-US" b="1" dirty="0" smtClean="0"/>
              <a:t>y</a:t>
            </a:r>
            <a:r>
              <a:rPr lang="en-US" dirty="0" smtClean="0"/>
              <a:t> and assign it a value of 2.5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variable </a:t>
            </a:r>
            <a:r>
              <a:rPr lang="en-US" b="1" dirty="0" smtClean="0"/>
              <a:t>z</a:t>
            </a:r>
            <a:r>
              <a:rPr lang="en-US" dirty="0" smtClean="0"/>
              <a:t> and assign it a value of “robots are fun!”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variable </a:t>
            </a:r>
            <a:r>
              <a:rPr lang="en-US" b="1" dirty="0" smtClean="0"/>
              <a:t>flag</a:t>
            </a:r>
            <a:r>
              <a:rPr lang="en-US" dirty="0" smtClean="0"/>
              <a:t> and assign it a value of False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Create a variable </a:t>
            </a:r>
            <a:r>
              <a:rPr lang="en-US" b="1" dirty="0" err="1" smtClean="0"/>
              <a:t>is_weekday</a:t>
            </a:r>
            <a:r>
              <a:rPr lang="en-US" dirty="0" smtClean="0"/>
              <a:t> and assign it a value of True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6022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Challenge 2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Given: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age = 5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print (“age</a:t>
            </a:r>
            <a:r>
              <a:rPr lang="en-US" b="1" dirty="0" smtClean="0">
                <a:solidFill>
                  <a:srgbClr val="00B0F0"/>
                </a:solidFill>
              </a:rPr>
              <a:t>”)</a:t>
            </a:r>
          </a:p>
          <a:p>
            <a:pPr marL="0" lvl="1" indent="0">
              <a:buNone/>
            </a:pPr>
            <a:r>
              <a:rPr lang="en-US" dirty="0" smtClean="0"/>
              <a:t>What </a:t>
            </a:r>
            <a:r>
              <a:rPr lang="en-US" dirty="0"/>
              <a:t>gets </a:t>
            </a:r>
            <a:r>
              <a:rPr lang="en-US" dirty="0" smtClean="0"/>
              <a:t>printed?</a:t>
            </a:r>
          </a:p>
          <a:p>
            <a:pPr marL="0" indent="0">
              <a:buNone/>
            </a:pPr>
            <a:r>
              <a:rPr lang="en-US" dirty="0" smtClean="0"/>
              <a:t>2. Given: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a = “hazy”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b = “day”</a:t>
            </a:r>
          </a:p>
          <a:p>
            <a:pPr marL="0" indent="0">
              <a:buNone/>
            </a:pPr>
            <a:r>
              <a:rPr lang="en-US" dirty="0" smtClean="0"/>
              <a:t>How to print “hazy day” using variable a and b?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5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6-lesson Agenda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Lesson 1</a:t>
            </a:r>
          </a:p>
          <a:p>
            <a:pPr lvl="1"/>
            <a:r>
              <a:rPr lang="en-US" dirty="0" smtClean="0"/>
              <a:t>Introduction to Raspberry Pi hardware</a:t>
            </a:r>
          </a:p>
          <a:p>
            <a:pPr lvl="1"/>
            <a:r>
              <a:rPr lang="en-US" dirty="0" smtClean="0"/>
              <a:t>Setting up the Raspberry Pi</a:t>
            </a:r>
          </a:p>
          <a:p>
            <a:pPr lvl="1"/>
            <a:r>
              <a:rPr lang="en-US" dirty="0" smtClean="0"/>
              <a:t>Introduction to Python Programming</a:t>
            </a:r>
          </a:p>
          <a:p>
            <a:pPr lvl="2"/>
            <a:r>
              <a:rPr lang="en-US" dirty="0" smtClean="0"/>
              <a:t>Print statements, do calculations, create variables, understanding different data types</a:t>
            </a:r>
          </a:p>
          <a:p>
            <a:pPr lvl="1"/>
            <a:r>
              <a:rPr lang="en-US" dirty="0" smtClean="0"/>
              <a:t>Introduction to GPIO Pins</a:t>
            </a:r>
          </a:p>
          <a:p>
            <a:pPr lvl="1"/>
            <a:r>
              <a:rPr lang="en-US" dirty="0" smtClean="0"/>
              <a:t>Programming LEDs to ON/OFF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Lesson 2</a:t>
            </a:r>
          </a:p>
          <a:p>
            <a:pPr lvl="1"/>
            <a:r>
              <a:rPr lang="en-US" dirty="0" smtClean="0"/>
              <a:t>Introduction to Python Programming</a:t>
            </a:r>
          </a:p>
          <a:p>
            <a:pPr lvl="2"/>
            <a:r>
              <a:rPr lang="en-US" dirty="0" smtClean="0"/>
              <a:t>Getting user input, decision making, using loops</a:t>
            </a:r>
          </a:p>
          <a:p>
            <a:pPr lvl="1"/>
            <a:r>
              <a:rPr lang="en-US" dirty="0" smtClean="0"/>
              <a:t>Programming LEDs to blink</a:t>
            </a:r>
          </a:p>
        </p:txBody>
      </p:sp>
    </p:spTree>
    <p:extLst>
      <p:ext uri="{BB962C8B-B14F-4D97-AF65-F5344CB8AC3E}">
        <p14:creationId xmlns:p14="http://schemas.microsoft.com/office/powerpoint/2010/main" val="184235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Challenge 3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Given:</a:t>
            </a:r>
          </a:p>
          <a:p>
            <a:pPr marL="857250" lvl="1" indent="-457200">
              <a:buFontTx/>
              <a:buChar char="-"/>
            </a:pPr>
            <a:r>
              <a:rPr lang="en-US" b="1" dirty="0" smtClean="0">
                <a:solidFill>
                  <a:srgbClr val="00B0F0"/>
                </a:solidFill>
              </a:rPr>
              <a:t>x = 5</a:t>
            </a:r>
          </a:p>
          <a:p>
            <a:pPr marL="857250" lvl="1" indent="-457200">
              <a:buFontTx/>
              <a:buChar char="-"/>
            </a:pPr>
            <a:r>
              <a:rPr lang="en-US" b="1" dirty="0" smtClean="0">
                <a:solidFill>
                  <a:srgbClr val="00B0F0"/>
                </a:solidFill>
              </a:rPr>
              <a:t>y = 10</a:t>
            </a:r>
          </a:p>
          <a:p>
            <a:pPr marL="6350" lvl="1" indent="0">
              <a:buNone/>
            </a:pPr>
            <a:r>
              <a:rPr lang="en-US" dirty="0"/>
              <a:t>How to print the result of multiplication of x and y</a:t>
            </a:r>
            <a:r>
              <a:rPr lang="en-US" dirty="0" smtClean="0"/>
              <a:t>?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en-US" dirty="0" smtClean="0"/>
              <a:t>Given:</a:t>
            </a:r>
          </a:p>
          <a:p>
            <a:pPr marL="857250" lvl="1" indent="-457200">
              <a:buFontTx/>
              <a:buChar char="-"/>
            </a:pPr>
            <a:r>
              <a:rPr lang="en-US" b="1" dirty="0" smtClean="0">
                <a:solidFill>
                  <a:srgbClr val="00B0F0"/>
                </a:solidFill>
              </a:rPr>
              <a:t>age1 </a:t>
            </a:r>
            <a:r>
              <a:rPr lang="en-US" b="1" dirty="0">
                <a:solidFill>
                  <a:srgbClr val="00B0F0"/>
                </a:solidFill>
              </a:rPr>
              <a:t>= 5</a:t>
            </a:r>
          </a:p>
          <a:p>
            <a:pPr marL="857250" lvl="1" indent="-457200">
              <a:buFontTx/>
              <a:buChar char="-"/>
            </a:pPr>
            <a:r>
              <a:rPr lang="en-US" b="1" dirty="0" smtClean="0">
                <a:solidFill>
                  <a:srgbClr val="00B0F0"/>
                </a:solidFill>
              </a:rPr>
              <a:t>age2 </a:t>
            </a:r>
            <a:r>
              <a:rPr lang="en-US" b="1" dirty="0">
                <a:solidFill>
                  <a:srgbClr val="00B0F0"/>
                </a:solidFill>
              </a:rPr>
              <a:t>= </a:t>
            </a:r>
            <a:r>
              <a:rPr lang="en-US" b="1" dirty="0" smtClean="0">
                <a:solidFill>
                  <a:srgbClr val="00B0F0"/>
                </a:solidFill>
              </a:rPr>
              <a:t>“6”</a:t>
            </a:r>
            <a:endParaRPr lang="en-US" dirty="0" smtClean="0"/>
          </a:p>
          <a:p>
            <a:pPr marL="6350" lvl="1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Using the variables given, how to print 56 and 30?</a:t>
            </a:r>
          </a:p>
        </p:txBody>
      </p:sp>
    </p:spTree>
    <p:extLst>
      <p:ext uri="{BB962C8B-B14F-4D97-AF65-F5344CB8AC3E}">
        <p14:creationId xmlns:p14="http://schemas.microsoft.com/office/powerpoint/2010/main" val="1739637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Challenge </a:t>
            </a:r>
            <a:r>
              <a:rPr lang="en-US" b="1" dirty="0"/>
              <a:t>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4 </a:t>
            </a:r>
            <a:r>
              <a:rPr lang="en-US" dirty="0" smtClean="0"/>
              <a:t>variables and put your name, </a:t>
            </a:r>
            <a:r>
              <a:rPr lang="en-US" dirty="0" smtClean="0"/>
              <a:t>workplace, height, weight in </a:t>
            </a:r>
            <a:r>
              <a:rPr lang="en-US" dirty="0" smtClean="0"/>
              <a:t>it.</a:t>
            </a:r>
          </a:p>
          <a:p>
            <a:r>
              <a:rPr lang="en-US" dirty="0" smtClean="0"/>
              <a:t>Display the </a:t>
            </a:r>
            <a:r>
              <a:rPr lang="en-US" dirty="0" smtClean="0"/>
              <a:t>following using the variables you have created:</a:t>
            </a:r>
            <a:endParaRPr lang="en-US" dirty="0" smtClean="0"/>
          </a:p>
          <a:p>
            <a:pPr lvl="1"/>
            <a:r>
              <a:rPr lang="en-US" dirty="0" smtClean="0"/>
              <a:t>My name is &lt;</a:t>
            </a:r>
            <a:r>
              <a:rPr lang="en-US" dirty="0" err="1" smtClean="0"/>
              <a:t>variable_name</a:t>
            </a:r>
            <a:r>
              <a:rPr lang="en-US" dirty="0" smtClean="0"/>
              <a:t>&gt;.</a:t>
            </a:r>
          </a:p>
          <a:p>
            <a:pPr lvl="1"/>
            <a:r>
              <a:rPr lang="en-US" dirty="0"/>
              <a:t>I work at &lt;</a:t>
            </a:r>
            <a:r>
              <a:rPr lang="en-US" dirty="0" err="1"/>
              <a:t>variable_workplace</a:t>
            </a:r>
            <a:r>
              <a:rPr lang="en-US" dirty="0"/>
              <a:t>&gt;. </a:t>
            </a:r>
          </a:p>
          <a:p>
            <a:pPr lvl="1"/>
            <a:r>
              <a:rPr lang="en-US" dirty="0" smtClean="0"/>
              <a:t>I </a:t>
            </a:r>
            <a:r>
              <a:rPr lang="en-US" dirty="0" smtClean="0"/>
              <a:t>am &lt;</a:t>
            </a:r>
            <a:r>
              <a:rPr lang="en-US" dirty="0" err="1" smtClean="0"/>
              <a:t>variable_height</a:t>
            </a:r>
            <a:r>
              <a:rPr lang="en-US" dirty="0" smtClean="0"/>
              <a:t>&gt; m tall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 weigh  &lt;</a:t>
            </a:r>
            <a:r>
              <a:rPr lang="en-US" dirty="0" err="1" smtClean="0"/>
              <a:t>variable_weight</a:t>
            </a:r>
            <a:r>
              <a:rPr lang="en-US" dirty="0" smtClean="0"/>
              <a:t>&gt; kg.</a:t>
            </a:r>
          </a:p>
          <a:p>
            <a:pPr lvl="1"/>
            <a:r>
              <a:rPr lang="en-US" dirty="0" smtClean="0"/>
              <a:t>My </a:t>
            </a:r>
            <a:r>
              <a:rPr lang="en-US" dirty="0"/>
              <a:t>BMI is &lt;</a:t>
            </a:r>
            <a:r>
              <a:rPr lang="en-US" dirty="0" err="1"/>
              <a:t>variable_bmi</a:t>
            </a:r>
            <a:r>
              <a:rPr lang="en-US" dirty="0"/>
              <a:t>&gt;.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24178"/>
            <a:ext cx="8610600" cy="60338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RPi GPIO Pins labels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5185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Breadboard</a:t>
            </a:r>
            <a:endParaRPr lang="en-S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" y="3276600"/>
            <a:ext cx="9016054" cy="3609749"/>
          </a:xfrm>
        </p:spPr>
      </p:pic>
      <p:sp>
        <p:nvSpPr>
          <p:cNvPr id="6" name="TextBox 5"/>
          <p:cNvSpPr txBox="1"/>
          <p:nvPr/>
        </p:nvSpPr>
        <p:spPr>
          <a:xfrm>
            <a:off x="457200" y="15240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 breadboard is a way of connecting electronic components to each other without having to solder them together.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 holes on a breadboard are connected in a pattern as shown below.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0680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LED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LED stands for Light Emitting Diode</a:t>
            </a:r>
          </a:p>
          <a:p>
            <a:r>
              <a:rPr lang="en-US" dirty="0" smtClean="0"/>
              <a:t>It glows when electricity is passed through it</a:t>
            </a:r>
          </a:p>
          <a:p>
            <a:r>
              <a:rPr lang="en-US" dirty="0" smtClean="0"/>
              <a:t>Long leg (anode) always connect to the positive power supply. (V+)</a:t>
            </a:r>
          </a:p>
          <a:p>
            <a:r>
              <a:rPr lang="en-US" dirty="0" smtClean="0"/>
              <a:t>Short leg (cathode) always connect to the negative power supply. (ground)</a:t>
            </a:r>
          </a:p>
          <a:p>
            <a:r>
              <a:rPr lang="en-US" b="1" dirty="0" smtClean="0"/>
              <a:t>*LED will not light up if connected the wrong way!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97269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Resistor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the resistor is to limit the current going through the LED.</a:t>
            </a:r>
          </a:p>
          <a:p>
            <a:r>
              <a:rPr lang="en-US" dirty="0" smtClean="0"/>
              <a:t>Passing too high a current through the LED will damage it.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73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05200"/>
            <a:ext cx="2286000" cy="12915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calculate resistance?</a:t>
            </a:r>
            <a:endParaRPr lang="en-SG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Assuming </a:t>
                </a:r>
                <a:r>
                  <a:rPr lang="en-US" dirty="0"/>
                  <a:t>we want a 2V</a:t>
                </a:r>
              </a:p>
              <a:p>
                <a:pPr marL="0" indent="0">
                  <a:buNone/>
                </a:pPr>
                <a:r>
                  <a:rPr lang="en-US" dirty="0"/>
                  <a:t>drop across the LED and a</a:t>
                </a:r>
              </a:p>
              <a:p>
                <a:pPr marL="0" indent="0">
                  <a:buNone/>
                </a:pPr>
                <a:r>
                  <a:rPr lang="en-US" dirty="0"/>
                  <a:t>current of 0.01A across it.</a:t>
                </a:r>
              </a:p>
              <a:p>
                <a:r>
                  <a:rPr lang="en-US" dirty="0" smtClean="0"/>
                  <a:t>By applying Ohm’s law,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= </a:t>
                </a:r>
                <a:r>
                  <a:rPr lang="en-US" dirty="0" smtClean="0"/>
                  <a:t>(3.3 – 2.0)V/0.01A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</a:t>
                </a:r>
                <a:r>
                  <a:rPr lang="en-US" dirty="0" smtClean="0"/>
                  <a:t> = </a:t>
                </a:r>
                <a:r>
                  <a:rPr lang="en-US" dirty="0" smtClean="0"/>
                  <a:t>130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704" t="-35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37" y="1222328"/>
            <a:ext cx="3732463" cy="489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6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read resistor values?</a:t>
            </a:r>
            <a:endParaRPr lang="en-S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19" y="1295400"/>
            <a:ext cx="5528781" cy="5540372"/>
          </a:xfrm>
        </p:spPr>
      </p:pic>
    </p:spTree>
    <p:extLst>
      <p:ext uri="{BB962C8B-B14F-4D97-AF65-F5344CB8AC3E}">
        <p14:creationId xmlns:p14="http://schemas.microsoft.com/office/powerpoint/2010/main" val="281972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93" y="3687762"/>
            <a:ext cx="2343150" cy="195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24" y="3895725"/>
            <a:ext cx="2619375" cy="17430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0362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Jumper wires are used on breadboard to “jump” from one connection to another.</a:t>
            </a:r>
          </a:p>
          <a:p>
            <a:r>
              <a:rPr lang="en-US" dirty="0" smtClean="0"/>
              <a:t>We always use red wires to connect to V+ and black wires to connect to ground.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male-female			    male-male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/>
              <a:t>Jumper wires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8383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an LED ON/OFF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Things we need:</a:t>
            </a:r>
          </a:p>
          <a:p>
            <a:r>
              <a:rPr lang="en-US" dirty="0" smtClean="0"/>
              <a:t>RPi GPIO pins</a:t>
            </a:r>
          </a:p>
          <a:p>
            <a:r>
              <a:rPr lang="en-US" dirty="0" smtClean="0"/>
              <a:t>A breadboard</a:t>
            </a:r>
          </a:p>
          <a:p>
            <a:r>
              <a:rPr lang="en-US" dirty="0" smtClean="0"/>
              <a:t>An LED</a:t>
            </a:r>
          </a:p>
          <a:p>
            <a:r>
              <a:rPr lang="en-US" dirty="0" smtClean="0"/>
              <a:t>A 330 ohm resistor or higher</a:t>
            </a:r>
          </a:p>
          <a:p>
            <a:r>
              <a:rPr lang="en-US" dirty="0" smtClean="0"/>
              <a:t>2 male-female jumper wires</a:t>
            </a:r>
          </a:p>
          <a:p>
            <a:r>
              <a:rPr lang="en-US" dirty="0" smtClean="0"/>
              <a:t>3 male-male jumper wires</a:t>
            </a:r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850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Raspberry Pi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Is a credit sized computer that runs on </a:t>
            </a:r>
            <a:r>
              <a:rPr lang="en-US" dirty="0" err="1" smtClean="0"/>
              <a:t>linux</a:t>
            </a:r>
            <a:endParaRPr lang="en-US" dirty="0" smtClean="0"/>
          </a:p>
          <a:p>
            <a:r>
              <a:rPr lang="en-US" dirty="0" smtClean="0"/>
              <a:t>Specifications of </a:t>
            </a:r>
            <a:r>
              <a:rPr lang="en-US" dirty="0" err="1" smtClean="0"/>
              <a:t>RPi</a:t>
            </a:r>
            <a:r>
              <a:rPr lang="en-US" dirty="0" smtClean="0"/>
              <a:t> 3 </a:t>
            </a:r>
          </a:p>
          <a:p>
            <a:pPr lvl="1"/>
            <a:r>
              <a:rPr lang="en-US" dirty="0" smtClean="0"/>
              <a:t>A 1.2GHz 64-bit quad-core ARMv8 CPU</a:t>
            </a:r>
          </a:p>
          <a:p>
            <a:pPr lvl="1"/>
            <a:r>
              <a:rPr lang="en-US" dirty="0" smtClean="0"/>
              <a:t>802.11n Wireless LAN</a:t>
            </a:r>
          </a:p>
          <a:p>
            <a:pPr lvl="1"/>
            <a:r>
              <a:rPr lang="en-US" dirty="0" smtClean="0"/>
              <a:t>Bluetooth 4.1</a:t>
            </a:r>
          </a:p>
          <a:p>
            <a:pPr lvl="1"/>
            <a:r>
              <a:rPr lang="en-US" dirty="0" smtClean="0"/>
              <a:t>Bluetooth Low Energy (BLE)</a:t>
            </a:r>
          </a:p>
          <a:p>
            <a:pPr lvl="1"/>
            <a:r>
              <a:rPr lang="en-US" dirty="0" smtClean="0"/>
              <a:t>1 GB RAM</a:t>
            </a:r>
          </a:p>
          <a:p>
            <a:pPr lvl="1"/>
            <a:r>
              <a:rPr lang="en-US" dirty="0" smtClean="0"/>
              <a:t>4USB ports</a:t>
            </a:r>
          </a:p>
          <a:p>
            <a:pPr lvl="1"/>
            <a:r>
              <a:rPr lang="en-US" dirty="0" smtClean="0"/>
              <a:t>40 GPIO pins</a:t>
            </a:r>
          </a:p>
          <a:p>
            <a:pPr lvl="1"/>
            <a:r>
              <a:rPr lang="en-US" dirty="0" smtClean="0"/>
              <a:t>Full  HDMI port</a:t>
            </a:r>
          </a:p>
          <a:p>
            <a:pPr lvl="1"/>
            <a:r>
              <a:rPr lang="en-US" dirty="0" smtClean="0"/>
              <a:t>Ethernet port</a:t>
            </a:r>
          </a:p>
          <a:p>
            <a:pPr lvl="1"/>
            <a:r>
              <a:rPr lang="en-US" dirty="0" smtClean="0"/>
              <a:t>Combined 3.5mm audio jack and composite video</a:t>
            </a:r>
          </a:p>
          <a:p>
            <a:pPr lvl="1"/>
            <a:r>
              <a:rPr lang="en-US" dirty="0" smtClean="0"/>
              <a:t>Camera interface (CSI)</a:t>
            </a:r>
          </a:p>
          <a:p>
            <a:pPr lvl="1"/>
            <a:r>
              <a:rPr lang="en-US" dirty="0" smtClean="0"/>
              <a:t>Display interface (DSI)</a:t>
            </a:r>
          </a:p>
          <a:p>
            <a:pPr lvl="1"/>
            <a:r>
              <a:rPr lang="en-US" dirty="0" smtClean="0"/>
              <a:t>Micro SD card slot</a:t>
            </a:r>
          </a:p>
          <a:p>
            <a:pPr lvl="1"/>
            <a:r>
              <a:rPr lang="en-US" dirty="0" err="1" smtClean="0"/>
              <a:t>VideoCore</a:t>
            </a:r>
            <a:r>
              <a:rPr lang="en-US" dirty="0" smtClean="0"/>
              <a:t> IV 3D graphics core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727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24052"/>
            <a:ext cx="8305800" cy="64032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Time to connect our circuit 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good practice to turn off your RPi when connecting your GPIO to prevent short-circuit.</a:t>
            </a:r>
          </a:p>
          <a:p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5950803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Physical pin 6 – ground</a:t>
            </a:r>
          </a:p>
          <a:p>
            <a:r>
              <a:rPr lang="en-US" sz="2400" dirty="0" smtClean="0"/>
              <a:t>Physical pin 8 - output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6118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to program our LED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on your RPi and launch </a:t>
            </a:r>
            <a:r>
              <a:rPr lang="en-US" dirty="0" err="1" smtClean="0"/>
              <a:t>Geany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a new  *.</a:t>
            </a:r>
            <a:r>
              <a:rPr lang="en-US" dirty="0" err="1" smtClean="0"/>
              <a:t>py</a:t>
            </a:r>
            <a:r>
              <a:rPr lang="en-US" dirty="0" smtClean="0"/>
              <a:t> file and rename it as led.py</a:t>
            </a:r>
          </a:p>
          <a:p>
            <a:r>
              <a:rPr lang="en-US" dirty="0" smtClean="0"/>
              <a:t>Type the following codes: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53" y="3391469"/>
            <a:ext cx="3381847" cy="3153215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953000" y="3733800"/>
            <a:ext cx="3276600" cy="1905000"/>
          </a:xfrm>
          <a:prstGeom prst="wedgeRoundRectCallout">
            <a:avLst>
              <a:gd name="adj1" fmla="val -75997"/>
              <a:gd name="adj2" fmla="val 4767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Did you see the LED turn ON and then OFF?</a:t>
            </a:r>
          </a:p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Did you see the screen print out the words?</a:t>
            </a:r>
            <a:endParaRPr lang="en-SG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88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RPi Challenge 1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up a similar circuit and connect this LED to pin 10.</a:t>
            </a:r>
          </a:p>
          <a:p>
            <a:pPr marL="514350" indent="-514350">
              <a:buAutoNum type="alphaUcParenR"/>
            </a:pPr>
            <a:r>
              <a:rPr lang="en-US" dirty="0" smtClean="0"/>
              <a:t>Can you ON/OFF this LED using pin 10?</a:t>
            </a:r>
          </a:p>
          <a:p>
            <a:pPr marL="514350" indent="-514350">
              <a:buAutoNum type="alphaUcParenR"/>
            </a:pPr>
            <a:r>
              <a:rPr lang="en-US" dirty="0" smtClean="0"/>
              <a:t>Can you ON/OFF both LED at the same time?</a:t>
            </a:r>
          </a:p>
          <a:p>
            <a:pPr marL="514350" indent="-514350">
              <a:buAutoNum type="alphaUcParenR"/>
            </a:pPr>
            <a:r>
              <a:rPr lang="en-US" dirty="0" smtClean="0"/>
              <a:t>Can you </a:t>
            </a:r>
            <a:r>
              <a:rPr lang="en-US" dirty="0" smtClean="0"/>
              <a:t>ON/OFF </a:t>
            </a:r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LED for </a:t>
            </a:r>
            <a:r>
              <a:rPr lang="en-US" dirty="0" smtClean="0"/>
              <a:t>3 </a:t>
            </a:r>
            <a:r>
              <a:rPr lang="en-US" dirty="0" smtClean="0"/>
              <a:t>seconds and then the 2</a:t>
            </a:r>
            <a:r>
              <a:rPr lang="en-US" baseline="30000" dirty="0" smtClean="0"/>
              <a:t>nd</a:t>
            </a:r>
            <a:r>
              <a:rPr lang="en-US" dirty="0" smtClean="0"/>
              <a:t> LED for </a:t>
            </a:r>
            <a:r>
              <a:rPr lang="en-US" dirty="0"/>
              <a:t>6</a:t>
            </a:r>
            <a:r>
              <a:rPr lang="en-US" dirty="0" smtClean="0"/>
              <a:t> </a:t>
            </a:r>
            <a:r>
              <a:rPr lang="en-US" dirty="0" smtClean="0"/>
              <a:t>seconds?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22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RPi Challenge 2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up another similar circuit.</a:t>
            </a:r>
          </a:p>
          <a:p>
            <a:pPr marL="514350" indent="-514350">
              <a:buAutoNum type="alphaUcParenR"/>
            </a:pPr>
            <a:r>
              <a:rPr lang="en-US" dirty="0" smtClean="0"/>
              <a:t>Which other GPIO pin can we use?</a:t>
            </a:r>
          </a:p>
          <a:p>
            <a:pPr marL="514350" indent="-514350">
              <a:buAutoNum type="alphaUcParenR"/>
            </a:pPr>
            <a:r>
              <a:rPr lang="en-US" dirty="0" smtClean="0"/>
              <a:t>Can you ON/OFF the 3 LEDs in this sequence, A -&gt;B -&gt;C -&gt;B -&gt;A? LEDs will be on for 2 seconds each.</a:t>
            </a:r>
          </a:p>
          <a:p>
            <a:pPr marL="514350" indent="-514350">
              <a:buAutoNum type="alphaUcParenR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4676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User Input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input() to ask for user input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b="1" dirty="0" smtClean="0">
                <a:solidFill>
                  <a:srgbClr val="00B0F0"/>
                </a:solidFill>
              </a:rPr>
              <a:t>name = input(“What is your name?” )</a:t>
            </a:r>
          </a:p>
          <a:p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b="1" dirty="0" smtClean="0">
                <a:solidFill>
                  <a:srgbClr val="00B0F0"/>
                </a:solidFill>
              </a:rPr>
              <a:t>ge = input(“What is your age? ”)</a:t>
            </a:r>
          </a:p>
          <a:p>
            <a:r>
              <a:rPr lang="en-US" dirty="0" smtClean="0"/>
              <a:t>Can you print the person’s name and age on the screen?</a:t>
            </a:r>
          </a:p>
          <a:p>
            <a:r>
              <a:rPr lang="en-US" dirty="0" smtClean="0"/>
              <a:t>Sample output:</a:t>
            </a:r>
          </a:p>
          <a:p>
            <a:pPr lvl="1"/>
            <a:r>
              <a:rPr lang="en-US" dirty="0" smtClean="0"/>
              <a:t>Your name is </a:t>
            </a:r>
            <a:r>
              <a:rPr lang="en-US" dirty="0" smtClean="0">
                <a:solidFill>
                  <a:srgbClr val="00B050"/>
                </a:solidFill>
              </a:rPr>
              <a:t>Martin</a:t>
            </a:r>
            <a:r>
              <a:rPr lang="en-US" dirty="0" smtClean="0"/>
              <a:t>. You are </a:t>
            </a:r>
            <a:r>
              <a:rPr lang="en-US" dirty="0" smtClean="0">
                <a:solidFill>
                  <a:srgbClr val="00B050"/>
                </a:solidFill>
              </a:rPr>
              <a:t>25</a:t>
            </a:r>
            <a:r>
              <a:rPr lang="en-US" dirty="0" smtClean="0"/>
              <a:t> years old.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55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Challenge </a:t>
            </a:r>
            <a:r>
              <a:rPr lang="en-US" b="1" dirty="0" smtClean="0"/>
              <a:t>5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you convert speed in m/s to km/h</a:t>
            </a:r>
            <a:r>
              <a:rPr lang="en-US" dirty="0" smtClean="0"/>
              <a:t>?</a:t>
            </a:r>
          </a:p>
          <a:p>
            <a:r>
              <a:rPr lang="en-US" dirty="0" smtClean="0"/>
              <a:t>Ask the user to key in the speed in m/s and display the speed in km/h.</a:t>
            </a:r>
          </a:p>
          <a:p>
            <a:r>
              <a:rPr lang="en-US" dirty="0" smtClean="0"/>
              <a:t>Sample output:</a:t>
            </a:r>
          </a:p>
          <a:p>
            <a:endParaRPr lang="en-US" dirty="0"/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092054"/>
            <a:ext cx="6724045" cy="154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4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Challenge </a:t>
            </a:r>
            <a:r>
              <a:rPr lang="en-US" b="1" dirty="0" smtClean="0"/>
              <a:t>6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you write a program that converts time in minutes to time in hours and minutes?</a:t>
            </a:r>
          </a:p>
          <a:p>
            <a:r>
              <a:rPr lang="en-US" dirty="0" smtClean="0"/>
              <a:t>Ask the user to key in the time in hours and display the time in hours and minutes.</a:t>
            </a:r>
          </a:p>
          <a:p>
            <a:r>
              <a:rPr lang="en-US" dirty="0" smtClean="0"/>
              <a:t>Sample output: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54" y="4572000"/>
            <a:ext cx="665544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Challenge </a:t>
            </a:r>
            <a:r>
              <a:rPr lang="en-US" b="1" dirty="0" smtClean="0"/>
              <a:t>7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convert time in seconds to time in hours, minutes and seconds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Ask the user to key in the time in seconds and display the time in hours, minutes and seconds.</a:t>
            </a:r>
          </a:p>
          <a:p>
            <a:r>
              <a:rPr lang="en-US" dirty="0" smtClean="0"/>
              <a:t>Sample output: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6" y="5029200"/>
            <a:ext cx="8811904" cy="154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Making 1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program does the same thing forever, it is boring and not very useful.</a:t>
            </a:r>
          </a:p>
          <a:p>
            <a:r>
              <a:rPr lang="en-US" dirty="0" smtClean="0"/>
              <a:t>Programs must be able to make decisions what to do based on user’s input(s).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If the user key in the correct answer, add 2 point to the score. If the user key in the wrong answer, minus 1 point to the score.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9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Making 2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will make decision by testing a </a:t>
            </a:r>
            <a:r>
              <a:rPr lang="en-US" i="1" dirty="0" smtClean="0"/>
              <a:t>condition</a:t>
            </a:r>
            <a:r>
              <a:rPr lang="en-US" dirty="0" smtClean="0"/>
              <a:t>, whether it is </a:t>
            </a:r>
            <a:r>
              <a:rPr lang="en-US" i="1" dirty="0" smtClean="0"/>
              <a:t>True</a:t>
            </a:r>
            <a:r>
              <a:rPr lang="en-US" dirty="0" smtClean="0"/>
              <a:t> or </a:t>
            </a:r>
            <a:r>
              <a:rPr lang="en-US" i="1" dirty="0" smtClean="0"/>
              <a:t>False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it is True, it will execute the codes in the True branch.</a:t>
            </a:r>
          </a:p>
          <a:p>
            <a:r>
              <a:rPr lang="en-US" dirty="0" smtClean="0"/>
              <a:t>If it is False, it will execute the codes in the False branch.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830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Different versions of Raspberry Pi</a:t>
            </a:r>
            <a:endParaRPr lang="en-US" b="1" dirty="0"/>
          </a:p>
        </p:txBody>
      </p:sp>
      <p:pic>
        <p:nvPicPr>
          <p:cNvPr id="4" name="Content Placeholder 3" descr="Rpi_versio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20" y="1371600"/>
            <a:ext cx="8120480" cy="5486400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057364"/>
            <a:ext cx="3737286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Making 3</a:t>
            </a:r>
            <a:endParaRPr lang="en-SG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5240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f &lt;condition is True&gt;:</a:t>
            </a:r>
          </a:p>
          <a:p>
            <a:r>
              <a:rPr lang="en-US" dirty="0" smtClean="0"/>
              <a:t>      &lt;execute the codes in the True branch&gt;</a:t>
            </a:r>
          </a:p>
          <a:p>
            <a:r>
              <a:rPr lang="en-US" dirty="0"/>
              <a:t>e</a:t>
            </a:r>
            <a:r>
              <a:rPr lang="en-US" dirty="0" smtClean="0"/>
              <a:t>lse:  #(&lt;condition is False&gt;)</a:t>
            </a:r>
          </a:p>
          <a:p>
            <a:r>
              <a:rPr lang="en-US" dirty="0" smtClean="0"/>
              <a:t>      &lt;execute the codes in the False branch&gt;</a:t>
            </a:r>
            <a:endParaRPr lang="en-SG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97" y="3276600"/>
            <a:ext cx="4303387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6473" y="3429000"/>
            <a:ext cx="6186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&lt;</a:t>
            </a:r>
            <a:r>
              <a:rPr lang="en-US" dirty="0" smtClean="0"/>
              <a:t>condition 1 </a:t>
            </a:r>
            <a:r>
              <a:rPr lang="en-US" dirty="0"/>
              <a:t>is True&gt;:</a:t>
            </a:r>
          </a:p>
          <a:p>
            <a:r>
              <a:rPr lang="en-US" dirty="0"/>
              <a:t>	&lt;execute the codes in </a:t>
            </a:r>
            <a:r>
              <a:rPr lang="en-US" dirty="0" smtClean="0"/>
              <a:t>the body of If&gt;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lif</a:t>
            </a:r>
            <a:r>
              <a:rPr lang="en-US" dirty="0" smtClean="0"/>
              <a:t> &lt;condition 2 is True&gt;:</a:t>
            </a:r>
          </a:p>
          <a:p>
            <a:r>
              <a:rPr lang="en-US" dirty="0" smtClean="0"/>
              <a:t>      &lt;execute the codes in the body of </a:t>
            </a:r>
            <a:r>
              <a:rPr lang="en-US" dirty="0" err="1" smtClean="0"/>
              <a:t>elif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else:  </a:t>
            </a:r>
            <a:r>
              <a:rPr lang="en-US" dirty="0" smtClean="0"/>
              <a:t>#(&lt;both condition 1 and 2 are </a:t>
            </a:r>
            <a:r>
              <a:rPr lang="en-US" dirty="0"/>
              <a:t>False&gt;)</a:t>
            </a:r>
          </a:p>
          <a:p>
            <a:r>
              <a:rPr lang="en-US" dirty="0" smtClean="0"/>
              <a:t>      &lt;</a:t>
            </a:r>
            <a:r>
              <a:rPr lang="en-US" dirty="0"/>
              <a:t>execute the codes in the </a:t>
            </a:r>
            <a:r>
              <a:rPr lang="en-US" dirty="0" smtClean="0"/>
              <a:t>body of else&gt;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72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Password checker 1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setup a password checker to give the following sample outputs:</a:t>
            </a:r>
          </a:p>
          <a:p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976499"/>
            <a:ext cx="5794190" cy="1595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79" y="4953000"/>
            <a:ext cx="5819211" cy="13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Password checker 2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Step 1: Setup a password.</a:t>
            </a:r>
          </a:p>
          <a:p>
            <a:pPr marL="0" indent="0">
              <a:buNone/>
            </a:pPr>
            <a:r>
              <a:rPr lang="en-US" dirty="0" smtClean="0"/>
              <a:t>Step 2: Ask user to enter password.</a:t>
            </a:r>
          </a:p>
          <a:p>
            <a:pPr marL="0" indent="0">
              <a:buNone/>
            </a:pPr>
            <a:r>
              <a:rPr lang="en-US" dirty="0" smtClean="0"/>
              <a:t>Step 3: Test the password.</a:t>
            </a:r>
          </a:p>
          <a:p>
            <a:pPr marL="0" indent="0">
              <a:buNone/>
            </a:pPr>
            <a:r>
              <a:rPr lang="en-US" dirty="0" smtClean="0"/>
              <a:t>Step 4: print appropriate statements depending on condition.</a:t>
            </a:r>
          </a:p>
          <a:p>
            <a:pPr marL="0" indent="0">
              <a:buNone/>
            </a:pPr>
            <a:r>
              <a:rPr lang="en-US" dirty="0" smtClean="0"/>
              <a:t>Sample code: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c</a:t>
            </a:r>
            <a:r>
              <a:rPr lang="en-US" b="1" dirty="0" err="1" smtClean="0">
                <a:solidFill>
                  <a:srgbClr val="00B0F0"/>
                </a:solidFill>
              </a:rPr>
              <a:t>orrect_password</a:t>
            </a:r>
            <a:r>
              <a:rPr lang="en-US" b="1" dirty="0" smtClean="0">
                <a:solidFill>
                  <a:srgbClr val="00B0F0"/>
                </a:solidFill>
              </a:rPr>
              <a:t> =  </a:t>
            </a:r>
            <a:r>
              <a:rPr lang="en-US" b="1" dirty="0" smtClean="0">
                <a:solidFill>
                  <a:srgbClr val="00B0F0"/>
                </a:solidFill>
              </a:rPr>
              <a:t>____________________ </a:t>
            </a:r>
            <a:r>
              <a:rPr lang="en-US" dirty="0" smtClean="0">
                <a:solidFill>
                  <a:srgbClr val="002060"/>
                </a:solidFill>
              </a:rPr>
              <a:t>#(step 1)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password = </a:t>
            </a:r>
            <a:r>
              <a:rPr lang="en-US" b="1" dirty="0" smtClean="0">
                <a:solidFill>
                  <a:srgbClr val="00B0F0"/>
                </a:solidFill>
              </a:rPr>
              <a:t>____________________________ </a:t>
            </a:r>
            <a:r>
              <a:rPr lang="en-US" dirty="0" smtClean="0">
                <a:solidFill>
                  <a:srgbClr val="002060"/>
                </a:solidFill>
              </a:rPr>
              <a:t>#(step 2)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f password == </a:t>
            </a:r>
            <a:r>
              <a:rPr lang="en-US" b="1" dirty="0" err="1" smtClean="0">
                <a:solidFill>
                  <a:srgbClr val="00B0F0"/>
                </a:solidFill>
              </a:rPr>
              <a:t>correct_password</a:t>
            </a:r>
            <a:r>
              <a:rPr lang="en-US" b="1" dirty="0" smtClean="0">
                <a:solidFill>
                  <a:srgbClr val="00B0F0"/>
                </a:solidFill>
              </a:rPr>
              <a:t>:                        </a:t>
            </a:r>
            <a:r>
              <a:rPr lang="en-US" dirty="0" smtClean="0">
                <a:solidFill>
                  <a:srgbClr val="002060"/>
                </a:solidFill>
              </a:rPr>
              <a:t>#(step 3)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    print  </a:t>
            </a:r>
            <a:r>
              <a:rPr lang="en-US" b="1" dirty="0" smtClean="0">
                <a:solidFill>
                  <a:srgbClr val="00B0F0"/>
                </a:solidFill>
              </a:rPr>
              <a:t>_______________________________ </a:t>
            </a:r>
            <a:r>
              <a:rPr lang="en-US" dirty="0" smtClean="0">
                <a:solidFill>
                  <a:srgbClr val="002060"/>
                </a:solidFill>
              </a:rPr>
              <a:t>#(step </a:t>
            </a:r>
            <a:r>
              <a:rPr lang="en-US" dirty="0">
                <a:solidFill>
                  <a:srgbClr val="002060"/>
                </a:solidFill>
              </a:rPr>
              <a:t>4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e</a:t>
            </a:r>
            <a:r>
              <a:rPr lang="en-US" b="1" dirty="0" smtClean="0">
                <a:solidFill>
                  <a:srgbClr val="00B0F0"/>
                </a:solidFill>
              </a:rPr>
              <a:t>lse: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    print  </a:t>
            </a:r>
            <a:r>
              <a:rPr lang="en-US" b="1" dirty="0" smtClean="0">
                <a:solidFill>
                  <a:srgbClr val="00B0F0"/>
                </a:solidFill>
              </a:rPr>
              <a:t>_______________________________ </a:t>
            </a:r>
            <a:r>
              <a:rPr lang="en-US" dirty="0" smtClean="0">
                <a:solidFill>
                  <a:srgbClr val="002060"/>
                </a:solidFill>
              </a:rPr>
              <a:t>#(step 4)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Conditions in Decision Making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condition(s) in a test can be expressed through the use of comparison operators.</a:t>
            </a:r>
          </a:p>
          <a:p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88523"/>
              </p:ext>
            </p:extLst>
          </p:nvPr>
        </p:nvGraphicFramePr>
        <p:xfrm>
          <a:off x="609600" y="2819400"/>
          <a:ext cx="7848601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688"/>
                <a:gridCol w="5395913"/>
              </a:tblGrid>
              <a:tr h="511629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does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62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 == b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Evaluates to True</a:t>
                      </a:r>
                      <a:r>
                        <a:rPr lang="en-US" b="1" baseline="0" dirty="0" smtClean="0"/>
                        <a:t> when a is equal to b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62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 != b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Evaluates to True</a:t>
                      </a:r>
                      <a:r>
                        <a:rPr lang="en-US" b="1" baseline="0" dirty="0" smtClean="0"/>
                        <a:t> when a is not equal to b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62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 &lt; b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Evaluates to True when a is less than b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62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 &gt; b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Evaluates</a:t>
                      </a:r>
                      <a:r>
                        <a:rPr lang="en-US" b="1" baseline="0" dirty="0" smtClean="0"/>
                        <a:t> to True when a is more than b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62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 &lt;= b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Evaluates</a:t>
                      </a:r>
                      <a:r>
                        <a:rPr lang="en-US" b="1" baseline="0" dirty="0" smtClean="0"/>
                        <a:t> to True when a is less than or equal to b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62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 &gt;= b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Evaluates to True when a is more than or equal to b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81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When to use =, ==?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b="1" dirty="0" smtClean="0">
                <a:solidFill>
                  <a:srgbClr val="00B0F0"/>
                </a:solidFill>
              </a:rPr>
              <a:t> = 1 </a:t>
            </a:r>
            <a:r>
              <a:rPr lang="en-US" u="sng" dirty="0" smtClean="0"/>
              <a:t>assigns</a:t>
            </a:r>
            <a:r>
              <a:rPr lang="en-US" dirty="0" smtClean="0"/>
              <a:t> the value 1 to the variable a</a:t>
            </a:r>
          </a:p>
          <a:p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b="1" dirty="0" smtClean="0">
                <a:solidFill>
                  <a:srgbClr val="00B0F0"/>
                </a:solidFill>
              </a:rPr>
              <a:t> == 1 </a:t>
            </a:r>
            <a:r>
              <a:rPr lang="en-US" u="sng" dirty="0" smtClean="0"/>
              <a:t>checks</a:t>
            </a:r>
            <a:r>
              <a:rPr lang="en-US" dirty="0" smtClean="0"/>
              <a:t> whether the variable a is equal to 1.</a:t>
            </a:r>
          </a:p>
          <a:p>
            <a:pPr lvl="1"/>
            <a:r>
              <a:rPr lang="en-US" dirty="0" smtClean="0"/>
              <a:t>It returns </a:t>
            </a:r>
            <a:r>
              <a:rPr lang="en-US" b="1" dirty="0" smtClean="0"/>
              <a:t>True</a:t>
            </a:r>
            <a:r>
              <a:rPr lang="en-US" dirty="0" smtClean="0"/>
              <a:t> if they are equal</a:t>
            </a:r>
          </a:p>
          <a:p>
            <a:pPr lvl="1"/>
            <a:r>
              <a:rPr lang="en-US" dirty="0" smtClean="0"/>
              <a:t>It returns </a:t>
            </a:r>
            <a:r>
              <a:rPr lang="en-US" b="1" dirty="0" smtClean="0"/>
              <a:t>False</a:t>
            </a:r>
            <a:r>
              <a:rPr lang="en-US" dirty="0" smtClean="0"/>
              <a:t> if they are not equal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00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Challenge </a:t>
            </a:r>
            <a:r>
              <a:rPr lang="en-US" b="1" dirty="0" smtClean="0"/>
              <a:t>8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you write a program that tells the shopper what is their free gift based on this table?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Tip: Use if…</a:t>
            </a:r>
            <a:r>
              <a:rPr lang="en-US" dirty="0" err="1" smtClean="0"/>
              <a:t>elif</a:t>
            </a:r>
            <a:r>
              <a:rPr lang="en-US" dirty="0" smtClean="0"/>
              <a:t>…else…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677733"/>
              </p:ext>
            </p:extLst>
          </p:nvPr>
        </p:nvGraphicFramePr>
        <p:xfrm>
          <a:off x="533400" y="3505200"/>
          <a:ext cx="7696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Amount spent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&lt;$100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&gt;= $100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&gt;=</a:t>
                      </a:r>
                      <a:r>
                        <a:rPr lang="en-US" b="1" baseline="0" dirty="0" smtClean="0"/>
                        <a:t> $500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Free Gift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None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Cap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Shaver</a:t>
                      </a:r>
                      <a:endParaRPr lang="en-SG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Sample outputs: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program can only run for one shopper. But there are hundreds of shoppers a day. How can we improve our program?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838200"/>
            <a:ext cx="4401687" cy="1259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08" y="2286000"/>
            <a:ext cx="4307892" cy="1174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573858"/>
            <a:ext cx="4267200" cy="11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Repetition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write a program that do the same thing over and over again until a condition is satisfied.</a:t>
            </a:r>
          </a:p>
          <a:p>
            <a:r>
              <a:rPr lang="en-US" dirty="0" smtClean="0"/>
              <a:t>We can use a while-loop or a for-loop to achieve this.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951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forever while-loop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  </a:t>
            </a:r>
            <a:r>
              <a:rPr lang="en-US" b="1" dirty="0" smtClean="0">
                <a:solidFill>
                  <a:srgbClr val="00B0F0"/>
                </a:solidFill>
              </a:rPr>
              <a:t>  status </a:t>
            </a:r>
            <a:r>
              <a:rPr lang="en-US" b="1" dirty="0">
                <a:solidFill>
                  <a:srgbClr val="00B0F0"/>
                </a:solidFill>
              </a:rPr>
              <a:t>=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    while status == True: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B0F0"/>
                </a:solidFill>
              </a:rPr>
              <a:t>&lt;do these&gt;</a:t>
            </a:r>
          </a:p>
          <a:p>
            <a:endParaRPr lang="en-US" dirty="0" smtClean="0"/>
          </a:p>
          <a:p>
            <a:r>
              <a:rPr lang="en-US" dirty="0" smtClean="0"/>
              <a:t>Let’s implement the while-loop in our free gift codes.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3200400" y="2567633"/>
            <a:ext cx="2362200" cy="937567"/>
            <a:chOff x="3352800" y="3059668"/>
            <a:chExt cx="2362200" cy="937567"/>
          </a:xfrm>
        </p:grpSpPr>
        <p:sp>
          <p:nvSpPr>
            <p:cNvPr id="5" name="TextBox 4"/>
            <p:cNvSpPr txBox="1"/>
            <p:nvPr/>
          </p:nvSpPr>
          <p:spPr>
            <a:xfrm>
              <a:off x="3886200" y="3059668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Check condition</a:t>
              </a:r>
              <a:endParaRPr lang="en-SG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352800" y="3429000"/>
              <a:ext cx="1219200" cy="5682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64274" y="2242066"/>
            <a:ext cx="2514600" cy="729734"/>
            <a:chOff x="838200" y="2699266"/>
            <a:chExt cx="2514600" cy="729734"/>
          </a:xfrm>
        </p:grpSpPr>
        <p:sp>
          <p:nvSpPr>
            <p:cNvPr id="6" name="TextBox 5"/>
            <p:cNvSpPr txBox="1"/>
            <p:nvPr/>
          </p:nvSpPr>
          <p:spPr>
            <a:xfrm>
              <a:off x="838200" y="2699266"/>
              <a:ext cx="2514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Set initial condition</a:t>
              </a:r>
              <a:endParaRPr lang="en-SG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095500" y="3068598"/>
              <a:ext cx="0" cy="360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498074" y="3276600"/>
            <a:ext cx="2512326" cy="369332"/>
            <a:chOff x="4419600" y="3812569"/>
            <a:chExt cx="2512326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103126" y="3812569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Ends with a colon</a:t>
              </a:r>
              <a:endParaRPr lang="en-SG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419600" y="3997235"/>
              <a:ext cx="533400" cy="184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95600" y="4191000"/>
            <a:ext cx="3232813" cy="685800"/>
            <a:chOff x="2286000" y="4876800"/>
            <a:chExt cx="3232813" cy="685800"/>
          </a:xfrm>
        </p:grpSpPr>
        <p:sp>
          <p:nvSpPr>
            <p:cNvPr id="8" name="TextBox 7"/>
            <p:cNvSpPr txBox="1"/>
            <p:nvPr/>
          </p:nvSpPr>
          <p:spPr>
            <a:xfrm>
              <a:off x="3320387" y="5193268"/>
              <a:ext cx="219842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Codes are indented</a:t>
              </a:r>
              <a:endParaRPr lang="en-SG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2286000" y="4876800"/>
              <a:ext cx="1034387" cy="3164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39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Sample output:</a:t>
            </a:r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08" y="905354"/>
            <a:ext cx="4634092" cy="549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8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Top View of RPi</a:t>
            </a: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399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While-loop with exit 1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 1: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   </a:t>
            </a:r>
            <a:r>
              <a:rPr lang="en-US" b="1" dirty="0" err="1" smtClean="0">
                <a:solidFill>
                  <a:srgbClr val="00B0F0"/>
                </a:solidFill>
              </a:rPr>
              <a:t>num</a:t>
            </a:r>
            <a:r>
              <a:rPr lang="en-US" b="1" dirty="0" smtClean="0">
                <a:solidFill>
                  <a:srgbClr val="00B0F0"/>
                </a:solidFill>
              </a:rPr>
              <a:t>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   while </a:t>
            </a:r>
            <a:r>
              <a:rPr lang="en-US" b="1" dirty="0" err="1" smtClean="0">
                <a:solidFill>
                  <a:srgbClr val="00B0F0"/>
                </a:solidFill>
              </a:rPr>
              <a:t>num</a:t>
            </a:r>
            <a:r>
              <a:rPr lang="en-US" b="1" dirty="0" smtClean="0">
                <a:solidFill>
                  <a:srgbClr val="00B0F0"/>
                </a:solidFill>
              </a:rPr>
              <a:t> &lt; 10:</a:t>
            </a:r>
            <a:endParaRPr lang="en-SG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smtClean="0">
                <a:solidFill>
                  <a:srgbClr val="00B0F0"/>
                </a:solidFill>
              </a:rPr>
              <a:t>print (</a:t>
            </a:r>
            <a:r>
              <a:rPr lang="en-US" b="1" dirty="0" err="1" smtClean="0">
                <a:solidFill>
                  <a:srgbClr val="00B0F0"/>
                </a:solidFill>
              </a:rPr>
              <a:t>num</a:t>
            </a:r>
            <a:r>
              <a:rPr lang="en-US" b="1" dirty="0" smtClean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err="1" smtClean="0">
                <a:solidFill>
                  <a:srgbClr val="00B0F0"/>
                </a:solidFill>
              </a:rPr>
              <a:t>num</a:t>
            </a:r>
            <a:r>
              <a:rPr lang="en-US" b="1" dirty="0" smtClean="0">
                <a:solidFill>
                  <a:srgbClr val="00B0F0"/>
                </a:solidFill>
              </a:rPr>
              <a:t> =  </a:t>
            </a:r>
            <a:r>
              <a:rPr lang="en-US" b="1" dirty="0" err="1" smtClean="0">
                <a:solidFill>
                  <a:srgbClr val="00B0F0"/>
                </a:solidFill>
              </a:rPr>
              <a:t>num</a:t>
            </a:r>
            <a:r>
              <a:rPr lang="en-US" b="1" dirty="0" smtClean="0">
                <a:solidFill>
                  <a:srgbClr val="00B0F0"/>
                </a:solidFill>
              </a:rPr>
              <a:t> + 1</a:t>
            </a:r>
          </a:p>
          <a:p>
            <a:r>
              <a:rPr lang="en-US" dirty="0" smtClean="0"/>
              <a:t>The above codes will print ___________</a:t>
            </a:r>
          </a:p>
          <a:p>
            <a:r>
              <a:rPr lang="en-US" dirty="0" smtClean="0"/>
              <a:t>Once </a:t>
            </a:r>
            <a:r>
              <a:rPr lang="en-US" dirty="0" err="1" smtClean="0"/>
              <a:t>num</a:t>
            </a:r>
            <a:r>
              <a:rPr lang="en-US" dirty="0" smtClean="0"/>
              <a:t> = 10, it will exit the while loop.</a:t>
            </a:r>
          </a:p>
          <a:p>
            <a:r>
              <a:rPr lang="en-US" dirty="0" smtClean="0"/>
              <a:t>Can you use a while loop to print 10-1?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45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While-loop with exit 2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 2: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   </a:t>
            </a:r>
            <a:r>
              <a:rPr lang="en-US" b="1" dirty="0" err="1" smtClean="0">
                <a:solidFill>
                  <a:srgbClr val="00B0F0"/>
                </a:solidFill>
              </a:rPr>
              <a:t>num</a:t>
            </a:r>
            <a:r>
              <a:rPr lang="en-US" b="1" dirty="0" smtClean="0">
                <a:solidFill>
                  <a:srgbClr val="00B0F0"/>
                </a:solidFill>
              </a:rPr>
              <a:t>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   while </a:t>
            </a:r>
            <a:r>
              <a:rPr lang="en-US" b="1" dirty="0" err="1" smtClean="0">
                <a:solidFill>
                  <a:srgbClr val="00B0F0"/>
                </a:solidFill>
              </a:rPr>
              <a:t>num</a:t>
            </a:r>
            <a:r>
              <a:rPr lang="en-US" b="1" dirty="0" smtClean="0">
                <a:solidFill>
                  <a:srgbClr val="00B0F0"/>
                </a:solidFill>
              </a:rPr>
              <a:t> &lt; 10:</a:t>
            </a:r>
            <a:endParaRPr lang="en-SG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smtClean="0">
                <a:solidFill>
                  <a:srgbClr val="00B0F0"/>
                </a:solidFill>
              </a:rPr>
              <a:t>if </a:t>
            </a:r>
            <a:r>
              <a:rPr lang="en-US" b="1" dirty="0" err="1" smtClean="0">
                <a:solidFill>
                  <a:srgbClr val="00B0F0"/>
                </a:solidFill>
              </a:rPr>
              <a:t>num</a:t>
            </a:r>
            <a:r>
              <a:rPr lang="en-US" b="1" dirty="0" smtClean="0">
                <a:solidFill>
                  <a:srgbClr val="00B0F0"/>
                </a:solidFill>
              </a:rPr>
              <a:t> == 5: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smtClean="0">
                <a:solidFill>
                  <a:srgbClr val="00B0F0"/>
                </a:solidFill>
              </a:rPr>
              <a:t>	break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smtClean="0">
                <a:solidFill>
                  <a:srgbClr val="00B0F0"/>
                </a:solidFill>
              </a:rPr>
              <a:t>print (</a:t>
            </a:r>
            <a:r>
              <a:rPr lang="en-US" b="1" dirty="0" err="1" smtClean="0">
                <a:solidFill>
                  <a:srgbClr val="00B0F0"/>
                </a:solidFill>
              </a:rPr>
              <a:t>num</a:t>
            </a:r>
            <a:r>
              <a:rPr lang="en-US" b="1" dirty="0" smtClean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err="1" smtClean="0">
                <a:solidFill>
                  <a:srgbClr val="00B0F0"/>
                </a:solidFill>
              </a:rPr>
              <a:t>num</a:t>
            </a:r>
            <a:r>
              <a:rPr lang="en-US" b="1" dirty="0" smtClean="0">
                <a:solidFill>
                  <a:srgbClr val="00B0F0"/>
                </a:solidFill>
              </a:rPr>
              <a:t> =  </a:t>
            </a:r>
            <a:r>
              <a:rPr lang="en-US" b="1" dirty="0" err="1" smtClean="0">
                <a:solidFill>
                  <a:srgbClr val="00B0F0"/>
                </a:solidFill>
              </a:rPr>
              <a:t>num</a:t>
            </a:r>
            <a:r>
              <a:rPr lang="en-US" b="1" dirty="0" smtClean="0">
                <a:solidFill>
                  <a:srgbClr val="00B0F0"/>
                </a:solidFill>
              </a:rPr>
              <a:t> + 1</a:t>
            </a:r>
          </a:p>
          <a:p>
            <a:r>
              <a:rPr lang="en-US" dirty="0" smtClean="0"/>
              <a:t>The above codes will print ___________</a:t>
            </a:r>
          </a:p>
          <a:p>
            <a:r>
              <a:rPr lang="en-US" dirty="0" smtClean="0"/>
              <a:t>Once </a:t>
            </a:r>
            <a:r>
              <a:rPr lang="en-US" dirty="0" err="1" smtClean="0"/>
              <a:t>num</a:t>
            </a:r>
            <a:r>
              <a:rPr lang="en-US" dirty="0" smtClean="0"/>
              <a:t> = 5, it will exit the while loop.</a:t>
            </a:r>
          </a:p>
          <a:p>
            <a:r>
              <a:rPr lang="en-US" dirty="0" smtClean="0"/>
              <a:t>Can you modify your password checker such that the user will keep trying until he gets his password correct?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65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Sample output: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4400"/>
            <a:ext cx="7886853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8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For-loop 1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B0F0"/>
                </a:solidFill>
              </a:rPr>
              <a:t>f</a:t>
            </a:r>
            <a:r>
              <a:rPr lang="en-US" b="1" dirty="0" smtClean="0">
                <a:solidFill>
                  <a:srgbClr val="00B0F0"/>
                </a:solidFill>
              </a:rPr>
              <a:t>or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 in range(3):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smtClean="0">
                <a:solidFill>
                  <a:srgbClr val="00B0F0"/>
                </a:solidFill>
              </a:rPr>
              <a:t>print (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dirty="0" smtClean="0"/>
              <a:t>What numbers get printed? ___________</a:t>
            </a:r>
          </a:p>
          <a:p>
            <a:r>
              <a:rPr lang="en-US" dirty="0" smtClean="0"/>
              <a:t>range(x) function is often used with for-loop when we know how many times we want to run the loop repeatedly.</a:t>
            </a:r>
          </a:p>
          <a:p>
            <a:r>
              <a:rPr lang="en-US" dirty="0" smtClean="0"/>
              <a:t>The value of the variable “</a:t>
            </a:r>
            <a:r>
              <a:rPr lang="en-US" dirty="0" err="1" smtClean="0"/>
              <a:t>i</a:t>
            </a:r>
            <a:r>
              <a:rPr lang="en-US" dirty="0" smtClean="0"/>
              <a:t>” takes on the value 0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1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2</a:t>
            </a:r>
            <a:r>
              <a:rPr lang="en-US" dirty="0" smtClean="0">
                <a:sym typeface="Wingdings" panose="05000000000000000000" pitchFamily="2" charset="2"/>
              </a:rPr>
              <a:t>…. each time the loop is repeated.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880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For-loop 2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if we want to print numbers from 10…49?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f</a:t>
            </a:r>
            <a:r>
              <a:rPr lang="en-US" b="1" dirty="0" smtClean="0">
                <a:solidFill>
                  <a:srgbClr val="00B0F0"/>
                </a:solidFill>
              </a:rPr>
              <a:t>or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 in range(10, 50, 1):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smtClean="0">
                <a:solidFill>
                  <a:srgbClr val="00B0F0"/>
                </a:solidFill>
              </a:rPr>
              <a:t>print </a:t>
            </a: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endParaRPr lang="en-US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if we want to print 10, 20, ….90, 100?</a:t>
            </a:r>
          </a:p>
          <a:p>
            <a:r>
              <a:rPr lang="en-US" dirty="0" smtClean="0"/>
              <a:t>What if we want to print 100, 95, … 15, 10?</a:t>
            </a:r>
            <a:endParaRPr lang="en-SG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09800" y="2209800"/>
            <a:ext cx="914400" cy="1143000"/>
            <a:chOff x="2286000" y="2286000"/>
            <a:chExt cx="914400" cy="1143000"/>
          </a:xfrm>
        </p:grpSpPr>
        <p:sp>
          <p:nvSpPr>
            <p:cNvPr id="4" name="TextBox 3"/>
            <p:cNvSpPr txBox="1"/>
            <p:nvPr/>
          </p:nvSpPr>
          <p:spPr>
            <a:xfrm>
              <a:off x="2286000" y="2286000"/>
              <a:ext cx="9144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</a:t>
              </a:r>
            </a:p>
            <a:p>
              <a:r>
                <a:rPr lang="en-US" dirty="0" err="1" smtClean="0"/>
                <a:t>i</a:t>
              </a:r>
              <a:r>
                <a:rPr lang="en-US" dirty="0" smtClean="0"/>
                <a:t> = 10</a:t>
              </a:r>
              <a:endParaRPr lang="en-SG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819400" y="2932331"/>
              <a:ext cx="76200" cy="4966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505200" y="2209800"/>
            <a:ext cx="914400" cy="1143000"/>
            <a:chOff x="3581400" y="2286000"/>
            <a:chExt cx="914400" cy="1143000"/>
          </a:xfrm>
        </p:grpSpPr>
        <p:sp>
          <p:nvSpPr>
            <p:cNvPr id="5" name="TextBox 4"/>
            <p:cNvSpPr txBox="1"/>
            <p:nvPr/>
          </p:nvSpPr>
          <p:spPr>
            <a:xfrm>
              <a:off x="3581400" y="2286000"/>
              <a:ext cx="9144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</a:t>
              </a:r>
            </a:p>
            <a:p>
              <a:r>
                <a:rPr lang="en-US" dirty="0" err="1" smtClean="0"/>
                <a:t>i</a:t>
              </a:r>
              <a:r>
                <a:rPr lang="en-US" dirty="0" smtClean="0"/>
                <a:t> = 50-1</a:t>
              </a:r>
              <a:endParaRPr lang="en-SG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581400" y="2932331"/>
              <a:ext cx="457200" cy="4966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886200" y="3733800"/>
            <a:ext cx="1295400" cy="762000"/>
            <a:chOff x="4191000" y="3886200"/>
            <a:chExt cx="1295400" cy="762000"/>
          </a:xfrm>
        </p:grpSpPr>
        <p:sp>
          <p:nvSpPr>
            <p:cNvPr id="6" name="TextBox 5"/>
            <p:cNvSpPr txBox="1"/>
            <p:nvPr/>
          </p:nvSpPr>
          <p:spPr>
            <a:xfrm>
              <a:off x="4572000" y="4001869"/>
              <a:ext cx="9144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Step</a:t>
              </a:r>
            </a:p>
            <a:p>
              <a:r>
                <a:rPr lang="en-US" dirty="0" smtClean="0"/>
                <a:t>+1</a:t>
              </a:r>
              <a:endParaRPr lang="en-SG" dirty="0"/>
            </a:p>
          </p:txBody>
        </p:sp>
        <p:cxnSp>
          <p:nvCxnSpPr>
            <p:cNvPr id="12" name="Straight Arrow Connector 11"/>
            <p:cNvCxnSpPr>
              <a:stCxn id="6" idx="1"/>
            </p:cNvCxnSpPr>
            <p:nvPr/>
          </p:nvCxnSpPr>
          <p:spPr>
            <a:xfrm flipH="1" flipV="1">
              <a:off x="4191000" y="3886200"/>
              <a:ext cx="381000" cy="4388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8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Challenge </a:t>
            </a:r>
            <a:r>
              <a:rPr lang="en-US" b="1" dirty="0" smtClean="0"/>
              <a:t>9a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print out the 7 times table using 2 lines of code?</a:t>
            </a:r>
          </a:p>
          <a:p>
            <a:r>
              <a:rPr lang="en-US" dirty="0" smtClean="0"/>
              <a:t>Sample output: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13" y="2829962"/>
            <a:ext cx="5081787" cy="402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Challenge </a:t>
            </a:r>
            <a:r>
              <a:rPr lang="en-US" b="1" dirty="0" smtClean="0"/>
              <a:t>9b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let the user decide what times table he wants?</a:t>
            </a:r>
          </a:p>
          <a:p>
            <a:r>
              <a:rPr lang="en-US" dirty="0" smtClean="0"/>
              <a:t>Can you let the user decide what the last number to be multiply with?</a:t>
            </a:r>
          </a:p>
          <a:p>
            <a:r>
              <a:rPr lang="en-US" dirty="0" smtClean="0"/>
              <a:t>Sample output:</a:t>
            </a:r>
          </a:p>
          <a:p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25" y="4495800"/>
            <a:ext cx="6446575" cy="22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Pi Wedge Pin mapping</a:t>
            </a:r>
            <a:endParaRPr lang="en-S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219200"/>
            <a:ext cx="8458199" cy="5638799"/>
          </a:xfrm>
        </p:spPr>
      </p:pic>
    </p:spTree>
    <p:extLst>
      <p:ext uri="{BB962C8B-B14F-4D97-AF65-F5344CB8AC3E}">
        <p14:creationId xmlns:p14="http://schemas.microsoft.com/office/powerpoint/2010/main" val="39763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Blinking LED 1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do it by using a Pi Wedge.</a:t>
            </a:r>
          </a:p>
          <a:p>
            <a:r>
              <a:rPr lang="en-US" dirty="0" smtClean="0"/>
              <a:t>Why use a Pi Wedge?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gives a clearer indication of the pins used</a:t>
            </a:r>
            <a:endParaRPr lang="en-SG" dirty="0"/>
          </a:p>
          <a:p>
            <a:r>
              <a:rPr lang="en-US" dirty="0" smtClean="0"/>
              <a:t>Shut down your RPi</a:t>
            </a:r>
          </a:p>
          <a:p>
            <a:r>
              <a:rPr lang="en-US" dirty="0" smtClean="0"/>
              <a:t>Power up again after you have connected the ribbon to the GPIO.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Blinking LED 2</a:t>
            </a:r>
            <a:endParaRPr lang="en-SG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0708" y="1524000"/>
            <a:ext cx="8229600" cy="4525963"/>
          </a:xfrm>
        </p:spPr>
        <p:txBody>
          <a:bodyPr/>
          <a:lstStyle/>
          <a:p>
            <a:r>
              <a:rPr lang="en-US" dirty="0" smtClean="0"/>
              <a:t>Let’s fixed up the RPi, Pi Wedge, breadboard and the 40-pin ribbon cable as shown. 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743200"/>
            <a:ext cx="6172200" cy="411480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304800" y="2971800"/>
            <a:ext cx="2057400" cy="2133600"/>
          </a:xfrm>
          <a:prstGeom prst="wedgeRoundRectCallout">
            <a:avLst>
              <a:gd name="adj1" fmla="val 160925"/>
              <a:gd name="adj2" fmla="val -2287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B0F0"/>
                </a:solidFill>
              </a:rPr>
              <a:t>Red edge of ribbon connected to GPIO pin 1 and 2</a:t>
            </a:r>
            <a:endParaRPr lang="en-SG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Raspberry Pi 3 Model B</a:t>
            </a:r>
            <a:endParaRPr lang="en-US" b="1" dirty="0"/>
          </a:p>
        </p:txBody>
      </p:sp>
      <p:pic>
        <p:nvPicPr>
          <p:cNvPr id="6" name="Content Placeholder 5" descr="Rpi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946" y="1600200"/>
            <a:ext cx="7240654" cy="4573045"/>
          </a:xfr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Setting up the circuitry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are going to use</a:t>
                </a:r>
              </a:p>
              <a:p>
                <a:r>
                  <a:rPr lang="en-US" dirty="0" smtClean="0"/>
                  <a:t>G18 – connect to GREEN LED</a:t>
                </a:r>
              </a:p>
              <a:p>
                <a:r>
                  <a:rPr lang="en-US" dirty="0" smtClean="0"/>
                  <a:t>G19 – connect to YELLOW LED</a:t>
                </a:r>
              </a:p>
              <a:p>
                <a:r>
                  <a:rPr lang="en-US" dirty="0" smtClean="0"/>
                  <a:t>G20 – connect to RED LED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* Create your ground rail</a:t>
                </a:r>
              </a:p>
              <a:p>
                <a:pPr marL="0" indent="0">
                  <a:buNone/>
                </a:pPr>
                <a:r>
                  <a:rPr lang="en-US" b="1" dirty="0"/>
                  <a:t>*</a:t>
                </a:r>
                <a:r>
                  <a:rPr lang="en-US" b="1" dirty="0" smtClean="0"/>
                  <a:t> Don’t forget to connect a 330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SG" b="1" dirty="0" smtClean="0"/>
                  <a:t> resistor in series with each LED.</a:t>
                </a:r>
                <a:endParaRPr lang="en-SG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5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circuit diagram</a:t>
            </a:r>
            <a:endParaRPr lang="en-SG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2016" y="1828800"/>
            <a:ext cx="9616016" cy="4267200"/>
          </a:xfrm>
        </p:spPr>
      </p:pic>
    </p:spTree>
    <p:extLst>
      <p:ext uri="{BB962C8B-B14F-4D97-AF65-F5344CB8AC3E}">
        <p14:creationId xmlns:p14="http://schemas.microsoft.com/office/powerpoint/2010/main" val="24692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Programming a blinking LED</a:t>
            </a:r>
            <a:endParaRPr lang="en-SG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5101628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RPi Challenge </a:t>
            </a:r>
            <a:r>
              <a:rPr lang="en-US" b="1" dirty="0" smtClean="0"/>
              <a:t>3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program the LED to blink in sequence? Green, Yellow, Red, Green, Yellow Red, … (forever)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910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RPi Challenge </a:t>
            </a:r>
            <a:r>
              <a:rPr lang="en-US" b="1" dirty="0" smtClean="0"/>
              <a:t>4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use 6 LEDs to simulate a traffic light junction in real life? Green will be on for 20 secs, yellow for 2 secs, then red for (?) secs.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13" y="3267075"/>
            <a:ext cx="5085387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can I do with RPi?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as a secondary / back-up PC</a:t>
            </a:r>
          </a:p>
          <a:p>
            <a:r>
              <a:rPr lang="en-US" dirty="0" smtClean="0"/>
              <a:t>Do word-processing &amp; spreadsheets</a:t>
            </a:r>
          </a:p>
          <a:p>
            <a:r>
              <a:rPr lang="en-US" dirty="0" smtClean="0"/>
              <a:t>Running a multi-media center</a:t>
            </a:r>
          </a:p>
          <a:p>
            <a:r>
              <a:rPr lang="en-US" dirty="0"/>
              <a:t>Learn Programming (</a:t>
            </a:r>
            <a:r>
              <a:rPr lang="en-US" dirty="0" err="1"/>
              <a:t>eg</a:t>
            </a:r>
            <a:r>
              <a:rPr lang="en-US" dirty="0"/>
              <a:t>. Python)</a:t>
            </a:r>
          </a:p>
          <a:p>
            <a:r>
              <a:rPr lang="en-US" dirty="0" smtClean="0"/>
              <a:t>Use as a micro-controller (</a:t>
            </a:r>
            <a:r>
              <a:rPr lang="en-US" dirty="0" err="1" smtClean="0"/>
              <a:t>eg</a:t>
            </a:r>
            <a:r>
              <a:rPr lang="en-US" dirty="0" smtClean="0"/>
              <a:t>. To control a robot)</a:t>
            </a:r>
          </a:p>
          <a:p>
            <a:r>
              <a:rPr lang="en-US" dirty="0" smtClean="0"/>
              <a:t>Create your own projects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06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Setting up the SD card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Go to the link below to download the SD Card formatter 4.0 software.</a:t>
            </a:r>
          </a:p>
          <a:p>
            <a:r>
              <a:rPr lang="en-US" b="1" u="sng" dirty="0">
                <a:hlinkClick r:id="rId2"/>
              </a:rPr>
              <a:t>https://www.sdcard.org/downloads/formatter_4</a:t>
            </a:r>
            <a:r>
              <a:rPr lang="en-US" b="1" u="sng" dirty="0" smtClean="0">
                <a:hlinkClick r:id="rId2"/>
              </a:rPr>
              <a:t>/</a:t>
            </a:r>
            <a:endParaRPr lang="en-US" b="1" u="sng" dirty="0" smtClean="0"/>
          </a:p>
          <a:p>
            <a:r>
              <a:rPr lang="en-US" dirty="0" smtClean="0"/>
              <a:t>Use it to format </a:t>
            </a:r>
            <a:r>
              <a:rPr lang="en-US" dirty="0"/>
              <a:t>an SD card which is 4GB or larger as FAT</a:t>
            </a:r>
            <a:endParaRPr lang="en-US" b="1" dirty="0"/>
          </a:p>
          <a:p>
            <a:r>
              <a:rPr lang="en-US" dirty="0" smtClean="0"/>
              <a:t>Go </a:t>
            </a:r>
            <a:r>
              <a:rPr lang="en-US" dirty="0" smtClean="0"/>
              <a:t>to the link below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download the latest NOOBS zip file</a:t>
            </a:r>
          </a:p>
          <a:p>
            <a:r>
              <a:rPr lang="en-US" b="1" u="sng" dirty="0" smtClean="0">
                <a:hlinkClick r:id="rId3"/>
              </a:rPr>
              <a:t>https://www.raspberrypi.org/downloads</a:t>
            </a:r>
            <a:r>
              <a:rPr lang="en-US" b="1" u="sng" dirty="0" smtClean="0">
                <a:hlinkClick r:id="rId3"/>
              </a:rPr>
              <a:t>/</a:t>
            </a:r>
            <a:endParaRPr lang="en-US" b="1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(Optional) Go to the lin</a:t>
            </a:r>
            <a:r>
              <a:rPr lang="en-US" dirty="0" smtClean="0"/>
              <a:t>k below to download the </a:t>
            </a:r>
            <a:r>
              <a:rPr lang="en-US" dirty="0" err="1" smtClean="0"/>
              <a:t>hashcheck</a:t>
            </a:r>
            <a:r>
              <a:rPr lang="en-US" dirty="0" smtClean="0"/>
              <a:t> software and install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b="1" u="sng" dirty="0">
                <a:hlinkClick r:id="rId4"/>
              </a:rPr>
              <a:t>http://code.kliu.org/hashcheck</a:t>
            </a:r>
            <a:r>
              <a:rPr lang="en-SG" b="1" u="sng" dirty="0" smtClean="0">
                <a:hlinkClick r:id="rId4"/>
              </a:rPr>
              <a:t>/</a:t>
            </a:r>
            <a:endParaRPr lang="en-SG" b="1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You can use it to check whether the file you have download is corrupted.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Right-click on the file you have downloaded and look under checksums.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xtract </a:t>
            </a:r>
            <a:r>
              <a:rPr lang="en-US" dirty="0" smtClean="0"/>
              <a:t>the files from the NOOBS zip </a:t>
            </a:r>
            <a:r>
              <a:rPr lang="en-US" dirty="0" smtClean="0"/>
              <a:t>file and copy onto the SD card.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8218</TotalTime>
  <Words>2966</Words>
  <Application>Microsoft Office PowerPoint</Application>
  <PresentationFormat>On-screen Show (4:3)</PresentationFormat>
  <Paragraphs>506</Paragraphs>
  <Slides>74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Office Theme</vt:lpstr>
      <vt:lpstr>An introduction to Raspberry Pi &amp; Python Programming</vt:lpstr>
      <vt:lpstr>Course objectives:</vt:lpstr>
      <vt:lpstr>6-lesson Agenda</vt:lpstr>
      <vt:lpstr>Raspberry Pi</vt:lpstr>
      <vt:lpstr>Different versions of Raspberry Pi</vt:lpstr>
      <vt:lpstr>The Top View of RPi </vt:lpstr>
      <vt:lpstr>Raspberry Pi 3 Model B</vt:lpstr>
      <vt:lpstr>What can I do with RPi?</vt:lpstr>
      <vt:lpstr>Setting up the SD card</vt:lpstr>
      <vt:lpstr>Back-up your SD card</vt:lpstr>
      <vt:lpstr>Setting up the hardware</vt:lpstr>
      <vt:lpstr>Boot-up your RPi</vt:lpstr>
      <vt:lpstr>Personalise your RPi</vt:lpstr>
      <vt:lpstr>Add/delete new user</vt:lpstr>
      <vt:lpstr>Why Python?</vt:lpstr>
      <vt:lpstr>Getting Started with Python</vt:lpstr>
      <vt:lpstr>Start Geany</vt:lpstr>
      <vt:lpstr>Print messages</vt:lpstr>
      <vt:lpstr>Try this!</vt:lpstr>
      <vt:lpstr>Do calculations</vt:lpstr>
      <vt:lpstr>Precedence of Operators</vt:lpstr>
      <vt:lpstr>Create Variables</vt:lpstr>
      <vt:lpstr>Data Types</vt:lpstr>
      <vt:lpstr>Can you identify the data type?</vt:lpstr>
      <vt:lpstr>Variable names</vt:lpstr>
      <vt:lpstr>Reserved Python Keywords</vt:lpstr>
      <vt:lpstr>Printing string and integers together</vt:lpstr>
      <vt:lpstr>Programming Challenge 1</vt:lpstr>
      <vt:lpstr>Programming Challenge 2</vt:lpstr>
      <vt:lpstr>Programming Challenge 3</vt:lpstr>
      <vt:lpstr>Programming Challenge 4</vt:lpstr>
      <vt:lpstr>RPi GPIO Pins labels</vt:lpstr>
      <vt:lpstr>The Breadboard</vt:lpstr>
      <vt:lpstr>The LED</vt:lpstr>
      <vt:lpstr>The Resistor</vt:lpstr>
      <vt:lpstr>How to calculate resistance?</vt:lpstr>
      <vt:lpstr>How to read resistor values?</vt:lpstr>
      <vt:lpstr>Jumper wires</vt:lpstr>
      <vt:lpstr>Programming an LED ON/OFF</vt:lpstr>
      <vt:lpstr>Time to connect our circuit </vt:lpstr>
      <vt:lpstr>Time to program our LED</vt:lpstr>
      <vt:lpstr>RPi Challenge 1</vt:lpstr>
      <vt:lpstr>RPi Challenge 2</vt:lpstr>
      <vt:lpstr>Getting User Input</vt:lpstr>
      <vt:lpstr>Programming Challenge 5</vt:lpstr>
      <vt:lpstr>Programming Challenge 6</vt:lpstr>
      <vt:lpstr>Programming Challenge 7</vt:lpstr>
      <vt:lpstr>Decision Making 1</vt:lpstr>
      <vt:lpstr>Decision Making 2</vt:lpstr>
      <vt:lpstr>Decision Making 3</vt:lpstr>
      <vt:lpstr>Password checker 1</vt:lpstr>
      <vt:lpstr>Password checker 2</vt:lpstr>
      <vt:lpstr>Conditions in Decision Making</vt:lpstr>
      <vt:lpstr>When to use =, ==?</vt:lpstr>
      <vt:lpstr>Programming Challenge 8</vt:lpstr>
      <vt:lpstr>PowerPoint Presentation</vt:lpstr>
      <vt:lpstr>Repetition</vt:lpstr>
      <vt:lpstr>A forever while-loop</vt:lpstr>
      <vt:lpstr>PowerPoint Presentation</vt:lpstr>
      <vt:lpstr>While-loop with exit 1</vt:lpstr>
      <vt:lpstr>While-loop with exit 2</vt:lpstr>
      <vt:lpstr>PowerPoint Presentation</vt:lpstr>
      <vt:lpstr>For-loop 1</vt:lpstr>
      <vt:lpstr>For-loop 2</vt:lpstr>
      <vt:lpstr>Programming Challenge 9a</vt:lpstr>
      <vt:lpstr>Programming Challenge 9b</vt:lpstr>
      <vt:lpstr>Pi Wedge Pin mapping</vt:lpstr>
      <vt:lpstr>Blinking LED 1</vt:lpstr>
      <vt:lpstr>Blinking LED 2</vt:lpstr>
      <vt:lpstr>Setting up the circuitry</vt:lpstr>
      <vt:lpstr>Sample circuit diagram</vt:lpstr>
      <vt:lpstr>Programming a blinking LED</vt:lpstr>
      <vt:lpstr>RPi Challenge 3</vt:lpstr>
      <vt:lpstr>RPi Challenge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Raspberry Pi &amp; Python Programming</dc:title>
  <dc:creator>Martin Thong</dc:creator>
  <cp:lastModifiedBy>Martin Thong</cp:lastModifiedBy>
  <cp:revision>224</cp:revision>
  <dcterms:created xsi:type="dcterms:W3CDTF">2016-05-30T09:27:40Z</dcterms:created>
  <dcterms:modified xsi:type="dcterms:W3CDTF">2016-08-17T07:11:36Z</dcterms:modified>
</cp:coreProperties>
</file>