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6"/>
  </p:notesMasterIdLst>
  <p:sldIdLst>
    <p:sldId id="256" r:id="rId2"/>
    <p:sldId id="329" r:id="rId3"/>
    <p:sldId id="350" r:id="rId4"/>
    <p:sldId id="351" r:id="rId5"/>
    <p:sldId id="352" r:id="rId6"/>
    <p:sldId id="353" r:id="rId7"/>
    <p:sldId id="354" r:id="rId8"/>
    <p:sldId id="355" r:id="rId9"/>
    <p:sldId id="356" r:id="rId10"/>
    <p:sldId id="357" r:id="rId11"/>
    <p:sldId id="358" r:id="rId12"/>
    <p:sldId id="359" r:id="rId13"/>
    <p:sldId id="360" r:id="rId14"/>
    <p:sldId id="305" r:id="rId15"/>
    <p:sldId id="306" r:id="rId16"/>
    <p:sldId id="310" r:id="rId17"/>
    <p:sldId id="307" r:id="rId18"/>
    <p:sldId id="311" r:id="rId19"/>
    <p:sldId id="308" r:id="rId20"/>
    <p:sldId id="338" r:id="rId21"/>
    <p:sldId id="309" r:id="rId22"/>
    <p:sldId id="312" r:id="rId23"/>
    <p:sldId id="313" r:id="rId24"/>
    <p:sldId id="370" r:id="rId25"/>
    <p:sldId id="314" r:id="rId26"/>
    <p:sldId id="328" r:id="rId27"/>
    <p:sldId id="326" r:id="rId28"/>
    <p:sldId id="327" r:id="rId29"/>
    <p:sldId id="365" r:id="rId30"/>
    <p:sldId id="366" r:id="rId31"/>
    <p:sldId id="361" r:id="rId32"/>
    <p:sldId id="362" r:id="rId33"/>
    <p:sldId id="364" r:id="rId34"/>
    <p:sldId id="367" r:id="rId35"/>
    <p:sldId id="363" r:id="rId36"/>
    <p:sldId id="330" r:id="rId37"/>
    <p:sldId id="332" r:id="rId38"/>
    <p:sldId id="331" r:id="rId39"/>
    <p:sldId id="369" r:id="rId40"/>
    <p:sldId id="333" r:id="rId41"/>
    <p:sldId id="315" r:id="rId42"/>
    <p:sldId id="334" r:id="rId43"/>
    <p:sldId id="335" r:id="rId44"/>
    <p:sldId id="368" r:id="rId4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66" d="100"/>
          <a:sy n="66" d="100"/>
        </p:scale>
        <p:origin x="-384" y="-96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04E0FB7-1FB1-40EC-BDA1-04CCC3A25ED5}" type="datetimeFigureOut">
              <a:rPr lang="en-SG" smtClean="0"/>
              <a:t>21/8/2016</a:t>
            </a:fld>
            <a:endParaRPr lang="en-SG"/>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C13F364-BDDC-4A36-A3B2-3EB43BCBB0E9}" type="slidenum">
              <a:rPr lang="en-SG" smtClean="0"/>
              <a:t>‹#›</a:t>
            </a:fld>
            <a:endParaRPr lang="en-SG"/>
          </a:p>
        </p:txBody>
      </p:sp>
    </p:spTree>
    <p:extLst>
      <p:ext uri="{BB962C8B-B14F-4D97-AF65-F5344CB8AC3E}">
        <p14:creationId xmlns:p14="http://schemas.microsoft.com/office/powerpoint/2010/main" val="26583945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3C13F364-BDDC-4A36-A3B2-3EB43BCBB0E9}" type="slidenum">
              <a:rPr lang="en-SG" smtClean="0"/>
              <a:t>24</a:t>
            </a:fld>
            <a:endParaRPr lang="en-SG"/>
          </a:p>
        </p:txBody>
      </p:sp>
    </p:spTree>
    <p:extLst>
      <p:ext uri="{BB962C8B-B14F-4D97-AF65-F5344CB8AC3E}">
        <p14:creationId xmlns:p14="http://schemas.microsoft.com/office/powerpoint/2010/main" val="10253822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Similar to windows update</a:t>
            </a:r>
            <a:endParaRPr lang="en-SG" dirty="0"/>
          </a:p>
        </p:txBody>
      </p:sp>
      <p:sp>
        <p:nvSpPr>
          <p:cNvPr id="4" name="Slide Number Placeholder 3"/>
          <p:cNvSpPr>
            <a:spLocks noGrp="1"/>
          </p:cNvSpPr>
          <p:nvPr>
            <p:ph type="sldNum" sz="quarter" idx="10"/>
          </p:nvPr>
        </p:nvSpPr>
        <p:spPr/>
        <p:txBody>
          <a:bodyPr/>
          <a:lstStyle/>
          <a:p>
            <a:fld id="{3C13F364-BDDC-4A36-A3B2-3EB43BCBB0E9}" type="slidenum">
              <a:rPr lang="en-SG" smtClean="0"/>
              <a:t>30</a:t>
            </a:fld>
            <a:endParaRPr lang="en-SG"/>
          </a:p>
        </p:txBody>
      </p:sp>
    </p:spTree>
    <p:extLst>
      <p:ext uri="{BB962C8B-B14F-4D97-AF65-F5344CB8AC3E}">
        <p14:creationId xmlns:p14="http://schemas.microsoft.com/office/powerpoint/2010/main" val="32336451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err="1" smtClean="0"/>
              <a:t>vncserver</a:t>
            </a:r>
            <a:r>
              <a:rPr lang="en-SG" dirty="0" smtClean="0"/>
              <a:t> </a:t>
            </a:r>
            <a:r>
              <a:rPr lang="en-SG" sz="1200" kern="1200" dirty="0" smtClean="0">
                <a:solidFill>
                  <a:schemeClr val="tx1"/>
                </a:solidFill>
                <a:effectLst/>
                <a:latin typeface="+mn-lt"/>
                <a:ea typeface="+mn-ea"/>
                <a:cs typeface="+mn-cs"/>
              </a:rPr>
              <a:t>:1</a:t>
            </a:r>
            <a:r>
              <a:rPr lang="en-SG" dirty="0" smtClean="0"/>
              <a:t> </a:t>
            </a:r>
            <a:r>
              <a:rPr lang="en-SG" sz="1200" kern="1200" dirty="0" smtClean="0">
                <a:solidFill>
                  <a:schemeClr val="tx1"/>
                </a:solidFill>
                <a:effectLst/>
                <a:latin typeface="+mn-lt"/>
                <a:ea typeface="+mn-ea"/>
                <a:cs typeface="+mn-cs"/>
              </a:rPr>
              <a:t>-</a:t>
            </a:r>
            <a:r>
              <a:rPr lang="en-SG" dirty="0" smtClean="0"/>
              <a:t>geometry 1920x1080 </a:t>
            </a:r>
            <a:r>
              <a:rPr lang="en-SG" sz="1200" kern="1200" dirty="0" smtClean="0">
                <a:solidFill>
                  <a:schemeClr val="tx1"/>
                </a:solidFill>
                <a:effectLst/>
                <a:latin typeface="+mn-lt"/>
                <a:ea typeface="+mn-ea"/>
                <a:cs typeface="+mn-cs"/>
              </a:rPr>
              <a:t>-</a:t>
            </a:r>
            <a:r>
              <a:rPr lang="en-SG" dirty="0" smtClean="0"/>
              <a:t>depth </a:t>
            </a:r>
            <a:r>
              <a:rPr lang="en-SG" sz="1200" kern="1200" dirty="0" smtClean="0">
                <a:solidFill>
                  <a:schemeClr val="tx1"/>
                </a:solidFill>
                <a:effectLst/>
                <a:latin typeface="+mn-lt"/>
                <a:ea typeface="+mn-ea"/>
                <a:cs typeface="+mn-cs"/>
              </a:rPr>
              <a:t>24</a:t>
            </a:r>
            <a:r>
              <a:rPr lang="en-SG" dirty="0" smtClean="0"/>
              <a:t> </a:t>
            </a:r>
            <a:r>
              <a:rPr lang="en-SG" sz="1200" kern="1200" dirty="0" smtClean="0">
                <a:solidFill>
                  <a:schemeClr val="tx1"/>
                </a:solidFill>
                <a:effectLst/>
                <a:latin typeface="+mn-lt"/>
                <a:ea typeface="+mn-ea"/>
                <a:cs typeface="+mn-cs"/>
              </a:rPr>
              <a:t>-</a:t>
            </a:r>
            <a:r>
              <a:rPr lang="en-SG" dirty="0" smtClean="0"/>
              <a:t>dpi </a:t>
            </a:r>
            <a:r>
              <a:rPr lang="en-SG" sz="1200" kern="1200" dirty="0" smtClean="0">
                <a:solidFill>
                  <a:schemeClr val="tx1"/>
                </a:solidFill>
                <a:effectLst/>
                <a:latin typeface="+mn-lt"/>
                <a:ea typeface="+mn-ea"/>
                <a:cs typeface="+mn-cs"/>
              </a:rPr>
              <a:t>96</a:t>
            </a:r>
            <a:endParaRPr lang="en-SG" dirty="0"/>
          </a:p>
        </p:txBody>
      </p:sp>
      <p:sp>
        <p:nvSpPr>
          <p:cNvPr id="4" name="Slide Number Placeholder 3"/>
          <p:cNvSpPr>
            <a:spLocks noGrp="1"/>
          </p:cNvSpPr>
          <p:nvPr>
            <p:ph type="sldNum" sz="quarter" idx="10"/>
          </p:nvPr>
        </p:nvSpPr>
        <p:spPr/>
        <p:txBody>
          <a:bodyPr/>
          <a:lstStyle/>
          <a:p>
            <a:fld id="{3C13F364-BDDC-4A36-A3B2-3EB43BCBB0E9}" type="slidenum">
              <a:rPr lang="en-SG" smtClean="0"/>
              <a:t>34</a:t>
            </a:fld>
            <a:endParaRPr lang="en-SG"/>
          </a:p>
        </p:txBody>
      </p:sp>
    </p:spTree>
    <p:extLst>
      <p:ext uri="{BB962C8B-B14F-4D97-AF65-F5344CB8AC3E}">
        <p14:creationId xmlns:p14="http://schemas.microsoft.com/office/powerpoint/2010/main" val="8446662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SG"/>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SG"/>
          </a:p>
        </p:txBody>
      </p:sp>
      <p:sp>
        <p:nvSpPr>
          <p:cNvPr id="4" name="Date Placeholder 3"/>
          <p:cNvSpPr>
            <a:spLocks noGrp="1"/>
          </p:cNvSpPr>
          <p:nvPr>
            <p:ph type="dt" sz="half" idx="10"/>
          </p:nvPr>
        </p:nvSpPr>
        <p:spPr/>
        <p:txBody>
          <a:bodyPr/>
          <a:lstStyle/>
          <a:p>
            <a:fld id="{DBF00F51-C713-4E2B-A7A6-AC549CD3F7ED}" type="datetimeFigureOut">
              <a:rPr lang="en-SG" smtClean="0"/>
              <a:pPr/>
              <a:t>21/8/2016</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80FEBD4F-EE96-42CB-99EE-A3639F2BF117}" type="slidenum">
              <a:rPr lang="en-SG" smtClean="0"/>
              <a:pPr/>
              <a:t>‹#›</a:t>
            </a:fld>
            <a:endParaRPr lang="en-SG"/>
          </a:p>
        </p:txBody>
      </p:sp>
    </p:spTree>
    <p:extLst>
      <p:ext uri="{BB962C8B-B14F-4D97-AF65-F5344CB8AC3E}">
        <p14:creationId xmlns:p14="http://schemas.microsoft.com/office/powerpoint/2010/main" val="37689753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SG"/>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Date Placeholder 3"/>
          <p:cNvSpPr>
            <a:spLocks noGrp="1"/>
          </p:cNvSpPr>
          <p:nvPr>
            <p:ph type="dt" sz="half" idx="10"/>
          </p:nvPr>
        </p:nvSpPr>
        <p:spPr/>
        <p:txBody>
          <a:bodyPr/>
          <a:lstStyle/>
          <a:p>
            <a:fld id="{DBF00F51-C713-4E2B-A7A6-AC549CD3F7ED}" type="datetimeFigureOut">
              <a:rPr lang="en-SG" smtClean="0"/>
              <a:pPr/>
              <a:t>21/8/2016</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80FEBD4F-EE96-42CB-99EE-A3639F2BF117}" type="slidenum">
              <a:rPr lang="en-SG" smtClean="0"/>
              <a:pPr/>
              <a:t>‹#›</a:t>
            </a:fld>
            <a:endParaRPr lang="en-SG"/>
          </a:p>
        </p:txBody>
      </p:sp>
    </p:spTree>
    <p:extLst>
      <p:ext uri="{BB962C8B-B14F-4D97-AF65-F5344CB8AC3E}">
        <p14:creationId xmlns:p14="http://schemas.microsoft.com/office/powerpoint/2010/main" val="9319849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SG"/>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Date Placeholder 3"/>
          <p:cNvSpPr>
            <a:spLocks noGrp="1"/>
          </p:cNvSpPr>
          <p:nvPr>
            <p:ph type="dt" sz="half" idx="10"/>
          </p:nvPr>
        </p:nvSpPr>
        <p:spPr/>
        <p:txBody>
          <a:bodyPr/>
          <a:lstStyle/>
          <a:p>
            <a:fld id="{DBF00F51-C713-4E2B-A7A6-AC549CD3F7ED}" type="datetimeFigureOut">
              <a:rPr lang="en-SG" smtClean="0"/>
              <a:pPr/>
              <a:t>21/8/2016</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80FEBD4F-EE96-42CB-99EE-A3639F2BF117}" type="slidenum">
              <a:rPr lang="en-SG" smtClean="0"/>
              <a:pPr/>
              <a:t>‹#›</a:t>
            </a:fld>
            <a:endParaRPr lang="en-SG"/>
          </a:p>
        </p:txBody>
      </p:sp>
    </p:spTree>
    <p:extLst>
      <p:ext uri="{BB962C8B-B14F-4D97-AF65-F5344CB8AC3E}">
        <p14:creationId xmlns:p14="http://schemas.microsoft.com/office/powerpoint/2010/main" val="40952705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SG"/>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Date Placeholder 3"/>
          <p:cNvSpPr>
            <a:spLocks noGrp="1"/>
          </p:cNvSpPr>
          <p:nvPr>
            <p:ph type="dt" sz="half" idx="10"/>
          </p:nvPr>
        </p:nvSpPr>
        <p:spPr/>
        <p:txBody>
          <a:bodyPr/>
          <a:lstStyle/>
          <a:p>
            <a:fld id="{DBF00F51-C713-4E2B-A7A6-AC549CD3F7ED}" type="datetimeFigureOut">
              <a:rPr lang="en-SG" smtClean="0"/>
              <a:pPr/>
              <a:t>21/8/2016</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80FEBD4F-EE96-42CB-99EE-A3639F2BF117}" type="slidenum">
              <a:rPr lang="en-SG" smtClean="0"/>
              <a:pPr/>
              <a:t>‹#›</a:t>
            </a:fld>
            <a:endParaRPr lang="en-SG"/>
          </a:p>
        </p:txBody>
      </p:sp>
    </p:spTree>
    <p:extLst>
      <p:ext uri="{BB962C8B-B14F-4D97-AF65-F5344CB8AC3E}">
        <p14:creationId xmlns:p14="http://schemas.microsoft.com/office/powerpoint/2010/main" val="1699277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SG"/>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BF00F51-C713-4E2B-A7A6-AC549CD3F7ED}" type="datetimeFigureOut">
              <a:rPr lang="en-SG" smtClean="0"/>
              <a:pPr/>
              <a:t>21/8/2016</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80FEBD4F-EE96-42CB-99EE-A3639F2BF117}" type="slidenum">
              <a:rPr lang="en-SG" smtClean="0"/>
              <a:pPr/>
              <a:t>‹#›</a:t>
            </a:fld>
            <a:endParaRPr lang="en-SG"/>
          </a:p>
        </p:txBody>
      </p:sp>
    </p:spTree>
    <p:extLst>
      <p:ext uri="{BB962C8B-B14F-4D97-AF65-F5344CB8AC3E}">
        <p14:creationId xmlns:p14="http://schemas.microsoft.com/office/powerpoint/2010/main" val="348145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SG"/>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5" name="Date Placeholder 4"/>
          <p:cNvSpPr>
            <a:spLocks noGrp="1"/>
          </p:cNvSpPr>
          <p:nvPr>
            <p:ph type="dt" sz="half" idx="10"/>
          </p:nvPr>
        </p:nvSpPr>
        <p:spPr/>
        <p:txBody>
          <a:bodyPr/>
          <a:lstStyle/>
          <a:p>
            <a:fld id="{DBF00F51-C713-4E2B-A7A6-AC549CD3F7ED}" type="datetimeFigureOut">
              <a:rPr lang="en-SG" smtClean="0"/>
              <a:pPr/>
              <a:t>21/8/2016</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80FEBD4F-EE96-42CB-99EE-A3639F2BF117}" type="slidenum">
              <a:rPr lang="en-SG" smtClean="0"/>
              <a:pPr/>
              <a:t>‹#›</a:t>
            </a:fld>
            <a:endParaRPr lang="en-SG"/>
          </a:p>
        </p:txBody>
      </p:sp>
    </p:spTree>
    <p:extLst>
      <p:ext uri="{BB962C8B-B14F-4D97-AF65-F5344CB8AC3E}">
        <p14:creationId xmlns:p14="http://schemas.microsoft.com/office/powerpoint/2010/main" val="20962840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SG"/>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7" name="Date Placeholder 6"/>
          <p:cNvSpPr>
            <a:spLocks noGrp="1"/>
          </p:cNvSpPr>
          <p:nvPr>
            <p:ph type="dt" sz="half" idx="10"/>
          </p:nvPr>
        </p:nvSpPr>
        <p:spPr/>
        <p:txBody>
          <a:bodyPr/>
          <a:lstStyle/>
          <a:p>
            <a:fld id="{DBF00F51-C713-4E2B-A7A6-AC549CD3F7ED}" type="datetimeFigureOut">
              <a:rPr lang="en-SG" smtClean="0"/>
              <a:pPr/>
              <a:t>21/8/2016</a:t>
            </a:fld>
            <a:endParaRPr lang="en-SG"/>
          </a:p>
        </p:txBody>
      </p:sp>
      <p:sp>
        <p:nvSpPr>
          <p:cNvPr id="8" name="Footer Placeholder 7"/>
          <p:cNvSpPr>
            <a:spLocks noGrp="1"/>
          </p:cNvSpPr>
          <p:nvPr>
            <p:ph type="ftr" sz="quarter" idx="11"/>
          </p:nvPr>
        </p:nvSpPr>
        <p:spPr/>
        <p:txBody>
          <a:bodyPr/>
          <a:lstStyle/>
          <a:p>
            <a:endParaRPr lang="en-SG"/>
          </a:p>
        </p:txBody>
      </p:sp>
      <p:sp>
        <p:nvSpPr>
          <p:cNvPr id="9" name="Slide Number Placeholder 8"/>
          <p:cNvSpPr>
            <a:spLocks noGrp="1"/>
          </p:cNvSpPr>
          <p:nvPr>
            <p:ph type="sldNum" sz="quarter" idx="12"/>
          </p:nvPr>
        </p:nvSpPr>
        <p:spPr/>
        <p:txBody>
          <a:bodyPr/>
          <a:lstStyle/>
          <a:p>
            <a:fld id="{80FEBD4F-EE96-42CB-99EE-A3639F2BF117}" type="slidenum">
              <a:rPr lang="en-SG" smtClean="0"/>
              <a:pPr/>
              <a:t>‹#›</a:t>
            </a:fld>
            <a:endParaRPr lang="en-SG"/>
          </a:p>
        </p:txBody>
      </p:sp>
    </p:spTree>
    <p:extLst>
      <p:ext uri="{BB962C8B-B14F-4D97-AF65-F5344CB8AC3E}">
        <p14:creationId xmlns:p14="http://schemas.microsoft.com/office/powerpoint/2010/main" val="4373120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SG"/>
          </a:p>
        </p:txBody>
      </p:sp>
      <p:sp>
        <p:nvSpPr>
          <p:cNvPr id="3" name="Date Placeholder 2"/>
          <p:cNvSpPr>
            <a:spLocks noGrp="1"/>
          </p:cNvSpPr>
          <p:nvPr>
            <p:ph type="dt" sz="half" idx="10"/>
          </p:nvPr>
        </p:nvSpPr>
        <p:spPr/>
        <p:txBody>
          <a:bodyPr/>
          <a:lstStyle/>
          <a:p>
            <a:fld id="{DBF00F51-C713-4E2B-A7A6-AC549CD3F7ED}" type="datetimeFigureOut">
              <a:rPr lang="en-SG" smtClean="0"/>
              <a:pPr/>
              <a:t>21/8/2016</a:t>
            </a:fld>
            <a:endParaRPr lang="en-SG"/>
          </a:p>
        </p:txBody>
      </p:sp>
      <p:sp>
        <p:nvSpPr>
          <p:cNvPr id="4" name="Footer Placeholder 3"/>
          <p:cNvSpPr>
            <a:spLocks noGrp="1"/>
          </p:cNvSpPr>
          <p:nvPr>
            <p:ph type="ftr" sz="quarter" idx="11"/>
          </p:nvPr>
        </p:nvSpPr>
        <p:spPr/>
        <p:txBody>
          <a:bodyPr/>
          <a:lstStyle/>
          <a:p>
            <a:endParaRPr lang="en-SG"/>
          </a:p>
        </p:txBody>
      </p:sp>
      <p:sp>
        <p:nvSpPr>
          <p:cNvPr id="5" name="Slide Number Placeholder 4"/>
          <p:cNvSpPr>
            <a:spLocks noGrp="1"/>
          </p:cNvSpPr>
          <p:nvPr>
            <p:ph type="sldNum" sz="quarter" idx="12"/>
          </p:nvPr>
        </p:nvSpPr>
        <p:spPr/>
        <p:txBody>
          <a:bodyPr/>
          <a:lstStyle/>
          <a:p>
            <a:fld id="{80FEBD4F-EE96-42CB-99EE-A3639F2BF117}" type="slidenum">
              <a:rPr lang="en-SG" smtClean="0"/>
              <a:pPr/>
              <a:t>‹#›</a:t>
            </a:fld>
            <a:endParaRPr lang="en-SG"/>
          </a:p>
        </p:txBody>
      </p:sp>
    </p:spTree>
    <p:extLst>
      <p:ext uri="{BB962C8B-B14F-4D97-AF65-F5344CB8AC3E}">
        <p14:creationId xmlns:p14="http://schemas.microsoft.com/office/powerpoint/2010/main" val="20155937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BF00F51-C713-4E2B-A7A6-AC549CD3F7ED}" type="datetimeFigureOut">
              <a:rPr lang="en-SG" smtClean="0"/>
              <a:pPr/>
              <a:t>21/8/2016</a:t>
            </a:fld>
            <a:endParaRPr lang="en-SG"/>
          </a:p>
        </p:txBody>
      </p:sp>
      <p:sp>
        <p:nvSpPr>
          <p:cNvPr id="3" name="Footer Placeholder 2"/>
          <p:cNvSpPr>
            <a:spLocks noGrp="1"/>
          </p:cNvSpPr>
          <p:nvPr>
            <p:ph type="ftr" sz="quarter" idx="11"/>
          </p:nvPr>
        </p:nvSpPr>
        <p:spPr/>
        <p:txBody>
          <a:bodyPr/>
          <a:lstStyle/>
          <a:p>
            <a:endParaRPr lang="en-SG"/>
          </a:p>
        </p:txBody>
      </p:sp>
      <p:sp>
        <p:nvSpPr>
          <p:cNvPr id="4" name="Slide Number Placeholder 3"/>
          <p:cNvSpPr>
            <a:spLocks noGrp="1"/>
          </p:cNvSpPr>
          <p:nvPr>
            <p:ph type="sldNum" sz="quarter" idx="12"/>
          </p:nvPr>
        </p:nvSpPr>
        <p:spPr/>
        <p:txBody>
          <a:bodyPr/>
          <a:lstStyle/>
          <a:p>
            <a:fld id="{80FEBD4F-EE96-42CB-99EE-A3639F2BF117}" type="slidenum">
              <a:rPr lang="en-SG" smtClean="0"/>
              <a:pPr/>
              <a:t>‹#›</a:t>
            </a:fld>
            <a:endParaRPr lang="en-SG"/>
          </a:p>
        </p:txBody>
      </p:sp>
    </p:spTree>
    <p:extLst>
      <p:ext uri="{BB962C8B-B14F-4D97-AF65-F5344CB8AC3E}">
        <p14:creationId xmlns:p14="http://schemas.microsoft.com/office/powerpoint/2010/main" val="5874990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SG"/>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BF00F51-C713-4E2B-A7A6-AC549CD3F7ED}" type="datetimeFigureOut">
              <a:rPr lang="en-SG" smtClean="0"/>
              <a:pPr/>
              <a:t>21/8/2016</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80FEBD4F-EE96-42CB-99EE-A3639F2BF117}" type="slidenum">
              <a:rPr lang="en-SG" smtClean="0"/>
              <a:pPr/>
              <a:t>‹#›</a:t>
            </a:fld>
            <a:endParaRPr lang="en-SG"/>
          </a:p>
        </p:txBody>
      </p:sp>
    </p:spTree>
    <p:extLst>
      <p:ext uri="{BB962C8B-B14F-4D97-AF65-F5344CB8AC3E}">
        <p14:creationId xmlns:p14="http://schemas.microsoft.com/office/powerpoint/2010/main" val="16881386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SG"/>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BF00F51-C713-4E2B-A7A6-AC549CD3F7ED}" type="datetimeFigureOut">
              <a:rPr lang="en-SG" smtClean="0"/>
              <a:pPr/>
              <a:t>21/8/2016</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80FEBD4F-EE96-42CB-99EE-A3639F2BF117}" type="slidenum">
              <a:rPr lang="en-SG" smtClean="0"/>
              <a:pPr/>
              <a:t>‹#›</a:t>
            </a:fld>
            <a:endParaRPr lang="en-SG"/>
          </a:p>
        </p:txBody>
      </p:sp>
    </p:spTree>
    <p:extLst>
      <p:ext uri="{BB962C8B-B14F-4D97-AF65-F5344CB8AC3E}">
        <p14:creationId xmlns:p14="http://schemas.microsoft.com/office/powerpoint/2010/main" val="34912976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SG"/>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BF00F51-C713-4E2B-A7A6-AC549CD3F7ED}" type="datetimeFigureOut">
              <a:rPr lang="en-SG" smtClean="0"/>
              <a:pPr/>
              <a:t>21/8/2016</a:t>
            </a:fld>
            <a:endParaRPr lang="en-SG"/>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G"/>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0FEBD4F-EE96-42CB-99EE-A3639F2BF117}" type="slidenum">
              <a:rPr lang="en-SG" smtClean="0"/>
              <a:pPr/>
              <a:t>‹#›</a:t>
            </a:fld>
            <a:endParaRPr lang="en-SG"/>
          </a:p>
        </p:txBody>
      </p:sp>
    </p:spTree>
    <p:extLst>
      <p:ext uri="{BB962C8B-B14F-4D97-AF65-F5344CB8AC3E}">
        <p14:creationId xmlns:p14="http://schemas.microsoft.com/office/powerpoint/2010/main" val="36786288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13.gif"/><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13.gi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9.gi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hyperlink" Target="http://www.tightvnc.com/download.php"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600200"/>
            <a:ext cx="7772400" cy="1470025"/>
          </a:xfrm>
        </p:spPr>
        <p:txBody>
          <a:bodyPr/>
          <a:lstStyle/>
          <a:p>
            <a:r>
              <a:rPr lang="en-US" b="1" dirty="0" smtClean="0">
                <a:solidFill>
                  <a:srgbClr val="00B0F0"/>
                </a:solidFill>
              </a:rPr>
              <a:t>An introduction to Raspberry Pi &amp; Python Programming</a:t>
            </a:r>
            <a:endParaRPr lang="en-SG" b="1" dirty="0">
              <a:solidFill>
                <a:srgbClr val="00B0F0"/>
              </a:solidFill>
            </a:endParaRPr>
          </a:p>
        </p:txBody>
      </p:sp>
      <p:sp>
        <p:nvSpPr>
          <p:cNvPr id="4" name="Rectangle 9"/>
          <p:cNvSpPr>
            <a:spLocks noGrp="1" noChangeArrowheads="1"/>
          </p:cNvSpPr>
          <p:nvPr>
            <p:ph type="subTitle" idx="1"/>
          </p:nvPr>
        </p:nvSpPr>
        <p:spPr>
          <a:xfrm>
            <a:off x="1371600" y="3429000"/>
            <a:ext cx="6400800" cy="1066800"/>
          </a:xfrm>
        </p:spPr>
        <p:txBody>
          <a:bodyPr>
            <a:normAutofit/>
          </a:bodyPr>
          <a:lstStyle/>
          <a:p>
            <a:pPr eaLnBrk="1" hangingPunct="1"/>
            <a:r>
              <a:rPr lang="en-US" sz="2400" cap="none" dirty="0" smtClean="0">
                <a:solidFill>
                  <a:schemeClr val="tx1"/>
                </a:solidFill>
              </a:rPr>
              <a:t> Mr </a:t>
            </a:r>
            <a:r>
              <a:rPr lang="en-US" sz="2400" u="sng" cap="none" dirty="0" smtClean="0">
                <a:solidFill>
                  <a:schemeClr val="tx1"/>
                </a:solidFill>
              </a:rPr>
              <a:t>Martin Thong</a:t>
            </a:r>
            <a:endParaRPr lang="en-US" sz="2400" cap="none" dirty="0" smtClean="0">
              <a:solidFill>
                <a:schemeClr val="tx1"/>
              </a:solidFill>
            </a:endParaRPr>
          </a:p>
          <a:p>
            <a:pPr eaLnBrk="1" hangingPunct="1"/>
            <a:r>
              <a:rPr lang="en-US" sz="2400" cap="none" dirty="0" smtClean="0">
                <a:solidFill>
                  <a:schemeClr val="tx1"/>
                </a:solidFill>
              </a:rPr>
              <a:t>Mr Wong Kim Siong</a:t>
            </a:r>
          </a:p>
        </p:txBody>
      </p:sp>
      <p:grpSp>
        <p:nvGrpSpPr>
          <p:cNvPr id="6" name="Group 2"/>
          <p:cNvGrpSpPr>
            <a:grpSpLocks/>
          </p:cNvGrpSpPr>
          <p:nvPr/>
        </p:nvGrpSpPr>
        <p:grpSpPr bwMode="auto">
          <a:xfrm>
            <a:off x="533400" y="5257800"/>
            <a:ext cx="8458200" cy="784225"/>
            <a:chOff x="1200" y="2976"/>
            <a:chExt cx="3127" cy="494"/>
          </a:xfrm>
        </p:grpSpPr>
        <p:pic>
          <p:nvPicPr>
            <p:cNvPr id="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00" y="2976"/>
              <a:ext cx="439" cy="4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8" name="Text Box 4"/>
            <p:cNvSpPr txBox="1">
              <a:spLocks noChangeArrowheads="1"/>
            </p:cNvSpPr>
            <p:nvPr/>
          </p:nvSpPr>
          <p:spPr bwMode="auto">
            <a:xfrm>
              <a:off x="1565" y="3128"/>
              <a:ext cx="2762" cy="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itchFamily="18" charset="0"/>
                  <a:ea typeface="MS Gothic" pitchFamily="49" charset="-128"/>
                </a:defRPr>
              </a:lvl1pPr>
              <a:lvl2pPr marL="742950" indent="-28575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itchFamily="18" charset="0"/>
                  <a:ea typeface="MS Gothic" pitchFamily="49" charset="-128"/>
                </a:defRPr>
              </a:lvl2pPr>
              <a:lvl3pPr marL="11430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itchFamily="18" charset="0"/>
                  <a:ea typeface="MS Gothic" pitchFamily="49" charset="-128"/>
                </a:defRPr>
              </a:lvl3pPr>
              <a:lvl4pPr marL="16002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itchFamily="18" charset="0"/>
                  <a:ea typeface="MS Gothic" pitchFamily="49" charset="-128"/>
                </a:defRPr>
              </a:lvl4pPr>
              <a:lvl5pPr marL="20574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itchFamily="18" charset="0"/>
                  <a:ea typeface="MS Gothic" pitchFamily="49" charset="-128"/>
                </a:defRPr>
              </a:lvl5pPr>
              <a:lvl6pPr marL="2514600" indent="-228600" defTabSz="457200" eaLnBrk="0" fontAlgn="base" hangingPunct="0">
                <a:lnSpc>
                  <a:spcPct val="82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itchFamily="18" charset="0"/>
                  <a:ea typeface="MS Gothic" pitchFamily="49" charset="-128"/>
                </a:defRPr>
              </a:lvl6pPr>
              <a:lvl7pPr marL="2971800" indent="-228600" defTabSz="457200" eaLnBrk="0" fontAlgn="base" hangingPunct="0">
                <a:lnSpc>
                  <a:spcPct val="82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itchFamily="18" charset="0"/>
                  <a:ea typeface="MS Gothic" pitchFamily="49" charset="-128"/>
                </a:defRPr>
              </a:lvl7pPr>
              <a:lvl8pPr marL="3429000" indent="-228600" defTabSz="457200" eaLnBrk="0" fontAlgn="base" hangingPunct="0">
                <a:lnSpc>
                  <a:spcPct val="82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itchFamily="18" charset="0"/>
                  <a:ea typeface="MS Gothic" pitchFamily="49" charset="-128"/>
                </a:defRPr>
              </a:lvl8pPr>
              <a:lvl9pPr marL="3886200" indent="-228600" defTabSz="457200" eaLnBrk="0" fontAlgn="base" hangingPunct="0">
                <a:lnSpc>
                  <a:spcPct val="82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itchFamily="18" charset="0"/>
                  <a:ea typeface="MS Gothic" pitchFamily="49" charset="-128"/>
                </a:defRPr>
              </a:lvl9pPr>
            </a:lstStyle>
            <a:p>
              <a:pPr>
                <a:lnSpc>
                  <a:spcPct val="70000"/>
                </a:lnSpc>
                <a:spcBef>
                  <a:spcPts val="2000"/>
                </a:spcBef>
                <a:buFont typeface="Arial Black" pitchFamily="34" charset="0"/>
                <a:buNone/>
              </a:pPr>
              <a:r>
                <a:rPr lang="en-GB" sz="3200" dirty="0">
                  <a:solidFill>
                    <a:srgbClr val="000000"/>
                  </a:solidFill>
                  <a:latin typeface="Arial Black" pitchFamily="34" charset="0"/>
                  <a:ea typeface="SimSun" pitchFamily="2" charset="-122"/>
                </a:rPr>
                <a:t>Robotics Connection Pte Ltd</a:t>
              </a:r>
            </a:p>
          </p:txBody>
        </p:sp>
      </p:grpSp>
      <p:sp>
        <p:nvSpPr>
          <p:cNvPr id="9" name="TextBox 7"/>
          <p:cNvSpPr txBox="1">
            <a:spLocks noChangeArrowheads="1"/>
          </p:cNvSpPr>
          <p:nvPr/>
        </p:nvSpPr>
        <p:spPr bwMode="auto">
          <a:xfrm>
            <a:off x="4495800" y="5943600"/>
            <a:ext cx="300620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bg1"/>
                </a:solidFill>
                <a:latin typeface="Times New Roman" pitchFamily="18" charset="0"/>
                <a:ea typeface="MS Gothic" pitchFamily="49" charset="-128"/>
              </a:defRPr>
            </a:lvl1pPr>
            <a:lvl2pPr marL="742950" indent="-285750">
              <a:defRPr sz="2400">
                <a:solidFill>
                  <a:schemeClr val="bg1"/>
                </a:solidFill>
                <a:latin typeface="Times New Roman" pitchFamily="18" charset="0"/>
                <a:ea typeface="MS Gothic" pitchFamily="49" charset="-128"/>
              </a:defRPr>
            </a:lvl2pPr>
            <a:lvl3pPr marL="1143000" indent="-228600">
              <a:defRPr sz="2400">
                <a:solidFill>
                  <a:schemeClr val="bg1"/>
                </a:solidFill>
                <a:latin typeface="Times New Roman" pitchFamily="18" charset="0"/>
                <a:ea typeface="MS Gothic" pitchFamily="49" charset="-128"/>
              </a:defRPr>
            </a:lvl3pPr>
            <a:lvl4pPr marL="1600200" indent="-228600">
              <a:defRPr sz="2400">
                <a:solidFill>
                  <a:schemeClr val="bg1"/>
                </a:solidFill>
                <a:latin typeface="Times New Roman" pitchFamily="18" charset="0"/>
                <a:ea typeface="MS Gothic" pitchFamily="49" charset="-128"/>
              </a:defRPr>
            </a:lvl4pPr>
            <a:lvl5pPr marL="2057400" indent="-228600">
              <a:defRPr sz="2400">
                <a:solidFill>
                  <a:schemeClr val="bg1"/>
                </a:solidFill>
                <a:latin typeface="Times New Roman" pitchFamily="18" charset="0"/>
                <a:ea typeface="MS Gothic" pitchFamily="49" charset="-128"/>
              </a:defRPr>
            </a:lvl5pPr>
            <a:lvl6pPr marL="2514600" indent="-228600" defTabSz="457200" eaLnBrk="0" fontAlgn="base" hangingPunct="0">
              <a:lnSpc>
                <a:spcPct val="82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Gothic" pitchFamily="49" charset="-128"/>
              </a:defRPr>
            </a:lvl6pPr>
            <a:lvl7pPr marL="2971800" indent="-228600" defTabSz="457200" eaLnBrk="0" fontAlgn="base" hangingPunct="0">
              <a:lnSpc>
                <a:spcPct val="82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Gothic" pitchFamily="49" charset="-128"/>
              </a:defRPr>
            </a:lvl7pPr>
            <a:lvl8pPr marL="3429000" indent="-228600" defTabSz="457200" eaLnBrk="0" fontAlgn="base" hangingPunct="0">
              <a:lnSpc>
                <a:spcPct val="82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Gothic" pitchFamily="49" charset="-128"/>
              </a:defRPr>
            </a:lvl8pPr>
            <a:lvl9pPr marL="3886200" indent="-228600" defTabSz="457200" eaLnBrk="0" fontAlgn="base" hangingPunct="0">
              <a:lnSpc>
                <a:spcPct val="82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Gothic" pitchFamily="49" charset="-128"/>
              </a:defRPr>
            </a:lvl9pPr>
          </a:lstStyle>
          <a:p>
            <a:r>
              <a:rPr lang="en-US" sz="2000" dirty="0">
                <a:solidFill>
                  <a:srgbClr val="C00000"/>
                </a:solidFill>
                <a:latin typeface="Arial" panose="020B0604020202020204" pitchFamily="34" charset="0"/>
                <a:cs typeface="Arial" panose="020B0604020202020204" pitchFamily="34" charset="0"/>
              </a:rPr>
              <a:t>Updated on </a:t>
            </a:r>
            <a:r>
              <a:rPr lang="en-US" sz="2000" dirty="0" smtClean="0">
                <a:solidFill>
                  <a:srgbClr val="C00000"/>
                </a:solidFill>
                <a:latin typeface="Arial" panose="020B0604020202020204" pitchFamily="34" charset="0"/>
                <a:cs typeface="Arial" panose="020B0604020202020204" pitchFamily="34" charset="0"/>
              </a:rPr>
              <a:t>August 2016</a:t>
            </a:r>
            <a:endParaRPr lang="en-GB" sz="2000" dirty="0">
              <a:solidFill>
                <a:srgbClr val="C0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919259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ppt_x</p:attrName>
                                        </p:attrNameLst>
                                      </p:cBhvr>
                                      <p:tavLst>
                                        <p:tav>
                                          <p:val>
                                            <p:strVal val="1+#ppt_w/2"/>
                                          </p:val>
                                        </p:tav>
                                        <p:tav>
                                          <p:val>
                                            <p:strVal val="#ppt_x"/>
                                          </p:val>
                                        </p:tav>
                                      </p:tavLst>
                                    </p:anim>
                                    <p:anim calcmode="lin" valueType="num">
                                      <p:cBhvr>
                                        <p:cTn id="8" dur="500" fill="hold"/>
                                        <p:tgtEl>
                                          <p:spTgt spid="6"/>
                                        </p:tgtEl>
                                        <p:attrNameLst>
                                          <p:attrName>ppt_y</p:attrName>
                                        </p:attrNameLst>
                                      </p:cBhvr>
                                      <p:tavLst>
                                        <p:tav>
                                          <p:val>
                                            <p:strVal val="#ppt_y"/>
                                          </p:val>
                                        </p:tav>
                                        <p:tav>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Programming Challenge 11</a:t>
            </a:r>
            <a:endParaRPr lang="en-SG" b="1" dirty="0"/>
          </a:p>
        </p:txBody>
      </p:sp>
      <p:sp>
        <p:nvSpPr>
          <p:cNvPr id="3" name="Content Placeholder 2"/>
          <p:cNvSpPr>
            <a:spLocks noGrp="1"/>
          </p:cNvSpPr>
          <p:nvPr>
            <p:ph idx="1"/>
          </p:nvPr>
        </p:nvSpPr>
        <p:spPr/>
        <p:txBody>
          <a:bodyPr/>
          <a:lstStyle/>
          <a:p>
            <a:r>
              <a:rPr lang="en-US" dirty="0" smtClean="0"/>
              <a:t>Write a program that determines whether a bank customer qualifies for a loan.</a:t>
            </a:r>
          </a:p>
          <a:p>
            <a:r>
              <a:rPr lang="en-US" dirty="0" smtClean="0"/>
              <a:t>To qualify, 2 conditions must be satisfied:</a:t>
            </a:r>
          </a:p>
          <a:p>
            <a:pPr lvl="1"/>
            <a:r>
              <a:rPr lang="en-US" dirty="0" smtClean="0"/>
              <a:t>the customer must earn at least $30k p.a.</a:t>
            </a:r>
          </a:p>
          <a:p>
            <a:pPr lvl="1"/>
            <a:r>
              <a:rPr lang="en-US" dirty="0" smtClean="0"/>
              <a:t>The customer must be employed at current job for at least 2 years.</a:t>
            </a:r>
            <a:endParaRPr lang="en-SG" dirty="0"/>
          </a:p>
        </p:txBody>
      </p:sp>
    </p:spTree>
    <p:extLst>
      <p:ext uri="{BB962C8B-B14F-4D97-AF65-F5344CB8AC3E}">
        <p14:creationId xmlns:p14="http://schemas.microsoft.com/office/powerpoint/2010/main" val="31165209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Sample outputs</a:t>
            </a:r>
            <a:endParaRPr lang="en-SG" b="1"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28800" y="1447800"/>
            <a:ext cx="5411874" cy="1487857"/>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05000" y="3124200"/>
            <a:ext cx="5359029" cy="1374911"/>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28800" y="4692610"/>
            <a:ext cx="5453813" cy="1555790"/>
          </a:xfrm>
          <a:prstGeom prst="rect">
            <a:avLst/>
          </a:prstGeom>
        </p:spPr>
      </p:pic>
    </p:spTree>
    <p:extLst>
      <p:ext uri="{BB962C8B-B14F-4D97-AF65-F5344CB8AC3E}">
        <p14:creationId xmlns:p14="http://schemas.microsoft.com/office/powerpoint/2010/main" val="36736735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Programming Challenge 12</a:t>
            </a:r>
            <a:endParaRPr lang="en-SG" b="1" dirty="0"/>
          </a:p>
        </p:txBody>
      </p:sp>
      <p:sp>
        <p:nvSpPr>
          <p:cNvPr id="3" name="Content Placeholder 2"/>
          <p:cNvSpPr>
            <a:spLocks noGrp="1"/>
          </p:cNvSpPr>
          <p:nvPr>
            <p:ph idx="1"/>
          </p:nvPr>
        </p:nvSpPr>
        <p:spPr/>
        <p:txBody>
          <a:bodyPr>
            <a:normAutofit fontScale="92500"/>
          </a:bodyPr>
          <a:lstStyle/>
          <a:p>
            <a:r>
              <a:rPr lang="en-US" dirty="0" smtClean="0"/>
              <a:t>A department store is running a promotion event for their customers who purchase above $100.</a:t>
            </a:r>
          </a:p>
          <a:p>
            <a:r>
              <a:rPr lang="en-US" dirty="0"/>
              <a:t>If the customer pays by credit card, they get discount of the total price as follows:</a:t>
            </a:r>
          </a:p>
          <a:p>
            <a:pPr lvl="1"/>
            <a:r>
              <a:rPr lang="en-US" dirty="0"/>
              <a:t>DBS/POSB credit cards – 10% discount</a:t>
            </a:r>
          </a:p>
          <a:p>
            <a:pPr lvl="1"/>
            <a:r>
              <a:rPr lang="en-US" dirty="0"/>
              <a:t>OCBC/OUB credit cards – 15% discount</a:t>
            </a:r>
            <a:endParaRPr lang="en-SG" dirty="0"/>
          </a:p>
          <a:p>
            <a:r>
              <a:rPr lang="en-US" dirty="0" smtClean="0"/>
              <a:t>Write a program that asks the user for the total cost of purchase, whether paying by credit card and bank of credit card if paying by credit card.</a:t>
            </a:r>
          </a:p>
          <a:p>
            <a:pPr lvl="1"/>
            <a:endParaRPr lang="en-US" dirty="0" smtClean="0"/>
          </a:p>
        </p:txBody>
      </p:sp>
    </p:spTree>
    <p:extLst>
      <p:ext uri="{BB962C8B-B14F-4D97-AF65-F5344CB8AC3E}">
        <p14:creationId xmlns:p14="http://schemas.microsoft.com/office/powerpoint/2010/main" val="412369115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Sample outputs</a:t>
            </a:r>
            <a:endParaRPr lang="en-SG" b="1"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28800" y="1524000"/>
            <a:ext cx="5449824" cy="1449421"/>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99498" y="3200400"/>
            <a:ext cx="5515702" cy="1244461"/>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28800" y="4724400"/>
            <a:ext cx="5486400" cy="1213628"/>
          </a:xfrm>
          <a:prstGeom prst="rect">
            <a:avLst/>
          </a:prstGeom>
        </p:spPr>
      </p:pic>
    </p:spTree>
    <p:extLst>
      <p:ext uri="{BB962C8B-B14F-4D97-AF65-F5344CB8AC3E}">
        <p14:creationId xmlns:p14="http://schemas.microsoft.com/office/powerpoint/2010/main" val="22260254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Button</a:t>
            </a:r>
            <a:endParaRPr lang="en-SG" b="1" dirty="0"/>
          </a:p>
        </p:txBody>
      </p:sp>
      <p:sp>
        <p:nvSpPr>
          <p:cNvPr id="3" name="Content Placeholder 2"/>
          <p:cNvSpPr>
            <a:spLocks noGrp="1"/>
          </p:cNvSpPr>
          <p:nvPr>
            <p:ph idx="1"/>
          </p:nvPr>
        </p:nvSpPr>
        <p:spPr/>
        <p:txBody>
          <a:bodyPr/>
          <a:lstStyle/>
          <a:p>
            <a:r>
              <a:rPr lang="en-US" dirty="0" smtClean="0"/>
              <a:t>A button is a momentary switch that remains ON when pressed. If it is not pressed, it will be OFF.</a:t>
            </a:r>
          </a:p>
          <a:p>
            <a:endParaRPr lang="en-SG"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 y="3398293"/>
            <a:ext cx="5057928" cy="3152775"/>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81600" y="2981325"/>
            <a:ext cx="3810000" cy="3724275"/>
          </a:xfrm>
          <a:prstGeom prst="rect">
            <a:avLst/>
          </a:prstGeom>
        </p:spPr>
      </p:pic>
    </p:spTree>
    <p:extLst>
      <p:ext uri="{BB962C8B-B14F-4D97-AF65-F5344CB8AC3E}">
        <p14:creationId xmlns:p14="http://schemas.microsoft.com/office/powerpoint/2010/main" val="42011544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Let’s build this circuit</a:t>
            </a:r>
            <a:endParaRPr lang="en-SG" b="1" dirty="0"/>
          </a:p>
        </p:txBody>
      </p:sp>
      <p:sp>
        <p:nvSpPr>
          <p:cNvPr id="3" name="Content Placeholder 2"/>
          <p:cNvSpPr>
            <a:spLocks noGrp="1"/>
          </p:cNvSpPr>
          <p:nvPr>
            <p:ph idx="1"/>
          </p:nvPr>
        </p:nvSpPr>
        <p:spPr/>
        <p:txBody>
          <a:bodyPr/>
          <a:lstStyle/>
          <a:p>
            <a:r>
              <a:rPr lang="en-US" dirty="0" smtClean="0"/>
              <a:t>We are going to use the BOARD mode and use the button to ON/OFF the LED.</a:t>
            </a:r>
          </a:p>
          <a:p>
            <a:r>
              <a:rPr lang="en-US" dirty="0" smtClean="0"/>
              <a:t>The LED will remain ON as long as the button is pressed. No programming needed.</a:t>
            </a:r>
            <a:endParaRPr lang="en-SG" dirty="0"/>
          </a:p>
        </p:txBody>
      </p:sp>
      <p:grpSp>
        <p:nvGrpSpPr>
          <p:cNvPr id="14" name="Group 13"/>
          <p:cNvGrpSpPr/>
          <p:nvPr/>
        </p:nvGrpSpPr>
        <p:grpSpPr>
          <a:xfrm>
            <a:off x="1524000" y="3810000"/>
            <a:ext cx="6172200" cy="2895600"/>
            <a:chOff x="838200" y="3886200"/>
            <a:chExt cx="6172200" cy="2895600"/>
          </a:xfrm>
        </p:grpSpPr>
        <p:grpSp>
          <p:nvGrpSpPr>
            <p:cNvPr id="10" name="Group 9"/>
            <p:cNvGrpSpPr/>
            <p:nvPr/>
          </p:nvGrpSpPr>
          <p:grpSpPr>
            <a:xfrm>
              <a:off x="2133600" y="3886200"/>
              <a:ext cx="4876800" cy="2895600"/>
              <a:chOff x="1524000" y="2362200"/>
              <a:chExt cx="6477000" cy="3952875"/>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8400" y="2590800"/>
                <a:ext cx="3810000" cy="3724275"/>
              </a:xfrm>
              <a:prstGeom prst="rect">
                <a:avLst/>
              </a:prstGeom>
            </p:spPr>
          </p:pic>
          <p:grpSp>
            <p:nvGrpSpPr>
              <p:cNvPr id="9" name="Group 8"/>
              <p:cNvGrpSpPr/>
              <p:nvPr/>
            </p:nvGrpSpPr>
            <p:grpSpPr>
              <a:xfrm>
                <a:off x="1524000" y="2362200"/>
                <a:ext cx="6477000" cy="3276600"/>
                <a:chOff x="1524000" y="2362200"/>
                <a:chExt cx="6477000" cy="3276600"/>
              </a:xfrm>
            </p:grpSpPr>
            <p:sp>
              <p:nvSpPr>
                <p:cNvPr id="5" name="TextBox 4"/>
                <p:cNvSpPr txBox="1"/>
                <p:nvPr/>
              </p:nvSpPr>
              <p:spPr>
                <a:xfrm>
                  <a:off x="1524000" y="4343400"/>
                  <a:ext cx="1143000" cy="369332"/>
                </a:xfrm>
                <a:prstGeom prst="rect">
                  <a:avLst/>
                </a:prstGeom>
                <a:noFill/>
              </p:spPr>
              <p:txBody>
                <a:bodyPr wrap="square" rtlCol="0">
                  <a:spAutoFit/>
                </a:bodyPr>
                <a:lstStyle/>
                <a:p>
                  <a:r>
                    <a:rPr lang="en-US" dirty="0" smtClean="0"/>
                    <a:t>3.3 V</a:t>
                  </a:r>
                  <a:endParaRPr lang="en-SG" dirty="0"/>
                </a:p>
              </p:txBody>
            </p:sp>
            <mc:AlternateContent xmlns:mc="http://schemas.openxmlformats.org/markup-compatibility/2006" xmlns:a14="http://schemas.microsoft.com/office/drawing/2010/main">
              <mc:Choice Requires="a14">
                <p:sp>
                  <p:nvSpPr>
                    <p:cNvPr id="6" name="TextBox 5"/>
                    <p:cNvSpPr txBox="1"/>
                    <p:nvPr/>
                  </p:nvSpPr>
                  <p:spPr>
                    <a:xfrm>
                      <a:off x="6172200" y="3657600"/>
                      <a:ext cx="1143000" cy="369332"/>
                    </a:xfrm>
                    <a:prstGeom prst="rect">
                      <a:avLst/>
                    </a:prstGeom>
                    <a:noFill/>
                  </p:spPr>
                  <p:txBody>
                    <a:bodyPr wrap="square" rtlCol="0">
                      <a:spAutoFit/>
                    </a:bodyPr>
                    <a:lstStyle/>
                    <a:p>
                      <a:r>
                        <a:rPr lang="en-US" dirty="0" smtClean="0"/>
                        <a:t>330 </a:t>
                      </a:r>
                      <a14:m>
                        <m:oMath xmlns:m="http://schemas.openxmlformats.org/officeDocument/2006/math">
                          <m:r>
                            <m:rPr>
                              <m:sty m:val="p"/>
                            </m:rPr>
                            <a:rPr lang="el-GR" i="1" smtClean="0">
                              <a:latin typeface="Cambria Math"/>
                              <a:ea typeface="Cambria Math"/>
                            </a:rPr>
                            <m:t>Ω</m:t>
                          </m:r>
                        </m:oMath>
                      </a14:m>
                      <a:endParaRPr lang="en-SG" dirty="0"/>
                    </a:p>
                  </p:txBody>
                </p:sp>
              </mc:Choice>
              <mc:Fallback xmlns="">
                <p:sp>
                  <p:nvSpPr>
                    <p:cNvPr id="6" name="TextBox 5"/>
                    <p:cNvSpPr txBox="1">
                      <a:spLocks noRot="1" noChangeAspect="1" noMove="1" noResize="1" noEditPoints="1" noAdjustHandles="1" noChangeArrowheads="1" noChangeShapeType="1" noTextEdit="1"/>
                    </p:cNvSpPr>
                    <p:nvPr/>
                  </p:nvSpPr>
                  <p:spPr>
                    <a:xfrm>
                      <a:off x="6172200" y="3657600"/>
                      <a:ext cx="1143000" cy="369332"/>
                    </a:xfrm>
                    <a:prstGeom prst="rect">
                      <a:avLst/>
                    </a:prstGeom>
                    <a:blipFill rotWithShape="1">
                      <a:blip r:embed="rId3"/>
                      <a:stretch>
                        <a:fillRect l="-6383" t="-11364" b="-72727"/>
                      </a:stretch>
                    </a:blipFill>
                  </p:spPr>
                  <p:txBody>
                    <a:bodyPr/>
                    <a:lstStyle/>
                    <a:p>
                      <a:r>
                        <a:rPr lang="en-SG">
                          <a:noFill/>
                        </a:rPr>
                        <a:t> </a:t>
                      </a:r>
                    </a:p>
                  </p:txBody>
                </p:sp>
              </mc:Fallback>
            </mc:AlternateContent>
            <p:sp>
              <p:nvSpPr>
                <p:cNvPr id="7" name="TextBox 6"/>
                <p:cNvSpPr txBox="1"/>
                <p:nvPr/>
              </p:nvSpPr>
              <p:spPr>
                <a:xfrm>
                  <a:off x="6477000" y="5269468"/>
                  <a:ext cx="1524000" cy="369332"/>
                </a:xfrm>
                <a:prstGeom prst="rect">
                  <a:avLst/>
                </a:prstGeom>
                <a:noFill/>
              </p:spPr>
              <p:txBody>
                <a:bodyPr wrap="square" rtlCol="0">
                  <a:spAutoFit/>
                </a:bodyPr>
                <a:lstStyle/>
                <a:p>
                  <a:r>
                    <a:rPr lang="en-US" dirty="0" smtClean="0"/>
                    <a:t>Green LED</a:t>
                  </a:r>
                  <a:endParaRPr lang="en-SG" dirty="0"/>
                </a:p>
              </p:txBody>
            </p:sp>
            <p:sp>
              <p:nvSpPr>
                <p:cNvPr id="8" name="TextBox 7"/>
                <p:cNvSpPr txBox="1"/>
                <p:nvPr/>
              </p:nvSpPr>
              <p:spPr>
                <a:xfrm>
                  <a:off x="4724400" y="2362200"/>
                  <a:ext cx="2895600" cy="369332"/>
                </a:xfrm>
                <a:prstGeom prst="rect">
                  <a:avLst/>
                </a:prstGeom>
                <a:noFill/>
              </p:spPr>
              <p:txBody>
                <a:bodyPr wrap="square" rtlCol="0">
                  <a:spAutoFit/>
                </a:bodyPr>
                <a:lstStyle/>
                <a:p>
                  <a:r>
                    <a:rPr lang="en-US" dirty="0" smtClean="0"/>
                    <a:t>Button with green cap</a:t>
                  </a:r>
                  <a:endParaRPr lang="en-SG" dirty="0"/>
                </a:p>
              </p:txBody>
            </p:sp>
          </p:grpSp>
        </p:grpSp>
        <p:sp>
          <p:nvSpPr>
            <p:cNvPr id="11" name="TextBox 10"/>
            <p:cNvSpPr txBox="1"/>
            <p:nvPr/>
          </p:nvSpPr>
          <p:spPr>
            <a:xfrm>
              <a:off x="838200" y="6151134"/>
              <a:ext cx="1725706" cy="369332"/>
            </a:xfrm>
            <a:prstGeom prst="rect">
              <a:avLst/>
            </a:prstGeom>
            <a:noFill/>
          </p:spPr>
          <p:txBody>
            <a:bodyPr wrap="square" rtlCol="0">
              <a:spAutoFit/>
            </a:bodyPr>
            <a:lstStyle/>
            <a:p>
              <a:r>
                <a:rPr lang="en-US" dirty="0"/>
                <a:t>p</a:t>
              </a:r>
              <a:r>
                <a:rPr lang="en-US" dirty="0" smtClean="0"/>
                <a:t>hysical pin 1</a:t>
              </a:r>
              <a:endParaRPr lang="en-SG" dirty="0"/>
            </a:p>
          </p:txBody>
        </p:sp>
        <p:cxnSp>
          <p:nvCxnSpPr>
            <p:cNvPr id="13" name="Straight Arrow Connector 12"/>
            <p:cNvCxnSpPr>
              <a:endCxn id="11" idx="0"/>
            </p:cNvCxnSpPr>
            <p:nvPr/>
          </p:nvCxnSpPr>
          <p:spPr>
            <a:xfrm flipH="1">
              <a:off x="1701053" y="5608036"/>
              <a:ext cx="356347" cy="54309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46078025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7200" y="1594058"/>
            <a:ext cx="8086648" cy="6483142"/>
          </a:xfrm>
          <a:prstGeom prst="rect">
            <a:avLst/>
          </a:prstGeom>
        </p:spPr>
      </p:pic>
      <p:sp>
        <p:nvSpPr>
          <p:cNvPr id="2" name="Title 1"/>
          <p:cNvSpPr>
            <a:spLocks noGrp="1"/>
          </p:cNvSpPr>
          <p:nvPr>
            <p:ph type="title"/>
          </p:nvPr>
        </p:nvSpPr>
        <p:spPr/>
        <p:txBody>
          <a:bodyPr/>
          <a:lstStyle/>
          <a:p>
            <a:r>
              <a:rPr lang="en-US" b="1" dirty="0" smtClean="0"/>
              <a:t>Did your circuit looks like this?</a:t>
            </a:r>
            <a:endParaRPr lang="en-SG" b="1" dirty="0"/>
          </a:p>
        </p:txBody>
      </p:sp>
      <p:sp>
        <p:nvSpPr>
          <p:cNvPr id="3" name="TextBox 2"/>
          <p:cNvSpPr txBox="1"/>
          <p:nvPr/>
        </p:nvSpPr>
        <p:spPr>
          <a:xfrm>
            <a:off x="5410200" y="5562600"/>
            <a:ext cx="2514600" cy="830997"/>
          </a:xfrm>
          <a:prstGeom prst="rect">
            <a:avLst/>
          </a:prstGeom>
          <a:noFill/>
        </p:spPr>
        <p:txBody>
          <a:bodyPr wrap="square" rtlCol="0">
            <a:spAutoFit/>
          </a:bodyPr>
          <a:lstStyle/>
          <a:p>
            <a:r>
              <a:rPr lang="en-US" sz="2400" dirty="0" smtClean="0"/>
              <a:t>Pin 1 – 3.3V</a:t>
            </a:r>
          </a:p>
          <a:p>
            <a:r>
              <a:rPr lang="en-US" sz="2400" dirty="0" smtClean="0"/>
              <a:t>Pin 6 - GND</a:t>
            </a:r>
            <a:endParaRPr lang="en-SG" sz="2400" dirty="0"/>
          </a:p>
        </p:txBody>
      </p:sp>
    </p:spTree>
    <p:extLst>
      <p:ext uri="{BB962C8B-B14F-4D97-AF65-F5344CB8AC3E}">
        <p14:creationId xmlns:p14="http://schemas.microsoft.com/office/powerpoint/2010/main" val="160172609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Modifying the circuit</a:t>
            </a:r>
            <a:endParaRPr lang="en-SG" b="1" dirty="0"/>
          </a:p>
        </p:txBody>
      </p:sp>
      <p:sp>
        <p:nvSpPr>
          <p:cNvPr id="3" name="Content Placeholder 2"/>
          <p:cNvSpPr>
            <a:spLocks noGrp="1"/>
          </p:cNvSpPr>
          <p:nvPr>
            <p:ph idx="1"/>
          </p:nvPr>
        </p:nvSpPr>
        <p:spPr/>
        <p:txBody>
          <a:bodyPr/>
          <a:lstStyle/>
          <a:p>
            <a:r>
              <a:rPr lang="en-US" dirty="0" smtClean="0"/>
              <a:t>Now we are going to change the function of the button.</a:t>
            </a:r>
          </a:p>
          <a:p>
            <a:r>
              <a:rPr lang="en-US" dirty="0" smtClean="0"/>
              <a:t>We are going to program the button such that it will alternate ON/OFF each time it is pressed. </a:t>
            </a:r>
          </a:p>
        </p:txBody>
      </p:sp>
    </p:spTree>
    <p:extLst>
      <p:ext uri="{BB962C8B-B14F-4D97-AF65-F5344CB8AC3E}">
        <p14:creationId xmlns:p14="http://schemas.microsoft.com/office/powerpoint/2010/main" val="270312288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Setup your circuit like this</a:t>
            </a:r>
            <a:endParaRPr lang="en-SG" b="1" dirty="0"/>
          </a:p>
        </p:txBody>
      </p:sp>
      <p:pic>
        <p:nvPicPr>
          <p:cNvPr id="8" name="Content Placeholder 7"/>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516040" y="1371600"/>
            <a:ext cx="7729076" cy="6553200"/>
          </a:xfrm>
        </p:spPr>
      </p:pic>
    </p:spTree>
    <p:extLst>
      <p:ext uri="{BB962C8B-B14F-4D97-AF65-F5344CB8AC3E}">
        <p14:creationId xmlns:p14="http://schemas.microsoft.com/office/powerpoint/2010/main" val="278768259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6653" y="1524000"/>
            <a:ext cx="7325747" cy="4829849"/>
          </a:xfrm>
          <a:prstGeom prst="rect">
            <a:avLst/>
          </a:prstGeom>
        </p:spPr>
      </p:pic>
      <p:sp>
        <p:nvSpPr>
          <p:cNvPr id="2" name="Title 1"/>
          <p:cNvSpPr>
            <a:spLocks noGrp="1"/>
          </p:cNvSpPr>
          <p:nvPr>
            <p:ph type="title"/>
          </p:nvPr>
        </p:nvSpPr>
        <p:spPr/>
        <p:txBody>
          <a:bodyPr/>
          <a:lstStyle/>
          <a:p>
            <a:r>
              <a:rPr lang="en-US" b="1" dirty="0" smtClean="0"/>
              <a:t>Let’s program it! 1</a:t>
            </a:r>
            <a:endParaRPr lang="en-SG" b="1" dirty="0"/>
          </a:p>
        </p:txBody>
      </p:sp>
      <mc:AlternateContent xmlns:mc="http://schemas.openxmlformats.org/markup-compatibility/2006" xmlns:a14="http://schemas.microsoft.com/office/drawing/2010/main">
        <mc:Choice Requires="a14">
          <p:sp>
            <p:nvSpPr>
              <p:cNvPr id="3" name="Rounded Rectangular Callout 2"/>
              <p:cNvSpPr/>
              <p:nvPr/>
            </p:nvSpPr>
            <p:spPr>
              <a:xfrm>
                <a:off x="4800600" y="1219200"/>
                <a:ext cx="4191000" cy="1524000"/>
              </a:xfrm>
              <a:prstGeom prst="wedgeRoundRectCallout">
                <a:avLst>
                  <a:gd name="adj1" fmla="val -48791"/>
                  <a:gd name="adj2" fmla="val 69664"/>
                  <a:gd name="adj3" fmla="val 1666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rgbClr val="00B0F0"/>
                    </a:solidFill>
                  </a:rPr>
                  <a:t>A built-in pull-up resistor of value 10 k</a:t>
                </a:r>
                <a14:m>
                  <m:oMath xmlns:m="http://schemas.openxmlformats.org/officeDocument/2006/math">
                    <m:r>
                      <m:rPr>
                        <m:sty m:val="p"/>
                      </m:rPr>
                      <a:rPr lang="el-GR" i="1" smtClean="0">
                        <a:solidFill>
                          <a:srgbClr val="00B0F0"/>
                        </a:solidFill>
                        <a:latin typeface="Cambria Math"/>
                        <a:ea typeface="Cambria Math"/>
                      </a:rPr>
                      <m:t>Ω</m:t>
                    </m:r>
                    <m:r>
                      <m:rPr>
                        <m:sty m:val="p"/>
                      </m:rPr>
                      <a:rPr lang="en-US" b="0" i="0" smtClean="0">
                        <a:solidFill>
                          <a:srgbClr val="00B0F0"/>
                        </a:solidFill>
                        <a:latin typeface="Cambria Math"/>
                        <a:ea typeface="Cambria Math"/>
                      </a:rPr>
                      <m:t>is</m:t>
                    </m:r>
                    <m:r>
                      <a:rPr lang="en-US" b="0" i="0" smtClean="0">
                        <a:solidFill>
                          <a:srgbClr val="00B0F0"/>
                        </a:solidFill>
                        <a:latin typeface="Cambria Math"/>
                        <a:ea typeface="Cambria Math"/>
                      </a:rPr>
                      <m:t> </m:t>
                    </m:r>
                    <m:r>
                      <m:rPr>
                        <m:sty m:val="p"/>
                      </m:rPr>
                      <a:rPr lang="en-US" b="0" i="0" smtClean="0">
                        <a:solidFill>
                          <a:srgbClr val="00B0F0"/>
                        </a:solidFill>
                        <a:latin typeface="Cambria Math"/>
                        <a:ea typeface="Cambria Math"/>
                      </a:rPr>
                      <m:t>wired</m:t>
                    </m:r>
                    <m:r>
                      <a:rPr lang="en-US" b="0" i="0" smtClean="0">
                        <a:solidFill>
                          <a:srgbClr val="00B0F0"/>
                        </a:solidFill>
                        <a:latin typeface="Cambria Math"/>
                        <a:ea typeface="Cambria Math"/>
                      </a:rPr>
                      <m:t> </m:t>
                    </m:r>
                    <m:r>
                      <m:rPr>
                        <m:sty m:val="p"/>
                      </m:rPr>
                      <a:rPr lang="en-US" b="0" i="0" smtClean="0">
                        <a:solidFill>
                          <a:srgbClr val="00B0F0"/>
                        </a:solidFill>
                        <a:latin typeface="Cambria Math"/>
                        <a:ea typeface="Cambria Math"/>
                      </a:rPr>
                      <m:t>in</m:t>
                    </m:r>
                    <m:r>
                      <a:rPr lang="en-US" b="0" i="0" smtClean="0">
                        <a:solidFill>
                          <a:srgbClr val="00B0F0"/>
                        </a:solidFill>
                        <a:latin typeface="Cambria Math"/>
                        <a:ea typeface="Cambria Math"/>
                      </a:rPr>
                      <m:t> </m:t>
                    </m:r>
                    <m:r>
                      <m:rPr>
                        <m:sty m:val="p"/>
                      </m:rPr>
                      <a:rPr lang="en-US" b="0" i="0" smtClean="0">
                        <a:solidFill>
                          <a:srgbClr val="00B0F0"/>
                        </a:solidFill>
                        <a:latin typeface="Cambria Math"/>
                        <a:ea typeface="Cambria Math"/>
                      </a:rPr>
                      <m:t>series</m:t>
                    </m:r>
                    <m:r>
                      <a:rPr lang="en-US" b="0" i="0" smtClean="0">
                        <a:solidFill>
                          <a:srgbClr val="00B0F0"/>
                        </a:solidFill>
                        <a:latin typeface="Cambria Math"/>
                        <a:ea typeface="Cambria Math"/>
                      </a:rPr>
                      <m:t> </m:t>
                    </m:r>
                    <m:r>
                      <m:rPr>
                        <m:sty m:val="p"/>
                      </m:rPr>
                      <a:rPr lang="en-US" b="0" i="0" smtClean="0">
                        <a:solidFill>
                          <a:srgbClr val="00B0F0"/>
                        </a:solidFill>
                        <a:latin typeface="Cambria Math"/>
                        <a:ea typeface="Cambria Math"/>
                      </a:rPr>
                      <m:t>with</m:t>
                    </m:r>
                    <m:r>
                      <a:rPr lang="en-US" b="0" i="0" smtClean="0">
                        <a:solidFill>
                          <a:srgbClr val="00B0F0"/>
                        </a:solidFill>
                        <a:latin typeface="Cambria Math"/>
                        <a:ea typeface="Cambria Math"/>
                      </a:rPr>
                      <m:t> </m:t>
                    </m:r>
                    <m:r>
                      <m:rPr>
                        <m:sty m:val="p"/>
                      </m:rPr>
                      <a:rPr lang="en-US" b="0" i="0" smtClean="0">
                        <a:solidFill>
                          <a:srgbClr val="00B0F0"/>
                        </a:solidFill>
                        <a:latin typeface="Cambria Math"/>
                        <a:ea typeface="Cambria Math"/>
                      </a:rPr>
                      <m:t>the</m:t>
                    </m:r>
                    <m:r>
                      <a:rPr lang="en-US" b="0" i="0" smtClean="0">
                        <a:solidFill>
                          <a:srgbClr val="00B0F0"/>
                        </a:solidFill>
                        <a:latin typeface="Cambria Math"/>
                        <a:ea typeface="Cambria Math"/>
                      </a:rPr>
                      <m:t> </m:t>
                    </m:r>
                    <m:r>
                      <m:rPr>
                        <m:sty m:val="p"/>
                      </m:rPr>
                      <a:rPr lang="en-US" b="0" i="0" smtClean="0">
                        <a:solidFill>
                          <a:srgbClr val="00B0F0"/>
                        </a:solidFill>
                        <a:latin typeface="Cambria Math"/>
                        <a:ea typeface="Cambria Math"/>
                      </a:rPr>
                      <m:t>button</m:t>
                    </m:r>
                  </m:oMath>
                </a14:m>
                <a:endParaRPr lang="en-SG" dirty="0">
                  <a:solidFill>
                    <a:srgbClr val="00B0F0"/>
                  </a:solidFill>
                </a:endParaRPr>
              </a:p>
            </p:txBody>
          </p:sp>
        </mc:Choice>
        <mc:Fallback xmlns="">
          <p:sp>
            <p:nvSpPr>
              <p:cNvPr id="3" name="Rounded Rectangular Callout 2"/>
              <p:cNvSpPr>
                <a:spLocks noRot="1" noChangeAspect="1" noMove="1" noResize="1" noEditPoints="1" noAdjustHandles="1" noChangeArrowheads="1" noChangeShapeType="1" noTextEdit="1"/>
              </p:cNvSpPr>
              <p:nvPr/>
            </p:nvSpPr>
            <p:spPr>
              <a:xfrm>
                <a:off x="4800600" y="1219200"/>
                <a:ext cx="4191000" cy="1524000"/>
              </a:xfrm>
              <a:prstGeom prst="wedgeRoundRectCallout">
                <a:avLst>
                  <a:gd name="adj1" fmla="val -48791"/>
                  <a:gd name="adj2" fmla="val 69664"/>
                  <a:gd name="adj3" fmla="val 16667"/>
                </a:avLst>
              </a:prstGeom>
              <a:blipFill rotWithShape="1">
                <a:blip r:embed="rId3"/>
                <a:stretch>
                  <a:fillRect/>
                </a:stretch>
              </a:blipFill>
            </p:spPr>
            <p:txBody>
              <a:bodyPr/>
              <a:lstStyle/>
              <a:p>
                <a:r>
                  <a:rPr lang="en-SG">
                    <a:noFill/>
                  </a:rPr>
                  <a:t> </a:t>
                </a:r>
              </a:p>
            </p:txBody>
          </p:sp>
        </mc:Fallback>
      </mc:AlternateContent>
    </p:spTree>
    <p:extLst>
      <p:ext uri="{BB962C8B-B14F-4D97-AF65-F5344CB8AC3E}">
        <p14:creationId xmlns:p14="http://schemas.microsoft.com/office/powerpoint/2010/main" val="103987087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00B0F0"/>
                </a:solidFill>
              </a:rPr>
              <a:t>Course objectives:</a:t>
            </a:r>
            <a:endParaRPr lang="en-SG" b="1" dirty="0">
              <a:solidFill>
                <a:srgbClr val="00B0F0"/>
              </a:solidFill>
            </a:endParaRPr>
          </a:p>
        </p:txBody>
      </p:sp>
      <p:sp>
        <p:nvSpPr>
          <p:cNvPr id="3" name="Content Placeholder 2"/>
          <p:cNvSpPr>
            <a:spLocks noGrp="1"/>
          </p:cNvSpPr>
          <p:nvPr>
            <p:ph idx="1"/>
          </p:nvPr>
        </p:nvSpPr>
        <p:spPr/>
        <p:txBody>
          <a:bodyPr/>
          <a:lstStyle/>
          <a:p>
            <a:r>
              <a:rPr lang="en-US" dirty="0" smtClean="0"/>
              <a:t>Be familiar with the Raspberry Pi Hardware</a:t>
            </a:r>
          </a:p>
          <a:p>
            <a:r>
              <a:rPr lang="en-US" dirty="0" smtClean="0"/>
              <a:t>Learn basic python commands</a:t>
            </a:r>
          </a:p>
          <a:p>
            <a:r>
              <a:rPr lang="en-US" dirty="0" smtClean="0"/>
              <a:t>Understand circuit diagrams and assemble them</a:t>
            </a:r>
          </a:p>
          <a:p>
            <a:r>
              <a:rPr lang="en-US" dirty="0" smtClean="0"/>
              <a:t>Use python to control RPi GPIOs</a:t>
            </a:r>
          </a:p>
          <a:p>
            <a:r>
              <a:rPr lang="en-US" dirty="0" smtClean="0"/>
              <a:t>Use RPi to control a robot car, </a:t>
            </a:r>
            <a:r>
              <a:rPr lang="en-US" dirty="0" err="1" smtClean="0"/>
              <a:t>GoPiGo</a:t>
            </a:r>
            <a:endParaRPr lang="en-SG" dirty="0"/>
          </a:p>
        </p:txBody>
      </p:sp>
    </p:spTree>
    <p:extLst>
      <p:ext uri="{BB962C8B-B14F-4D97-AF65-F5344CB8AC3E}">
        <p14:creationId xmlns:p14="http://schemas.microsoft.com/office/powerpoint/2010/main" val="328007603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Let’s program it! 2</a:t>
            </a:r>
            <a:endParaRPr lang="en-SG" b="1" dirty="0"/>
          </a:p>
        </p:txBody>
      </p:sp>
      <p:sp>
        <p:nvSpPr>
          <p:cNvPr id="3" name="Content Placeholder 2"/>
          <p:cNvSpPr>
            <a:spLocks noGrp="1"/>
          </p:cNvSpPr>
          <p:nvPr>
            <p:ph idx="1"/>
          </p:nvPr>
        </p:nvSpPr>
        <p:spPr/>
        <p:txBody>
          <a:bodyPr/>
          <a:lstStyle/>
          <a:p>
            <a:endParaRPr lang="en-US" dirty="0" smtClean="0"/>
          </a:p>
          <a:p>
            <a:endParaRPr lang="en-US" dirty="0" smtClean="0"/>
          </a:p>
          <a:p>
            <a:endParaRPr lang="en-US" dirty="0"/>
          </a:p>
          <a:p>
            <a:endParaRPr lang="en-US" dirty="0"/>
          </a:p>
          <a:p>
            <a:endParaRPr lang="en-US" dirty="0" smtClean="0"/>
          </a:p>
          <a:p>
            <a:r>
              <a:rPr lang="en-US" dirty="0" smtClean="0"/>
              <a:t>What do you think is the function of </a:t>
            </a:r>
            <a:r>
              <a:rPr lang="en-US" dirty="0" err="1" smtClean="0">
                <a:solidFill>
                  <a:srgbClr val="00B0F0"/>
                </a:solidFill>
              </a:rPr>
              <a:t>time.sleep</a:t>
            </a:r>
            <a:r>
              <a:rPr lang="en-US" dirty="0" smtClean="0">
                <a:solidFill>
                  <a:srgbClr val="00B0F0"/>
                </a:solidFill>
              </a:rPr>
              <a:t>() </a:t>
            </a:r>
            <a:r>
              <a:rPr lang="en-US" dirty="0" smtClean="0"/>
              <a:t>in this program?</a:t>
            </a:r>
            <a:endParaRPr lang="en-SG"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400" y="1524000"/>
            <a:ext cx="5515745" cy="2867425"/>
          </a:xfrm>
          <a:prstGeom prst="rect">
            <a:avLst/>
          </a:prstGeom>
        </p:spPr>
      </p:pic>
    </p:spTree>
    <p:extLst>
      <p:ext uri="{BB962C8B-B14F-4D97-AF65-F5344CB8AC3E}">
        <p14:creationId xmlns:p14="http://schemas.microsoft.com/office/powerpoint/2010/main" val="58119716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RPi Challenge </a:t>
            </a:r>
            <a:r>
              <a:rPr lang="en-US" b="1" dirty="0" smtClean="0"/>
              <a:t>5</a:t>
            </a:r>
            <a:endParaRPr lang="en-SG" b="1" dirty="0"/>
          </a:p>
        </p:txBody>
      </p:sp>
      <p:sp>
        <p:nvSpPr>
          <p:cNvPr id="3" name="Content Placeholder 2"/>
          <p:cNvSpPr>
            <a:spLocks noGrp="1"/>
          </p:cNvSpPr>
          <p:nvPr>
            <p:ph idx="1"/>
          </p:nvPr>
        </p:nvSpPr>
        <p:spPr/>
        <p:txBody>
          <a:bodyPr/>
          <a:lstStyle/>
          <a:p>
            <a:r>
              <a:rPr lang="en-US" dirty="0" smtClean="0"/>
              <a:t>Program the button such that each time it is pressed, the LED will light up for 5 seconds.</a:t>
            </a:r>
            <a:endParaRPr lang="en-SG" dirty="0"/>
          </a:p>
        </p:txBody>
      </p:sp>
    </p:spTree>
    <p:extLst>
      <p:ext uri="{BB962C8B-B14F-4D97-AF65-F5344CB8AC3E}">
        <p14:creationId xmlns:p14="http://schemas.microsoft.com/office/powerpoint/2010/main" val="275785995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Programming 2 buttons ON/OFF LED</a:t>
            </a:r>
            <a:endParaRPr lang="en-SG" b="1" dirty="0"/>
          </a:p>
        </p:txBody>
      </p:sp>
      <p:sp>
        <p:nvSpPr>
          <p:cNvPr id="3" name="Content Placeholder 2"/>
          <p:cNvSpPr>
            <a:spLocks noGrp="1"/>
          </p:cNvSpPr>
          <p:nvPr>
            <p:ph idx="1"/>
          </p:nvPr>
        </p:nvSpPr>
        <p:spPr/>
        <p:txBody>
          <a:bodyPr/>
          <a:lstStyle/>
          <a:p>
            <a:r>
              <a:rPr lang="en-US" dirty="0" smtClean="0"/>
              <a:t>Setup the circuit below</a:t>
            </a:r>
            <a:endParaRPr lang="en-SG" dirty="0"/>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75522" y="2499360"/>
            <a:ext cx="11768878" cy="5222553"/>
          </a:xfrm>
          <a:prstGeom prst="rect">
            <a:avLst/>
          </a:prstGeom>
        </p:spPr>
      </p:pic>
    </p:spTree>
    <p:extLst>
      <p:ext uri="{BB962C8B-B14F-4D97-AF65-F5344CB8AC3E}">
        <p14:creationId xmlns:p14="http://schemas.microsoft.com/office/powerpoint/2010/main" val="346350346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RPi Challenge </a:t>
            </a:r>
            <a:r>
              <a:rPr lang="en-US" b="1" dirty="0" smtClean="0"/>
              <a:t>6</a:t>
            </a:r>
            <a:endParaRPr lang="en-SG" b="1" dirty="0"/>
          </a:p>
        </p:txBody>
      </p:sp>
      <p:sp>
        <p:nvSpPr>
          <p:cNvPr id="3" name="Content Placeholder 2"/>
          <p:cNvSpPr>
            <a:spLocks noGrp="1"/>
          </p:cNvSpPr>
          <p:nvPr>
            <p:ph idx="1"/>
          </p:nvPr>
        </p:nvSpPr>
        <p:spPr/>
        <p:txBody>
          <a:bodyPr/>
          <a:lstStyle/>
          <a:p>
            <a:r>
              <a:rPr lang="en-US" b="1" dirty="0" smtClean="0"/>
              <a:t>A) </a:t>
            </a:r>
            <a:r>
              <a:rPr lang="en-US" dirty="0" smtClean="0"/>
              <a:t>Program such that the left button will ON the LED and the right button will OFF the LED</a:t>
            </a:r>
            <a:r>
              <a:rPr lang="en-SG" dirty="0" smtClean="0"/>
              <a:t>.</a:t>
            </a:r>
          </a:p>
          <a:p>
            <a:r>
              <a:rPr lang="en-US" b="1" dirty="0" smtClean="0"/>
              <a:t>B) </a:t>
            </a:r>
            <a:r>
              <a:rPr lang="en-US" dirty="0" smtClean="0"/>
              <a:t>Program such that the LED will only light up when both buttons are pressed simultaneously.</a:t>
            </a:r>
          </a:p>
        </p:txBody>
      </p:sp>
    </p:spTree>
    <p:extLst>
      <p:ext uri="{BB962C8B-B14F-4D97-AF65-F5344CB8AC3E}">
        <p14:creationId xmlns:p14="http://schemas.microsoft.com/office/powerpoint/2010/main" val="32936733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RPi Challenge 7</a:t>
            </a:r>
            <a:endParaRPr lang="en-SG" b="1" dirty="0"/>
          </a:p>
        </p:txBody>
      </p:sp>
      <p:sp>
        <p:nvSpPr>
          <p:cNvPr id="3" name="Content Placeholder 2"/>
          <p:cNvSpPr>
            <a:spLocks noGrp="1"/>
          </p:cNvSpPr>
          <p:nvPr>
            <p:ph idx="1"/>
          </p:nvPr>
        </p:nvSpPr>
        <p:spPr/>
        <p:txBody>
          <a:bodyPr>
            <a:normAutofit fontScale="77500" lnSpcReduction="20000"/>
          </a:bodyPr>
          <a:lstStyle/>
          <a:p>
            <a:r>
              <a:rPr lang="en-US" dirty="0" smtClean="0"/>
              <a:t>As a design engineer, you are tasked to design and program a lighting system for a 100m walk-way. You are to install a power lamp every 25m, a switch at the 0m and 100m mark. The switches should work in the following manner.</a:t>
            </a:r>
            <a:r>
              <a:rPr lang="en-SG" dirty="0" smtClean="0"/>
              <a:t> </a:t>
            </a:r>
          </a:p>
          <a:p>
            <a:r>
              <a:rPr lang="en-SG" dirty="0" smtClean="0"/>
              <a:t>If switch S1 (at 0m) is pressed, the lamp will on in the following manner. Lamp L1, lamp L2, then lamp L3 where L1 is at 25m, L2 is at 50m and L3 is at 75m. If it is pressed to off, it will off in the order L3, L2, L1. There is a difference of 2 seconds between switching on/off of each lamp.</a:t>
            </a:r>
          </a:p>
          <a:p>
            <a:r>
              <a:rPr lang="en-US" dirty="0" smtClean="0"/>
              <a:t>If switch S2 (at 100m) is pressed, L3 will on, followed by L2 and L1. If the lamps are already on, then L1 will off, followed by L2 and L3.</a:t>
            </a:r>
          </a:p>
        </p:txBody>
      </p:sp>
    </p:spTree>
    <p:extLst>
      <p:ext uri="{BB962C8B-B14F-4D97-AF65-F5344CB8AC3E}">
        <p14:creationId xmlns:p14="http://schemas.microsoft.com/office/powerpoint/2010/main" val="24994852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Pulse Width Modulation (PWM)</a:t>
            </a:r>
            <a:endParaRPr lang="en-SG" b="1" dirty="0"/>
          </a:p>
        </p:txBody>
      </p:sp>
      <p:sp>
        <p:nvSpPr>
          <p:cNvPr id="3" name="Content Placeholder 2"/>
          <p:cNvSpPr>
            <a:spLocks noGrp="1"/>
          </p:cNvSpPr>
          <p:nvPr>
            <p:ph idx="1"/>
          </p:nvPr>
        </p:nvSpPr>
        <p:spPr/>
        <p:txBody>
          <a:bodyPr>
            <a:normAutofit/>
          </a:bodyPr>
          <a:lstStyle/>
          <a:p>
            <a:r>
              <a:rPr lang="en-US" dirty="0" smtClean="0"/>
              <a:t>So far we have programmed the LED to be one of 2 states, ON or OFF. </a:t>
            </a:r>
          </a:p>
          <a:p>
            <a:r>
              <a:rPr lang="en-US" dirty="0" smtClean="0"/>
              <a:t>With PWM, we can set the brightness of the LED. </a:t>
            </a:r>
            <a:r>
              <a:rPr lang="en-US" dirty="0" err="1" smtClean="0"/>
              <a:t>ie</a:t>
            </a:r>
            <a:r>
              <a:rPr lang="en-US" dirty="0" smtClean="0"/>
              <a:t> set brightness to 20%, 50%, </a:t>
            </a:r>
            <a:r>
              <a:rPr lang="en-US" dirty="0" err="1" smtClean="0"/>
              <a:t>etc</a:t>
            </a:r>
            <a:r>
              <a:rPr lang="en-US" dirty="0" smtClean="0"/>
              <a:t>… by controlling the duty cycle.</a:t>
            </a:r>
          </a:p>
          <a:p>
            <a:endParaRPr lang="en-US" dirty="0"/>
          </a:p>
          <a:p>
            <a:endParaRPr lang="en-US" dirty="0" smtClean="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400" y="4267200"/>
            <a:ext cx="3693268" cy="2590800"/>
          </a:xfrm>
          <a:prstGeom prst="rect">
            <a:avLst/>
          </a:prstGeom>
        </p:spPr>
      </p:pic>
      <p:sp>
        <p:nvSpPr>
          <p:cNvPr id="5" name="Rounded Rectangular Callout 4"/>
          <p:cNvSpPr/>
          <p:nvPr/>
        </p:nvSpPr>
        <p:spPr>
          <a:xfrm>
            <a:off x="5105400" y="4267200"/>
            <a:ext cx="3352800" cy="1143000"/>
          </a:xfrm>
          <a:prstGeom prst="wedgeRoundRectCallout">
            <a:avLst>
              <a:gd name="adj1" fmla="val -59520"/>
              <a:gd name="adj2" fmla="val 66978"/>
              <a:gd name="adj3" fmla="val 1666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solidFill>
                  <a:srgbClr val="00B0F0"/>
                </a:solidFill>
              </a:rPr>
              <a:t>Duty cycle of 0% - OFF</a:t>
            </a:r>
          </a:p>
          <a:p>
            <a:r>
              <a:rPr lang="en-US" sz="2400" dirty="0" smtClean="0">
                <a:solidFill>
                  <a:srgbClr val="00B0F0"/>
                </a:solidFill>
              </a:rPr>
              <a:t>Duty cycle of 100% - ON</a:t>
            </a:r>
            <a:endParaRPr lang="en-SG" sz="2400" dirty="0">
              <a:solidFill>
                <a:srgbClr val="00B0F0"/>
              </a:solidFill>
            </a:endParaRPr>
          </a:p>
        </p:txBody>
      </p:sp>
    </p:spTree>
    <p:extLst>
      <p:ext uri="{BB962C8B-B14F-4D97-AF65-F5344CB8AC3E}">
        <p14:creationId xmlns:p14="http://schemas.microsoft.com/office/powerpoint/2010/main" val="24167410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Duty Cycle</a:t>
            </a:r>
            <a:endParaRPr lang="en-SG" b="1" dirty="0"/>
          </a:p>
        </p:txBody>
      </p:sp>
      <p:sp>
        <p:nvSpPr>
          <p:cNvPr id="7" name="Content Placeholder 6"/>
          <p:cNvSpPr>
            <a:spLocks noGrp="1"/>
          </p:cNvSpPr>
          <p:nvPr>
            <p:ph idx="1"/>
          </p:nvPr>
        </p:nvSpPr>
        <p:spPr>
          <a:xfrm>
            <a:off x="457200" y="1295400"/>
            <a:ext cx="8229600" cy="4830763"/>
          </a:xfrm>
        </p:spPr>
        <p:txBody>
          <a:bodyPr/>
          <a:lstStyle/>
          <a:p>
            <a:r>
              <a:rPr lang="en-US" dirty="0"/>
              <a:t>We will set the left button to decrease the </a:t>
            </a:r>
            <a:r>
              <a:rPr lang="en-US" dirty="0" smtClean="0"/>
              <a:t>duty cycle and the </a:t>
            </a:r>
            <a:r>
              <a:rPr lang="en-US" dirty="0"/>
              <a:t>right button to increase the </a:t>
            </a:r>
            <a:r>
              <a:rPr lang="en-US" dirty="0" smtClean="0"/>
              <a:t>duty cycle. With that we can control the brightness of the LED</a:t>
            </a:r>
          </a:p>
          <a:p>
            <a:endParaRPr lang="en-US" dirty="0"/>
          </a:p>
          <a:p>
            <a:endParaRPr lang="en-SG"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3429000"/>
            <a:ext cx="4924425" cy="3378913"/>
          </a:xfrm>
          <a:prstGeom prst="rect">
            <a:avLst/>
          </a:prstGeom>
        </p:spPr>
      </p:pic>
      <p:sp>
        <p:nvSpPr>
          <p:cNvPr id="9" name="Rounded Rectangular Callout 8"/>
          <p:cNvSpPr/>
          <p:nvPr/>
        </p:nvSpPr>
        <p:spPr>
          <a:xfrm>
            <a:off x="5791200" y="3657600"/>
            <a:ext cx="3200400" cy="2438400"/>
          </a:xfrm>
          <a:prstGeom prst="wedgeRoundRectCallout">
            <a:avLst>
              <a:gd name="adj1" fmla="val -53242"/>
              <a:gd name="adj2" fmla="val 62500"/>
              <a:gd name="adj3" fmla="val 1666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solidFill>
                  <a:srgbClr val="00B0F0"/>
                </a:solidFill>
              </a:rPr>
              <a:t>We can set our LED to have 5 states. </a:t>
            </a:r>
          </a:p>
          <a:p>
            <a:r>
              <a:rPr lang="en-US" sz="2400" dirty="0" smtClean="0">
                <a:solidFill>
                  <a:srgbClr val="00B0F0"/>
                </a:solidFill>
              </a:rPr>
              <a:t>0, 25, 50, 75 or 100 % brightness</a:t>
            </a:r>
            <a:endParaRPr lang="en-SG" sz="2400" dirty="0">
              <a:solidFill>
                <a:srgbClr val="00B0F0"/>
              </a:solidFill>
            </a:endParaRPr>
          </a:p>
        </p:txBody>
      </p:sp>
    </p:spTree>
    <p:extLst>
      <p:ext uri="{BB962C8B-B14F-4D97-AF65-F5344CB8AC3E}">
        <p14:creationId xmlns:p14="http://schemas.microsoft.com/office/powerpoint/2010/main" val="174687418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PWM codes 1</a:t>
            </a:r>
            <a:endParaRPr lang="en-SG" b="1" dirty="0"/>
          </a:p>
        </p:txBody>
      </p:sp>
      <p:sp>
        <p:nvSpPr>
          <p:cNvPr id="3" name="Content Placeholder 2"/>
          <p:cNvSpPr>
            <a:spLocks noGrp="1"/>
          </p:cNvSpPr>
          <p:nvPr>
            <p:ph idx="1"/>
          </p:nvPr>
        </p:nvSpPr>
        <p:spPr/>
        <p:txBody>
          <a:bodyPr/>
          <a:lstStyle/>
          <a:p>
            <a:r>
              <a:rPr lang="en-US" dirty="0" smtClean="0"/>
              <a:t>sf</a:t>
            </a:r>
            <a:endParaRPr lang="en-SG"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 y="1609237"/>
            <a:ext cx="8487960" cy="3496163"/>
          </a:xfrm>
          <a:prstGeom prst="rect">
            <a:avLst/>
          </a:prstGeom>
        </p:spPr>
      </p:pic>
    </p:spTree>
    <p:extLst>
      <p:ext uri="{BB962C8B-B14F-4D97-AF65-F5344CB8AC3E}">
        <p14:creationId xmlns:p14="http://schemas.microsoft.com/office/powerpoint/2010/main" val="73082124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PWM codes 2</a:t>
            </a:r>
            <a:endParaRPr lang="en-SG" b="1" dirty="0"/>
          </a:p>
        </p:txBody>
      </p:sp>
      <p:sp>
        <p:nvSpPr>
          <p:cNvPr id="3" name="Content Placeholder 2"/>
          <p:cNvSpPr>
            <a:spLocks noGrp="1"/>
          </p:cNvSpPr>
          <p:nvPr>
            <p:ph idx="1"/>
          </p:nvPr>
        </p:nvSpPr>
        <p:spPr/>
        <p:txBody>
          <a:bodyPr/>
          <a:lstStyle/>
          <a:p>
            <a:endParaRPr lang="en-US" dirty="0"/>
          </a:p>
          <a:p>
            <a:endParaRPr lang="en-US" dirty="0" smtClean="0"/>
          </a:p>
          <a:p>
            <a:endParaRPr lang="en-US" dirty="0"/>
          </a:p>
          <a:p>
            <a:endParaRPr lang="en-US" dirty="0" smtClean="0"/>
          </a:p>
          <a:p>
            <a:endParaRPr lang="en-US" dirty="0" smtClean="0"/>
          </a:p>
          <a:p>
            <a:r>
              <a:rPr lang="en-US" dirty="0" smtClean="0"/>
              <a:t>The codes given is to increase the brightness of the LED. Can you add in the codes to decrease the brightness?</a:t>
            </a:r>
          </a:p>
          <a:p>
            <a:endParaRPr lang="en-US" dirty="0"/>
          </a:p>
          <a:p>
            <a:endParaRPr lang="en-US" dirty="0" smtClean="0"/>
          </a:p>
          <a:p>
            <a:endParaRPr lang="en-US" dirty="0"/>
          </a:p>
          <a:p>
            <a:endParaRPr lang="en-US" dirty="0" smtClean="0"/>
          </a:p>
          <a:p>
            <a:endParaRPr lang="en-SG"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 y="1323607"/>
            <a:ext cx="8545118" cy="2638793"/>
          </a:xfrm>
          <a:prstGeom prst="rect">
            <a:avLst/>
          </a:prstGeom>
        </p:spPr>
      </p:pic>
    </p:spTree>
    <p:extLst>
      <p:ext uri="{BB962C8B-B14F-4D97-AF65-F5344CB8AC3E}">
        <p14:creationId xmlns:p14="http://schemas.microsoft.com/office/powerpoint/2010/main" val="157369807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WIFI</a:t>
            </a:r>
            <a:endParaRPr lang="en-SG" dirty="0"/>
          </a:p>
        </p:txBody>
      </p:sp>
      <p:sp>
        <p:nvSpPr>
          <p:cNvPr id="3" name="Content Placeholder 2"/>
          <p:cNvSpPr>
            <a:spLocks noGrp="1"/>
          </p:cNvSpPr>
          <p:nvPr>
            <p:ph idx="1"/>
          </p:nvPr>
        </p:nvSpPr>
        <p:spPr/>
        <p:txBody>
          <a:bodyPr/>
          <a:lstStyle/>
          <a:p>
            <a:r>
              <a:rPr lang="en-US" dirty="0" smtClean="0"/>
              <a:t>You can connect to your Local Area Network (LAN) through </a:t>
            </a:r>
            <a:r>
              <a:rPr lang="en-US" dirty="0" err="1" smtClean="0"/>
              <a:t>wifi</a:t>
            </a:r>
            <a:endParaRPr lang="en-US" dirty="0"/>
          </a:p>
          <a:p>
            <a:r>
              <a:rPr lang="en-US" dirty="0" smtClean="0"/>
              <a:t>Click on the </a:t>
            </a:r>
            <a:r>
              <a:rPr lang="en-US" dirty="0" err="1" smtClean="0"/>
              <a:t>wifi</a:t>
            </a:r>
            <a:r>
              <a:rPr lang="en-US" dirty="0" smtClean="0"/>
              <a:t> symbol on the top right and connect to your private network</a:t>
            </a:r>
          </a:p>
          <a:p>
            <a:r>
              <a:rPr lang="en-US" dirty="0" smtClean="0"/>
              <a:t>Note down the IP address as we will need it later.</a:t>
            </a:r>
          </a:p>
        </p:txBody>
      </p:sp>
    </p:spTree>
    <p:extLst>
      <p:ext uri="{BB962C8B-B14F-4D97-AF65-F5344CB8AC3E}">
        <p14:creationId xmlns:p14="http://schemas.microsoft.com/office/powerpoint/2010/main" val="18831666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6-lesson Agenda</a:t>
            </a:r>
            <a:endParaRPr lang="en-SG" b="1" dirty="0"/>
          </a:p>
        </p:txBody>
      </p:sp>
      <p:sp>
        <p:nvSpPr>
          <p:cNvPr id="3" name="Content Placeholder 2"/>
          <p:cNvSpPr>
            <a:spLocks noGrp="1"/>
          </p:cNvSpPr>
          <p:nvPr>
            <p:ph idx="1"/>
          </p:nvPr>
        </p:nvSpPr>
        <p:spPr/>
        <p:txBody>
          <a:bodyPr>
            <a:normAutofit fontScale="92500"/>
          </a:bodyPr>
          <a:lstStyle/>
          <a:p>
            <a:r>
              <a:rPr lang="en-US" dirty="0" smtClean="0"/>
              <a:t>Lesson 3</a:t>
            </a:r>
          </a:p>
          <a:p>
            <a:pPr lvl="1"/>
            <a:r>
              <a:rPr lang="en-US" dirty="0" smtClean="0"/>
              <a:t>Nested if…else…</a:t>
            </a:r>
          </a:p>
          <a:p>
            <a:pPr lvl="1"/>
            <a:r>
              <a:rPr lang="en-US" dirty="0" smtClean="0"/>
              <a:t>Programming </a:t>
            </a:r>
            <a:r>
              <a:rPr lang="en-US" dirty="0" smtClean="0"/>
              <a:t>buttons as an input to ON/OFF LEDs</a:t>
            </a:r>
          </a:p>
          <a:p>
            <a:pPr lvl="1"/>
            <a:r>
              <a:rPr lang="en-US" dirty="0" smtClean="0"/>
              <a:t>Programming buttons to control  LED brightness</a:t>
            </a:r>
          </a:p>
          <a:p>
            <a:endParaRPr lang="en-US" dirty="0" smtClean="0"/>
          </a:p>
          <a:p>
            <a:r>
              <a:rPr lang="en-US" dirty="0" smtClean="0"/>
              <a:t>Lesson 4</a:t>
            </a:r>
          </a:p>
          <a:p>
            <a:pPr lvl="1"/>
            <a:r>
              <a:rPr lang="en-US" dirty="0"/>
              <a:t>Programming the Raspberry Pi to control a robot car</a:t>
            </a:r>
          </a:p>
          <a:p>
            <a:pPr lvl="2"/>
            <a:r>
              <a:rPr lang="en-US" dirty="0"/>
              <a:t>Use of touch sensor, ultrasonic sensor, </a:t>
            </a:r>
            <a:r>
              <a:rPr lang="en-US" dirty="0" err="1"/>
              <a:t>colour</a:t>
            </a:r>
            <a:r>
              <a:rPr lang="en-US" dirty="0"/>
              <a:t>-sensor</a:t>
            </a:r>
          </a:p>
          <a:p>
            <a:pPr lvl="2"/>
            <a:r>
              <a:rPr lang="en-US" dirty="0"/>
              <a:t>Remote-control</a:t>
            </a:r>
            <a:endParaRPr lang="en-SG" dirty="0"/>
          </a:p>
          <a:p>
            <a:endParaRPr lang="en-US" dirty="0" smtClean="0"/>
          </a:p>
        </p:txBody>
      </p:sp>
    </p:spTree>
    <p:extLst>
      <p:ext uri="{BB962C8B-B14F-4D97-AF65-F5344CB8AC3E}">
        <p14:creationId xmlns:p14="http://schemas.microsoft.com/office/powerpoint/2010/main" val="184235389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Update your RPi</a:t>
            </a:r>
            <a:endParaRPr lang="en-SG" dirty="0"/>
          </a:p>
        </p:txBody>
      </p:sp>
      <p:sp>
        <p:nvSpPr>
          <p:cNvPr id="3" name="Content Placeholder 2"/>
          <p:cNvSpPr>
            <a:spLocks noGrp="1"/>
          </p:cNvSpPr>
          <p:nvPr>
            <p:ph idx="1"/>
          </p:nvPr>
        </p:nvSpPr>
        <p:spPr/>
        <p:txBody>
          <a:bodyPr/>
          <a:lstStyle/>
          <a:p>
            <a:r>
              <a:rPr lang="en-US" dirty="0" smtClean="0"/>
              <a:t>Launch Terminal</a:t>
            </a:r>
          </a:p>
          <a:p>
            <a:r>
              <a:rPr lang="en-US" dirty="0" smtClean="0"/>
              <a:t>Type: </a:t>
            </a:r>
            <a:r>
              <a:rPr lang="en-US" b="1" dirty="0" err="1" smtClean="0"/>
              <a:t>sudo</a:t>
            </a:r>
            <a:r>
              <a:rPr lang="en-US" b="1" dirty="0" smtClean="0"/>
              <a:t> apt –get update</a:t>
            </a:r>
          </a:p>
          <a:p>
            <a:r>
              <a:rPr lang="en-US" dirty="0" smtClean="0"/>
              <a:t>This will update the system’s package</a:t>
            </a:r>
          </a:p>
          <a:p>
            <a:r>
              <a:rPr lang="en-US" dirty="0" smtClean="0"/>
              <a:t>Type: </a:t>
            </a:r>
            <a:r>
              <a:rPr lang="en-US" b="1" dirty="0" err="1" smtClean="0"/>
              <a:t>sudo</a:t>
            </a:r>
            <a:r>
              <a:rPr lang="en-US" b="1" dirty="0" smtClean="0"/>
              <a:t> apt –get </a:t>
            </a:r>
            <a:r>
              <a:rPr lang="en-US" b="1" dirty="0" err="1" smtClean="0"/>
              <a:t>dist</a:t>
            </a:r>
            <a:r>
              <a:rPr lang="en-US" b="1" dirty="0" smtClean="0"/>
              <a:t> –upgrade</a:t>
            </a:r>
          </a:p>
          <a:p>
            <a:r>
              <a:rPr lang="en-US" dirty="0" smtClean="0"/>
              <a:t>This will upgrade all installed packages to their latest version</a:t>
            </a:r>
            <a:endParaRPr lang="en-SG" dirty="0"/>
          </a:p>
        </p:txBody>
      </p:sp>
    </p:spTree>
    <p:extLst>
      <p:ext uri="{BB962C8B-B14F-4D97-AF65-F5344CB8AC3E}">
        <p14:creationId xmlns:p14="http://schemas.microsoft.com/office/powerpoint/2010/main" val="345019203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Virtual Network Computing (VNC)</a:t>
            </a:r>
            <a:endParaRPr lang="en-SG" dirty="0"/>
          </a:p>
        </p:txBody>
      </p:sp>
      <p:sp>
        <p:nvSpPr>
          <p:cNvPr id="3" name="Content Placeholder 2"/>
          <p:cNvSpPr>
            <a:spLocks noGrp="1"/>
          </p:cNvSpPr>
          <p:nvPr>
            <p:ph idx="1"/>
          </p:nvPr>
        </p:nvSpPr>
        <p:spPr/>
        <p:txBody>
          <a:bodyPr>
            <a:normAutofit fontScale="92500" lnSpcReduction="10000"/>
          </a:bodyPr>
          <a:lstStyle/>
          <a:p>
            <a:r>
              <a:rPr lang="en-US" dirty="0" smtClean="0"/>
              <a:t>Allowing the access of RPi by another device</a:t>
            </a:r>
            <a:r>
              <a:rPr lang="en-SG" dirty="0" smtClean="0"/>
              <a:t> connected via the internet or network</a:t>
            </a:r>
          </a:p>
          <a:p>
            <a:r>
              <a:rPr lang="en-US" dirty="0" smtClean="0"/>
              <a:t>VNC is a graphical desktop sharing system</a:t>
            </a:r>
          </a:p>
          <a:p>
            <a:r>
              <a:rPr lang="en-US" dirty="0" smtClean="0"/>
              <a:t>It transmits keyboard and mouse events from the client to the server and updates the screen</a:t>
            </a:r>
          </a:p>
          <a:p>
            <a:r>
              <a:rPr lang="en-US" dirty="0" smtClean="0"/>
              <a:t>With VNC, we never have to hook up to a monitor, mouse and keyboard again.</a:t>
            </a:r>
            <a:endParaRPr lang="en-SG" dirty="0" smtClean="0"/>
          </a:p>
          <a:p>
            <a:r>
              <a:rPr lang="en-US" dirty="0" smtClean="0"/>
              <a:t>Server – RPi</a:t>
            </a:r>
          </a:p>
          <a:p>
            <a:r>
              <a:rPr lang="en-US" dirty="0" smtClean="0"/>
              <a:t>Clients – desktops, laptops, phones, </a:t>
            </a:r>
            <a:r>
              <a:rPr lang="en-US" dirty="0" err="1" smtClean="0"/>
              <a:t>etc</a:t>
            </a:r>
            <a:r>
              <a:rPr lang="en-US" dirty="0" smtClean="0"/>
              <a:t>…</a:t>
            </a:r>
          </a:p>
          <a:p>
            <a:endParaRPr lang="en-US" dirty="0" smtClean="0"/>
          </a:p>
        </p:txBody>
      </p:sp>
    </p:spTree>
    <p:extLst>
      <p:ext uri="{BB962C8B-B14F-4D97-AF65-F5344CB8AC3E}">
        <p14:creationId xmlns:p14="http://schemas.microsoft.com/office/powerpoint/2010/main" val="420095659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Installing and setting up the server</a:t>
            </a:r>
            <a:endParaRPr lang="en-SG" dirty="0"/>
          </a:p>
        </p:txBody>
      </p:sp>
      <p:sp>
        <p:nvSpPr>
          <p:cNvPr id="3" name="Content Placeholder 2"/>
          <p:cNvSpPr>
            <a:spLocks noGrp="1"/>
          </p:cNvSpPr>
          <p:nvPr>
            <p:ph idx="1"/>
          </p:nvPr>
        </p:nvSpPr>
        <p:spPr/>
        <p:txBody>
          <a:bodyPr/>
          <a:lstStyle/>
          <a:p>
            <a:r>
              <a:rPr lang="en-US" dirty="0" smtClean="0"/>
              <a:t>Launch Terminal from your GUI</a:t>
            </a:r>
          </a:p>
          <a:p>
            <a:r>
              <a:rPr lang="en-US" dirty="0" smtClean="0"/>
              <a:t>Type: </a:t>
            </a:r>
            <a:r>
              <a:rPr lang="en-US" b="1" dirty="0" err="1" smtClean="0"/>
              <a:t>sudo</a:t>
            </a:r>
            <a:r>
              <a:rPr lang="en-US" b="1" dirty="0" smtClean="0"/>
              <a:t> apt –get install </a:t>
            </a:r>
            <a:r>
              <a:rPr lang="en-US" b="1" dirty="0" err="1" smtClean="0"/>
              <a:t>tightvncserver</a:t>
            </a:r>
            <a:endParaRPr lang="en-US" b="1" dirty="0" smtClean="0"/>
          </a:p>
          <a:p>
            <a:r>
              <a:rPr lang="en-US" dirty="0" smtClean="0"/>
              <a:t>This will install the </a:t>
            </a:r>
            <a:r>
              <a:rPr lang="en-US" dirty="0" err="1" smtClean="0"/>
              <a:t>vnc</a:t>
            </a:r>
            <a:r>
              <a:rPr lang="en-US" dirty="0" smtClean="0"/>
              <a:t> server on the RPi</a:t>
            </a:r>
          </a:p>
          <a:p>
            <a:r>
              <a:rPr lang="en-US" dirty="0" smtClean="0"/>
              <a:t>Type: </a:t>
            </a:r>
            <a:r>
              <a:rPr lang="en-US" b="1" dirty="0" err="1" smtClean="0"/>
              <a:t>tightvncserver</a:t>
            </a:r>
            <a:endParaRPr lang="en-US" b="1" dirty="0" smtClean="0"/>
          </a:p>
          <a:p>
            <a:r>
              <a:rPr lang="en-US" dirty="0" smtClean="0"/>
              <a:t>This will setup your password for your </a:t>
            </a:r>
            <a:r>
              <a:rPr lang="en-US" dirty="0" err="1" smtClean="0"/>
              <a:t>vnc</a:t>
            </a:r>
            <a:r>
              <a:rPr lang="en-US" dirty="0" smtClean="0"/>
              <a:t> server</a:t>
            </a:r>
          </a:p>
          <a:p>
            <a:r>
              <a:rPr lang="en-US" dirty="0" smtClean="0"/>
              <a:t>The password can be at MOST 8 characters long</a:t>
            </a:r>
          </a:p>
          <a:p>
            <a:pPr marL="0" indent="0">
              <a:buNone/>
            </a:pPr>
            <a:endParaRPr lang="en-SG" dirty="0"/>
          </a:p>
        </p:txBody>
      </p:sp>
    </p:spTree>
    <p:extLst>
      <p:ext uri="{BB962C8B-B14F-4D97-AF65-F5344CB8AC3E}">
        <p14:creationId xmlns:p14="http://schemas.microsoft.com/office/powerpoint/2010/main" val="395159169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Autostart</a:t>
            </a:r>
            <a:r>
              <a:rPr lang="en-US" dirty="0" smtClean="0"/>
              <a:t> VNC at boot 1</a:t>
            </a:r>
            <a:endParaRPr lang="en-SG" dirty="0"/>
          </a:p>
        </p:txBody>
      </p:sp>
      <p:sp>
        <p:nvSpPr>
          <p:cNvPr id="3" name="Content Placeholder 2"/>
          <p:cNvSpPr>
            <a:spLocks noGrp="1"/>
          </p:cNvSpPr>
          <p:nvPr>
            <p:ph idx="1"/>
          </p:nvPr>
        </p:nvSpPr>
        <p:spPr/>
        <p:txBody>
          <a:bodyPr>
            <a:normAutofit fontScale="92500" lnSpcReduction="20000"/>
          </a:bodyPr>
          <a:lstStyle/>
          <a:p>
            <a:r>
              <a:rPr lang="en-US" dirty="0" smtClean="0"/>
              <a:t>In Terminal, type: </a:t>
            </a:r>
            <a:r>
              <a:rPr lang="en-US" b="1" dirty="0" smtClean="0"/>
              <a:t>cd/home/pi</a:t>
            </a:r>
            <a:r>
              <a:rPr lang="en-US" dirty="0" smtClean="0"/>
              <a:t> to go to the home directory</a:t>
            </a:r>
          </a:p>
          <a:p>
            <a:r>
              <a:rPr lang="en-US" dirty="0" smtClean="0"/>
              <a:t>Type: </a:t>
            </a:r>
            <a:r>
              <a:rPr lang="en-US" b="1" dirty="0" smtClean="0"/>
              <a:t>cd .</a:t>
            </a:r>
            <a:r>
              <a:rPr lang="en-US" b="1" dirty="0" err="1" smtClean="0"/>
              <a:t>config</a:t>
            </a:r>
            <a:r>
              <a:rPr lang="en-US" b="1" dirty="0" smtClean="0"/>
              <a:t> </a:t>
            </a:r>
            <a:r>
              <a:rPr lang="en-US" dirty="0" smtClean="0"/>
              <a:t>to go into the hidden </a:t>
            </a:r>
            <a:r>
              <a:rPr lang="en-US" dirty="0" err="1" smtClean="0"/>
              <a:t>config</a:t>
            </a:r>
            <a:r>
              <a:rPr lang="en-US" dirty="0" smtClean="0"/>
              <a:t> directory</a:t>
            </a:r>
          </a:p>
          <a:p>
            <a:r>
              <a:rPr lang="en-US" dirty="0" smtClean="0"/>
              <a:t>Type: </a:t>
            </a:r>
            <a:r>
              <a:rPr lang="en-US" b="1" dirty="0" err="1" smtClean="0"/>
              <a:t>sudo</a:t>
            </a:r>
            <a:r>
              <a:rPr lang="en-US" b="1" dirty="0" smtClean="0"/>
              <a:t> </a:t>
            </a:r>
            <a:r>
              <a:rPr lang="en-US" b="1" dirty="0" err="1" smtClean="0"/>
              <a:t>mkdir</a:t>
            </a:r>
            <a:r>
              <a:rPr lang="en-US" b="1" dirty="0" smtClean="0"/>
              <a:t> </a:t>
            </a:r>
            <a:r>
              <a:rPr lang="en-US" b="1" dirty="0" err="1" smtClean="0"/>
              <a:t>autostart</a:t>
            </a:r>
            <a:r>
              <a:rPr lang="en-US" b="1" dirty="0" smtClean="0"/>
              <a:t> </a:t>
            </a:r>
            <a:r>
              <a:rPr lang="en-US" dirty="0" smtClean="0"/>
              <a:t>to create a new folder named “</a:t>
            </a:r>
            <a:r>
              <a:rPr lang="en-US" dirty="0" err="1" smtClean="0"/>
              <a:t>autostart</a:t>
            </a:r>
            <a:r>
              <a:rPr lang="en-US" dirty="0" smtClean="0"/>
              <a:t>”</a:t>
            </a:r>
          </a:p>
          <a:p>
            <a:r>
              <a:rPr lang="en-US" dirty="0" smtClean="0"/>
              <a:t>Type: </a:t>
            </a:r>
            <a:r>
              <a:rPr lang="en-US" b="1" dirty="0" smtClean="0"/>
              <a:t>cd </a:t>
            </a:r>
            <a:r>
              <a:rPr lang="en-US" b="1" dirty="0" err="1" smtClean="0"/>
              <a:t>autostart</a:t>
            </a:r>
            <a:r>
              <a:rPr lang="en-US" b="1" dirty="0" smtClean="0"/>
              <a:t> </a:t>
            </a:r>
            <a:r>
              <a:rPr lang="en-US" dirty="0" smtClean="0"/>
              <a:t>to go into the </a:t>
            </a:r>
            <a:r>
              <a:rPr lang="en-US" dirty="0" err="1" smtClean="0"/>
              <a:t>autostart</a:t>
            </a:r>
            <a:r>
              <a:rPr lang="en-US" dirty="0" smtClean="0"/>
              <a:t> folder</a:t>
            </a:r>
          </a:p>
          <a:p>
            <a:r>
              <a:rPr lang="en-US" dirty="0" smtClean="0"/>
              <a:t>Type: </a:t>
            </a:r>
            <a:r>
              <a:rPr lang="en-US" b="1" dirty="0" err="1" smtClean="0"/>
              <a:t>sudo</a:t>
            </a:r>
            <a:r>
              <a:rPr lang="en-US" b="1" dirty="0" smtClean="0"/>
              <a:t> </a:t>
            </a:r>
            <a:r>
              <a:rPr lang="en-US" b="1" dirty="0" err="1" smtClean="0"/>
              <a:t>nano</a:t>
            </a:r>
            <a:r>
              <a:rPr lang="en-US" b="1" dirty="0" smtClean="0"/>
              <a:t> </a:t>
            </a:r>
            <a:r>
              <a:rPr lang="en-US" b="1" dirty="0" err="1" smtClean="0"/>
              <a:t>tightvnc.desktop</a:t>
            </a:r>
            <a:r>
              <a:rPr lang="en-US" b="1" dirty="0" smtClean="0"/>
              <a:t> </a:t>
            </a:r>
            <a:r>
              <a:rPr lang="en-US" dirty="0" smtClean="0"/>
              <a:t>to create a new configuration file that will start VNC upon </a:t>
            </a:r>
            <a:r>
              <a:rPr lang="en-US" dirty="0" err="1" smtClean="0"/>
              <a:t>bootup</a:t>
            </a:r>
            <a:endParaRPr lang="en-SG" dirty="0"/>
          </a:p>
        </p:txBody>
      </p:sp>
    </p:spTree>
    <p:extLst>
      <p:ext uri="{BB962C8B-B14F-4D97-AF65-F5344CB8AC3E}">
        <p14:creationId xmlns:p14="http://schemas.microsoft.com/office/powerpoint/2010/main" val="348363881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Autostart</a:t>
            </a:r>
            <a:r>
              <a:rPr lang="en-US" dirty="0"/>
              <a:t> VNC at boot </a:t>
            </a:r>
            <a:r>
              <a:rPr lang="en-US" dirty="0" smtClean="0"/>
              <a:t>2</a:t>
            </a:r>
            <a:endParaRPr lang="en-SG" dirty="0"/>
          </a:p>
        </p:txBody>
      </p:sp>
      <p:sp>
        <p:nvSpPr>
          <p:cNvPr id="3" name="Content Placeholder 2"/>
          <p:cNvSpPr>
            <a:spLocks noGrp="1"/>
          </p:cNvSpPr>
          <p:nvPr>
            <p:ph idx="1"/>
          </p:nvPr>
        </p:nvSpPr>
        <p:spPr/>
        <p:txBody>
          <a:bodyPr>
            <a:normAutofit fontScale="92500"/>
          </a:bodyPr>
          <a:lstStyle/>
          <a:p>
            <a:r>
              <a:rPr lang="en-US" dirty="0" smtClean="0"/>
              <a:t>Type exactly the words below into the text file:</a:t>
            </a:r>
          </a:p>
          <a:p>
            <a:pPr marL="400050" lvl="1" indent="0">
              <a:buNone/>
            </a:pPr>
            <a:r>
              <a:rPr lang="en-SG" b="1" dirty="0" smtClean="0"/>
              <a:t>[</a:t>
            </a:r>
            <a:r>
              <a:rPr lang="en-SG" b="1" dirty="0"/>
              <a:t>Desktop Entry]</a:t>
            </a:r>
            <a:r>
              <a:rPr lang="en-SG" b="1" dirty="0"/>
              <a:t/>
            </a:r>
            <a:br>
              <a:rPr lang="en-SG" b="1" dirty="0"/>
            </a:br>
            <a:r>
              <a:rPr lang="en-SG" b="1" dirty="0" smtClean="0"/>
              <a:t>Type=Application</a:t>
            </a:r>
            <a:r>
              <a:rPr lang="en-SG" b="1" dirty="0"/>
              <a:t/>
            </a:r>
            <a:br>
              <a:rPr lang="en-SG" b="1" dirty="0"/>
            </a:br>
            <a:r>
              <a:rPr lang="en-SG" b="1" dirty="0" smtClean="0"/>
              <a:t>Name=</a:t>
            </a:r>
            <a:r>
              <a:rPr lang="en-SG" b="1" dirty="0" err="1" smtClean="0"/>
              <a:t>TightVNC</a:t>
            </a:r>
            <a:r>
              <a:rPr lang="en-SG" b="1" dirty="0"/>
              <a:t/>
            </a:r>
            <a:br>
              <a:rPr lang="en-SG" b="1" dirty="0"/>
            </a:br>
            <a:r>
              <a:rPr lang="en-SG" b="1" dirty="0" smtClean="0"/>
              <a:t>Exec=vncserver:1</a:t>
            </a:r>
            <a:r>
              <a:rPr lang="en-SG" b="1" dirty="0"/>
              <a:t/>
            </a:r>
            <a:br>
              <a:rPr lang="en-SG" b="1" dirty="0"/>
            </a:br>
            <a:r>
              <a:rPr lang="en-SG" b="1" dirty="0" err="1" smtClean="0"/>
              <a:t>StartupNotify</a:t>
            </a:r>
            <a:r>
              <a:rPr lang="en-SG" b="1" dirty="0" smtClean="0"/>
              <a:t>=false</a:t>
            </a:r>
          </a:p>
          <a:p>
            <a:r>
              <a:rPr lang="en-US" dirty="0" smtClean="0"/>
              <a:t>Press Control + O to save and Control + X to exit the text editor.</a:t>
            </a:r>
          </a:p>
          <a:p>
            <a:r>
              <a:rPr lang="en-US" dirty="0" smtClean="0"/>
              <a:t>Now RPi will start VNC server every time it boots</a:t>
            </a:r>
            <a:endParaRPr lang="en-SG" dirty="0"/>
          </a:p>
        </p:txBody>
      </p:sp>
    </p:spTree>
    <p:extLst>
      <p:ext uri="{BB962C8B-B14F-4D97-AF65-F5344CB8AC3E}">
        <p14:creationId xmlns:p14="http://schemas.microsoft.com/office/powerpoint/2010/main" val="75693978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Installing and setting up the client</a:t>
            </a:r>
            <a:endParaRPr lang="en-SG" dirty="0"/>
          </a:p>
        </p:txBody>
      </p:sp>
      <p:sp>
        <p:nvSpPr>
          <p:cNvPr id="3" name="Content Placeholder 2"/>
          <p:cNvSpPr>
            <a:spLocks noGrp="1"/>
          </p:cNvSpPr>
          <p:nvPr>
            <p:ph idx="1"/>
          </p:nvPr>
        </p:nvSpPr>
        <p:spPr/>
        <p:txBody>
          <a:bodyPr/>
          <a:lstStyle/>
          <a:p>
            <a:r>
              <a:rPr lang="en-US" dirty="0" smtClean="0"/>
              <a:t>Go to the link below and download a suitable version for your OS</a:t>
            </a:r>
          </a:p>
          <a:p>
            <a:r>
              <a:rPr lang="en-SG" dirty="0">
                <a:hlinkClick r:id="rId2"/>
              </a:rPr>
              <a:t>http://</a:t>
            </a:r>
            <a:r>
              <a:rPr lang="en-SG" dirty="0" smtClean="0">
                <a:hlinkClick r:id="rId2"/>
              </a:rPr>
              <a:t>www.tightvnc.com/download.php</a:t>
            </a:r>
            <a:endParaRPr lang="en-SG" dirty="0" smtClean="0"/>
          </a:p>
          <a:p>
            <a:r>
              <a:rPr lang="en-US" dirty="0" smtClean="0"/>
              <a:t>Install it and an icon should appear on your desktop</a:t>
            </a:r>
          </a:p>
          <a:p>
            <a:r>
              <a:rPr lang="en-US" dirty="0" smtClean="0"/>
              <a:t>Click on it and type in the IP address assigned to your RPi followed by :1 </a:t>
            </a:r>
            <a:r>
              <a:rPr lang="en-US" dirty="0" err="1" smtClean="0"/>
              <a:t>eg</a:t>
            </a:r>
            <a:r>
              <a:rPr lang="en-US" dirty="0" smtClean="0"/>
              <a:t>. 192.168.x.yz :1</a:t>
            </a:r>
          </a:p>
          <a:p>
            <a:r>
              <a:rPr lang="en-US" dirty="0" smtClean="0"/>
              <a:t>Type in the VNC password and …TADA!!!</a:t>
            </a:r>
            <a:endParaRPr lang="en-SG" dirty="0"/>
          </a:p>
        </p:txBody>
      </p:sp>
    </p:spTree>
    <p:extLst>
      <p:ext uri="{BB962C8B-B14F-4D97-AF65-F5344CB8AC3E}">
        <p14:creationId xmlns:p14="http://schemas.microsoft.com/office/powerpoint/2010/main" val="385690523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Assemble </a:t>
            </a:r>
            <a:r>
              <a:rPr lang="en-US" b="1" dirty="0" err="1" smtClean="0"/>
              <a:t>GoPiGo</a:t>
            </a:r>
            <a:endParaRPr lang="en-SG" b="1" dirty="0"/>
          </a:p>
        </p:txBody>
      </p:sp>
      <p:sp>
        <p:nvSpPr>
          <p:cNvPr id="3" name="Content Placeholder 2"/>
          <p:cNvSpPr>
            <a:spLocks noGrp="1"/>
          </p:cNvSpPr>
          <p:nvPr>
            <p:ph idx="1"/>
          </p:nvPr>
        </p:nvSpPr>
        <p:spPr/>
        <p:txBody>
          <a:bodyPr/>
          <a:lstStyle/>
          <a:p>
            <a:r>
              <a:rPr lang="en-US" dirty="0" smtClean="0"/>
              <a:t>Refer to the pdf file and watch the videos on your laptop on how to assemble the </a:t>
            </a:r>
            <a:r>
              <a:rPr lang="en-US" dirty="0" err="1" smtClean="0"/>
              <a:t>GoPiGo</a:t>
            </a:r>
            <a:r>
              <a:rPr lang="en-US" dirty="0" smtClean="0"/>
              <a:t>.</a:t>
            </a:r>
            <a:endParaRPr lang="en-SG" dirty="0"/>
          </a:p>
        </p:txBody>
      </p:sp>
    </p:spTree>
    <p:extLst>
      <p:ext uri="{BB962C8B-B14F-4D97-AF65-F5344CB8AC3E}">
        <p14:creationId xmlns:p14="http://schemas.microsoft.com/office/powerpoint/2010/main" val="119908750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LED control</a:t>
            </a:r>
            <a:endParaRPr lang="en-SG" b="1" dirty="0"/>
          </a:p>
        </p:txBody>
      </p:sp>
      <p:sp>
        <p:nvSpPr>
          <p:cNvPr id="3" name="Content Placeholder 2"/>
          <p:cNvSpPr>
            <a:spLocks noGrp="1"/>
          </p:cNvSpPr>
          <p:nvPr>
            <p:ph idx="1"/>
          </p:nvPr>
        </p:nvSpPr>
        <p:spPr/>
        <p:txBody>
          <a:bodyPr>
            <a:normAutofit fontScale="92500" lnSpcReduction="10000"/>
          </a:bodyPr>
          <a:lstStyle/>
          <a:p>
            <a:r>
              <a:rPr lang="en-US" dirty="0" smtClean="0"/>
              <a:t>Try the sample codes to understand how to control the LED</a:t>
            </a:r>
          </a:p>
          <a:p>
            <a:endParaRPr lang="en-US" dirty="0"/>
          </a:p>
          <a:p>
            <a:endParaRPr lang="en-US" dirty="0" smtClean="0"/>
          </a:p>
          <a:p>
            <a:endParaRPr lang="en-US" dirty="0"/>
          </a:p>
          <a:p>
            <a:endParaRPr lang="en-US" dirty="0" smtClean="0"/>
          </a:p>
          <a:p>
            <a:endParaRPr lang="en-US" dirty="0"/>
          </a:p>
          <a:p>
            <a:r>
              <a:rPr lang="en-US" dirty="0" smtClean="0"/>
              <a:t>Which LED are we controlling? How do we control the other LED?</a:t>
            </a:r>
            <a:endParaRPr lang="en-SG"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400" y="2590800"/>
            <a:ext cx="5181600" cy="2316323"/>
          </a:xfrm>
          <a:prstGeom prst="rect">
            <a:avLst/>
          </a:prstGeom>
        </p:spPr>
      </p:pic>
    </p:spTree>
    <p:extLst>
      <p:ext uri="{BB962C8B-B14F-4D97-AF65-F5344CB8AC3E}">
        <p14:creationId xmlns:p14="http://schemas.microsoft.com/office/powerpoint/2010/main" val="143896774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Motor Control</a:t>
            </a:r>
            <a:endParaRPr lang="en-SG" b="1" dirty="0"/>
          </a:p>
        </p:txBody>
      </p:sp>
      <p:sp>
        <p:nvSpPr>
          <p:cNvPr id="3" name="Content Placeholder 2"/>
          <p:cNvSpPr>
            <a:spLocks noGrp="1"/>
          </p:cNvSpPr>
          <p:nvPr>
            <p:ph idx="1"/>
          </p:nvPr>
        </p:nvSpPr>
        <p:spPr>
          <a:xfrm>
            <a:off x="457200" y="1600200"/>
            <a:ext cx="4114800" cy="4525963"/>
          </a:xfrm>
        </p:spPr>
        <p:txBody>
          <a:bodyPr>
            <a:normAutofit lnSpcReduction="10000"/>
          </a:bodyPr>
          <a:lstStyle/>
          <a:p>
            <a:r>
              <a:rPr lang="en-US" dirty="0"/>
              <a:t>Try the sample codes to understand how to control the </a:t>
            </a:r>
            <a:r>
              <a:rPr lang="en-US" dirty="0" smtClean="0"/>
              <a:t>motor</a:t>
            </a:r>
          </a:p>
          <a:p>
            <a:r>
              <a:rPr lang="en-US" dirty="0" smtClean="0"/>
              <a:t>Do you know the difference between right() and </a:t>
            </a:r>
            <a:r>
              <a:rPr lang="en-US" dirty="0" err="1" smtClean="0"/>
              <a:t>right_rot</a:t>
            </a:r>
            <a:r>
              <a:rPr lang="en-US" dirty="0" smtClean="0"/>
              <a:t>()?</a:t>
            </a:r>
          </a:p>
          <a:p>
            <a:r>
              <a:rPr lang="en-US" dirty="0" smtClean="0"/>
              <a:t>How to make a 90</a:t>
            </a:r>
            <a:r>
              <a:rPr lang="en-US" baseline="30000" dirty="0"/>
              <a:t>o</a:t>
            </a:r>
            <a:r>
              <a:rPr lang="en-US" dirty="0" smtClean="0"/>
              <a:t> right turn?</a:t>
            </a:r>
            <a:endParaRPr lang="en-US" dirty="0"/>
          </a:p>
          <a:p>
            <a:endParaRPr lang="en-SG"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0" y="1456523"/>
            <a:ext cx="4572000" cy="5401477"/>
          </a:xfrm>
          <a:prstGeom prst="rect">
            <a:avLst/>
          </a:prstGeom>
        </p:spPr>
      </p:pic>
    </p:spTree>
    <p:extLst>
      <p:ext uri="{BB962C8B-B14F-4D97-AF65-F5344CB8AC3E}">
        <p14:creationId xmlns:p14="http://schemas.microsoft.com/office/powerpoint/2010/main" val="209728042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Mouse Control</a:t>
            </a:r>
            <a:endParaRPr lang="en-SG" dirty="0"/>
          </a:p>
        </p:txBody>
      </p:sp>
      <p:sp>
        <p:nvSpPr>
          <p:cNvPr id="3" name="Content Placeholder 2"/>
          <p:cNvSpPr>
            <a:spLocks noGrp="1"/>
          </p:cNvSpPr>
          <p:nvPr>
            <p:ph idx="1"/>
          </p:nvPr>
        </p:nvSpPr>
        <p:spPr/>
        <p:txBody>
          <a:bodyPr/>
          <a:lstStyle/>
          <a:p>
            <a:r>
              <a:rPr lang="en-US" dirty="0" smtClean="0"/>
              <a:t>How to use mouse to control your GOPIGO.</a:t>
            </a:r>
            <a:endParaRPr lang="en-SG" dirty="0"/>
          </a:p>
        </p:txBody>
      </p:sp>
    </p:spTree>
    <p:extLst>
      <p:ext uri="{BB962C8B-B14F-4D97-AF65-F5344CB8AC3E}">
        <p14:creationId xmlns:p14="http://schemas.microsoft.com/office/powerpoint/2010/main" val="3799712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Nested if…else…</a:t>
            </a:r>
            <a:endParaRPr lang="en-SG" b="1" dirty="0"/>
          </a:p>
        </p:txBody>
      </p:sp>
      <p:sp>
        <p:nvSpPr>
          <p:cNvPr id="3" name="Content Placeholder 2"/>
          <p:cNvSpPr>
            <a:spLocks noGrp="1"/>
          </p:cNvSpPr>
          <p:nvPr>
            <p:ph idx="1"/>
          </p:nvPr>
        </p:nvSpPr>
        <p:spPr/>
        <p:txBody>
          <a:bodyPr/>
          <a:lstStyle/>
          <a:p>
            <a:r>
              <a:rPr lang="en-US" dirty="0"/>
              <a:t>T</a:t>
            </a:r>
            <a:r>
              <a:rPr lang="en-US" dirty="0" smtClean="0"/>
              <a:t>here </a:t>
            </a:r>
            <a:r>
              <a:rPr lang="en-US" dirty="0"/>
              <a:t>are situations that you will need to make decision based on two or more conditions, where outcome of one condition determines the next condition to check</a:t>
            </a:r>
            <a:r>
              <a:rPr lang="en-US" dirty="0" smtClean="0"/>
              <a:t>. So we use the nested if…else…</a:t>
            </a:r>
            <a:endParaRPr lang="en-SG" dirty="0"/>
          </a:p>
        </p:txBody>
      </p:sp>
    </p:spTree>
    <p:extLst>
      <p:ext uri="{BB962C8B-B14F-4D97-AF65-F5344CB8AC3E}">
        <p14:creationId xmlns:p14="http://schemas.microsoft.com/office/powerpoint/2010/main" val="375285333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Remote Control</a:t>
            </a:r>
            <a:endParaRPr lang="en-SG" b="1" dirty="0"/>
          </a:p>
        </p:txBody>
      </p:sp>
      <p:sp>
        <p:nvSpPr>
          <p:cNvPr id="3" name="Content Placeholder 2"/>
          <p:cNvSpPr>
            <a:spLocks noGrp="1"/>
          </p:cNvSpPr>
          <p:nvPr>
            <p:ph idx="1"/>
          </p:nvPr>
        </p:nvSpPr>
        <p:spPr>
          <a:xfrm>
            <a:off x="457200" y="1600200"/>
            <a:ext cx="4114800" cy="4525963"/>
          </a:xfrm>
        </p:spPr>
        <p:txBody>
          <a:bodyPr/>
          <a:lstStyle/>
          <a:p>
            <a:r>
              <a:rPr lang="en-US" dirty="0"/>
              <a:t>Try the sample </a:t>
            </a:r>
            <a:r>
              <a:rPr lang="en-US" dirty="0" smtClean="0"/>
              <a:t>codes for remote control</a:t>
            </a:r>
          </a:p>
          <a:p>
            <a:r>
              <a:rPr lang="en-US" dirty="0" smtClean="0"/>
              <a:t>Can you add in the codes for turning?</a:t>
            </a:r>
            <a:endParaRPr lang="en-SG"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60543" y="1416917"/>
            <a:ext cx="4759657" cy="5441083"/>
          </a:xfrm>
          <a:prstGeom prst="rect">
            <a:avLst/>
          </a:prstGeom>
        </p:spPr>
      </p:pic>
    </p:spTree>
    <p:extLst>
      <p:ext uri="{BB962C8B-B14F-4D97-AF65-F5344CB8AC3E}">
        <p14:creationId xmlns:p14="http://schemas.microsoft.com/office/powerpoint/2010/main" val="321900773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GoPiGo</a:t>
            </a:r>
            <a:r>
              <a:rPr lang="en-US" b="1" dirty="0" smtClean="0"/>
              <a:t> Missions</a:t>
            </a:r>
            <a:endParaRPr lang="en-SG" b="1" dirty="0"/>
          </a:p>
        </p:txBody>
      </p:sp>
      <p:sp>
        <p:nvSpPr>
          <p:cNvPr id="3" name="Content Placeholder 2"/>
          <p:cNvSpPr>
            <a:spLocks noGrp="1"/>
          </p:cNvSpPr>
          <p:nvPr>
            <p:ph idx="1"/>
          </p:nvPr>
        </p:nvSpPr>
        <p:spPr/>
        <p:txBody>
          <a:bodyPr/>
          <a:lstStyle/>
          <a:p>
            <a:r>
              <a:rPr lang="en-US" dirty="0" smtClean="0"/>
              <a:t>Use all the knowledge you have gained today to program </a:t>
            </a:r>
            <a:r>
              <a:rPr lang="en-US" dirty="0" err="1" smtClean="0"/>
              <a:t>GoPiGo</a:t>
            </a:r>
            <a:r>
              <a:rPr lang="en-US" dirty="0" smtClean="0"/>
              <a:t> to achieve the tasks given to you.</a:t>
            </a:r>
            <a:endParaRPr lang="en-SG" dirty="0"/>
          </a:p>
        </p:txBody>
      </p:sp>
    </p:spTree>
    <p:extLst>
      <p:ext uri="{BB962C8B-B14F-4D97-AF65-F5344CB8AC3E}">
        <p14:creationId xmlns:p14="http://schemas.microsoft.com/office/powerpoint/2010/main" val="411300314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Mission 1</a:t>
            </a:r>
            <a:endParaRPr lang="en-SG" b="1" dirty="0"/>
          </a:p>
        </p:txBody>
      </p:sp>
      <p:sp>
        <p:nvSpPr>
          <p:cNvPr id="3" name="Content Placeholder 2"/>
          <p:cNvSpPr>
            <a:spLocks noGrp="1"/>
          </p:cNvSpPr>
          <p:nvPr>
            <p:ph idx="1"/>
          </p:nvPr>
        </p:nvSpPr>
        <p:spPr/>
        <p:txBody>
          <a:bodyPr/>
          <a:lstStyle/>
          <a:p>
            <a:r>
              <a:rPr lang="en-US" dirty="0" smtClean="0"/>
              <a:t>Program </a:t>
            </a:r>
            <a:r>
              <a:rPr lang="en-US" dirty="0" err="1" smtClean="0"/>
              <a:t>GoPiGo</a:t>
            </a:r>
            <a:r>
              <a:rPr lang="en-US" dirty="0" smtClean="0"/>
              <a:t> to go in a clockwise manner around a rectangular block. It will stop after completing 4 rounds.</a:t>
            </a:r>
          </a:p>
          <a:p>
            <a:r>
              <a:rPr lang="en-US" dirty="0" smtClean="0"/>
              <a:t>The right led will light up when it is turning.</a:t>
            </a:r>
            <a:endParaRPr lang="en-SG" dirty="0"/>
          </a:p>
        </p:txBody>
      </p:sp>
    </p:spTree>
    <p:extLst>
      <p:ext uri="{BB962C8B-B14F-4D97-AF65-F5344CB8AC3E}">
        <p14:creationId xmlns:p14="http://schemas.microsoft.com/office/powerpoint/2010/main" val="93307197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Mission 2</a:t>
            </a:r>
            <a:endParaRPr lang="en-SG" b="1" dirty="0"/>
          </a:p>
        </p:txBody>
      </p:sp>
      <p:sp>
        <p:nvSpPr>
          <p:cNvPr id="3" name="Content Placeholder 2"/>
          <p:cNvSpPr>
            <a:spLocks noGrp="1"/>
          </p:cNvSpPr>
          <p:nvPr>
            <p:ph idx="1"/>
          </p:nvPr>
        </p:nvSpPr>
        <p:spPr/>
        <p:txBody>
          <a:bodyPr/>
          <a:lstStyle/>
          <a:p>
            <a:r>
              <a:rPr lang="en-US" dirty="0" smtClean="0"/>
              <a:t>Program </a:t>
            </a:r>
            <a:r>
              <a:rPr lang="en-US" dirty="0" err="1"/>
              <a:t>GoPiGo</a:t>
            </a:r>
            <a:r>
              <a:rPr lang="en-US" dirty="0"/>
              <a:t> to go </a:t>
            </a:r>
            <a:r>
              <a:rPr lang="en-US" dirty="0" smtClean="0"/>
              <a:t>to a specific destination without hitting any obstacles.</a:t>
            </a:r>
          </a:p>
          <a:p>
            <a:r>
              <a:rPr lang="en-US" dirty="0" smtClean="0"/>
              <a:t>Full led implementation:</a:t>
            </a:r>
          </a:p>
          <a:p>
            <a:pPr lvl="1"/>
            <a:r>
              <a:rPr lang="en-US" dirty="0" smtClean="0"/>
              <a:t>Forward (both </a:t>
            </a:r>
            <a:r>
              <a:rPr lang="en-US" dirty="0" err="1" smtClean="0"/>
              <a:t>leds</a:t>
            </a:r>
            <a:r>
              <a:rPr lang="en-US" dirty="0" smtClean="0"/>
              <a:t> light up)</a:t>
            </a:r>
          </a:p>
          <a:p>
            <a:pPr lvl="1"/>
            <a:r>
              <a:rPr lang="en-US" dirty="0" smtClean="0"/>
              <a:t>Right turn (right led light up only)</a:t>
            </a:r>
          </a:p>
          <a:p>
            <a:pPr lvl="1"/>
            <a:r>
              <a:rPr lang="en-US" dirty="0" smtClean="0"/>
              <a:t>Left turn (left led light up only)</a:t>
            </a:r>
          </a:p>
          <a:p>
            <a:pPr lvl="1"/>
            <a:r>
              <a:rPr lang="en-US" dirty="0"/>
              <a:t>B</a:t>
            </a:r>
            <a:r>
              <a:rPr lang="en-US" dirty="0" smtClean="0"/>
              <a:t>ackward (both </a:t>
            </a:r>
            <a:r>
              <a:rPr lang="en-US" dirty="0" err="1" smtClean="0"/>
              <a:t>leds</a:t>
            </a:r>
            <a:r>
              <a:rPr lang="en-US" dirty="0" smtClean="0"/>
              <a:t> blink)</a:t>
            </a:r>
          </a:p>
          <a:p>
            <a:pPr lvl="1"/>
            <a:r>
              <a:rPr lang="en-US" dirty="0" smtClean="0"/>
              <a:t>Stop ( both </a:t>
            </a:r>
            <a:r>
              <a:rPr lang="en-US" dirty="0" err="1" smtClean="0"/>
              <a:t>leds</a:t>
            </a:r>
            <a:r>
              <a:rPr lang="en-US" dirty="0" smtClean="0"/>
              <a:t> off)</a:t>
            </a:r>
            <a:endParaRPr lang="en-SG" dirty="0"/>
          </a:p>
          <a:p>
            <a:endParaRPr lang="en-SG" dirty="0"/>
          </a:p>
        </p:txBody>
      </p:sp>
    </p:spTree>
    <p:extLst>
      <p:ext uri="{BB962C8B-B14F-4D97-AF65-F5344CB8AC3E}">
        <p14:creationId xmlns:p14="http://schemas.microsoft.com/office/powerpoint/2010/main" val="371859321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SG"/>
          </a:p>
        </p:txBody>
      </p:sp>
      <p:sp>
        <p:nvSpPr>
          <p:cNvPr id="3" name="Content Placeholder 2"/>
          <p:cNvSpPr>
            <a:spLocks noGrp="1"/>
          </p:cNvSpPr>
          <p:nvPr>
            <p:ph idx="1"/>
          </p:nvPr>
        </p:nvSpPr>
        <p:spPr/>
        <p:txBody>
          <a:bodyPr/>
          <a:lstStyle/>
          <a:p>
            <a:endParaRPr lang="en-SG"/>
          </a:p>
        </p:txBody>
      </p:sp>
    </p:spTree>
    <p:extLst>
      <p:ext uri="{BB962C8B-B14F-4D97-AF65-F5344CB8AC3E}">
        <p14:creationId xmlns:p14="http://schemas.microsoft.com/office/powerpoint/2010/main" val="844551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Example:</a:t>
            </a:r>
            <a:endParaRPr lang="en-SG" b="1" dirty="0"/>
          </a:p>
        </p:txBody>
      </p:sp>
      <p:sp>
        <p:nvSpPr>
          <p:cNvPr id="5" name="Content Placeholder 4"/>
          <p:cNvSpPr>
            <a:spLocks noGrp="1"/>
          </p:cNvSpPr>
          <p:nvPr>
            <p:ph idx="1"/>
          </p:nvPr>
        </p:nvSpPr>
        <p:spPr/>
        <p:txBody>
          <a:bodyPr/>
          <a:lstStyle/>
          <a:p>
            <a:r>
              <a:rPr lang="en-US" dirty="0" smtClean="0"/>
              <a:t>The table below determines whether a person is eligible to play a particular sport based on gender and age.</a:t>
            </a:r>
            <a:endParaRPr lang="en-SG" dirty="0"/>
          </a:p>
        </p:txBody>
      </p:sp>
      <p:graphicFrame>
        <p:nvGraphicFramePr>
          <p:cNvPr id="6" name="Table 5"/>
          <p:cNvGraphicFramePr>
            <a:graphicFrameLocks noGrp="1"/>
          </p:cNvGraphicFramePr>
          <p:nvPr>
            <p:extLst>
              <p:ext uri="{D42A27DB-BD31-4B8C-83A1-F6EECF244321}">
                <p14:modId xmlns:p14="http://schemas.microsoft.com/office/powerpoint/2010/main" val="3627750900"/>
              </p:ext>
            </p:extLst>
          </p:nvPr>
        </p:nvGraphicFramePr>
        <p:xfrm>
          <a:off x="990600" y="3429000"/>
          <a:ext cx="6096000" cy="1112520"/>
        </p:xfrm>
        <a:graphic>
          <a:graphicData uri="http://schemas.openxmlformats.org/drawingml/2006/table">
            <a:tbl>
              <a:tblPr firstRow="1" bandRow="1">
                <a:tableStyleId>{5C22544A-7EE6-4342-B048-85BDC9FD1C3A}</a:tableStyleId>
              </a:tblPr>
              <a:tblGrid>
                <a:gridCol w="2032000"/>
                <a:gridCol w="2032000"/>
                <a:gridCol w="2032000"/>
              </a:tblGrid>
              <a:tr h="370840">
                <a:tc>
                  <a:txBody>
                    <a:bodyPr/>
                    <a:lstStyle/>
                    <a:p>
                      <a:r>
                        <a:rPr lang="en-US" dirty="0" smtClean="0"/>
                        <a:t>Gender</a:t>
                      </a:r>
                      <a:endParaRPr lang="en-SG" dirty="0"/>
                    </a:p>
                  </a:txBody>
                  <a:tcPr/>
                </a:tc>
                <a:tc>
                  <a:txBody>
                    <a:bodyPr/>
                    <a:lstStyle/>
                    <a:p>
                      <a:r>
                        <a:rPr lang="en-US" dirty="0" smtClean="0"/>
                        <a:t>Cannot Play</a:t>
                      </a:r>
                      <a:endParaRPr lang="en-SG" dirty="0"/>
                    </a:p>
                  </a:txBody>
                  <a:tcPr/>
                </a:tc>
                <a:tc>
                  <a:txBody>
                    <a:bodyPr/>
                    <a:lstStyle/>
                    <a:p>
                      <a:r>
                        <a:rPr lang="en-US" dirty="0" smtClean="0"/>
                        <a:t>Can Play</a:t>
                      </a:r>
                      <a:endParaRPr lang="en-SG" dirty="0"/>
                    </a:p>
                  </a:txBody>
                  <a:tcPr/>
                </a:tc>
              </a:tr>
              <a:tr h="370840">
                <a:tc>
                  <a:txBody>
                    <a:bodyPr/>
                    <a:lstStyle/>
                    <a:p>
                      <a:r>
                        <a:rPr lang="en-US" dirty="0" smtClean="0"/>
                        <a:t>Male</a:t>
                      </a:r>
                      <a:endParaRPr lang="en-SG" dirty="0"/>
                    </a:p>
                  </a:txBody>
                  <a:tcPr/>
                </a:tc>
                <a:tc>
                  <a:txBody>
                    <a:bodyPr/>
                    <a:lstStyle/>
                    <a:p>
                      <a:r>
                        <a:rPr lang="en-US" dirty="0" smtClean="0"/>
                        <a:t>Age above 21</a:t>
                      </a:r>
                      <a:endParaRPr lang="en-SG" dirty="0"/>
                    </a:p>
                  </a:txBody>
                  <a:tcPr/>
                </a:tc>
                <a:tc>
                  <a:txBody>
                    <a:bodyPr/>
                    <a:lstStyle/>
                    <a:p>
                      <a:r>
                        <a:rPr lang="en-US" dirty="0" smtClean="0"/>
                        <a:t>Age 21</a:t>
                      </a:r>
                      <a:r>
                        <a:rPr lang="en-US" baseline="0" dirty="0" smtClean="0"/>
                        <a:t> &amp; below</a:t>
                      </a:r>
                      <a:endParaRPr lang="en-SG" dirty="0"/>
                    </a:p>
                  </a:txBody>
                  <a:tcPr/>
                </a:tc>
              </a:tr>
              <a:tr h="370840">
                <a:tc>
                  <a:txBody>
                    <a:bodyPr/>
                    <a:lstStyle/>
                    <a:p>
                      <a:r>
                        <a:rPr lang="en-US" dirty="0" smtClean="0"/>
                        <a:t>Female</a:t>
                      </a:r>
                      <a:endParaRPr lang="en-SG" dirty="0"/>
                    </a:p>
                  </a:txBody>
                  <a:tcPr/>
                </a:tc>
                <a:tc>
                  <a:txBody>
                    <a:bodyPr/>
                    <a:lstStyle/>
                    <a:p>
                      <a:r>
                        <a:rPr lang="en-US" dirty="0" smtClean="0"/>
                        <a:t>Age above</a:t>
                      </a:r>
                      <a:r>
                        <a:rPr lang="en-US" baseline="0" dirty="0" smtClean="0"/>
                        <a:t> 18</a:t>
                      </a:r>
                      <a:endParaRPr lang="en-SG" dirty="0"/>
                    </a:p>
                  </a:txBody>
                  <a:tcPr/>
                </a:tc>
                <a:tc>
                  <a:txBody>
                    <a:bodyPr/>
                    <a:lstStyle/>
                    <a:p>
                      <a:r>
                        <a:rPr lang="en-US" dirty="0" smtClean="0"/>
                        <a:t>Age 18 &amp; below</a:t>
                      </a:r>
                      <a:endParaRPr lang="en-SG" dirty="0"/>
                    </a:p>
                  </a:txBody>
                  <a:tcPr/>
                </a:tc>
              </a:tr>
            </a:tbl>
          </a:graphicData>
        </a:graphic>
      </p:graphicFrame>
    </p:spTree>
    <p:extLst>
      <p:ext uri="{BB962C8B-B14F-4D97-AF65-F5344CB8AC3E}">
        <p14:creationId xmlns:p14="http://schemas.microsoft.com/office/powerpoint/2010/main" val="36257731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Flow chart Illustration</a:t>
            </a:r>
            <a:endParaRPr lang="en-SG" b="1" dirty="0"/>
          </a:p>
        </p:txBody>
      </p:sp>
      <p:pic>
        <p:nvPicPr>
          <p:cNvPr id="4" name="Content Placeholder 3"/>
          <p:cNvPicPr>
            <a:picLocks noGrp="1"/>
          </p:cNvPicPr>
          <p:nvPr>
            <p:ph idx="1"/>
          </p:nvPr>
        </p:nvPicPr>
        <p:blipFill>
          <a:blip r:embed="rId2"/>
          <a:stretch>
            <a:fillRect/>
          </a:stretch>
        </p:blipFill>
        <p:spPr>
          <a:xfrm>
            <a:off x="228600" y="1524000"/>
            <a:ext cx="8610600" cy="5334000"/>
          </a:xfrm>
          <a:prstGeom prst="rect">
            <a:avLst/>
          </a:prstGeom>
        </p:spPr>
      </p:pic>
    </p:spTree>
    <p:extLst>
      <p:ext uri="{BB962C8B-B14F-4D97-AF65-F5344CB8AC3E}">
        <p14:creationId xmlns:p14="http://schemas.microsoft.com/office/powerpoint/2010/main" val="36698027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Code according to flow chart</a:t>
            </a:r>
            <a:endParaRPr lang="en-SG" b="1" dirty="0"/>
          </a:p>
        </p:txBody>
      </p:sp>
      <p:sp>
        <p:nvSpPr>
          <p:cNvPr id="3" name="Content Placeholder 2"/>
          <p:cNvSpPr>
            <a:spLocks noGrp="1"/>
          </p:cNvSpPr>
          <p:nvPr>
            <p:ph idx="1"/>
          </p:nvPr>
        </p:nvSpPr>
        <p:spPr/>
        <p:txBody>
          <a:bodyPr/>
          <a:lstStyle/>
          <a:p>
            <a:endParaRPr lang="en-SG"/>
          </a:p>
        </p:txBody>
      </p:sp>
      <p:pic>
        <p:nvPicPr>
          <p:cNvPr id="4" name="Picture 3"/>
          <p:cNvPicPr/>
          <p:nvPr/>
        </p:nvPicPr>
        <p:blipFill>
          <a:blip r:embed="rId2"/>
          <a:stretch>
            <a:fillRect/>
          </a:stretch>
        </p:blipFill>
        <p:spPr>
          <a:xfrm>
            <a:off x="1219200" y="1676400"/>
            <a:ext cx="6786563" cy="5181600"/>
          </a:xfrm>
          <a:prstGeom prst="rect">
            <a:avLst/>
          </a:prstGeom>
        </p:spPr>
      </p:pic>
    </p:spTree>
    <p:extLst>
      <p:ext uri="{BB962C8B-B14F-4D97-AF65-F5344CB8AC3E}">
        <p14:creationId xmlns:p14="http://schemas.microsoft.com/office/powerpoint/2010/main" val="210806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Programming Challenge 10</a:t>
            </a:r>
            <a:endParaRPr lang="en-SG" b="1" dirty="0"/>
          </a:p>
        </p:txBody>
      </p:sp>
      <p:sp>
        <p:nvSpPr>
          <p:cNvPr id="3" name="Content Placeholder 2"/>
          <p:cNvSpPr>
            <a:spLocks noGrp="1"/>
          </p:cNvSpPr>
          <p:nvPr>
            <p:ph idx="1"/>
          </p:nvPr>
        </p:nvSpPr>
        <p:spPr/>
        <p:txBody>
          <a:bodyPr/>
          <a:lstStyle/>
          <a:p>
            <a:r>
              <a:rPr lang="en-US" dirty="0" smtClean="0"/>
              <a:t>Write a program to check and display if a person is allowed to participate in a contest based on the person’s gender and age according to the table below:</a:t>
            </a:r>
            <a:endParaRPr lang="en-SG" dirty="0"/>
          </a:p>
        </p:txBody>
      </p:sp>
      <p:graphicFrame>
        <p:nvGraphicFramePr>
          <p:cNvPr id="4" name="Table 3"/>
          <p:cNvGraphicFramePr>
            <a:graphicFrameLocks noGrp="1"/>
          </p:cNvGraphicFramePr>
          <p:nvPr>
            <p:extLst>
              <p:ext uri="{D42A27DB-BD31-4B8C-83A1-F6EECF244321}">
                <p14:modId xmlns:p14="http://schemas.microsoft.com/office/powerpoint/2010/main" val="3817800458"/>
              </p:ext>
            </p:extLst>
          </p:nvPr>
        </p:nvGraphicFramePr>
        <p:xfrm>
          <a:off x="990600" y="3962400"/>
          <a:ext cx="7086600" cy="1752600"/>
        </p:xfrm>
        <a:graphic>
          <a:graphicData uri="http://schemas.openxmlformats.org/drawingml/2006/table">
            <a:tbl>
              <a:tblPr firstRow="1" bandRow="1">
                <a:tableStyleId>{5C22544A-7EE6-4342-B048-85BDC9FD1C3A}</a:tableStyleId>
              </a:tblPr>
              <a:tblGrid>
                <a:gridCol w="2362200"/>
                <a:gridCol w="2362200"/>
                <a:gridCol w="2362200"/>
              </a:tblGrid>
              <a:tr h="584200">
                <a:tc>
                  <a:txBody>
                    <a:bodyPr/>
                    <a:lstStyle/>
                    <a:p>
                      <a:r>
                        <a:rPr lang="en-US" dirty="0" smtClean="0"/>
                        <a:t>Gender</a:t>
                      </a:r>
                      <a:endParaRPr lang="en-SG" dirty="0"/>
                    </a:p>
                  </a:txBody>
                  <a:tcPr/>
                </a:tc>
                <a:tc>
                  <a:txBody>
                    <a:bodyPr/>
                    <a:lstStyle/>
                    <a:p>
                      <a:r>
                        <a:rPr lang="en-US" dirty="0" smtClean="0"/>
                        <a:t>Allowed</a:t>
                      </a:r>
                      <a:endParaRPr lang="en-SG" dirty="0"/>
                    </a:p>
                  </a:txBody>
                  <a:tcPr/>
                </a:tc>
                <a:tc>
                  <a:txBody>
                    <a:bodyPr/>
                    <a:lstStyle/>
                    <a:p>
                      <a:r>
                        <a:rPr lang="en-US" dirty="0" smtClean="0"/>
                        <a:t>Not Allowed</a:t>
                      </a:r>
                      <a:endParaRPr lang="en-SG" dirty="0"/>
                    </a:p>
                  </a:txBody>
                  <a:tcPr/>
                </a:tc>
              </a:tr>
              <a:tr h="584200">
                <a:tc>
                  <a:txBody>
                    <a:bodyPr/>
                    <a:lstStyle/>
                    <a:p>
                      <a:r>
                        <a:rPr lang="en-US" dirty="0" smtClean="0"/>
                        <a:t>Male</a:t>
                      </a:r>
                      <a:endParaRPr lang="en-SG" dirty="0"/>
                    </a:p>
                  </a:txBody>
                  <a:tcPr/>
                </a:tc>
                <a:tc>
                  <a:txBody>
                    <a:bodyPr/>
                    <a:lstStyle/>
                    <a:p>
                      <a:r>
                        <a:rPr lang="en-US" dirty="0" smtClean="0"/>
                        <a:t>21 years</a:t>
                      </a:r>
                      <a:r>
                        <a:rPr lang="en-US" baseline="0" dirty="0" smtClean="0"/>
                        <a:t> and above</a:t>
                      </a:r>
                      <a:endParaRPr lang="en-SG" dirty="0"/>
                    </a:p>
                  </a:txBody>
                  <a:tcPr/>
                </a:tc>
                <a:tc>
                  <a:txBody>
                    <a:bodyPr/>
                    <a:lstStyle/>
                    <a:p>
                      <a:r>
                        <a:rPr lang="en-US" dirty="0" smtClean="0"/>
                        <a:t>Below 21</a:t>
                      </a:r>
                      <a:r>
                        <a:rPr lang="en-US" baseline="0" dirty="0" smtClean="0"/>
                        <a:t> years</a:t>
                      </a:r>
                      <a:endParaRPr lang="en-SG" dirty="0"/>
                    </a:p>
                  </a:txBody>
                  <a:tcPr/>
                </a:tc>
              </a:tr>
              <a:tr h="584200">
                <a:tc>
                  <a:txBody>
                    <a:bodyPr/>
                    <a:lstStyle/>
                    <a:p>
                      <a:r>
                        <a:rPr lang="en-US" dirty="0" smtClean="0"/>
                        <a:t>Female</a:t>
                      </a:r>
                      <a:endParaRPr lang="en-SG" dirty="0"/>
                    </a:p>
                  </a:txBody>
                  <a:tcPr/>
                </a:tc>
                <a:tc>
                  <a:txBody>
                    <a:bodyPr/>
                    <a:lstStyle/>
                    <a:p>
                      <a:r>
                        <a:rPr lang="en-US" dirty="0" smtClean="0"/>
                        <a:t>18 years and above</a:t>
                      </a:r>
                      <a:endParaRPr lang="en-SG" dirty="0"/>
                    </a:p>
                  </a:txBody>
                  <a:tcPr/>
                </a:tc>
                <a:tc>
                  <a:txBody>
                    <a:bodyPr/>
                    <a:lstStyle/>
                    <a:p>
                      <a:r>
                        <a:rPr lang="en-US" dirty="0" smtClean="0"/>
                        <a:t>Below 18</a:t>
                      </a:r>
                      <a:r>
                        <a:rPr lang="en-US" baseline="0" dirty="0" smtClean="0"/>
                        <a:t> years</a:t>
                      </a:r>
                      <a:endParaRPr lang="en-SG" dirty="0"/>
                    </a:p>
                  </a:txBody>
                  <a:tcPr/>
                </a:tc>
              </a:tr>
            </a:tbl>
          </a:graphicData>
        </a:graphic>
      </p:graphicFrame>
    </p:spTree>
    <p:extLst>
      <p:ext uri="{BB962C8B-B14F-4D97-AF65-F5344CB8AC3E}">
        <p14:creationId xmlns:p14="http://schemas.microsoft.com/office/powerpoint/2010/main" val="21782566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Sample outputs</a:t>
            </a:r>
            <a:endParaRPr lang="en-SG" b="1"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524000"/>
            <a:ext cx="7744569" cy="1828800"/>
          </a:xfr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3810000"/>
            <a:ext cx="7780147" cy="1828800"/>
          </a:xfrm>
          <a:prstGeom prst="rect">
            <a:avLst/>
          </a:prstGeom>
        </p:spPr>
      </p:pic>
    </p:spTree>
    <p:extLst>
      <p:ext uri="{BB962C8B-B14F-4D97-AF65-F5344CB8AC3E}">
        <p14:creationId xmlns:p14="http://schemas.microsoft.com/office/powerpoint/2010/main" val="126630527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10295</TotalTime>
  <Words>1533</Words>
  <Application>Microsoft Office PowerPoint</Application>
  <PresentationFormat>On-screen Show (4:3)</PresentationFormat>
  <Paragraphs>197</Paragraphs>
  <Slides>44</Slides>
  <Notes>3</Notes>
  <HiddenSlides>0</HiddenSlides>
  <MMClips>0</MMClips>
  <ScaleCrop>false</ScaleCrop>
  <HeadingPairs>
    <vt:vector size="4" baseType="variant">
      <vt:variant>
        <vt:lpstr>Theme</vt:lpstr>
      </vt:variant>
      <vt:variant>
        <vt:i4>1</vt:i4>
      </vt:variant>
      <vt:variant>
        <vt:lpstr>Slide Titles</vt:lpstr>
      </vt:variant>
      <vt:variant>
        <vt:i4>44</vt:i4>
      </vt:variant>
    </vt:vector>
  </HeadingPairs>
  <TitlesOfParts>
    <vt:vector size="45" baseType="lpstr">
      <vt:lpstr>Office Theme</vt:lpstr>
      <vt:lpstr>An introduction to Raspberry Pi &amp; Python Programming</vt:lpstr>
      <vt:lpstr>Course objectives:</vt:lpstr>
      <vt:lpstr>6-lesson Agenda</vt:lpstr>
      <vt:lpstr>Nested if…else…</vt:lpstr>
      <vt:lpstr>Example:</vt:lpstr>
      <vt:lpstr>Flow chart Illustration</vt:lpstr>
      <vt:lpstr>Code according to flow chart</vt:lpstr>
      <vt:lpstr>Programming Challenge 10</vt:lpstr>
      <vt:lpstr>Sample outputs</vt:lpstr>
      <vt:lpstr>Programming Challenge 11</vt:lpstr>
      <vt:lpstr>Sample outputs</vt:lpstr>
      <vt:lpstr>Programming Challenge 12</vt:lpstr>
      <vt:lpstr>Sample outputs</vt:lpstr>
      <vt:lpstr>Button</vt:lpstr>
      <vt:lpstr>Let’s build this circuit</vt:lpstr>
      <vt:lpstr>Did your circuit looks like this?</vt:lpstr>
      <vt:lpstr>Modifying the circuit</vt:lpstr>
      <vt:lpstr>Setup your circuit like this</vt:lpstr>
      <vt:lpstr>Let’s program it! 1</vt:lpstr>
      <vt:lpstr>Let’s program it! 2</vt:lpstr>
      <vt:lpstr>RPi Challenge 5</vt:lpstr>
      <vt:lpstr>Programming 2 buttons ON/OFF LED</vt:lpstr>
      <vt:lpstr>RPi Challenge 6</vt:lpstr>
      <vt:lpstr>RPi Challenge 7</vt:lpstr>
      <vt:lpstr>Pulse Width Modulation (PWM)</vt:lpstr>
      <vt:lpstr>Duty Cycle</vt:lpstr>
      <vt:lpstr>PWM codes 1</vt:lpstr>
      <vt:lpstr>PWM codes 2</vt:lpstr>
      <vt:lpstr>WIFI</vt:lpstr>
      <vt:lpstr>Update your RPi</vt:lpstr>
      <vt:lpstr>Virtual Network Computing (VNC)</vt:lpstr>
      <vt:lpstr>Installing and setting up the server</vt:lpstr>
      <vt:lpstr>Autostart VNC at boot 1</vt:lpstr>
      <vt:lpstr>Autostart VNC at boot 2</vt:lpstr>
      <vt:lpstr>Installing and setting up the client</vt:lpstr>
      <vt:lpstr>Assemble GoPiGo</vt:lpstr>
      <vt:lpstr>LED control</vt:lpstr>
      <vt:lpstr>Motor Control</vt:lpstr>
      <vt:lpstr>Mouse Control</vt:lpstr>
      <vt:lpstr>Remote Control</vt:lpstr>
      <vt:lpstr>GoPiGo Missions</vt:lpstr>
      <vt:lpstr>Mission 1</vt:lpstr>
      <vt:lpstr>Mission 2</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introduction to Raspberry Pi &amp; Python Programming</dc:title>
  <dc:creator>Martin Thong</dc:creator>
  <cp:lastModifiedBy>Martin Thong</cp:lastModifiedBy>
  <cp:revision>249</cp:revision>
  <dcterms:created xsi:type="dcterms:W3CDTF">2016-05-30T09:27:40Z</dcterms:created>
  <dcterms:modified xsi:type="dcterms:W3CDTF">2016-08-22T12:52:35Z</dcterms:modified>
</cp:coreProperties>
</file>