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05" r:id="rId15"/>
    <p:sldId id="306" r:id="rId16"/>
    <p:sldId id="310" r:id="rId17"/>
    <p:sldId id="307" r:id="rId18"/>
    <p:sldId id="311" r:id="rId19"/>
    <p:sldId id="308" r:id="rId20"/>
    <p:sldId id="338" r:id="rId21"/>
    <p:sldId id="309" r:id="rId22"/>
    <p:sldId id="312" r:id="rId23"/>
    <p:sldId id="31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38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E0FB7-1FB1-40EC-BDA1-04CCC3A25ED5}" type="datetimeFigureOut">
              <a:rPr lang="en-SG" smtClean="0"/>
              <a:t>30/8/2016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F364-BDDC-4A36-A3B2-3EB43BCBB0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39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9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9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2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2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59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4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1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2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0F51-C713-4E2B-A7A6-AC549CD3F7ED}" type="datetimeFigureOut">
              <a:rPr lang="en-SG" smtClean="0"/>
              <a:pPr/>
              <a:t>30/8/2016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6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An introduction to Raspberry Pi &amp; Python Programming</a:t>
            </a:r>
            <a:endParaRPr lang="en-SG" b="1" dirty="0">
              <a:solidFill>
                <a:srgbClr val="00B0F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cap="none" dirty="0" smtClean="0">
                <a:solidFill>
                  <a:schemeClr val="tx1"/>
                </a:solidFill>
              </a:rPr>
              <a:t> Mr </a:t>
            </a:r>
            <a:r>
              <a:rPr lang="en-US" sz="2400" u="sng" cap="none" dirty="0" smtClean="0">
                <a:solidFill>
                  <a:schemeClr val="tx1"/>
                </a:solidFill>
              </a:rPr>
              <a:t>Martin Thong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400" cap="none" dirty="0" smtClean="0">
                <a:solidFill>
                  <a:schemeClr val="tx1"/>
                </a:solidFill>
              </a:rPr>
              <a:t>Mr Wong Kim Siong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33400" y="5257800"/>
            <a:ext cx="8458200" cy="784225"/>
            <a:chOff x="1200" y="2976"/>
            <a:chExt cx="3127" cy="49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976"/>
              <a:ext cx="43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565" y="3128"/>
              <a:ext cx="276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5pPr>
              <a:lvl6pPr marL="25146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6pPr>
              <a:lvl7pPr marL="29718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7pPr>
              <a:lvl8pPr marL="34290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8pPr>
              <a:lvl9pPr marL="38862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2000"/>
                </a:spcBef>
                <a:buFont typeface="Arial Black" pitchFamily="34" charset="0"/>
                <a:buNone/>
              </a:pPr>
              <a:r>
                <a:rPr lang="en-GB" sz="3200" dirty="0">
                  <a:solidFill>
                    <a:srgbClr val="000000"/>
                  </a:solidFill>
                  <a:latin typeface="Arial Black" pitchFamily="34" charset="0"/>
                  <a:ea typeface="SimSun" pitchFamily="2" charset="-122"/>
                </a:rPr>
                <a:t>Robotics Connection Pte Ltd</a:t>
              </a:r>
            </a:p>
          </p:txBody>
        </p:sp>
      </p:grp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495800" y="5943600"/>
            <a:ext cx="3006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on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2016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11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determines whether a bank customer qualifies for a loan.</a:t>
            </a:r>
          </a:p>
          <a:p>
            <a:r>
              <a:rPr lang="en-US" dirty="0" smtClean="0"/>
              <a:t>To qualify, 2 conditions must be satisfied:</a:t>
            </a:r>
          </a:p>
          <a:p>
            <a:pPr lvl="1"/>
            <a:r>
              <a:rPr lang="en-US" dirty="0" smtClean="0"/>
              <a:t>the customer must earn at least $30k p.a.</a:t>
            </a:r>
          </a:p>
          <a:p>
            <a:pPr lvl="1"/>
            <a:r>
              <a:rPr lang="en-US" dirty="0" smtClean="0"/>
              <a:t>The customer must be employed at current job for at least 2 years.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652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outputs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411874" cy="14878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4200"/>
            <a:ext cx="5359029" cy="1374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92610"/>
            <a:ext cx="5453813" cy="15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12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department store is running a promotion event for their customers who purchase above $100.</a:t>
            </a:r>
          </a:p>
          <a:p>
            <a:r>
              <a:rPr lang="en-US" dirty="0"/>
              <a:t>If the customer pays by credit card, they get discount of the total price as follows:</a:t>
            </a:r>
          </a:p>
          <a:p>
            <a:pPr lvl="1"/>
            <a:r>
              <a:rPr lang="en-US" dirty="0"/>
              <a:t>DBS/POSB credit cards – 10% discount</a:t>
            </a:r>
          </a:p>
          <a:p>
            <a:pPr lvl="1"/>
            <a:r>
              <a:rPr lang="en-US" dirty="0"/>
              <a:t>OCBC/OUB credit cards – 15% discount</a:t>
            </a:r>
            <a:endParaRPr lang="en-SG" dirty="0"/>
          </a:p>
          <a:p>
            <a:r>
              <a:rPr lang="en-US" dirty="0" smtClean="0"/>
              <a:t>Write a program that asks the user for the total cost of purchase, whether paying by credit card and bank of credit card if paying by credit card.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6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outputs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449824" cy="1449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98" y="3200400"/>
            <a:ext cx="5515702" cy="1244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24400"/>
            <a:ext cx="5486400" cy="12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Button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 is a momentary switch that remains ON when pressed. If it is not pressed, it will be OFF.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8293"/>
            <a:ext cx="5057928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81325"/>
            <a:ext cx="3810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build this circuit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BOARD mode and use the button to ON/OFF the LED.</a:t>
            </a:r>
          </a:p>
          <a:p>
            <a:r>
              <a:rPr lang="en-US" dirty="0" smtClean="0"/>
              <a:t>The LED will remain ON as long as the button is pressed. No programming needed.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0" y="3810000"/>
            <a:ext cx="6172200" cy="2895600"/>
            <a:chOff x="838200" y="3886200"/>
            <a:chExt cx="6172200" cy="2895600"/>
          </a:xfrm>
        </p:grpSpPr>
        <p:grpSp>
          <p:nvGrpSpPr>
            <p:cNvPr id="10" name="Group 9"/>
            <p:cNvGrpSpPr/>
            <p:nvPr/>
          </p:nvGrpSpPr>
          <p:grpSpPr>
            <a:xfrm>
              <a:off x="2133600" y="3886200"/>
              <a:ext cx="4876800" cy="2895600"/>
              <a:chOff x="1524000" y="2362200"/>
              <a:chExt cx="6477000" cy="39528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2590800"/>
                <a:ext cx="3810000" cy="3724275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24000" y="2362200"/>
                <a:ext cx="6477000" cy="3276600"/>
                <a:chOff x="1524000" y="2362200"/>
                <a:chExt cx="6477000" cy="327660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524000" y="4343400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3.3 V</a:t>
                  </a:r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6172200" y="3657600"/>
                      <a:ext cx="1143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330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2200" y="3657600"/>
                      <a:ext cx="11430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l="-6383" t="-11364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TextBox 6"/>
                <p:cNvSpPr txBox="1"/>
                <p:nvPr/>
              </p:nvSpPr>
              <p:spPr>
                <a:xfrm>
                  <a:off x="6477000" y="5269468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Green LED</a:t>
                  </a:r>
                  <a:endParaRPr lang="en-SG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724400" y="2362200"/>
                  <a:ext cx="2895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Button with green cap</a:t>
                  </a:r>
                  <a:endParaRPr lang="en-SG" dirty="0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838200" y="6151134"/>
              <a:ext cx="172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hysical pin 1</a:t>
              </a:r>
              <a:endParaRPr lang="en-SG" dirty="0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flipH="1">
              <a:off x="1701053" y="5608036"/>
              <a:ext cx="356347" cy="543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7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4058"/>
            <a:ext cx="8086648" cy="6483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Did your circuit looks like this?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562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Pin 1 – 3.3V</a:t>
            </a:r>
          </a:p>
          <a:p>
            <a:r>
              <a:rPr lang="en-US" sz="2400" dirty="0" smtClean="0"/>
              <a:t>Pin 6 - GND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017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Modifying the circuit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are going to change the function of the button.</a:t>
            </a:r>
          </a:p>
          <a:p>
            <a:r>
              <a:rPr lang="en-US" dirty="0" smtClean="0"/>
              <a:t>We are going to program the button such that it will alternate ON/OFF each time it is pressed. </a:t>
            </a:r>
          </a:p>
        </p:txBody>
      </p:sp>
    </p:spTree>
    <p:extLst>
      <p:ext uri="{BB962C8B-B14F-4D97-AF65-F5344CB8AC3E}">
        <p14:creationId xmlns:p14="http://schemas.microsoft.com/office/powerpoint/2010/main" val="27031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your circuit like this</a:t>
            </a:r>
            <a:endParaRPr lang="en-SG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0" y="1371600"/>
            <a:ext cx="7729076" cy="6553200"/>
          </a:xfrm>
        </p:spPr>
      </p:pic>
    </p:spTree>
    <p:extLst>
      <p:ext uri="{BB962C8B-B14F-4D97-AF65-F5344CB8AC3E}">
        <p14:creationId xmlns:p14="http://schemas.microsoft.com/office/powerpoint/2010/main" val="27876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3" y="1524000"/>
            <a:ext cx="7325747" cy="4829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program it! 1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4800600" y="1219200"/>
                <a:ext cx="4191000" cy="1524000"/>
              </a:xfrm>
              <a:prstGeom prst="wedgeRoundRectCallout">
                <a:avLst>
                  <a:gd name="adj1" fmla="val -48791"/>
                  <a:gd name="adj2" fmla="val 69664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A built-in pull-up resistor of value 10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wired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in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series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button</m:t>
                    </m:r>
                  </m:oMath>
                </a14:m>
                <a:endParaRPr lang="en-SG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219200"/>
                <a:ext cx="4191000" cy="1524000"/>
              </a:xfrm>
              <a:prstGeom prst="wedgeRoundRectCallout">
                <a:avLst>
                  <a:gd name="adj1" fmla="val -48791"/>
                  <a:gd name="adj2" fmla="val 69664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Course objectives:</a:t>
            </a:r>
            <a:endParaRPr lang="en-SG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familiar with the Raspberry Pi Hardware</a:t>
            </a:r>
          </a:p>
          <a:p>
            <a:r>
              <a:rPr lang="en-US" dirty="0" smtClean="0"/>
              <a:t>Learn basic python commands</a:t>
            </a:r>
          </a:p>
          <a:p>
            <a:r>
              <a:rPr lang="en-US" dirty="0" smtClean="0"/>
              <a:t>Understand circuit diagrams and assemble them</a:t>
            </a:r>
          </a:p>
          <a:p>
            <a:r>
              <a:rPr lang="en-US" dirty="0" smtClean="0"/>
              <a:t>Use python to control RPi GPIOs</a:t>
            </a:r>
          </a:p>
          <a:p>
            <a:r>
              <a:rPr lang="en-US" dirty="0" smtClean="0"/>
              <a:t>Use RPi to control a robot car, </a:t>
            </a:r>
            <a:r>
              <a:rPr lang="en-US" dirty="0" err="1" smtClean="0"/>
              <a:t>GoPiGo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00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program it!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you think is the function of </a:t>
            </a:r>
            <a:r>
              <a:rPr lang="en-US" dirty="0" err="1" smtClean="0">
                <a:solidFill>
                  <a:srgbClr val="00B0F0"/>
                </a:solidFill>
              </a:rPr>
              <a:t>time.sleep</a:t>
            </a:r>
            <a:r>
              <a:rPr lang="en-US" dirty="0" smtClean="0">
                <a:solidFill>
                  <a:srgbClr val="00B0F0"/>
                </a:solidFill>
              </a:rPr>
              <a:t>() </a:t>
            </a:r>
            <a:r>
              <a:rPr lang="en-US" dirty="0" smtClean="0"/>
              <a:t>in this program?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5157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5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the button such that each time it is pressed, the LED will light up for 5 seconds.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78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Programming 2 buttons ON/OFF LED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the circuit below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2" y="2499360"/>
            <a:ext cx="11768878" cy="52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6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A) </a:t>
            </a:r>
            <a:r>
              <a:rPr lang="en-US" dirty="0" smtClean="0"/>
              <a:t>Program such that the left button will ON the LED and the right button will OFF the LED</a:t>
            </a:r>
            <a:r>
              <a:rPr lang="en-SG" dirty="0" smtClean="0"/>
              <a:t>.</a:t>
            </a:r>
          </a:p>
          <a:p>
            <a:r>
              <a:rPr lang="en-US" b="1" dirty="0" smtClean="0"/>
              <a:t>B) </a:t>
            </a:r>
            <a:r>
              <a:rPr lang="en-US" dirty="0" smtClean="0"/>
              <a:t>Program such that the LED will only light up when both buttons are pressed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293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6-lesson Agenda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3</a:t>
            </a:r>
          </a:p>
          <a:p>
            <a:pPr lvl="1"/>
            <a:r>
              <a:rPr lang="en-US" dirty="0" smtClean="0"/>
              <a:t>Nested if…else…</a:t>
            </a:r>
          </a:p>
          <a:p>
            <a:pPr lvl="1"/>
            <a:r>
              <a:rPr lang="en-US" dirty="0" smtClean="0"/>
              <a:t>Programming buttons as an input to ON/OFF LEDs</a:t>
            </a:r>
          </a:p>
          <a:p>
            <a:pPr lvl="1"/>
            <a:r>
              <a:rPr lang="en-US" dirty="0" smtClean="0"/>
              <a:t>Programming buttons to control  LED brightness</a:t>
            </a:r>
          </a:p>
          <a:p>
            <a:endParaRPr lang="en-US" dirty="0" smtClean="0"/>
          </a:p>
          <a:p>
            <a:r>
              <a:rPr lang="en-US" dirty="0" smtClean="0"/>
              <a:t>Lesson 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3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if…else…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situations that you will need to make decision based on two or more conditions, where outcome of one condition determines the next condition to check</a:t>
            </a:r>
            <a:r>
              <a:rPr lang="en-US" dirty="0" smtClean="0"/>
              <a:t>. So we use the nested if…else…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8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endParaRPr lang="en-S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below determines whether a person is eligible to play a particular sport based on gender and age.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50900"/>
              </p:ext>
            </p:extLst>
          </p:nvPr>
        </p:nvGraphicFramePr>
        <p:xfrm>
          <a:off x="9906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Play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Play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above 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21</a:t>
                      </a:r>
                      <a:r>
                        <a:rPr lang="en-US" baseline="0" dirty="0" smtClean="0"/>
                        <a:t> &amp; below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above</a:t>
                      </a:r>
                      <a:r>
                        <a:rPr lang="en-US" baseline="0" dirty="0" smtClean="0"/>
                        <a:t> 18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18 &amp; below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chart Illustration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10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according to flow chart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7865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10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check and display if a person is allowed to participate in a contest based on the person’s gender and age according to the table below: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0458"/>
              </p:ext>
            </p:extLst>
          </p:nvPr>
        </p:nvGraphicFramePr>
        <p:xfrm>
          <a:off x="990600" y="3962400"/>
          <a:ext cx="7086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Allowed</a:t>
                      </a:r>
                      <a:endParaRPr lang="en-SG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years</a:t>
                      </a:r>
                      <a:r>
                        <a:rPr lang="en-US" baseline="0" dirty="0" smtClean="0"/>
                        <a:t> and above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Below 21</a:t>
                      </a:r>
                      <a:r>
                        <a:rPr lang="en-US" baseline="0" dirty="0" smtClean="0"/>
                        <a:t> years</a:t>
                      </a:r>
                      <a:endParaRPr lang="en-SG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years and above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Below 18</a:t>
                      </a:r>
                      <a:r>
                        <a:rPr lang="en-US" baseline="0" dirty="0" smtClean="0"/>
                        <a:t> years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outputs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744569" cy="1828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778014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16292</TotalTime>
  <Words>606</Words>
  <Application>Microsoft Office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An introduction to Raspberry Pi &amp; Python Programming</vt:lpstr>
      <vt:lpstr>Course objectives:</vt:lpstr>
      <vt:lpstr>6-lesson Agenda</vt:lpstr>
      <vt:lpstr>Nested if…else…</vt:lpstr>
      <vt:lpstr>Example:</vt:lpstr>
      <vt:lpstr>Flow chart Illustration</vt:lpstr>
      <vt:lpstr>Code according to flow chart</vt:lpstr>
      <vt:lpstr>Programming Challenge 10</vt:lpstr>
      <vt:lpstr>Sample outputs</vt:lpstr>
      <vt:lpstr>Programming Challenge 11</vt:lpstr>
      <vt:lpstr>Sample outputs</vt:lpstr>
      <vt:lpstr>Programming Challenge 12</vt:lpstr>
      <vt:lpstr>Sample outputs</vt:lpstr>
      <vt:lpstr>Button</vt:lpstr>
      <vt:lpstr>Let’s build this circuit</vt:lpstr>
      <vt:lpstr>Did your circuit looks like this?</vt:lpstr>
      <vt:lpstr>Modifying the circuit</vt:lpstr>
      <vt:lpstr>Setup your circuit like this</vt:lpstr>
      <vt:lpstr>Let’s program it! 1</vt:lpstr>
      <vt:lpstr>Let’s program it! 2</vt:lpstr>
      <vt:lpstr>RPi Challenge 5</vt:lpstr>
      <vt:lpstr>Programming 2 buttons ON/OFF LED</vt:lpstr>
      <vt:lpstr>RPi Challenge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Raspberry Pi &amp; Python Programming</dc:title>
  <dc:creator>Martin Thong</dc:creator>
  <cp:lastModifiedBy>Martin Thong</cp:lastModifiedBy>
  <cp:revision>251</cp:revision>
  <dcterms:created xsi:type="dcterms:W3CDTF">2016-05-30T09:27:40Z</dcterms:created>
  <dcterms:modified xsi:type="dcterms:W3CDTF">2016-08-30T13:57:29Z</dcterms:modified>
</cp:coreProperties>
</file>