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2" r:id="rId2"/>
    <p:sldId id="415" r:id="rId3"/>
    <p:sldId id="407" r:id="rId4"/>
    <p:sldId id="408" r:id="rId5"/>
    <p:sldId id="409" r:id="rId6"/>
    <p:sldId id="410" r:id="rId7"/>
    <p:sldId id="411" r:id="rId8"/>
    <p:sldId id="412" r:id="rId9"/>
    <p:sldId id="413" r:id="rId10"/>
    <p:sldId id="414" r:id="rId11"/>
    <p:sldId id="273" r:id="rId12"/>
    <p:sldId id="259" r:id="rId13"/>
    <p:sldId id="284" r:id="rId14"/>
    <p:sldId id="268" r:id="rId15"/>
    <p:sldId id="257" r:id="rId16"/>
    <p:sldId id="433" r:id="rId17"/>
    <p:sldId id="406" r:id="rId18"/>
    <p:sldId id="418" r:id="rId19"/>
    <p:sldId id="420" r:id="rId20"/>
    <p:sldId id="422" r:id="rId21"/>
    <p:sldId id="263" r:id="rId22"/>
    <p:sldId id="269" r:id="rId23"/>
    <p:sldId id="270" r:id="rId24"/>
    <p:sldId id="416" r:id="rId25"/>
    <p:sldId id="256" r:id="rId26"/>
    <p:sldId id="417" r:id="rId27"/>
    <p:sldId id="424" r:id="rId28"/>
    <p:sldId id="271" r:id="rId29"/>
    <p:sldId id="434" r:id="rId30"/>
    <p:sldId id="423" r:id="rId31"/>
    <p:sldId id="431" r:id="rId32"/>
    <p:sldId id="437" r:id="rId33"/>
    <p:sldId id="265" r:id="rId34"/>
    <p:sldId id="272" r:id="rId35"/>
    <p:sldId id="425" r:id="rId36"/>
    <p:sldId id="264" r:id="rId37"/>
    <p:sldId id="286" r:id="rId38"/>
    <p:sldId id="429" r:id="rId39"/>
    <p:sldId id="426" r:id="rId40"/>
    <p:sldId id="277" r:id="rId41"/>
    <p:sldId id="435" r:id="rId42"/>
    <p:sldId id="448" r:id="rId43"/>
    <p:sldId id="451" r:id="rId44"/>
    <p:sldId id="449" r:id="rId45"/>
    <p:sldId id="430" r:id="rId46"/>
    <p:sldId id="438" r:id="rId47"/>
    <p:sldId id="436" r:id="rId48"/>
    <p:sldId id="452" r:id="rId49"/>
    <p:sldId id="454" r:id="rId50"/>
    <p:sldId id="275" r:id="rId51"/>
    <p:sldId id="282" r:id="rId52"/>
    <p:sldId id="283" r:id="rId53"/>
    <p:sldId id="439" r:id="rId54"/>
    <p:sldId id="444" r:id="rId55"/>
    <p:sldId id="442" r:id="rId56"/>
    <p:sldId id="446" r:id="rId57"/>
    <p:sldId id="445" r:id="rId58"/>
    <p:sldId id="450" r:id="rId59"/>
    <p:sldId id="281" r:id="rId60"/>
    <p:sldId id="279" r:id="rId61"/>
    <p:sldId id="260" r:id="rId62"/>
    <p:sldId id="278" r:id="rId63"/>
    <p:sldId id="280" r:id="rId64"/>
    <p:sldId id="285" r:id="rId65"/>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66FF"/>
    <a:srgbClr val="008000"/>
    <a:srgbClr val="006600"/>
    <a:srgbClr val="EAE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53" autoAdjust="0"/>
    <p:restoredTop sz="94660"/>
  </p:normalViewPr>
  <p:slideViewPr>
    <p:cSldViewPr>
      <p:cViewPr varScale="1">
        <p:scale>
          <a:sx n="168" d="100"/>
          <a:sy n="168" d="100"/>
        </p:scale>
        <p:origin x="-720" y="-108"/>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32ADB-ED44-4EAE-85F3-F25F992BE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393606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32ADB-ED44-4EAE-85F3-F25F992BE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34566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32ADB-ED44-4EAE-85F3-F25F992BE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183358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32ADB-ED44-4EAE-85F3-F25F992BE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226511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32ADB-ED44-4EAE-85F3-F25F992BE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25621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32ADB-ED44-4EAE-85F3-F25F992BE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108942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32ADB-ED44-4EAE-85F3-F25F992BE9E9}"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158193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32ADB-ED44-4EAE-85F3-F25F992BE9E9}"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314288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32ADB-ED44-4EAE-85F3-F25F992BE9E9}"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350478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32ADB-ED44-4EAE-85F3-F25F992BE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187464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32ADB-ED44-4EAE-85F3-F25F992BE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D5CA5-9B07-451F-A9C9-923105C440C1}" type="slidenum">
              <a:rPr lang="en-US" smtClean="0"/>
              <a:t>‹#›</a:t>
            </a:fld>
            <a:endParaRPr lang="en-US"/>
          </a:p>
        </p:txBody>
      </p:sp>
    </p:spTree>
    <p:extLst>
      <p:ext uri="{BB962C8B-B14F-4D97-AF65-F5344CB8AC3E}">
        <p14:creationId xmlns:p14="http://schemas.microsoft.com/office/powerpoint/2010/main" val="53752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32ADB-ED44-4EAE-85F3-F25F992BE9E9}" type="datetimeFigureOut">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D5CA5-9B07-451F-A9C9-923105C440C1}" type="slidenum">
              <a:rPr lang="en-US" smtClean="0"/>
              <a:t>‹#›</a:t>
            </a:fld>
            <a:endParaRPr lang="en-US"/>
          </a:p>
        </p:txBody>
      </p:sp>
    </p:spTree>
    <p:extLst>
      <p:ext uri="{BB962C8B-B14F-4D97-AF65-F5344CB8AC3E}">
        <p14:creationId xmlns:p14="http://schemas.microsoft.com/office/powerpoint/2010/main" val="2410905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parks.gogo.co.nz/assets/_site_/downloads/CH34x_Install_Windows_v3_4.zip"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4" Type="http://schemas.openxmlformats.org/officeDocument/2006/relationships/hyperlink" Target="https://github.com/adrianmihalko/ch340g-ch34g-ch34x-mac-os-x-driver/raw/master/CH34x_Install_V1.5.pk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rduino.cc/en/uploads/Tutorial/ExampleCircuit_sch.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kipr.org/botball" TargetMode="External"/><Relationship Id="rId7" Type="http://schemas.openxmlformats.org/officeDocument/2006/relationships/hyperlink" Target="https://blog.collegevine.com/5-robotics-competitions-for-high-schoolers/" TargetMode="External"/><Relationship Id="rId2" Type="http://schemas.openxmlformats.org/officeDocument/2006/relationships/hyperlink" Target="http://best.eng.auburn.edu/" TargetMode="External"/><Relationship Id="rId1" Type="http://schemas.openxmlformats.org/officeDocument/2006/relationships/slideLayout" Target="../slideLayouts/slideLayout2.xml"/><Relationship Id="rId6" Type="http://schemas.openxmlformats.org/officeDocument/2006/relationships/hyperlink" Target="https://www.thenrc.org/" TargetMode="External"/><Relationship Id="rId5" Type="http://schemas.openxmlformats.org/officeDocument/2006/relationships/hyperlink" Target="https://www.firstinspires.org/robotics/ftc/what-is-first-tech-challenge" TargetMode="External"/><Relationship Id="rId4" Type="http://schemas.openxmlformats.org/officeDocument/2006/relationships/hyperlink" Target="https://www.firstinspires.org/robotics/frc"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22.jpe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7.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osha.gov/Publications/3439at-a-glance.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zauYACP2lOc"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7.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www.simplicate.info/2016/09/16/ch340-drama-osx-10-12-sierra-16a313a/" TargetMode="External"/><Relationship Id="rId2" Type="http://schemas.openxmlformats.org/officeDocument/2006/relationships/hyperlink" Target="http://www.wch.cn/download/CH341SER_MAC_ZIP.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1</a:t>
            </a:r>
            <a:endParaRPr lang="en-US" dirty="0"/>
          </a:p>
        </p:txBody>
      </p:sp>
    </p:spTree>
    <p:extLst>
      <p:ext uri="{BB962C8B-B14F-4D97-AF65-F5344CB8AC3E}">
        <p14:creationId xmlns:p14="http://schemas.microsoft.com/office/powerpoint/2010/main" val="292661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Engineering Notebook Should Contain</a:t>
            </a:r>
            <a:endParaRPr lang="en-US" dirty="0"/>
          </a:p>
        </p:txBody>
      </p:sp>
      <p:sp>
        <p:nvSpPr>
          <p:cNvPr id="3" name="Content Placeholder 2"/>
          <p:cNvSpPr>
            <a:spLocks noGrp="1"/>
          </p:cNvSpPr>
          <p:nvPr>
            <p:ph idx="1"/>
          </p:nvPr>
        </p:nvSpPr>
        <p:spPr>
          <a:xfrm>
            <a:off x="457200" y="1600200"/>
            <a:ext cx="5334000" cy="4525963"/>
          </a:xfrm>
        </p:spPr>
        <p:txBody>
          <a:bodyPr>
            <a:normAutofit fontScale="85000" lnSpcReduction="20000"/>
          </a:bodyPr>
          <a:lstStyle/>
          <a:p>
            <a:r>
              <a:rPr lang="en-US" dirty="0" smtClean="0"/>
              <a:t>A description of the problem you are solving</a:t>
            </a:r>
          </a:p>
          <a:p>
            <a:r>
              <a:rPr lang="en-US" dirty="0" smtClean="0"/>
              <a:t>Design ideas </a:t>
            </a:r>
          </a:p>
          <a:p>
            <a:r>
              <a:rPr lang="en-US" dirty="0" smtClean="0"/>
              <a:t>List of components</a:t>
            </a:r>
          </a:p>
          <a:p>
            <a:r>
              <a:rPr lang="en-US" dirty="0" smtClean="0"/>
              <a:t>Circuit Diagram</a:t>
            </a:r>
          </a:p>
          <a:p>
            <a:r>
              <a:rPr lang="en-US" dirty="0" smtClean="0"/>
              <a:t>Drawings of your robot</a:t>
            </a:r>
          </a:p>
          <a:p>
            <a:r>
              <a:rPr lang="en-US" dirty="0" smtClean="0"/>
              <a:t>Code listings</a:t>
            </a:r>
          </a:p>
          <a:p>
            <a:r>
              <a:rPr lang="en-US" dirty="0" smtClean="0"/>
              <a:t>Experiments (challenges) and their results</a:t>
            </a:r>
          </a:p>
          <a:p>
            <a:r>
              <a:rPr lang="en-US" dirty="0" smtClean="0"/>
              <a:t>Your observations</a:t>
            </a:r>
          </a:p>
          <a:p>
            <a:r>
              <a:rPr lang="en-US" dirty="0" smtClean="0"/>
              <a:t>Short Summary of the project</a:t>
            </a:r>
          </a:p>
          <a:p>
            <a:pPr marL="0" indent="0">
              <a:buNone/>
            </a:pPr>
            <a:endParaRPr lang="en-US"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358" y="1752600"/>
            <a:ext cx="3228449"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33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4C0B10B-D2C4-4A54-AFAD-3D27DF88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a:extLst>
              <a:ext uri="{FF2B5EF4-FFF2-40B4-BE49-F238E27FC236}">
                <a16:creationId xmlns="" xmlns:a16="http://schemas.microsoft.com/office/drawing/2014/main" id="{B6BADB90-C74B-40D6-86DC-503F65FCE8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07282" y="635715"/>
            <a:ext cx="8356656" cy="2482136"/>
            <a:chOff x="409710" y="635715"/>
            <a:chExt cx="11142208" cy="2482136"/>
          </a:xfrm>
        </p:grpSpPr>
        <p:sp>
          <p:nvSpPr>
            <p:cNvPr id="13" name="Freeform 44">
              <a:extLst>
                <a:ext uri="{FF2B5EF4-FFF2-40B4-BE49-F238E27FC236}">
                  <a16:creationId xmlns="" xmlns:a16="http://schemas.microsoft.com/office/drawing/2014/main" id="{6559431D-1886-4AE0-9B87-9AD2ECAB84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Freeform 45">
              <a:extLst>
                <a:ext uri="{FF2B5EF4-FFF2-40B4-BE49-F238E27FC236}">
                  <a16:creationId xmlns="" xmlns:a16="http://schemas.microsoft.com/office/drawing/2014/main" id="{373850A5-B04A-4FCD-9E73-EE322167FB3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Freeform 46">
              <a:extLst>
                <a:ext uri="{FF2B5EF4-FFF2-40B4-BE49-F238E27FC236}">
                  <a16:creationId xmlns="" xmlns:a16="http://schemas.microsoft.com/office/drawing/2014/main" id="{82C18C67-80FA-4738-AA53-0AF2419F98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7">
              <a:extLst>
                <a:ext uri="{FF2B5EF4-FFF2-40B4-BE49-F238E27FC236}">
                  <a16:creationId xmlns="" xmlns:a16="http://schemas.microsoft.com/office/drawing/2014/main" id="{48543B1A-8BF5-4C63-8404-41B2EA70B3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Rectangle 16">
              <a:extLst>
                <a:ext uri="{FF2B5EF4-FFF2-40B4-BE49-F238E27FC236}">
                  <a16:creationId xmlns="" xmlns:a16="http://schemas.microsoft.com/office/drawing/2014/main" id="{92DF5096-E051-498C-A3ED-CBA77A813AA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 name="Title 1"/>
          <p:cNvSpPr>
            <a:spLocks noGrp="1"/>
          </p:cNvSpPr>
          <p:nvPr>
            <p:ph type="title"/>
          </p:nvPr>
        </p:nvSpPr>
        <p:spPr>
          <a:xfrm>
            <a:off x="470949" y="765940"/>
            <a:ext cx="8051258" cy="1325563"/>
          </a:xfrm>
        </p:spPr>
        <p:txBody>
          <a:bodyPr>
            <a:normAutofit fontScale="90000"/>
          </a:bodyPr>
          <a:lstStyle/>
          <a:p>
            <a:r>
              <a:rPr lang="en-US" sz="3600" dirty="0"/>
              <a:t>The </a:t>
            </a:r>
            <a:r>
              <a:rPr lang="en-US" sz="3600" dirty="0" err="1"/>
              <a:t>ParksBot</a:t>
            </a:r>
            <a:r>
              <a:rPr lang="en-US" sz="3600" dirty="0"/>
              <a:t> 100</a:t>
            </a:r>
            <a:br>
              <a:rPr lang="en-US" sz="3600" dirty="0"/>
            </a:br>
            <a:r>
              <a:rPr lang="en-US" sz="3600" dirty="0"/>
              <a:t>Computational Power to solve all our problems</a:t>
            </a:r>
            <a:endParaRPr lang="en-US" sz="3500" dirty="0">
              <a:solidFill>
                <a:srgbClr val="FFFFFF"/>
              </a:solidFill>
            </a:endParaRPr>
          </a:p>
        </p:txBody>
      </p:sp>
      <p:sp>
        <p:nvSpPr>
          <p:cNvPr id="19" name="Content Placeholder 2">
            <a:extLst>
              <a:ext uri="{FF2B5EF4-FFF2-40B4-BE49-F238E27FC236}">
                <a16:creationId xmlns="" xmlns:a16="http://schemas.microsoft.com/office/drawing/2014/main" id="{2987FBC3-F54F-49C8-88E9-9A345357E10B}"/>
              </a:ext>
            </a:extLst>
          </p:cNvPr>
          <p:cNvSpPr>
            <a:spLocks noGrp="1"/>
          </p:cNvSpPr>
          <p:nvPr>
            <p:ph idx="1"/>
          </p:nvPr>
        </p:nvSpPr>
        <p:spPr>
          <a:xfrm>
            <a:off x="825395" y="2276109"/>
            <a:ext cx="5893594" cy="2068775"/>
          </a:xfrm>
        </p:spPr>
        <p:txBody>
          <a:bodyPr>
            <a:normAutofit fontScale="70000" lnSpcReduction="20000"/>
          </a:bodyPr>
          <a:lstStyle/>
          <a:p>
            <a:pPr marL="0" indent="0">
              <a:buNone/>
            </a:pPr>
            <a:r>
              <a:rPr lang="en-US" b="1"/>
              <a:t>What is it:</a:t>
            </a:r>
          </a:p>
          <a:p>
            <a:r>
              <a:rPr lang="en-US"/>
              <a:t>An Arduino Nano</a:t>
            </a:r>
          </a:p>
          <a:p>
            <a:r>
              <a:rPr lang="en-US"/>
              <a:t>AtMega328  </a:t>
            </a:r>
          </a:p>
          <a:p>
            <a:pPr marL="457200" lvl="1" indent="0">
              <a:buNone/>
            </a:pPr>
            <a:r>
              <a:rPr lang="en-US" sz="2200"/>
              <a:t>The high-performance Microchip picoPower 8-bit AVR RISC-based microcontroller combines 32KB ISP flash memory, 2KB SRAM, 23 general purpose I/O lines, 32 general purpose working registers, serial programmable USART, a 6-channel 10-bit A/D converter, The device operates at 5.5 volts @ 16MHz.</a:t>
            </a:r>
          </a:p>
          <a:p>
            <a:pPr marL="0" indent="0">
              <a:buNone/>
            </a:pPr>
            <a:endParaRPr lang="en-US" dirty="0"/>
          </a:p>
        </p:txBody>
      </p:sp>
      <p:pic>
        <p:nvPicPr>
          <p:cNvPr id="20" name="Picture 4">
            <a:extLst>
              <a:ext uri="{FF2B5EF4-FFF2-40B4-BE49-F238E27FC236}">
                <a16:creationId xmlns="" xmlns:a16="http://schemas.microsoft.com/office/drawing/2014/main" id="{28FF7DB7-180C-44CD-8328-F452AC2B4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22" y="4479925"/>
            <a:ext cx="5913132" cy="224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 xmlns:a16="http://schemas.microsoft.com/office/drawing/2014/main" id="{9B1A47AF-81B9-426D-ADAF-E894175CDE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989" y="2439984"/>
            <a:ext cx="1944872" cy="184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Content Placeholder 2">
            <a:extLst>
              <a:ext uri="{FF2B5EF4-FFF2-40B4-BE49-F238E27FC236}">
                <a16:creationId xmlns="" xmlns:a16="http://schemas.microsoft.com/office/drawing/2014/main" id="{2D282CBF-05FF-4D41-91D1-A4FECF632B23}"/>
              </a:ext>
            </a:extLst>
          </p:cNvPr>
          <p:cNvSpPr txBox="1">
            <a:spLocks/>
          </p:cNvSpPr>
          <p:nvPr/>
        </p:nvSpPr>
        <p:spPr>
          <a:xfrm>
            <a:off x="261462" y="4446130"/>
            <a:ext cx="2629799" cy="2243617"/>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1" dirty="0"/>
              <a:t>What we’ll learn:</a:t>
            </a:r>
          </a:p>
          <a:p>
            <a:r>
              <a:rPr lang="en-US" dirty="0"/>
              <a:t>Setup our software for programming</a:t>
            </a:r>
          </a:p>
          <a:p>
            <a:r>
              <a:rPr lang="en-US" dirty="0"/>
              <a:t>Basic Arduino programming</a:t>
            </a:r>
          </a:p>
          <a:p>
            <a:r>
              <a:rPr lang="en-US" dirty="0"/>
              <a:t>How to write a function</a:t>
            </a:r>
          </a:p>
          <a:p>
            <a:r>
              <a:rPr lang="en-US" dirty="0"/>
              <a:t>Controlling LEDs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69150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Installation</a:t>
            </a:r>
          </a:p>
        </p:txBody>
      </p:sp>
      <p:sp>
        <p:nvSpPr>
          <p:cNvPr id="3" name="Content Placeholder 2"/>
          <p:cNvSpPr>
            <a:spLocks noGrp="1"/>
          </p:cNvSpPr>
          <p:nvPr>
            <p:ph idx="1"/>
          </p:nvPr>
        </p:nvSpPr>
        <p:spPr/>
        <p:txBody>
          <a:bodyPr/>
          <a:lstStyle/>
          <a:p>
            <a:pPr marL="0" indent="0">
              <a:buNone/>
            </a:pPr>
            <a:r>
              <a:rPr lang="en-US" dirty="0"/>
              <a:t>Arduino IDE</a:t>
            </a:r>
          </a:p>
          <a:p>
            <a:r>
              <a:rPr lang="en-US" dirty="0">
                <a:hlinkClick r:id="rId2"/>
              </a:rPr>
              <a:t>https://www.arduino.cc/en/main/software</a:t>
            </a:r>
            <a:endParaRPr lang="en-US" dirty="0"/>
          </a:p>
          <a:p>
            <a:pPr marL="0" indent="0">
              <a:buNone/>
            </a:pPr>
            <a:endParaRPr lang="en-US" dirty="0"/>
          </a:p>
          <a:p>
            <a:pPr marL="0" indent="0">
              <a:buNone/>
            </a:pPr>
            <a:r>
              <a:rPr lang="en-US" dirty="0"/>
              <a:t>CH340 Serial Drivers </a:t>
            </a:r>
            <a:endParaRPr lang="en-US" dirty="0">
              <a:hlinkClick r:id="rId3"/>
            </a:endParaRPr>
          </a:p>
          <a:p>
            <a:r>
              <a:rPr lang="en-US" dirty="0">
                <a:hlinkClick r:id="rId3"/>
              </a:rPr>
              <a:t>Windows CH340 Driver</a:t>
            </a:r>
          </a:p>
          <a:p>
            <a:r>
              <a:rPr lang="en-US" dirty="0">
                <a:hlinkClick r:id="rId4"/>
              </a:rPr>
              <a:t>Macintosh Drivers for CH340 Driver</a:t>
            </a:r>
            <a:endParaRPr lang="en-US" dirty="0"/>
          </a:p>
        </p:txBody>
      </p:sp>
    </p:spTree>
    <p:extLst>
      <p:ext uri="{BB962C8B-B14F-4D97-AF65-F5344CB8AC3E}">
        <p14:creationId xmlns:p14="http://schemas.microsoft.com/office/powerpoint/2010/main" val="216491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IDE</a:t>
            </a:r>
          </a:p>
        </p:txBody>
      </p:sp>
      <p:sp>
        <p:nvSpPr>
          <p:cNvPr id="3" name="Content Placeholder 2"/>
          <p:cNvSpPr>
            <a:spLocks noGrp="1"/>
          </p:cNvSpPr>
          <p:nvPr>
            <p:ph idx="1"/>
          </p:nvPr>
        </p:nvSpPr>
        <p:spPr>
          <a:xfrm>
            <a:off x="0" y="4829176"/>
            <a:ext cx="8839200" cy="4525963"/>
          </a:xfrm>
        </p:spPr>
        <p:txBody>
          <a:bodyPr/>
          <a:lstStyle/>
          <a:p>
            <a:r>
              <a:rPr lang="en-US" dirty="0"/>
              <a:t>Test your connection with Blink</a:t>
            </a:r>
          </a:p>
          <a:p>
            <a:r>
              <a:rPr lang="en-US" dirty="0"/>
              <a:t>Look under File-&gt;Examples-&gt;Basic-&gt;Blink</a:t>
            </a:r>
          </a:p>
        </p:txBody>
      </p:sp>
      <p:pic>
        <p:nvPicPr>
          <p:cNvPr id="4" name="Picture 3">
            <a:extLst>
              <a:ext uri="{FF2B5EF4-FFF2-40B4-BE49-F238E27FC236}">
                <a16:creationId xmlns="" xmlns:a16="http://schemas.microsoft.com/office/drawing/2014/main" id="{BFBDEB55-970B-4A62-A3F3-25D5F85CD0A7}"/>
              </a:ext>
            </a:extLst>
          </p:cNvPr>
          <p:cNvPicPr>
            <a:picLocks noChangeAspect="1"/>
          </p:cNvPicPr>
          <p:nvPr/>
        </p:nvPicPr>
        <p:blipFill>
          <a:blip r:embed="rId2"/>
          <a:stretch>
            <a:fillRect/>
          </a:stretch>
        </p:blipFill>
        <p:spPr>
          <a:xfrm>
            <a:off x="1817459" y="1295400"/>
            <a:ext cx="5204282" cy="3411538"/>
          </a:xfrm>
          <a:prstGeom prst="rect">
            <a:avLst/>
          </a:prstGeom>
        </p:spPr>
      </p:pic>
    </p:spTree>
    <p:extLst>
      <p:ext uri="{BB962C8B-B14F-4D97-AF65-F5344CB8AC3E}">
        <p14:creationId xmlns:p14="http://schemas.microsoft.com/office/powerpoint/2010/main" val="418628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70E699-79E5-4EE2-B694-6A933A7FFCD8}"/>
              </a:ext>
            </a:extLst>
          </p:cNvPr>
          <p:cNvSpPr>
            <a:spLocks noGrp="1"/>
          </p:cNvSpPr>
          <p:nvPr>
            <p:ph type="title"/>
          </p:nvPr>
        </p:nvSpPr>
        <p:spPr/>
        <p:txBody>
          <a:bodyPr/>
          <a:lstStyle/>
          <a:p>
            <a:r>
              <a:rPr lang="en-US"/>
              <a:t>Blink Program</a:t>
            </a:r>
            <a:endParaRPr lang="en-US" dirty="0"/>
          </a:p>
        </p:txBody>
      </p:sp>
      <p:sp>
        <p:nvSpPr>
          <p:cNvPr id="3" name="Content Placeholder 2">
            <a:extLst>
              <a:ext uri="{FF2B5EF4-FFF2-40B4-BE49-F238E27FC236}">
                <a16:creationId xmlns="" xmlns:a16="http://schemas.microsoft.com/office/drawing/2014/main" id="{2DA68CFA-BC75-4CCF-ABD6-463144B2DF53}"/>
              </a:ext>
            </a:extLst>
          </p:cNvPr>
          <p:cNvSpPr>
            <a:spLocks noGrp="1"/>
          </p:cNvSpPr>
          <p:nvPr>
            <p:ph idx="1"/>
          </p:nvPr>
        </p:nvSpPr>
        <p:spPr>
          <a:xfrm>
            <a:off x="457200" y="1600200"/>
            <a:ext cx="5257800" cy="4525963"/>
          </a:xfrm>
        </p:spPr>
        <p:txBody>
          <a:bodyPr>
            <a:normAutofit fontScale="77500" lnSpcReduction="20000"/>
          </a:bodyPr>
          <a:lstStyle/>
          <a:p>
            <a:pPr marL="0" indent="0">
              <a:buNone/>
            </a:pPr>
            <a:r>
              <a:rPr lang="en-US"/>
              <a:t>void setup() {  </a:t>
            </a:r>
          </a:p>
          <a:p>
            <a:pPr marL="0" indent="0">
              <a:buNone/>
            </a:pPr>
            <a:r>
              <a:rPr lang="en-US"/>
              <a:t> // initialize digital pin LED_BUILTIN as an output.</a:t>
            </a:r>
          </a:p>
          <a:p>
            <a:pPr marL="0" indent="0">
              <a:buNone/>
            </a:pPr>
            <a:r>
              <a:rPr lang="en-US"/>
              <a:t> pinMode(LED_BUILTIN, OUTPUT);</a:t>
            </a:r>
          </a:p>
          <a:p>
            <a:pPr marL="0" indent="0">
              <a:buNone/>
            </a:pPr>
            <a:r>
              <a:rPr lang="en-US"/>
              <a:t>}</a:t>
            </a:r>
          </a:p>
          <a:p>
            <a:pPr marL="0" indent="0">
              <a:buNone/>
            </a:pPr>
            <a:endParaRPr lang="en-US"/>
          </a:p>
          <a:p>
            <a:pPr marL="0" indent="0">
              <a:buNone/>
            </a:pPr>
            <a:r>
              <a:rPr lang="en-US"/>
              <a:t>void loop() {</a:t>
            </a:r>
          </a:p>
          <a:p>
            <a:pPr marL="0" indent="0">
              <a:buNone/>
            </a:pPr>
            <a:r>
              <a:rPr lang="en-US"/>
              <a:t>digitalWrite(LED_BUILTIN, HIGH);)  delay(1000);  </a:t>
            </a:r>
          </a:p>
          <a:p>
            <a:pPr marL="0" indent="0">
              <a:buNone/>
            </a:pPr>
            <a:r>
              <a:rPr lang="en-US"/>
              <a:t>digitalWrite(LED_BUILTIN, LOW); delay(1000); </a:t>
            </a:r>
          </a:p>
          <a:p>
            <a:pPr marL="0" indent="0">
              <a:buNone/>
            </a:pPr>
            <a:r>
              <a:rPr lang="en-US"/>
              <a:t>}     </a:t>
            </a:r>
            <a:endParaRPr lang="en-US" dirty="0"/>
          </a:p>
        </p:txBody>
      </p:sp>
      <p:pic>
        <p:nvPicPr>
          <p:cNvPr id="1026" name="Picture 2">
            <a:hlinkClick r:id="rId2"/>
            <a:extLst>
              <a:ext uri="{FF2B5EF4-FFF2-40B4-BE49-F238E27FC236}">
                <a16:creationId xmlns="" xmlns:a16="http://schemas.microsoft.com/office/drawing/2014/main" id="{4BB5C234-A4FF-42EA-9D11-014036CE6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289482"/>
            <a:ext cx="3642417" cy="427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1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37232"/>
            <a:ext cx="5372100" cy="364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783061"/>
            <a:ext cx="2895600" cy="115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6053" y="152400"/>
            <a:ext cx="5444247" cy="1323439"/>
          </a:xfrm>
          <a:prstGeom prst="rect">
            <a:avLst/>
          </a:prstGeom>
          <a:noFill/>
        </p:spPr>
        <p:txBody>
          <a:bodyPr wrap="none" rtlCol="0">
            <a:spAutoFit/>
          </a:bodyPr>
          <a:lstStyle/>
          <a:p>
            <a:r>
              <a:rPr lang="en-US" sz="3200"/>
              <a:t>The ParksBot 100: </a:t>
            </a:r>
          </a:p>
          <a:p>
            <a:r>
              <a:rPr lang="en-US" sz="2400"/>
              <a:t>Specializes in computational abilities</a:t>
            </a:r>
          </a:p>
          <a:p>
            <a:r>
              <a:rPr lang="en-US" sz="2400"/>
              <a:t>And will provide the brains of our project  </a:t>
            </a:r>
            <a:endParaRPr lang="en-US" sz="2400" dirty="0"/>
          </a:p>
        </p:txBody>
      </p:sp>
      <p:sp>
        <p:nvSpPr>
          <p:cNvPr id="7" name="Oval 6"/>
          <p:cNvSpPr/>
          <p:nvPr/>
        </p:nvSpPr>
        <p:spPr>
          <a:xfrm>
            <a:off x="4800600" y="3484114"/>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5181600" y="2971800"/>
            <a:ext cx="2667000" cy="6837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54696" y="2706469"/>
            <a:ext cx="925253" cy="646331"/>
          </a:xfrm>
          <a:prstGeom prst="rect">
            <a:avLst/>
          </a:prstGeom>
          <a:noFill/>
        </p:spPr>
        <p:txBody>
          <a:bodyPr wrap="none" rtlCol="0">
            <a:spAutoFit/>
          </a:bodyPr>
          <a:lstStyle/>
          <a:p>
            <a:r>
              <a:rPr lang="en-US"/>
              <a:t>Blinking</a:t>
            </a:r>
          </a:p>
          <a:p>
            <a:r>
              <a:rPr lang="en-US"/>
              <a:t>Light</a:t>
            </a:r>
            <a:endParaRPr lang="en-US" dirty="0"/>
          </a:p>
        </p:txBody>
      </p:sp>
      <p:sp>
        <p:nvSpPr>
          <p:cNvPr id="8" name="TextBox 7"/>
          <p:cNvSpPr txBox="1"/>
          <p:nvPr/>
        </p:nvSpPr>
        <p:spPr>
          <a:xfrm>
            <a:off x="4876800" y="5334000"/>
            <a:ext cx="4090658" cy="923330"/>
          </a:xfrm>
          <a:prstGeom prst="rect">
            <a:avLst/>
          </a:prstGeom>
          <a:noFill/>
        </p:spPr>
        <p:txBody>
          <a:bodyPr wrap="square" rtlCol="0">
            <a:spAutoFit/>
          </a:bodyPr>
          <a:lstStyle/>
          <a:p>
            <a:endParaRPr lang="en-US"/>
          </a:p>
          <a:p>
            <a:r>
              <a:rPr lang="en-US"/>
              <a:t>The ParksBot thinks a lot, but doesn’t </a:t>
            </a:r>
          </a:p>
          <a:p>
            <a:r>
              <a:rPr lang="en-US"/>
              <a:t>Move. You might call it a Ramblin Wreck!</a:t>
            </a:r>
            <a:endParaRPr lang="en-US" dirty="0"/>
          </a:p>
        </p:txBody>
      </p:sp>
      <p:sp>
        <p:nvSpPr>
          <p:cNvPr id="9" name="TextBox 8"/>
          <p:cNvSpPr txBox="1"/>
          <p:nvPr/>
        </p:nvSpPr>
        <p:spPr>
          <a:xfrm>
            <a:off x="24384" y="5181600"/>
            <a:ext cx="3966855" cy="1200329"/>
          </a:xfrm>
          <a:prstGeom prst="rect">
            <a:avLst/>
          </a:prstGeom>
          <a:noFill/>
        </p:spPr>
        <p:txBody>
          <a:bodyPr wrap="none" rtlCol="0">
            <a:spAutoFit/>
          </a:bodyPr>
          <a:lstStyle/>
          <a:p>
            <a:r>
              <a:rPr lang="en-US"/>
              <a:t>What we’ll learn:</a:t>
            </a:r>
          </a:p>
          <a:p>
            <a:pPr marL="342900" indent="-342900">
              <a:buAutoNum type="arabicPeriod"/>
            </a:pPr>
            <a:r>
              <a:rPr lang="en-US"/>
              <a:t>Setup our software for programming</a:t>
            </a:r>
          </a:p>
          <a:p>
            <a:pPr marL="342900" indent="-342900">
              <a:buAutoNum type="arabicPeriod"/>
            </a:pPr>
            <a:r>
              <a:rPr lang="en-US"/>
              <a:t>Basic Arduino programming</a:t>
            </a:r>
          </a:p>
          <a:p>
            <a:pPr marL="342900" indent="-342900">
              <a:buAutoNum type="arabicPeriod"/>
            </a:pPr>
            <a:r>
              <a:rPr lang="en-US"/>
              <a:t>Controlling LEDs</a:t>
            </a:r>
            <a:endParaRPr lang="en-US" dirty="0"/>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4038600"/>
            <a:ext cx="1501162" cy="1038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 xmlns:a16="http://schemas.microsoft.com/office/drawing/2014/main" id="{537809D3-51AF-4445-9777-1635F0289C28}"/>
              </a:ext>
            </a:extLst>
          </p:cNvPr>
          <p:cNvSpPr txBox="1"/>
          <p:nvPr/>
        </p:nvSpPr>
        <p:spPr>
          <a:xfrm>
            <a:off x="0" y="3849072"/>
            <a:ext cx="2087283" cy="923330"/>
          </a:xfrm>
          <a:prstGeom prst="rect">
            <a:avLst/>
          </a:prstGeom>
          <a:noFill/>
        </p:spPr>
        <p:txBody>
          <a:bodyPr wrap="square" rtlCol="0">
            <a:spAutoFit/>
          </a:bodyPr>
          <a:lstStyle/>
          <a:p>
            <a:r>
              <a:rPr lang="en-US"/>
              <a:t>Can you make the ParksBot signal SOS?</a:t>
            </a:r>
            <a:endParaRPr lang="en-US" dirty="0"/>
          </a:p>
        </p:txBody>
      </p:sp>
      <p:sp>
        <p:nvSpPr>
          <p:cNvPr id="17" name="TextBox 16">
            <a:extLst>
              <a:ext uri="{FF2B5EF4-FFF2-40B4-BE49-F238E27FC236}">
                <a16:creationId xmlns="" xmlns:a16="http://schemas.microsoft.com/office/drawing/2014/main" id="{8358D39D-43C0-45A0-8518-E662FFD2912F}"/>
              </a:ext>
            </a:extLst>
          </p:cNvPr>
          <p:cNvSpPr txBox="1"/>
          <p:nvPr/>
        </p:nvSpPr>
        <p:spPr>
          <a:xfrm>
            <a:off x="-37906" y="3579493"/>
            <a:ext cx="1202582" cy="369332"/>
          </a:xfrm>
          <a:prstGeom prst="rect">
            <a:avLst/>
          </a:prstGeom>
          <a:noFill/>
        </p:spPr>
        <p:txBody>
          <a:bodyPr wrap="square" rtlCol="0">
            <a:spAutoFit/>
          </a:bodyPr>
          <a:lstStyle/>
          <a:p>
            <a:r>
              <a:rPr lang="en-US" b="1">
                <a:solidFill>
                  <a:schemeClr val="accent2"/>
                </a:solidFill>
              </a:rPr>
              <a:t>Challenge:</a:t>
            </a:r>
            <a:endParaRPr lang="en-US" b="1" dirty="0">
              <a:solidFill>
                <a:schemeClr val="accent2"/>
              </a:solidFill>
            </a:endParaRPr>
          </a:p>
        </p:txBody>
      </p:sp>
      <p:sp>
        <p:nvSpPr>
          <p:cNvPr id="23" name="TextBox 22">
            <a:extLst>
              <a:ext uri="{FF2B5EF4-FFF2-40B4-BE49-F238E27FC236}">
                <a16:creationId xmlns="" xmlns:a16="http://schemas.microsoft.com/office/drawing/2014/main" id="{B9960AEB-E961-4CB3-8022-BC612DAA819F}"/>
              </a:ext>
            </a:extLst>
          </p:cNvPr>
          <p:cNvSpPr txBox="1"/>
          <p:nvPr/>
        </p:nvSpPr>
        <p:spPr>
          <a:xfrm>
            <a:off x="-7029" y="1801179"/>
            <a:ext cx="2125722" cy="1477328"/>
          </a:xfrm>
          <a:prstGeom prst="rect">
            <a:avLst/>
          </a:prstGeom>
          <a:noFill/>
        </p:spPr>
        <p:txBody>
          <a:bodyPr wrap="square" rtlCol="0">
            <a:spAutoFit/>
          </a:bodyPr>
          <a:lstStyle/>
          <a:p>
            <a:r>
              <a:rPr lang="en-US"/>
              <a:t>Can you make a function that turns on the LED for a given number of ms?</a:t>
            </a:r>
            <a:endParaRPr lang="en-US" dirty="0"/>
          </a:p>
        </p:txBody>
      </p:sp>
      <p:sp>
        <p:nvSpPr>
          <p:cNvPr id="24" name="TextBox 23">
            <a:extLst>
              <a:ext uri="{FF2B5EF4-FFF2-40B4-BE49-F238E27FC236}">
                <a16:creationId xmlns="" xmlns:a16="http://schemas.microsoft.com/office/drawing/2014/main" id="{2C91764F-7AFB-409D-B55B-507C5952B5A3}"/>
              </a:ext>
            </a:extLst>
          </p:cNvPr>
          <p:cNvSpPr txBox="1"/>
          <p:nvPr/>
        </p:nvSpPr>
        <p:spPr>
          <a:xfrm>
            <a:off x="-1847" y="1466583"/>
            <a:ext cx="1202582" cy="369332"/>
          </a:xfrm>
          <a:prstGeom prst="rect">
            <a:avLst/>
          </a:prstGeom>
          <a:noFill/>
        </p:spPr>
        <p:txBody>
          <a:bodyPr wrap="square" rtlCol="0">
            <a:spAutoFit/>
          </a:bodyPr>
          <a:lstStyle/>
          <a:p>
            <a:r>
              <a:rPr lang="en-US" b="1">
                <a:solidFill>
                  <a:schemeClr val="accent2"/>
                </a:solidFill>
              </a:rPr>
              <a:t>Challenge:</a:t>
            </a:r>
            <a:endParaRPr lang="en-US" b="1" dirty="0">
              <a:solidFill>
                <a:schemeClr val="accent2"/>
              </a:solidFill>
            </a:endParaRPr>
          </a:p>
        </p:txBody>
      </p:sp>
      <p:cxnSp>
        <p:nvCxnSpPr>
          <p:cNvPr id="6" name="Straight Connector 5"/>
          <p:cNvCxnSpPr>
            <a:stCxn id="7" idx="2"/>
          </p:cNvCxnSpPr>
          <p:nvPr/>
        </p:nvCxnSpPr>
        <p:spPr>
          <a:xfrm flipV="1">
            <a:off x="4800600" y="3636514"/>
            <a:ext cx="0" cy="38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9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2</a:t>
            </a:r>
            <a:endParaRPr lang="en-US" dirty="0"/>
          </a:p>
        </p:txBody>
      </p:sp>
    </p:spTree>
    <p:extLst>
      <p:ext uri="{BB962C8B-B14F-4D97-AF65-F5344CB8AC3E}">
        <p14:creationId xmlns:p14="http://schemas.microsoft.com/office/powerpoint/2010/main" val="204219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72D7409-7FB8-4095-9A26-367D22F9E46A}"/>
              </a:ext>
            </a:extLst>
          </p:cNvPr>
          <p:cNvSpPr>
            <a:spLocks noGrp="1"/>
          </p:cNvSpPr>
          <p:nvPr>
            <p:ph type="sldNum" sz="quarter" idx="12"/>
          </p:nvPr>
        </p:nvSpPr>
        <p:spPr/>
        <p:txBody>
          <a:bodyPr/>
          <a:lstStyle/>
          <a:p>
            <a:pPr>
              <a:defRPr/>
            </a:pPr>
            <a:fld id="{59E38C32-9F96-47B5-BDBA-852EBAF23598}" type="slidenum">
              <a:rPr lang="en-US" smtClean="0"/>
              <a:pPr>
                <a:defRPr/>
              </a:pPr>
              <a:t>17</a:t>
            </a:fld>
            <a:endParaRPr lang="en-US" dirty="0"/>
          </a:p>
        </p:txBody>
      </p:sp>
      <p:pic>
        <p:nvPicPr>
          <p:cNvPr id="7" name="Picture 6">
            <a:extLst>
              <a:ext uri="{FF2B5EF4-FFF2-40B4-BE49-F238E27FC236}">
                <a16:creationId xmlns="" xmlns:a16="http://schemas.microsoft.com/office/drawing/2014/main" id="{A6C44DC6-B0E6-4160-937D-89AE210C9EAD}"/>
              </a:ext>
            </a:extLst>
          </p:cNvPr>
          <p:cNvPicPr>
            <a:picLocks noChangeAspect="1"/>
          </p:cNvPicPr>
          <p:nvPr/>
        </p:nvPicPr>
        <p:blipFill>
          <a:blip r:embed="rId2"/>
          <a:stretch>
            <a:fillRect/>
          </a:stretch>
        </p:blipFill>
        <p:spPr>
          <a:xfrm>
            <a:off x="152400" y="447869"/>
            <a:ext cx="4680965" cy="5449078"/>
          </a:xfrm>
          <a:prstGeom prst="rect">
            <a:avLst/>
          </a:prstGeom>
        </p:spPr>
      </p:pic>
      <p:pic>
        <p:nvPicPr>
          <p:cNvPr id="8" name="Picture 7">
            <a:extLst>
              <a:ext uri="{FF2B5EF4-FFF2-40B4-BE49-F238E27FC236}">
                <a16:creationId xmlns="" xmlns:a16="http://schemas.microsoft.com/office/drawing/2014/main" id="{5DA2CD60-1406-42F2-8AFD-E8166998A53D}"/>
              </a:ext>
            </a:extLst>
          </p:cNvPr>
          <p:cNvPicPr>
            <a:picLocks noChangeAspect="1"/>
          </p:cNvPicPr>
          <p:nvPr/>
        </p:nvPicPr>
        <p:blipFill>
          <a:blip r:embed="rId3"/>
          <a:stretch>
            <a:fillRect/>
          </a:stretch>
        </p:blipFill>
        <p:spPr>
          <a:xfrm>
            <a:off x="4914374" y="303970"/>
            <a:ext cx="3772426" cy="5944430"/>
          </a:xfrm>
          <a:prstGeom prst="rect">
            <a:avLst/>
          </a:prstGeom>
        </p:spPr>
      </p:pic>
      <p:pic>
        <p:nvPicPr>
          <p:cNvPr id="1026"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16002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590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106" y="2410408"/>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533400" y="3352800"/>
            <a:ext cx="3048000" cy="1447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410200" y="3352800"/>
            <a:ext cx="3352800" cy="990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65233" y="196334"/>
            <a:ext cx="2101857" cy="523220"/>
          </a:xfrm>
          <a:prstGeom prst="rect">
            <a:avLst/>
          </a:prstGeom>
          <a:noFill/>
        </p:spPr>
        <p:txBody>
          <a:bodyPr wrap="none" rtlCol="0">
            <a:spAutoFit/>
          </a:bodyPr>
          <a:lstStyle/>
          <a:p>
            <a:r>
              <a:rPr lang="en-US" sz="2800" b="1" i="1" dirty="0" smtClean="0"/>
              <a:t>Our progress</a:t>
            </a:r>
            <a:endParaRPr lang="en-US" sz="2800" b="1" i="1" dirty="0"/>
          </a:p>
        </p:txBody>
      </p:sp>
    </p:spTree>
    <p:extLst>
      <p:ext uri="{BB962C8B-B14F-4D97-AF65-F5344CB8AC3E}">
        <p14:creationId xmlns:p14="http://schemas.microsoft.com/office/powerpoint/2010/main" val="87803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72D7409-7FB8-4095-9A26-367D22F9E46A}"/>
              </a:ext>
            </a:extLst>
          </p:cNvPr>
          <p:cNvSpPr>
            <a:spLocks noGrp="1"/>
          </p:cNvSpPr>
          <p:nvPr>
            <p:ph type="sldNum" sz="quarter" idx="12"/>
          </p:nvPr>
        </p:nvSpPr>
        <p:spPr/>
        <p:txBody>
          <a:bodyPr/>
          <a:lstStyle/>
          <a:p>
            <a:pPr>
              <a:defRPr/>
            </a:pPr>
            <a:fld id="{59E38C32-9F96-47B5-BDBA-852EBAF23598}" type="slidenum">
              <a:rPr lang="en-US" smtClean="0"/>
              <a:pPr>
                <a:defRPr/>
              </a:pPr>
              <a:t>18</a:t>
            </a:fld>
            <a:endParaRPr lang="en-US" dirty="0"/>
          </a:p>
        </p:txBody>
      </p:sp>
      <p:pic>
        <p:nvPicPr>
          <p:cNvPr id="7" name="Picture 6">
            <a:extLst>
              <a:ext uri="{FF2B5EF4-FFF2-40B4-BE49-F238E27FC236}">
                <a16:creationId xmlns="" xmlns:a16="http://schemas.microsoft.com/office/drawing/2014/main" id="{A6C44DC6-B0E6-4160-937D-89AE210C9EAD}"/>
              </a:ext>
            </a:extLst>
          </p:cNvPr>
          <p:cNvPicPr>
            <a:picLocks noChangeAspect="1"/>
          </p:cNvPicPr>
          <p:nvPr/>
        </p:nvPicPr>
        <p:blipFill>
          <a:blip r:embed="rId2"/>
          <a:stretch>
            <a:fillRect/>
          </a:stretch>
        </p:blipFill>
        <p:spPr>
          <a:xfrm>
            <a:off x="152400" y="447869"/>
            <a:ext cx="4680965" cy="5449078"/>
          </a:xfrm>
          <a:prstGeom prst="rect">
            <a:avLst/>
          </a:prstGeom>
        </p:spPr>
      </p:pic>
      <p:pic>
        <p:nvPicPr>
          <p:cNvPr id="8" name="Picture 7">
            <a:extLst>
              <a:ext uri="{FF2B5EF4-FFF2-40B4-BE49-F238E27FC236}">
                <a16:creationId xmlns="" xmlns:a16="http://schemas.microsoft.com/office/drawing/2014/main" id="{5DA2CD60-1406-42F2-8AFD-E8166998A53D}"/>
              </a:ext>
            </a:extLst>
          </p:cNvPr>
          <p:cNvPicPr>
            <a:picLocks noChangeAspect="1"/>
          </p:cNvPicPr>
          <p:nvPr/>
        </p:nvPicPr>
        <p:blipFill>
          <a:blip r:embed="rId3"/>
          <a:stretch>
            <a:fillRect/>
          </a:stretch>
        </p:blipFill>
        <p:spPr>
          <a:xfrm>
            <a:off x="4914374" y="303970"/>
            <a:ext cx="3772426" cy="5944430"/>
          </a:xfrm>
          <a:prstGeom prst="rect">
            <a:avLst/>
          </a:prstGeom>
        </p:spPr>
      </p:pic>
      <p:pic>
        <p:nvPicPr>
          <p:cNvPr id="1026"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16002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590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106" y="2410408"/>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58491" y="4829296"/>
            <a:ext cx="3048000" cy="533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410200" y="3352800"/>
            <a:ext cx="3352800" cy="990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747" y="3733800"/>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573286" y="5257800"/>
            <a:ext cx="30480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1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of Robotics</a:t>
            </a:r>
            <a:endParaRPr lang="en-US" dirty="0"/>
          </a:p>
        </p:txBody>
      </p:sp>
      <p:sp>
        <p:nvSpPr>
          <p:cNvPr id="3" name="Content Placeholder 2"/>
          <p:cNvSpPr>
            <a:spLocks noGrp="1"/>
          </p:cNvSpPr>
          <p:nvPr>
            <p:ph idx="1"/>
          </p:nvPr>
        </p:nvSpPr>
        <p:spPr/>
        <p:txBody>
          <a:bodyPr/>
          <a:lstStyle/>
          <a:p>
            <a:r>
              <a:rPr lang="en-US" dirty="0" smtClean="0"/>
              <a:t>Human-Robot Interface</a:t>
            </a:r>
          </a:p>
          <a:p>
            <a:r>
              <a:rPr lang="en-US" dirty="0" smtClean="0"/>
              <a:t>Mobility – Movement</a:t>
            </a:r>
          </a:p>
          <a:p>
            <a:r>
              <a:rPr lang="en-US" dirty="0" smtClean="0"/>
              <a:t>Manipulation – interacting with the environment</a:t>
            </a:r>
          </a:p>
          <a:p>
            <a:r>
              <a:rPr lang="en-US" dirty="0" smtClean="0"/>
              <a:t>Programming – robotic control and functionality</a:t>
            </a:r>
          </a:p>
          <a:p>
            <a:r>
              <a:rPr lang="en-US" dirty="0" smtClean="0"/>
              <a:t>Sensors – real world feedback</a:t>
            </a:r>
            <a:endParaRPr lang="en-US" dirty="0"/>
          </a:p>
        </p:txBody>
      </p:sp>
    </p:spTree>
    <p:extLst>
      <p:ext uri="{BB962C8B-B14F-4D97-AF65-F5344CB8AC3E}">
        <p14:creationId xmlns:p14="http://schemas.microsoft.com/office/powerpoint/2010/main" val="387226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72D7409-7FB8-4095-9A26-367D22F9E46A}"/>
              </a:ext>
            </a:extLst>
          </p:cNvPr>
          <p:cNvSpPr>
            <a:spLocks noGrp="1"/>
          </p:cNvSpPr>
          <p:nvPr>
            <p:ph type="sldNum" sz="quarter" idx="12"/>
          </p:nvPr>
        </p:nvSpPr>
        <p:spPr/>
        <p:txBody>
          <a:bodyPr/>
          <a:lstStyle/>
          <a:p>
            <a:pPr>
              <a:defRPr/>
            </a:pPr>
            <a:fld id="{59E38C32-9F96-47B5-BDBA-852EBAF23598}" type="slidenum">
              <a:rPr lang="en-US" smtClean="0"/>
              <a:pPr>
                <a:defRPr/>
              </a:pPr>
              <a:t>2</a:t>
            </a:fld>
            <a:endParaRPr lang="en-US" dirty="0"/>
          </a:p>
        </p:txBody>
      </p:sp>
      <p:pic>
        <p:nvPicPr>
          <p:cNvPr id="7" name="Picture 6">
            <a:extLst>
              <a:ext uri="{FF2B5EF4-FFF2-40B4-BE49-F238E27FC236}">
                <a16:creationId xmlns="" xmlns:a16="http://schemas.microsoft.com/office/drawing/2014/main" id="{A6C44DC6-B0E6-4160-937D-89AE210C9EAD}"/>
              </a:ext>
            </a:extLst>
          </p:cNvPr>
          <p:cNvPicPr>
            <a:picLocks noChangeAspect="1"/>
          </p:cNvPicPr>
          <p:nvPr/>
        </p:nvPicPr>
        <p:blipFill>
          <a:blip r:embed="rId2"/>
          <a:stretch>
            <a:fillRect/>
          </a:stretch>
        </p:blipFill>
        <p:spPr>
          <a:xfrm>
            <a:off x="152400" y="447869"/>
            <a:ext cx="4680965" cy="5449078"/>
          </a:xfrm>
          <a:prstGeom prst="rect">
            <a:avLst/>
          </a:prstGeom>
        </p:spPr>
      </p:pic>
      <p:pic>
        <p:nvPicPr>
          <p:cNvPr id="8" name="Picture 7">
            <a:extLst>
              <a:ext uri="{FF2B5EF4-FFF2-40B4-BE49-F238E27FC236}">
                <a16:creationId xmlns="" xmlns:a16="http://schemas.microsoft.com/office/drawing/2014/main" id="{5DA2CD60-1406-42F2-8AFD-E8166998A53D}"/>
              </a:ext>
            </a:extLst>
          </p:cNvPr>
          <p:cNvPicPr>
            <a:picLocks noChangeAspect="1"/>
          </p:cNvPicPr>
          <p:nvPr/>
        </p:nvPicPr>
        <p:blipFill>
          <a:blip r:embed="rId3"/>
          <a:stretch>
            <a:fillRect/>
          </a:stretch>
        </p:blipFill>
        <p:spPr>
          <a:xfrm>
            <a:off x="4914374" y="303970"/>
            <a:ext cx="3772426" cy="5944430"/>
          </a:xfrm>
          <a:prstGeom prst="rect">
            <a:avLst/>
          </a:prstGeom>
        </p:spPr>
      </p:pic>
      <p:sp>
        <p:nvSpPr>
          <p:cNvPr id="3" name="Rounded Rectangle 2"/>
          <p:cNvSpPr/>
          <p:nvPr/>
        </p:nvSpPr>
        <p:spPr>
          <a:xfrm>
            <a:off x="304800" y="1149096"/>
            <a:ext cx="2971800" cy="2279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257800" y="2444496"/>
            <a:ext cx="3352800" cy="990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196334"/>
            <a:ext cx="2301849" cy="369332"/>
          </a:xfrm>
          <a:prstGeom prst="rect">
            <a:avLst/>
          </a:prstGeom>
          <a:noFill/>
        </p:spPr>
        <p:txBody>
          <a:bodyPr wrap="none" rtlCol="0">
            <a:spAutoFit/>
          </a:bodyPr>
          <a:lstStyle/>
          <a:p>
            <a:r>
              <a:rPr lang="en-US" dirty="0" smtClean="0"/>
              <a:t>This session will cover:</a:t>
            </a:r>
            <a:endParaRPr lang="en-US" dirty="0"/>
          </a:p>
        </p:txBody>
      </p:sp>
      <p:sp>
        <p:nvSpPr>
          <p:cNvPr id="9" name="TextBox 8"/>
          <p:cNvSpPr txBox="1"/>
          <p:nvPr/>
        </p:nvSpPr>
        <p:spPr>
          <a:xfrm>
            <a:off x="609600" y="348734"/>
            <a:ext cx="2301849" cy="369332"/>
          </a:xfrm>
          <a:prstGeom prst="rect">
            <a:avLst/>
          </a:prstGeom>
          <a:noFill/>
        </p:spPr>
        <p:txBody>
          <a:bodyPr wrap="none" rtlCol="0">
            <a:spAutoFit/>
          </a:bodyPr>
          <a:lstStyle/>
          <a:p>
            <a:r>
              <a:rPr lang="en-US" dirty="0" smtClean="0"/>
              <a:t>This session will cover:</a:t>
            </a:r>
            <a:endParaRPr lang="en-US" dirty="0"/>
          </a:p>
        </p:txBody>
      </p:sp>
    </p:spTree>
    <p:extLst>
      <p:ext uri="{BB962C8B-B14F-4D97-AF65-F5344CB8AC3E}">
        <p14:creationId xmlns:p14="http://schemas.microsoft.com/office/powerpoint/2010/main" val="150675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en-US" dirty="0" smtClean="0"/>
              <a:t>Find two toothbrushes (can be used)</a:t>
            </a:r>
          </a:p>
          <a:p>
            <a:pPr lvl="1"/>
            <a:r>
              <a:rPr lang="en-US" dirty="0" smtClean="0"/>
              <a:t>Cut off the head of the toothbrush</a:t>
            </a:r>
          </a:p>
          <a:p>
            <a:r>
              <a:rPr lang="en-US" dirty="0" smtClean="0"/>
              <a:t>Pick a field of robotics to discuss with your counselor.</a:t>
            </a:r>
          </a:p>
          <a:p>
            <a:pPr lvl="1"/>
            <a:r>
              <a:rPr lang="en-US" dirty="0" smtClean="0"/>
              <a:t>Find an image that aids in your discussion</a:t>
            </a:r>
          </a:p>
          <a:p>
            <a:r>
              <a:rPr lang="en-US" dirty="0" smtClean="0"/>
              <a:t>Update your engineering note book </a:t>
            </a:r>
          </a:p>
          <a:p>
            <a:r>
              <a:rPr lang="en-US" dirty="0" smtClean="0"/>
              <a:t>Try to add the Right Sonar to the robot.</a:t>
            </a:r>
          </a:p>
          <a:p>
            <a:pPr lvl="1"/>
            <a:r>
              <a:rPr lang="en-US" dirty="0" smtClean="0"/>
              <a:t>Define where the wires go (VCC, GND, Trig, Echo)</a:t>
            </a:r>
          </a:p>
          <a:p>
            <a:pPr lvl="1"/>
            <a:r>
              <a:rPr lang="en-US" dirty="0" smtClean="0"/>
              <a:t>Modify the code to read from both the right and left sonar.</a:t>
            </a:r>
          </a:p>
          <a:p>
            <a:pPr marL="457200" lvl="1" indent="0">
              <a:buNone/>
            </a:pPr>
            <a:endParaRPr lang="en-US" dirty="0" smtClean="0"/>
          </a:p>
          <a:p>
            <a:endParaRPr lang="en-US" dirty="0"/>
          </a:p>
        </p:txBody>
      </p:sp>
    </p:spTree>
    <p:extLst>
      <p:ext uri="{BB962C8B-B14F-4D97-AF65-F5344CB8AC3E}">
        <p14:creationId xmlns:p14="http://schemas.microsoft.com/office/powerpoint/2010/main" val="242495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4C0B10B-D2C4-4A54-AFAD-3D27DF88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B6BADB90-C74B-40D6-86DC-503F65FCE8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07282" y="635715"/>
            <a:ext cx="8356656" cy="2482136"/>
            <a:chOff x="409710" y="635715"/>
            <a:chExt cx="11142208" cy="2482136"/>
          </a:xfrm>
        </p:grpSpPr>
        <p:sp>
          <p:nvSpPr>
            <p:cNvPr id="13" name="Freeform 44">
              <a:extLst>
                <a:ext uri="{FF2B5EF4-FFF2-40B4-BE49-F238E27FC236}">
                  <a16:creationId xmlns="" xmlns:a16="http://schemas.microsoft.com/office/drawing/2014/main" id="{6559431D-1886-4AE0-9B87-9AD2ECAB84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 xmlns:a16="http://schemas.microsoft.com/office/drawing/2014/main" id="{373850A5-B04A-4FCD-9E73-EE322167FB3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 xmlns:a16="http://schemas.microsoft.com/office/drawing/2014/main" id="{82C18C67-80FA-4738-AA53-0AF2419F98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 xmlns:a16="http://schemas.microsoft.com/office/drawing/2014/main" id="{48543B1A-8BF5-4C63-8404-41B2EA70B3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 xmlns:a16="http://schemas.microsoft.com/office/drawing/2014/main" id="{92DF5096-E051-498C-A3ED-CBA77A813AA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600" dirty="0"/>
              <a:t>The </a:t>
            </a:r>
            <a:r>
              <a:rPr lang="en-US" sz="3600" dirty="0" err="1"/>
              <a:t>SauerBot</a:t>
            </a:r>
            <a:r>
              <a:rPr lang="en-US" sz="3600" dirty="0"/>
              <a:t> 200</a:t>
            </a:r>
            <a:br>
              <a:rPr lang="en-US" sz="3600" dirty="0"/>
            </a:br>
            <a:r>
              <a:rPr lang="en-US" sz="3600" dirty="0"/>
              <a:t>Using Sonic Technology to Geo-Caching</a:t>
            </a:r>
            <a:endParaRPr lang="en-US" sz="3500" dirty="0">
              <a:solidFill>
                <a:srgbClr val="FFFFFF"/>
              </a:solidFill>
            </a:endParaRPr>
          </a:p>
        </p:txBody>
      </p:sp>
      <p:sp>
        <p:nvSpPr>
          <p:cNvPr id="3" name="Content Placeholder 2"/>
          <p:cNvSpPr>
            <a:spLocks noGrp="1"/>
          </p:cNvSpPr>
          <p:nvPr>
            <p:ph idx="1"/>
          </p:nvPr>
        </p:nvSpPr>
        <p:spPr>
          <a:xfrm>
            <a:off x="1068678" y="2494450"/>
            <a:ext cx="3655722" cy="3563159"/>
          </a:xfrm>
        </p:spPr>
        <p:txBody>
          <a:bodyPr>
            <a:normAutofit fontScale="85000" lnSpcReduction="20000"/>
          </a:bodyPr>
          <a:lstStyle/>
          <a:p>
            <a:pPr marL="0" indent="0">
              <a:buNone/>
            </a:pPr>
            <a:r>
              <a:rPr lang="en-US" sz="2400" b="1" dirty="0"/>
              <a:t>What is it:</a:t>
            </a:r>
          </a:p>
          <a:p>
            <a:r>
              <a:rPr lang="en-US" sz="2400" dirty="0"/>
              <a:t>HC-SR04 Sonic Depth Sensor</a:t>
            </a:r>
          </a:p>
          <a:p>
            <a:r>
              <a:rPr lang="en-US" sz="2400" dirty="0"/>
              <a:t>Uses sound to measure distance to objects</a:t>
            </a:r>
          </a:p>
          <a:p>
            <a:r>
              <a:rPr lang="en-US" sz="2400" dirty="0"/>
              <a:t>The </a:t>
            </a:r>
            <a:r>
              <a:rPr lang="en-US" sz="2400" dirty="0" err="1"/>
              <a:t>SauerBot</a:t>
            </a:r>
            <a:r>
              <a:rPr lang="en-US" sz="2400" dirty="0"/>
              <a:t> is not powered by Mountain Dew</a:t>
            </a:r>
          </a:p>
          <a:p>
            <a:pPr marL="0" indent="0">
              <a:buNone/>
            </a:pPr>
            <a:r>
              <a:rPr lang="en-US" sz="2400" b="1" dirty="0"/>
              <a:t>What we’ll learn:</a:t>
            </a:r>
          </a:p>
          <a:p>
            <a:r>
              <a:rPr lang="en-US" sz="2400" dirty="0"/>
              <a:t>How a sonic sensor works</a:t>
            </a:r>
          </a:p>
          <a:p>
            <a:r>
              <a:rPr lang="en-US" sz="2400" dirty="0"/>
              <a:t>How to add library’s for Arduino</a:t>
            </a:r>
          </a:p>
          <a:p>
            <a:r>
              <a:rPr lang="en-US" sz="2400" dirty="0"/>
              <a:t>How to use a serial monitor</a:t>
            </a:r>
          </a:p>
          <a:p>
            <a:r>
              <a:rPr lang="en-US" sz="2400" dirty="0"/>
              <a:t>How to use if </a:t>
            </a:r>
            <a:r>
              <a:rPr lang="en-US" sz="2400" dirty="0" err="1"/>
              <a:t>statments</a:t>
            </a:r>
            <a:endParaRPr lang="en-US" sz="2400" dirty="0"/>
          </a:p>
        </p:txBody>
      </p:sp>
      <p:pic>
        <p:nvPicPr>
          <p:cNvPr id="18" name="Picture 2">
            <a:extLst>
              <a:ext uri="{FF2B5EF4-FFF2-40B4-BE49-F238E27FC236}">
                <a16:creationId xmlns="" xmlns:a16="http://schemas.microsoft.com/office/drawing/2014/main" id="{458E3BA4-5B84-455A-A255-E391FF676D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9741" y="2563957"/>
            <a:ext cx="3701978" cy="16566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765" y="5334000"/>
            <a:ext cx="4406949" cy="135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08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DA85-8558-4094-BEF6-4929C06AD6AB}"/>
              </a:ext>
            </a:extLst>
          </p:cNvPr>
          <p:cNvSpPr>
            <a:spLocks noGrp="1"/>
          </p:cNvSpPr>
          <p:nvPr>
            <p:ph type="title"/>
          </p:nvPr>
        </p:nvSpPr>
        <p:spPr/>
        <p:txBody>
          <a:bodyPr/>
          <a:lstStyle/>
          <a:p>
            <a:r>
              <a:rPr lang="en-US" dirty="0"/>
              <a:t>The HC SR04 Sonic Sensor</a:t>
            </a:r>
          </a:p>
        </p:txBody>
      </p:sp>
      <p:pic>
        <p:nvPicPr>
          <p:cNvPr id="4" name="Picture 3">
            <a:extLst>
              <a:ext uri="{FF2B5EF4-FFF2-40B4-BE49-F238E27FC236}">
                <a16:creationId xmlns="" xmlns:a16="http://schemas.microsoft.com/office/drawing/2014/main" id="{447E10E0-A160-44DF-921E-5B0B93351BB6}"/>
              </a:ext>
            </a:extLst>
          </p:cNvPr>
          <p:cNvPicPr>
            <a:picLocks noChangeAspect="1"/>
          </p:cNvPicPr>
          <p:nvPr/>
        </p:nvPicPr>
        <p:blipFill>
          <a:blip r:embed="rId2"/>
          <a:stretch>
            <a:fillRect/>
          </a:stretch>
        </p:blipFill>
        <p:spPr>
          <a:xfrm>
            <a:off x="761468" y="1417638"/>
            <a:ext cx="7621064" cy="5220429"/>
          </a:xfrm>
          <a:prstGeom prst="rect">
            <a:avLst/>
          </a:prstGeom>
        </p:spPr>
      </p:pic>
    </p:spTree>
    <p:extLst>
      <p:ext uri="{BB962C8B-B14F-4D97-AF65-F5344CB8AC3E}">
        <p14:creationId xmlns:p14="http://schemas.microsoft.com/office/powerpoint/2010/main" val="344939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DA85-8558-4094-BEF6-4929C06AD6AB}"/>
              </a:ext>
            </a:extLst>
          </p:cNvPr>
          <p:cNvSpPr>
            <a:spLocks noGrp="1"/>
          </p:cNvSpPr>
          <p:nvPr>
            <p:ph type="title"/>
          </p:nvPr>
        </p:nvSpPr>
        <p:spPr/>
        <p:txBody>
          <a:bodyPr/>
          <a:lstStyle/>
          <a:p>
            <a:r>
              <a:rPr lang="en-US" dirty="0"/>
              <a:t>Using the Sonic Sensor</a:t>
            </a:r>
          </a:p>
        </p:txBody>
      </p:sp>
      <p:pic>
        <p:nvPicPr>
          <p:cNvPr id="3" name="Picture 2">
            <a:extLst>
              <a:ext uri="{FF2B5EF4-FFF2-40B4-BE49-F238E27FC236}">
                <a16:creationId xmlns="" xmlns:a16="http://schemas.microsoft.com/office/drawing/2014/main" id="{145A7B5C-61D0-4CCA-BE48-283D4319597B}"/>
              </a:ext>
            </a:extLst>
          </p:cNvPr>
          <p:cNvPicPr>
            <a:picLocks noChangeAspect="1"/>
          </p:cNvPicPr>
          <p:nvPr/>
        </p:nvPicPr>
        <p:blipFill>
          <a:blip r:embed="rId2"/>
          <a:stretch>
            <a:fillRect/>
          </a:stretch>
        </p:blipFill>
        <p:spPr>
          <a:xfrm>
            <a:off x="397450" y="1676400"/>
            <a:ext cx="8395171" cy="4906962"/>
          </a:xfrm>
          <a:prstGeom prst="rect">
            <a:avLst/>
          </a:prstGeom>
        </p:spPr>
      </p:pic>
    </p:spTree>
    <p:extLst>
      <p:ext uri="{BB962C8B-B14F-4D97-AF65-F5344CB8AC3E}">
        <p14:creationId xmlns:p14="http://schemas.microsoft.com/office/powerpoint/2010/main" val="179995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Document in your Engineering Journal</a:t>
            </a:r>
            <a:br>
              <a:rPr lang="en-US" dirty="0"/>
            </a:br>
            <a:endParaRPr lang="en-US" dirty="0"/>
          </a:p>
        </p:txBody>
      </p:sp>
      <p:sp>
        <p:nvSpPr>
          <p:cNvPr id="3" name="Content Placeholder 2"/>
          <p:cNvSpPr>
            <a:spLocks noGrp="1"/>
          </p:cNvSpPr>
          <p:nvPr>
            <p:ph idx="1"/>
          </p:nvPr>
        </p:nvSpPr>
        <p:spPr/>
        <p:txBody>
          <a:bodyPr/>
          <a:lstStyle/>
          <a:p>
            <a:r>
              <a:rPr lang="en-US" dirty="0" smtClean="0"/>
              <a:t>Circuit diagrams</a:t>
            </a:r>
          </a:p>
          <a:p>
            <a:r>
              <a:rPr lang="en-US" dirty="0" smtClean="0"/>
              <a:t>Code</a:t>
            </a:r>
          </a:p>
          <a:p>
            <a:r>
              <a:rPr lang="en-US" dirty="0" smtClean="0"/>
              <a:t>Tests</a:t>
            </a:r>
            <a:endParaRPr lang="en-US" dirty="0"/>
          </a:p>
        </p:txBody>
      </p:sp>
    </p:spTree>
    <p:extLst>
      <p:ext uri="{BB962C8B-B14F-4D97-AF65-F5344CB8AC3E}">
        <p14:creationId xmlns:p14="http://schemas.microsoft.com/office/powerpoint/2010/main" val="304831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685" y="1627632"/>
            <a:ext cx="5372100" cy="364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456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09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61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13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66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18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71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23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75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28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80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33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85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37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90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42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95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7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99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52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04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657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09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61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114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266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9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571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23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76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56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09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61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13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66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218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71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23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75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28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980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33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85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37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90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42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95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047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199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352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04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657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809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61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114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66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419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571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23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876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14600" y="2020824"/>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514600" y="2173224"/>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490216" y="4724400"/>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90216" y="4876800"/>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56688" y="762000"/>
            <a:ext cx="3884333" cy="523220"/>
          </a:xfrm>
          <a:prstGeom prst="rect">
            <a:avLst/>
          </a:prstGeom>
          <a:noFill/>
        </p:spPr>
        <p:txBody>
          <a:bodyPr wrap="none" rtlCol="0">
            <a:spAutoFit/>
          </a:bodyPr>
          <a:lstStyle/>
          <a:p>
            <a:r>
              <a:rPr lang="en-US" sz="2800" dirty="0"/>
              <a:t>Bread Board Connectivity</a:t>
            </a:r>
          </a:p>
        </p:txBody>
      </p:sp>
      <p:cxnSp>
        <p:nvCxnSpPr>
          <p:cNvPr id="71" name="Straight Arrow Connector 70"/>
          <p:cNvCxnSpPr/>
          <p:nvPr/>
        </p:nvCxnSpPr>
        <p:spPr>
          <a:xfrm>
            <a:off x="1727430" y="2514600"/>
            <a:ext cx="704088"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676400" y="3124200"/>
            <a:ext cx="780288"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52400" y="1905000"/>
            <a:ext cx="1752600" cy="2308324"/>
          </a:xfrm>
          <a:prstGeom prst="rect">
            <a:avLst/>
          </a:prstGeom>
          <a:noFill/>
        </p:spPr>
        <p:txBody>
          <a:bodyPr wrap="square" rtlCol="0">
            <a:spAutoFit/>
          </a:bodyPr>
          <a:lstStyle/>
          <a:p>
            <a:r>
              <a:rPr lang="en-US" dirty="0"/>
              <a:t>Jumpers </a:t>
            </a:r>
            <a:br>
              <a:rPr lang="en-US" dirty="0"/>
            </a:br>
            <a:r>
              <a:rPr lang="en-US" dirty="0"/>
              <a:t>plugged into</a:t>
            </a:r>
          </a:p>
          <a:p>
            <a:r>
              <a:rPr lang="en-US" dirty="0"/>
              <a:t>The board are connected to other jumpers plugged into the same green aligned holes</a:t>
            </a:r>
          </a:p>
        </p:txBody>
      </p:sp>
      <p:sp>
        <p:nvSpPr>
          <p:cNvPr id="2" name="Freeform 1"/>
          <p:cNvSpPr/>
          <p:nvPr/>
        </p:nvSpPr>
        <p:spPr>
          <a:xfrm>
            <a:off x="2322917" y="1374440"/>
            <a:ext cx="517232" cy="692899"/>
          </a:xfrm>
          <a:custGeom>
            <a:avLst/>
            <a:gdLst>
              <a:gd name="connsiteX0" fmla="*/ 0 w 517232"/>
              <a:gd name="connsiteY0" fmla="*/ 0 h 692899"/>
              <a:gd name="connsiteX1" fmla="*/ 56795 w 517232"/>
              <a:gd name="connsiteY1" fmla="*/ 11359 h 692899"/>
              <a:gd name="connsiteX2" fmla="*/ 90872 w 517232"/>
              <a:gd name="connsiteY2" fmla="*/ 17038 h 692899"/>
              <a:gd name="connsiteX3" fmla="*/ 107910 w 517232"/>
              <a:gd name="connsiteY3" fmla="*/ 28397 h 692899"/>
              <a:gd name="connsiteX4" fmla="*/ 124949 w 517232"/>
              <a:gd name="connsiteY4" fmla="*/ 34077 h 692899"/>
              <a:gd name="connsiteX5" fmla="*/ 141987 w 517232"/>
              <a:gd name="connsiteY5" fmla="*/ 45436 h 692899"/>
              <a:gd name="connsiteX6" fmla="*/ 159026 w 517232"/>
              <a:gd name="connsiteY6" fmla="*/ 51115 h 692899"/>
              <a:gd name="connsiteX7" fmla="*/ 181744 w 517232"/>
              <a:gd name="connsiteY7" fmla="*/ 62474 h 692899"/>
              <a:gd name="connsiteX8" fmla="*/ 210141 w 517232"/>
              <a:gd name="connsiteY8" fmla="*/ 73833 h 692899"/>
              <a:gd name="connsiteX9" fmla="*/ 249898 w 517232"/>
              <a:gd name="connsiteY9" fmla="*/ 102231 h 692899"/>
              <a:gd name="connsiteX10" fmla="*/ 266936 w 517232"/>
              <a:gd name="connsiteY10" fmla="*/ 107910 h 692899"/>
              <a:gd name="connsiteX11" fmla="*/ 283975 w 517232"/>
              <a:gd name="connsiteY11" fmla="*/ 119269 h 692899"/>
              <a:gd name="connsiteX12" fmla="*/ 318052 w 517232"/>
              <a:gd name="connsiteY12" fmla="*/ 147667 h 692899"/>
              <a:gd name="connsiteX13" fmla="*/ 335090 w 517232"/>
              <a:gd name="connsiteY13" fmla="*/ 153346 h 692899"/>
              <a:gd name="connsiteX14" fmla="*/ 352129 w 517232"/>
              <a:gd name="connsiteY14" fmla="*/ 164705 h 692899"/>
              <a:gd name="connsiteX15" fmla="*/ 374847 w 517232"/>
              <a:gd name="connsiteY15" fmla="*/ 187423 h 692899"/>
              <a:gd name="connsiteX16" fmla="*/ 403244 w 517232"/>
              <a:gd name="connsiteY16" fmla="*/ 210141 h 692899"/>
              <a:gd name="connsiteX17" fmla="*/ 420283 w 517232"/>
              <a:gd name="connsiteY17" fmla="*/ 227180 h 692899"/>
              <a:gd name="connsiteX18" fmla="*/ 431642 w 517232"/>
              <a:gd name="connsiteY18" fmla="*/ 244218 h 692899"/>
              <a:gd name="connsiteX19" fmla="*/ 448681 w 517232"/>
              <a:gd name="connsiteY19" fmla="*/ 249898 h 692899"/>
              <a:gd name="connsiteX20" fmla="*/ 460040 w 517232"/>
              <a:gd name="connsiteY20" fmla="*/ 266936 h 692899"/>
              <a:gd name="connsiteX21" fmla="*/ 477078 w 517232"/>
              <a:gd name="connsiteY21" fmla="*/ 283975 h 692899"/>
              <a:gd name="connsiteX22" fmla="*/ 482758 w 517232"/>
              <a:gd name="connsiteY22" fmla="*/ 301013 h 692899"/>
              <a:gd name="connsiteX23" fmla="*/ 494117 w 517232"/>
              <a:gd name="connsiteY23" fmla="*/ 318052 h 692899"/>
              <a:gd name="connsiteX24" fmla="*/ 505476 w 517232"/>
              <a:gd name="connsiteY24" fmla="*/ 352129 h 692899"/>
              <a:gd name="connsiteX25" fmla="*/ 511155 w 517232"/>
              <a:gd name="connsiteY25" fmla="*/ 369167 h 692899"/>
              <a:gd name="connsiteX26" fmla="*/ 511155 w 517232"/>
              <a:gd name="connsiteY26" fmla="*/ 499796 h 692899"/>
              <a:gd name="connsiteX27" fmla="*/ 499796 w 517232"/>
              <a:gd name="connsiteY27" fmla="*/ 533873 h 692899"/>
              <a:gd name="connsiteX28" fmla="*/ 505476 w 517232"/>
              <a:gd name="connsiteY28" fmla="*/ 692899 h 69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7232" h="692899">
                <a:moveTo>
                  <a:pt x="0" y="0"/>
                </a:moveTo>
                <a:lnTo>
                  <a:pt x="56795" y="11359"/>
                </a:lnTo>
                <a:cubicBezTo>
                  <a:pt x="68113" y="13481"/>
                  <a:pt x="79947" y="13396"/>
                  <a:pt x="90872" y="17038"/>
                </a:cubicBezTo>
                <a:cubicBezTo>
                  <a:pt x="97348" y="19196"/>
                  <a:pt x="101805" y="25344"/>
                  <a:pt x="107910" y="28397"/>
                </a:cubicBezTo>
                <a:cubicBezTo>
                  <a:pt x="113265" y="31074"/>
                  <a:pt x="119594" y="31400"/>
                  <a:pt x="124949" y="34077"/>
                </a:cubicBezTo>
                <a:cubicBezTo>
                  <a:pt x="131054" y="37130"/>
                  <a:pt x="135882" y="42383"/>
                  <a:pt x="141987" y="45436"/>
                </a:cubicBezTo>
                <a:cubicBezTo>
                  <a:pt x="147342" y="48113"/>
                  <a:pt x="153523" y="48757"/>
                  <a:pt x="159026" y="51115"/>
                </a:cubicBezTo>
                <a:cubicBezTo>
                  <a:pt x="166808" y="54450"/>
                  <a:pt x="174007" y="59035"/>
                  <a:pt x="181744" y="62474"/>
                </a:cubicBezTo>
                <a:cubicBezTo>
                  <a:pt x="191060" y="66615"/>
                  <a:pt x="201229" y="68882"/>
                  <a:pt x="210141" y="73833"/>
                </a:cubicBezTo>
                <a:cubicBezTo>
                  <a:pt x="233302" y="86701"/>
                  <a:pt x="228601" y="91583"/>
                  <a:pt x="249898" y="102231"/>
                </a:cubicBezTo>
                <a:cubicBezTo>
                  <a:pt x="255253" y="104908"/>
                  <a:pt x="261257" y="106017"/>
                  <a:pt x="266936" y="107910"/>
                </a:cubicBezTo>
                <a:cubicBezTo>
                  <a:pt x="272616" y="111696"/>
                  <a:pt x="278731" y="114899"/>
                  <a:pt x="283975" y="119269"/>
                </a:cubicBezTo>
                <a:cubicBezTo>
                  <a:pt x="302819" y="134973"/>
                  <a:pt x="296897" y="137090"/>
                  <a:pt x="318052" y="147667"/>
                </a:cubicBezTo>
                <a:cubicBezTo>
                  <a:pt x="323407" y="150344"/>
                  <a:pt x="329411" y="151453"/>
                  <a:pt x="335090" y="153346"/>
                </a:cubicBezTo>
                <a:cubicBezTo>
                  <a:pt x="340770" y="157132"/>
                  <a:pt x="347865" y="159375"/>
                  <a:pt x="352129" y="164705"/>
                </a:cubicBezTo>
                <a:cubicBezTo>
                  <a:pt x="374158" y="192242"/>
                  <a:pt x="337671" y="175032"/>
                  <a:pt x="374847" y="187423"/>
                </a:cubicBezTo>
                <a:cubicBezTo>
                  <a:pt x="400251" y="225530"/>
                  <a:pt x="370325" y="188195"/>
                  <a:pt x="403244" y="210141"/>
                </a:cubicBezTo>
                <a:cubicBezTo>
                  <a:pt x="409927" y="214596"/>
                  <a:pt x="415141" y="221009"/>
                  <a:pt x="420283" y="227180"/>
                </a:cubicBezTo>
                <a:cubicBezTo>
                  <a:pt x="424653" y="232424"/>
                  <a:pt x="426312" y="239954"/>
                  <a:pt x="431642" y="244218"/>
                </a:cubicBezTo>
                <a:cubicBezTo>
                  <a:pt x="436317" y="247958"/>
                  <a:pt x="443001" y="248005"/>
                  <a:pt x="448681" y="249898"/>
                </a:cubicBezTo>
                <a:cubicBezTo>
                  <a:pt x="452467" y="255577"/>
                  <a:pt x="455670" y="261692"/>
                  <a:pt x="460040" y="266936"/>
                </a:cubicBezTo>
                <a:cubicBezTo>
                  <a:pt x="465182" y="273106"/>
                  <a:pt x="472623" y="277292"/>
                  <a:pt x="477078" y="283975"/>
                </a:cubicBezTo>
                <a:cubicBezTo>
                  <a:pt x="480399" y="288956"/>
                  <a:pt x="480081" y="295658"/>
                  <a:pt x="482758" y="301013"/>
                </a:cubicBezTo>
                <a:cubicBezTo>
                  <a:pt x="485811" y="307118"/>
                  <a:pt x="490331" y="312372"/>
                  <a:pt x="494117" y="318052"/>
                </a:cubicBezTo>
                <a:lnTo>
                  <a:pt x="505476" y="352129"/>
                </a:lnTo>
                <a:lnTo>
                  <a:pt x="511155" y="369167"/>
                </a:lnTo>
                <a:cubicBezTo>
                  <a:pt x="517045" y="428066"/>
                  <a:pt x="521208" y="436128"/>
                  <a:pt x="511155" y="499796"/>
                </a:cubicBezTo>
                <a:cubicBezTo>
                  <a:pt x="509288" y="511623"/>
                  <a:pt x="499796" y="533873"/>
                  <a:pt x="499796" y="533873"/>
                </a:cubicBezTo>
                <a:cubicBezTo>
                  <a:pt x="505703" y="681536"/>
                  <a:pt x="505476" y="628494"/>
                  <a:pt x="505476" y="6928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p:nvSpPr>
        <p:spPr>
          <a:xfrm>
            <a:off x="6341021" y="1720889"/>
            <a:ext cx="78067" cy="29993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H="1">
            <a:off x="6629400" y="1143000"/>
            <a:ext cx="222504" cy="9243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702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685" y="1627632"/>
            <a:ext cx="5372100" cy="364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456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09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61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13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66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18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71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23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75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28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80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33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85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37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90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42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95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7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99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52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04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657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09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61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114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2666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90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5714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238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76288" y="25908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56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09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61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13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66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218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71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23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75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28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980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33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85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37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90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42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95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047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220069" y="3704929"/>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352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04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657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809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61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114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666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4190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5714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238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876288" y="3657600"/>
            <a:ext cx="0" cy="609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14600" y="2020824"/>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514600" y="2173224"/>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490216" y="4724400"/>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90216" y="4876800"/>
            <a:ext cx="436168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56688" y="762000"/>
            <a:ext cx="3884333" cy="523220"/>
          </a:xfrm>
          <a:prstGeom prst="rect">
            <a:avLst/>
          </a:prstGeom>
          <a:noFill/>
        </p:spPr>
        <p:txBody>
          <a:bodyPr wrap="none" rtlCol="0">
            <a:spAutoFit/>
          </a:bodyPr>
          <a:lstStyle/>
          <a:p>
            <a:r>
              <a:rPr lang="en-US" sz="2800" dirty="0"/>
              <a:t>Bread Board Connectivity</a:t>
            </a:r>
          </a:p>
        </p:txBody>
      </p:sp>
      <p:cxnSp>
        <p:nvCxnSpPr>
          <p:cNvPr id="71" name="Straight Arrow Connector 70"/>
          <p:cNvCxnSpPr/>
          <p:nvPr/>
        </p:nvCxnSpPr>
        <p:spPr>
          <a:xfrm>
            <a:off x="1752600" y="2514600"/>
            <a:ext cx="704088"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676400" y="3124200"/>
            <a:ext cx="780288"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52400" y="1905000"/>
            <a:ext cx="1752600" cy="2308324"/>
          </a:xfrm>
          <a:prstGeom prst="rect">
            <a:avLst/>
          </a:prstGeom>
          <a:noFill/>
        </p:spPr>
        <p:txBody>
          <a:bodyPr wrap="square" rtlCol="0">
            <a:spAutoFit/>
          </a:bodyPr>
          <a:lstStyle/>
          <a:p>
            <a:r>
              <a:rPr lang="en-US" dirty="0"/>
              <a:t>Jumpers </a:t>
            </a:r>
            <a:br>
              <a:rPr lang="en-US" dirty="0"/>
            </a:br>
            <a:r>
              <a:rPr lang="en-US" dirty="0"/>
              <a:t>plugged into</a:t>
            </a:r>
          </a:p>
          <a:p>
            <a:r>
              <a:rPr lang="en-US" dirty="0"/>
              <a:t>The board are connected to other jumpers plugged into the same green aligned holes</a:t>
            </a:r>
          </a:p>
        </p:txBody>
      </p:sp>
      <p:pic>
        <p:nvPicPr>
          <p:cNvPr id="72" name="Picture 3" descr="C:\Users\Mark\Desktop\IMG_7992.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72" t="33880" r="23017" b="43023"/>
          <a:stretch/>
        </p:blipFill>
        <p:spPr bwMode="auto">
          <a:xfrm>
            <a:off x="1319714" y="1446043"/>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56688" y="2590800"/>
            <a:ext cx="550199" cy="762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059"/>
          <a:stretch/>
        </p:blipFill>
        <p:spPr bwMode="auto">
          <a:xfrm>
            <a:off x="3095632" y="3024136"/>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a:xfrm>
            <a:off x="2811354" y="2771598"/>
            <a:ext cx="119270" cy="73833"/>
          </a:xfrm>
          <a:custGeom>
            <a:avLst/>
            <a:gdLst>
              <a:gd name="connsiteX0" fmla="*/ 119270 w 119270"/>
              <a:gd name="connsiteY0" fmla="*/ 11359 h 73833"/>
              <a:gd name="connsiteX1" fmla="*/ 90872 w 119270"/>
              <a:gd name="connsiteY1" fmla="*/ 5679 h 73833"/>
              <a:gd name="connsiteX2" fmla="*/ 73834 w 119270"/>
              <a:gd name="connsiteY2" fmla="*/ 0 h 73833"/>
              <a:gd name="connsiteX3" fmla="*/ 39757 w 119270"/>
              <a:gd name="connsiteY3" fmla="*/ 5679 h 73833"/>
              <a:gd name="connsiteX4" fmla="*/ 28398 w 119270"/>
              <a:gd name="connsiteY4" fmla="*/ 39756 h 73833"/>
              <a:gd name="connsiteX5" fmla="*/ 22718 w 119270"/>
              <a:gd name="connsiteY5" fmla="*/ 56795 h 73833"/>
              <a:gd name="connsiteX6" fmla="*/ 0 w 119270"/>
              <a:gd name="connsiteY6" fmla="*/ 73833 h 7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70" h="73833">
                <a:moveTo>
                  <a:pt x="119270" y="11359"/>
                </a:moveTo>
                <a:cubicBezTo>
                  <a:pt x="109804" y="9466"/>
                  <a:pt x="100237" y="8020"/>
                  <a:pt x="90872" y="5679"/>
                </a:cubicBezTo>
                <a:cubicBezTo>
                  <a:pt x="85064" y="4227"/>
                  <a:pt x="79821" y="0"/>
                  <a:pt x="73834" y="0"/>
                </a:cubicBezTo>
                <a:cubicBezTo>
                  <a:pt x="62318" y="0"/>
                  <a:pt x="51116" y="3786"/>
                  <a:pt x="39757" y="5679"/>
                </a:cubicBezTo>
                <a:lnTo>
                  <a:pt x="28398" y="39756"/>
                </a:lnTo>
                <a:cubicBezTo>
                  <a:pt x="26505" y="45436"/>
                  <a:pt x="27699" y="53474"/>
                  <a:pt x="22718" y="56795"/>
                </a:cubicBezTo>
                <a:cubicBezTo>
                  <a:pt x="3452" y="69639"/>
                  <a:pt x="10507" y="63328"/>
                  <a:pt x="0" y="738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640969" y="2839752"/>
            <a:ext cx="2718158" cy="1942390"/>
          </a:xfrm>
          <a:custGeom>
            <a:avLst/>
            <a:gdLst>
              <a:gd name="connsiteX0" fmla="*/ 244219 w 2718158"/>
              <a:gd name="connsiteY0" fmla="*/ 0 h 1942390"/>
              <a:gd name="connsiteX1" fmla="*/ 198783 w 2718158"/>
              <a:gd name="connsiteY1" fmla="*/ 28397 h 1942390"/>
              <a:gd name="connsiteX2" fmla="*/ 164706 w 2718158"/>
              <a:gd name="connsiteY2" fmla="*/ 56795 h 1942390"/>
              <a:gd name="connsiteX3" fmla="*/ 124949 w 2718158"/>
              <a:gd name="connsiteY3" fmla="*/ 96551 h 1942390"/>
              <a:gd name="connsiteX4" fmla="*/ 113590 w 2718158"/>
              <a:gd name="connsiteY4" fmla="*/ 130628 h 1942390"/>
              <a:gd name="connsiteX5" fmla="*/ 107911 w 2718158"/>
              <a:gd name="connsiteY5" fmla="*/ 147667 h 1942390"/>
              <a:gd name="connsiteX6" fmla="*/ 102231 w 2718158"/>
              <a:gd name="connsiteY6" fmla="*/ 170385 h 1942390"/>
              <a:gd name="connsiteX7" fmla="*/ 85192 w 2718158"/>
              <a:gd name="connsiteY7" fmla="*/ 221500 h 1942390"/>
              <a:gd name="connsiteX8" fmla="*/ 79513 w 2718158"/>
              <a:gd name="connsiteY8" fmla="*/ 238539 h 1942390"/>
              <a:gd name="connsiteX9" fmla="*/ 62474 w 2718158"/>
              <a:gd name="connsiteY9" fmla="*/ 295334 h 1942390"/>
              <a:gd name="connsiteX10" fmla="*/ 51115 w 2718158"/>
              <a:gd name="connsiteY10" fmla="*/ 312372 h 1942390"/>
              <a:gd name="connsiteX11" fmla="*/ 39756 w 2718158"/>
              <a:gd name="connsiteY11" fmla="*/ 380526 h 1942390"/>
              <a:gd name="connsiteX12" fmla="*/ 34077 w 2718158"/>
              <a:gd name="connsiteY12" fmla="*/ 397565 h 1942390"/>
              <a:gd name="connsiteX13" fmla="*/ 28397 w 2718158"/>
              <a:gd name="connsiteY13" fmla="*/ 425962 h 1942390"/>
              <a:gd name="connsiteX14" fmla="*/ 22718 w 2718158"/>
              <a:gd name="connsiteY14" fmla="*/ 443001 h 1942390"/>
              <a:gd name="connsiteX15" fmla="*/ 17038 w 2718158"/>
              <a:gd name="connsiteY15" fmla="*/ 465719 h 1942390"/>
              <a:gd name="connsiteX16" fmla="*/ 0 w 2718158"/>
              <a:gd name="connsiteY16" fmla="*/ 613386 h 1942390"/>
              <a:gd name="connsiteX17" fmla="*/ 5679 w 2718158"/>
              <a:gd name="connsiteY17" fmla="*/ 749694 h 1942390"/>
              <a:gd name="connsiteX18" fmla="*/ 11359 w 2718158"/>
              <a:gd name="connsiteY18" fmla="*/ 766732 h 1942390"/>
              <a:gd name="connsiteX19" fmla="*/ 17038 w 2718158"/>
              <a:gd name="connsiteY19" fmla="*/ 795130 h 1942390"/>
              <a:gd name="connsiteX20" fmla="*/ 28397 w 2718158"/>
              <a:gd name="connsiteY20" fmla="*/ 840566 h 1942390"/>
              <a:gd name="connsiteX21" fmla="*/ 39756 w 2718158"/>
              <a:gd name="connsiteY21" fmla="*/ 942797 h 1942390"/>
              <a:gd name="connsiteX22" fmla="*/ 45436 w 2718158"/>
              <a:gd name="connsiteY22" fmla="*/ 982554 h 1942390"/>
              <a:gd name="connsiteX23" fmla="*/ 56795 w 2718158"/>
              <a:gd name="connsiteY23" fmla="*/ 1016631 h 1942390"/>
              <a:gd name="connsiteX24" fmla="*/ 62474 w 2718158"/>
              <a:gd name="connsiteY24" fmla="*/ 1039349 h 1942390"/>
              <a:gd name="connsiteX25" fmla="*/ 73833 w 2718158"/>
              <a:gd name="connsiteY25" fmla="*/ 1073426 h 1942390"/>
              <a:gd name="connsiteX26" fmla="*/ 85192 w 2718158"/>
              <a:gd name="connsiteY26" fmla="*/ 1118862 h 1942390"/>
              <a:gd name="connsiteX27" fmla="*/ 102231 w 2718158"/>
              <a:gd name="connsiteY27" fmla="*/ 1175657 h 1942390"/>
              <a:gd name="connsiteX28" fmla="*/ 107911 w 2718158"/>
              <a:gd name="connsiteY28" fmla="*/ 1192695 h 1942390"/>
              <a:gd name="connsiteX29" fmla="*/ 119270 w 2718158"/>
              <a:gd name="connsiteY29" fmla="*/ 1209734 h 1942390"/>
              <a:gd name="connsiteX30" fmla="*/ 124949 w 2718158"/>
              <a:gd name="connsiteY30" fmla="*/ 1226772 h 1942390"/>
              <a:gd name="connsiteX31" fmla="*/ 147667 w 2718158"/>
              <a:gd name="connsiteY31" fmla="*/ 1260849 h 1942390"/>
              <a:gd name="connsiteX32" fmla="*/ 153347 w 2718158"/>
              <a:gd name="connsiteY32" fmla="*/ 1277888 h 1942390"/>
              <a:gd name="connsiteX33" fmla="*/ 176065 w 2718158"/>
              <a:gd name="connsiteY33" fmla="*/ 1311965 h 1942390"/>
              <a:gd name="connsiteX34" fmla="*/ 198783 w 2718158"/>
              <a:gd name="connsiteY34" fmla="*/ 1340362 h 1942390"/>
              <a:gd name="connsiteX35" fmla="*/ 227180 w 2718158"/>
              <a:gd name="connsiteY35" fmla="*/ 1363080 h 1942390"/>
              <a:gd name="connsiteX36" fmla="*/ 238539 w 2718158"/>
              <a:gd name="connsiteY36" fmla="*/ 1380119 h 1942390"/>
              <a:gd name="connsiteX37" fmla="*/ 255578 w 2718158"/>
              <a:gd name="connsiteY37" fmla="*/ 1385798 h 1942390"/>
              <a:gd name="connsiteX38" fmla="*/ 289655 w 2718158"/>
              <a:gd name="connsiteY38" fmla="*/ 1408516 h 1942390"/>
              <a:gd name="connsiteX39" fmla="*/ 323732 w 2718158"/>
              <a:gd name="connsiteY39" fmla="*/ 1431234 h 1942390"/>
              <a:gd name="connsiteX40" fmla="*/ 340770 w 2718158"/>
              <a:gd name="connsiteY40" fmla="*/ 1442593 h 1942390"/>
              <a:gd name="connsiteX41" fmla="*/ 386206 w 2718158"/>
              <a:gd name="connsiteY41" fmla="*/ 1476670 h 1942390"/>
              <a:gd name="connsiteX42" fmla="*/ 408924 w 2718158"/>
              <a:gd name="connsiteY42" fmla="*/ 1488029 h 1942390"/>
              <a:gd name="connsiteX43" fmla="*/ 425963 w 2718158"/>
              <a:gd name="connsiteY43" fmla="*/ 1493709 h 1942390"/>
              <a:gd name="connsiteX44" fmla="*/ 460040 w 2718158"/>
              <a:gd name="connsiteY44" fmla="*/ 1510747 h 1942390"/>
              <a:gd name="connsiteX45" fmla="*/ 494117 w 2718158"/>
              <a:gd name="connsiteY45" fmla="*/ 1527786 h 1942390"/>
              <a:gd name="connsiteX46" fmla="*/ 516835 w 2718158"/>
              <a:gd name="connsiteY46" fmla="*/ 1539145 h 1942390"/>
              <a:gd name="connsiteX47" fmla="*/ 533873 w 2718158"/>
              <a:gd name="connsiteY47" fmla="*/ 1550504 h 1942390"/>
              <a:gd name="connsiteX48" fmla="*/ 556591 w 2718158"/>
              <a:gd name="connsiteY48" fmla="*/ 1556183 h 1942390"/>
              <a:gd name="connsiteX49" fmla="*/ 590668 w 2718158"/>
              <a:gd name="connsiteY49" fmla="*/ 1578901 h 1942390"/>
              <a:gd name="connsiteX50" fmla="*/ 607707 w 2718158"/>
              <a:gd name="connsiteY50" fmla="*/ 1584581 h 1942390"/>
              <a:gd name="connsiteX51" fmla="*/ 647463 w 2718158"/>
              <a:gd name="connsiteY51" fmla="*/ 1601619 h 1942390"/>
              <a:gd name="connsiteX52" fmla="*/ 687220 w 2718158"/>
              <a:gd name="connsiteY52" fmla="*/ 1618658 h 1942390"/>
              <a:gd name="connsiteX53" fmla="*/ 726976 w 2718158"/>
              <a:gd name="connsiteY53" fmla="*/ 1641376 h 1942390"/>
              <a:gd name="connsiteX54" fmla="*/ 744015 w 2718158"/>
              <a:gd name="connsiteY54" fmla="*/ 1647055 h 1942390"/>
              <a:gd name="connsiteX55" fmla="*/ 789451 w 2718158"/>
              <a:gd name="connsiteY55" fmla="*/ 1669773 h 1942390"/>
              <a:gd name="connsiteX56" fmla="*/ 812169 w 2718158"/>
              <a:gd name="connsiteY56" fmla="*/ 1681132 h 1942390"/>
              <a:gd name="connsiteX57" fmla="*/ 829207 w 2718158"/>
              <a:gd name="connsiteY57" fmla="*/ 1692491 h 1942390"/>
              <a:gd name="connsiteX58" fmla="*/ 851925 w 2718158"/>
              <a:gd name="connsiteY58" fmla="*/ 1698171 h 1942390"/>
              <a:gd name="connsiteX59" fmla="*/ 897361 w 2718158"/>
              <a:gd name="connsiteY59" fmla="*/ 1720889 h 1942390"/>
              <a:gd name="connsiteX60" fmla="*/ 914400 w 2718158"/>
              <a:gd name="connsiteY60" fmla="*/ 1726568 h 1942390"/>
              <a:gd name="connsiteX61" fmla="*/ 954156 w 2718158"/>
              <a:gd name="connsiteY61" fmla="*/ 1743607 h 1942390"/>
              <a:gd name="connsiteX62" fmla="*/ 988233 w 2718158"/>
              <a:gd name="connsiteY62" fmla="*/ 1766325 h 1942390"/>
              <a:gd name="connsiteX63" fmla="*/ 1027990 w 2718158"/>
              <a:gd name="connsiteY63" fmla="*/ 1783364 h 1942390"/>
              <a:gd name="connsiteX64" fmla="*/ 1045029 w 2718158"/>
              <a:gd name="connsiteY64" fmla="*/ 1789043 h 1942390"/>
              <a:gd name="connsiteX65" fmla="*/ 1062067 w 2718158"/>
              <a:gd name="connsiteY65" fmla="*/ 1800402 h 1942390"/>
              <a:gd name="connsiteX66" fmla="*/ 1096144 w 2718158"/>
              <a:gd name="connsiteY66" fmla="*/ 1811761 h 1942390"/>
              <a:gd name="connsiteX67" fmla="*/ 1113183 w 2718158"/>
              <a:gd name="connsiteY67" fmla="*/ 1823120 h 1942390"/>
              <a:gd name="connsiteX68" fmla="*/ 1147260 w 2718158"/>
              <a:gd name="connsiteY68" fmla="*/ 1834479 h 1942390"/>
              <a:gd name="connsiteX69" fmla="*/ 1164298 w 2718158"/>
              <a:gd name="connsiteY69" fmla="*/ 1840159 h 1942390"/>
              <a:gd name="connsiteX70" fmla="*/ 1198375 w 2718158"/>
              <a:gd name="connsiteY70" fmla="*/ 1851518 h 1942390"/>
              <a:gd name="connsiteX71" fmla="*/ 1215414 w 2718158"/>
              <a:gd name="connsiteY71" fmla="*/ 1857197 h 1942390"/>
              <a:gd name="connsiteX72" fmla="*/ 1249491 w 2718158"/>
              <a:gd name="connsiteY72" fmla="*/ 1862877 h 1942390"/>
              <a:gd name="connsiteX73" fmla="*/ 1306286 w 2718158"/>
              <a:gd name="connsiteY73" fmla="*/ 1874236 h 1942390"/>
              <a:gd name="connsiteX74" fmla="*/ 1346042 w 2718158"/>
              <a:gd name="connsiteY74" fmla="*/ 1879915 h 1942390"/>
              <a:gd name="connsiteX75" fmla="*/ 1397158 w 2718158"/>
              <a:gd name="connsiteY75" fmla="*/ 1891274 h 1942390"/>
              <a:gd name="connsiteX76" fmla="*/ 1459632 w 2718158"/>
              <a:gd name="connsiteY76" fmla="*/ 1896954 h 1942390"/>
              <a:gd name="connsiteX77" fmla="*/ 1533466 w 2718158"/>
              <a:gd name="connsiteY77" fmla="*/ 1908313 h 1942390"/>
              <a:gd name="connsiteX78" fmla="*/ 1595940 w 2718158"/>
              <a:gd name="connsiteY78" fmla="*/ 1919672 h 1942390"/>
              <a:gd name="connsiteX79" fmla="*/ 1641376 w 2718158"/>
              <a:gd name="connsiteY79" fmla="*/ 1925351 h 1942390"/>
              <a:gd name="connsiteX80" fmla="*/ 1681133 w 2718158"/>
              <a:gd name="connsiteY80" fmla="*/ 1936710 h 1942390"/>
              <a:gd name="connsiteX81" fmla="*/ 1743607 w 2718158"/>
              <a:gd name="connsiteY81" fmla="*/ 1942390 h 1942390"/>
              <a:gd name="connsiteX82" fmla="*/ 2004865 w 2718158"/>
              <a:gd name="connsiteY82" fmla="*/ 1936710 h 1942390"/>
              <a:gd name="connsiteX83" fmla="*/ 2073019 w 2718158"/>
              <a:gd name="connsiteY83" fmla="*/ 1925351 h 1942390"/>
              <a:gd name="connsiteX84" fmla="*/ 2163891 w 2718158"/>
              <a:gd name="connsiteY84" fmla="*/ 1919672 h 1942390"/>
              <a:gd name="connsiteX85" fmla="*/ 2237724 w 2718158"/>
              <a:gd name="connsiteY85" fmla="*/ 1908313 h 1942390"/>
              <a:gd name="connsiteX86" fmla="*/ 2271801 w 2718158"/>
              <a:gd name="connsiteY86" fmla="*/ 1902633 h 1942390"/>
              <a:gd name="connsiteX87" fmla="*/ 2288840 w 2718158"/>
              <a:gd name="connsiteY87" fmla="*/ 1896954 h 1942390"/>
              <a:gd name="connsiteX88" fmla="*/ 2328596 w 2718158"/>
              <a:gd name="connsiteY88" fmla="*/ 1891274 h 1942390"/>
              <a:gd name="connsiteX89" fmla="*/ 2368353 w 2718158"/>
              <a:gd name="connsiteY89" fmla="*/ 1879915 h 1942390"/>
              <a:gd name="connsiteX90" fmla="*/ 2402430 w 2718158"/>
              <a:gd name="connsiteY90" fmla="*/ 1874236 h 1942390"/>
              <a:gd name="connsiteX91" fmla="*/ 2436507 w 2718158"/>
              <a:gd name="connsiteY91" fmla="*/ 1862877 h 1942390"/>
              <a:gd name="connsiteX92" fmla="*/ 2453545 w 2718158"/>
              <a:gd name="connsiteY92" fmla="*/ 1857197 h 1942390"/>
              <a:gd name="connsiteX93" fmla="*/ 2464904 w 2718158"/>
              <a:gd name="connsiteY93" fmla="*/ 1840159 h 1942390"/>
              <a:gd name="connsiteX94" fmla="*/ 2481943 w 2718158"/>
              <a:gd name="connsiteY94" fmla="*/ 1834479 h 1942390"/>
              <a:gd name="connsiteX95" fmla="*/ 2516020 w 2718158"/>
              <a:gd name="connsiteY95" fmla="*/ 1817441 h 1942390"/>
              <a:gd name="connsiteX96" fmla="*/ 2555776 w 2718158"/>
              <a:gd name="connsiteY96" fmla="*/ 1794723 h 1942390"/>
              <a:gd name="connsiteX97" fmla="*/ 2572815 w 2718158"/>
              <a:gd name="connsiteY97" fmla="*/ 1789043 h 1942390"/>
              <a:gd name="connsiteX98" fmla="*/ 2618251 w 2718158"/>
              <a:gd name="connsiteY98" fmla="*/ 1766325 h 1942390"/>
              <a:gd name="connsiteX99" fmla="*/ 2652328 w 2718158"/>
              <a:gd name="connsiteY99" fmla="*/ 1754966 h 1942390"/>
              <a:gd name="connsiteX100" fmla="*/ 2675046 w 2718158"/>
              <a:gd name="connsiteY100" fmla="*/ 1703850 h 1942390"/>
              <a:gd name="connsiteX101" fmla="*/ 2692084 w 2718158"/>
              <a:gd name="connsiteY101" fmla="*/ 1686812 h 1942390"/>
              <a:gd name="connsiteX102" fmla="*/ 2714802 w 2718158"/>
              <a:gd name="connsiteY102" fmla="*/ 1635696 h 1942390"/>
              <a:gd name="connsiteX103" fmla="*/ 2675046 w 2718158"/>
              <a:gd name="connsiteY103" fmla="*/ 1641376 h 1942390"/>
              <a:gd name="connsiteX104" fmla="*/ 2658007 w 2718158"/>
              <a:gd name="connsiteY104" fmla="*/ 1647055 h 1942390"/>
              <a:gd name="connsiteX105" fmla="*/ 2629610 w 2718158"/>
              <a:gd name="connsiteY105" fmla="*/ 1641376 h 1942390"/>
              <a:gd name="connsiteX106" fmla="*/ 2601212 w 2718158"/>
              <a:gd name="connsiteY106" fmla="*/ 1590260 h 1942390"/>
              <a:gd name="connsiteX107" fmla="*/ 2589853 w 2718158"/>
              <a:gd name="connsiteY107" fmla="*/ 1573222 h 1942390"/>
              <a:gd name="connsiteX108" fmla="*/ 2584174 w 2718158"/>
              <a:gd name="connsiteY108" fmla="*/ 1556183 h 1942390"/>
              <a:gd name="connsiteX109" fmla="*/ 2572815 w 2718158"/>
              <a:gd name="connsiteY109" fmla="*/ 1539145 h 1942390"/>
              <a:gd name="connsiteX110" fmla="*/ 2561456 w 2718158"/>
              <a:gd name="connsiteY110" fmla="*/ 1505068 h 1942390"/>
              <a:gd name="connsiteX111" fmla="*/ 2572815 w 2718158"/>
              <a:gd name="connsiteY111" fmla="*/ 1419875 h 194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718158" h="1942390">
                <a:moveTo>
                  <a:pt x="244219" y="0"/>
                </a:moveTo>
                <a:cubicBezTo>
                  <a:pt x="240254" y="2379"/>
                  <a:pt x="206279" y="22150"/>
                  <a:pt x="198783" y="28397"/>
                </a:cubicBezTo>
                <a:cubicBezTo>
                  <a:pt x="155053" y="64839"/>
                  <a:pt x="207007" y="28593"/>
                  <a:pt x="164706" y="56795"/>
                </a:cubicBezTo>
                <a:cubicBezTo>
                  <a:pt x="138667" y="95853"/>
                  <a:pt x="154939" y="86555"/>
                  <a:pt x="124949" y="96551"/>
                </a:cubicBezTo>
                <a:lnTo>
                  <a:pt x="113590" y="130628"/>
                </a:lnTo>
                <a:cubicBezTo>
                  <a:pt x="111697" y="136308"/>
                  <a:pt x="109363" y="141859"/>
                  <a:pt x="107911" y="147667"/>
                </a:cubicBezTo>
                <a:cubicBezTo>
                  <a:pt x="106018" y="155240"/>
                  <a:pt x="104474" y="162908"/>
                  <a:pt x="102231" y="170385"/>
                </a:cubicBezTo>
                <a:cubicBezTo>
                  <a:pt x="102211" y="170452"/>
                  <a:pt x="88043" y="212948"/>
                  <a:pt x="85192" y="221500"/>
                </a:cubicBezTo>
                <a:cubicBezTo>
                  <a:pt x="83299" y="227180"/>
                  <a:pt x="80965" y="232731"/>
                  <a:pt x="79513" y="238539"/>
                </a:cubicBezTo>
                <a:cubicBezTo>
                  <a:pt x="76338" y="251237"/>
                  <a:pt x="68004" y="287040"/>
                  <a:pt x="62474" y="295334"/>
                </a:cubicBezTo>
                <a:lnTo>
                  <a:pt x="51115" y="312372"/>
                </a:lnTo>
                <a:cubicBezTo>
                  <a:pt x="37801" y="352318"/>
                  <a:pt x="52437" y="304438"/>
                  <a:pt x="39756" y="380526"/>
                </a:cubicBezTo>
                <a:cubicBezTo>
                  <a:pt x="38772" y="386431"/>
                  <a:pt x="35529" y="391757"/>
                  <a:pt x="34077" y="397565"/>
                </a:cubicBezTo>
                <a:cubicBezTo>
                  <a:pt x="31736" y="406930"/>
                  <a:pt x="30738" y="416597"/>
                  <a:pt x="28397" y="425962"/>
                </a:cubicBezTo>
                <a:cubicBezTo>
                  <a:pt x="26945" y="431770"/>
                  <a:pt x="24363" y="437245"/>
                  <a:pt x="22718" y="443001"/>
                </a:cubicBezTo>
                <a:cubicBezTo>
                  <a:pt x="20574" y="450506"/>
                  <a:pt x="18931" y="458146"/>
                  <a:pt x="17038" y="465719"/>
                </a:cubicBezTo>
                <a:cubicBezTo>
                  <a:pt x="3993" y="583120"/>
                  <a:pt x="9931" y="533928"/>
                  <a:pt x="0" y="613386"/>
                </a:cubicBezTo>
                <a:cubicBezTo>
                  <a:pt x="1893" y="658822"/>
                  <a:pt x="2320" y="704343"/>
                  <a:pt x="5679" y="749694"/>
                </a:cubicBezTo>
                <a:cubicBezTo>
                  <a:pt x="6121" y="755664"/>
                  <a:pt x="9907" y="760924"/>
                  <a:pt x="11359" y="766732"/>
                </a:cubicBezTo>
                <a:cubicBezTo>
                  <a:pt x="13700" y="776097"/>
                  <a:pt x="14867" y="785724"/>
                  <a:pt x="17038" y="795130"/>
                </a:cubicBezTo>
                <a:cubicBezTo>
                  <a:pt x="20548" y="810342"/>
                  <a:pt x="28397" y="840566"/>
                  <a:pt x="28397" y="840566"/>
                </a:cubicBezTo>
                <a:cubicBezTo>
                  <a:pt x="32183" y="874643"/>
                  <a:pt x="34907" y="908855"/>
                  <a:pt x="39756" y="942797"/>
                </a:cubicBezTo>
                <a:cubicBezTo>
                  <a:pt x="41649" y="956049"/>
                  <a:pt x="42426" y="969510"/>
                  <a:pt x="45436" y="982554"/>
                </a:cubicBezTo>
                <a:cubicBezTo>
                  <a:pt x="48128" y="994221"/>
                  <a:pt x="53891" y="1005015"/>
                  <a:pt x="56795" y="1016631"/>
                </a:cubicBezTo>
                <a:cubicBezTo>
                  <a:pt x="58688" y="1024204"/>
                  <a:pt x="60231" y="1031872"/>
                  <a:pt x="62474" y="1039349"/>
                </a:cubicBezTo>
                <a:cubicBezTo>
                  <a:pt x="65914" y="1050818"/>
                  <a:pt x="71485" y="1061685"/>
                  <a:pt x="73833" y="1073426"/>
                </a:cubicBezTo>
                <a:cubicBezTo>
                  <a:pt x="85379" y="1131149"/>
                  <a:pt x="73551" y="1078118"/>
                  <a:pt x="85192" y="1118862"/>
                </a:cubicBezTo>
                <a:cubicBezTo>
                  <a:pt x="102349" y="1178911"/>
                  <a:pt x="75254" y="1094729"/>
                  <a:pt x="102231" y="1175657"/>
                </a:cubicBezTo>
                <a:cubicBezTo>
                  <a:pt x="104124" y="1181336"/>
                  <a:pt x="104590" y="1187714"/>
                  <a:pt x="107911" y="1192695"/>
                </a:cubicBezTo>
                <a:lnTo>
                  <a:pt x="119270" y="1209734"/>
                </a:lnTo>
                <a:cubicBezTo>
                  <a:pt x="121163" y="1215413"/>
                  <a:pt x="122042" y="1221539"/>
                  <a:pt x="124949" y="1226772"/>
                </a:cubicBezTo>
                <a:cubicBezTo>
                  <a:pt x="131579" y="1238706"/>
                  <a:pt x="143350" y="1247898"/>
                  <a:pt x="147667" y="1260849"/>
                </a:cubicBezTo>
                <a:cubicBezTo>
                  <a:pt x="149560" y="1266529"/>
                  <a:pt x="150439" y="1272654"/>
                  <a:pt x="153347" y="1277888"/>
                </a:cubicBezTo>
                <a:cubicBezTo>
                  <a:pt x="159977" y="1289822"/>
                  <a:pt x="176065" y="1311965"/>
                  <a:pt x="176065" y="1311965"/>
                </a:cubicBezTo>
                <a:cubicBezTo>
                  <a:pt x="187121" y="1345135"/>
                  <a:pt x="173093" y="1314672"/>
                  <a:pt x="198783" y="1340362"/>
                </a:cubicBezTo>
                <a:cubicBezTo>
                  <a:pt x="224473" y="1366052"/>
                  <a:pt x="194010" y="1352024"/>
                  <a:pt x="227180" y="1363080"/>
                </a:cubicBezTo>
                <a:cubicBezTo>
                  <a:pt x="230966" y="1368760"/>
                  <a:pt x="233209" y="1375855"/>
                  <a:pt x="238539" y="1380119"/>
                </a:cubicBezTo>
                <a:cubicBezTo>
                  <a:pt x="243214" y="1383859"/>
                  <a:pt x="250345" y="1382891"/>
                  <a:pt x="255578" y="1385798"/>
                </a:cubicBezTo>
                <a:cubicBezTo>
                  <a:pt x="267512" y="1392428"/>
                  <a:pt x="278296" y="1400943"/>
                  <a:pt x="289655" y="1408516"/>
                </a:cubicBezTo>
                <a:lnTo>
                  <a:pt x="323732" y="1431234"/>
                </a:lnTo>
                <a:cubicBezTo>
                  <a:pt x="329411" y="1435020"/>
                  <a:pt x="335309" y="1438498"/>
                  <a:pt x="340770" y="1442593"/>
                </a:cubicBezTo>
                <a:cubicBezTo>
                  <a:pt x="355915" y="1453952"/>
                  <a:pt x="369273" y="1468204"/>
                  <a:pt x="386206" y="1476670"/>
                </a:cubicBezTo>
                <a:cubicBezTo>
                  <a:pt x="393779" y="1480456"/>
                  <a:pt x="401142" y="1484694"/>
                  <a:pt x="408924" y="1488029"/>
                </a:cubicBezTo>
                <a:cubicBezTo>
                  <a:pt x="414427" y="1490387"/>
                  <a:pt x="420608" y="1491032"/>
                  <a:pt x="425963" y="1493709"/>
                </a:cubicBezTo>
                <a:cubicBezTo>
                  <a:pt x="469995" y="1515726"/>
                  <a:pt x="417218" y="1496475"/>
                  <a:pt x="460040" y="1510747"/>
                </a:cubicBezTo>
                <a:cubicBezTo>
                  <a:pt x="492781" y="1532575"/>
                  <a:pt x="461198" y="1513678"/>
                  <a:pt x="494117" y="1527786"/>
                </a:cubicBezTo>
                <a:cubicBezTo>
                  <a:pt x="501899" y="1531121"/>
                  <a:pt x="509484" y="1534944"/>
                  <a:pt x="516835" y="1539145"/>
                </a:cubicBezTo>
                <a:cubicBezTo>
                  <a:pt x="522761" y="1542532"/>
                  <a:pt x="527599" y="1547815"/>
                  <a:pt x="533873" y="1550504"/>
                </a:cubicBezTo>
                <a:cubicBezTo>
                  <a:pt x="541048" y="1553579"/>
                  <a:pt x="549018" y="1554290"/>
                  <a:pt x="556591" y="1556183"/>
                </a:cubicBezTo>
                <a:cubicBezTo>
                  <a:pt x="567950" y="1563756"/>
                  <a:pt x="577717" y="1574584"/>
                  <a:pt x="590668" y="1578901"/>
                </a:cubicBezTo>
                <a:cubicBezTo>
                  <a:pt x="596348" y="1580794"/>
                  <a:pt x="602352" y="1581904"/>
                  <a:pt x="607707" y="1584581"/>
                </a:cubicBezTo>
                <a:cubicBezTo>
                  <a:pt x="646926" y="1604191"/>
                  <a:pt x="600184" y="1589800"/>
                  <a:pt x="647463" y="1601619"/>
                </a:cubicBezTo>
                <a:cubicBezTo>
                  <a:pt x="722807" y="1639291"/>
                  <a:pt x="628722" y="1593587"/>
                  <a:pt x="687220" y="1618658"/>
                </a:cubicBezTo>
                <a:cubicBezTo>
                  <a:pt x="756949" y="1648543"/>
                  <a:pt x="669915" y="1612846"/>
                  <a:pt x="726976" y="1641376"/>
                </a:cubicBezTo>
                <a:cubicBezTo>
                  <a:pt x="732331" y="1644053"/>
                  <a:pt x="738565" y="1644578"/>
                  <a:pt x="744015" y="1647055"/>
                </a:cubicBezTo>
                <a:cubicBezTo>
                  <a:pt x="759430" y="1654062"/>
                  <a:pt x="774306" y="1662200"/>
                  <a:pt x="789451" y="1669773"/>
                </a:cubicBezTo>
                <a:cubicBezTo>
                  <a:pt x="797024" y="1673559"/>
                  <a:pt x="805125" y="1676436"/>
                  <a:pt x="812169" y="1681132"/>
                </a:cubicBezTo>
                <a:cubicBezTo>
                  <a:pt x="817848" y="1684918"/>
                  <a:pt x="822933" y="1689802"/>
                  <a:pt x="829207" y="1692491"/>
                </a:cubicBezTo>
                <a:cubicBezTo>
                  <a:pt x="836382" y="1695566"/>
                  <a:pt x="844720" y="1695169"/>
                  <a:pt x="851925" y="1698171"/>
                </a:cubicBezTo>
                <a:cubicBezTo>
                  <a:pt x="867555" y="1704684"/>
                  <a:pt x="881297" y="1715535"/>
                  <a:pt x="897361" y="1720889"/>
                </a:cubicBezTo>
                <a:cubicBezTo>
                  <a:pt x="903041" y="1722782"/>
                  <a:pt x="908897" y="1724210"/>
                  <a:pt x="914400" y="1726568"/>
                </a:cubicBezTo>
                <a:cubicBezTo>
                  <a:pt x="963532" y="1747625"/>
                  <a:pt x="914195" y="1730288"/>
                  <a:pt x="954156" y="1743607"/>
                </a:cubicBezTo>
                <a:cubicBezTo>
                  <a:pt x="965515" y="1751180"/>
                  <a:pt x="975282" y="1762008"/>
                  <a:pt x="988233" y="1766325"/>
                </a:cubicBezTo>
                <a:cubicBezTo>
                  <a:pt x="1028202" y="1779649"/>
                  <a:pt x="978849" y="1762304"/>
                  <a:pt x="1027990" y="1783364"/>
                </a:cubicBezTo>
                <a:cubicBezTo>
                  <a:pt x="1033493" y="1785722"/>
                  <a:pt x="1039349" y="1787150"/>
                  <a:pt x="1045029" y="1789043"/>
                </a:cubicBezTo>
                <a:cubicBezTo>
                  <a:pt x="1050708" y="1792829"/>
                  <a:pt x="1055830" y="1797630"/>
                  <a:pt x="1062067" y="1800402"/>
                </a:cubicBezTo>
                <a:cubicBezTo>
                  <a:pt x="1073008" y="1805265"/>
                  <a:pt x="1096144" y="1811761"/>
                  <a:pt x="1096144" y="1811761"/>
                </a:cubicBezTo>
                <a:cubicBezTo>
                  <a:pt x="1101824" y="1815547"/>
                  <a:pt x="1106945" y="1820348"/>
                  <a:pt x="1113183" y="1823120"/>
                </a:cubicBezTo>
                <a:cubicBezTo>
                  <a:pt x="1124124" y="1827983"/>
                  <a:pt x="1135901" y="1830693"/>
                  <a:pt x="1147260" y="1834479"/>
                </a:cubicBezTo>
                <a:lnTo>
                  <a:pt x="1164298" y="1840159"/>
                </a:lnTo>
                <a:lnTo>
                  <a:pt x="1198375" y="1851518"/>
                </a:lnTo>
                <a:cubicBezTo>
                  <a:pt x="1204055" y="1853411"/>
                  <a:pt x="1209509" y="1856213"/>
                  <a:pt x="1215414" y="1857197"/>
                </a:cubicBezTo>
                <a:cubicBezTo>
                  <a:pt x="1226773" y="1859090"/>
                  <a:pt x="1238173" y="1860755"/>
                  <a:pt x="1249491" y="1862877"/>
                </a:cubicBezTo>
                <a:cubicBezTo>
                  <a:pt x="1268467" y="1866435"/>
                  <a:pt x="1287173" y="1871506"/>
                  <a:pt x="1306286" y="1874236"/>
                </a:cubicBezTo>
                <a:cubicBezTo>
                  <a:pt x="1319538" y="1876129"/>
                  <a:pt x="1332871" y="1877520"/>
                  <a:pt x="1346042" y="1879915"/>
                </a:cubicBezTo>
                <a:cubicBezTo>
                  <a:pt x="1378167" y="1885756"/>
                  <a:pt x="1361054" y="1886761"/>
                  <a:pt x="1397158" y="1891274"/>
                </a:cubicBezTo>
                <a:cubicBezTo>
                  <a:pt x="1417907" y="1893868"/>
                  <a:pt x="1438807" y="1895061"/>
                  <a:pt x="1459632" y="1896954"/>
                </a:cubicBezTo>
                <a:cubicBezTo>
                  <a:pt x="1504086" y="1908067"/>
                  <a:pt x="1463381" y="1898968"/>
                  <a:pt x="1533466" y="1908313"/>
                </a:cubicBezTo>
                <a:cubicBezTo>
                  <a:pt x="1612819" y="1918893"/>
                  <a:pt x="1526279" y="1908955"/>
                  <a:pt x="1595940" y="1919672"/>
                </a:cubicBezTo>
                <a:cubicBezTo>
                  <a:pt x="1611026" y="1921993"/>
                  <a:pt x="1626231" y="1923458"/>
                  <a:pt x="1641376" y="1925351"/>
                </a:cubicBezTo>
                <a:cubicBezTo>
                  <a:pt x="1653061" y="1929246"/>
                  <a:pt x="1669242" y="1935125"/>
                  <a:pt x="1681133" y="1936710"/>
                </a:cubicBezTo>
                <a:cubicBezTo>
                  <a:pt x="1701860" y="1939474"/>
                  <a:pt x="1722782" y="1940497"/>
                  <a:pt x="1743607" y="1942390"/>
                </a:cubicBezTo>
                <a:lnTo>
                  <a:pt x="2004865" y="1936710"/>
                </a:lnTo>
                <a:cubicBezTo>
                  <a:pt x="2158591" y="1931016"/>
                  <a:pt x="1984074" y="1934246"/>
                  <a:pt x="2073019" y="1925351"/>
                </a:cubicBezTo>
                <a:cubicBezTo>
                  <a:pt x="2103218" y="1922331"/>
                  <a:pt x="2133600" y="1921565"/>
                  <a:pt x="2163891" y="1919672"/>
                </a:cubicBezTo>
                <a:cubicBezTo>
                  <a:pt x="2248893" y="1905504"/>
                  <a:pt x="2142719" y="1922929"/>
                  <a:pt x="2237724" y="1908313"/>
                </a:cubicBezTo>
                <a:cubicBezTo>
                  <a:pt x="2249106" y="1906562"/>
                  <a:pt x="2260560" y="1905131"/>
                  <a:pt x="2271801" y="1902633"/>
                </a:cubicBezTo>
                <a:cubicBezTo>
                  <a:pt x="2277645" y="1901334"/>
                  <a:pt x="2282969" y="1898128"/>
                  <a:pt x="2288840" y="1896954"/>
                </a:cubicBezTo>
                <a:cubicBezTo>
                  <a:pt x="2301967" y="1894329"/>
                  <a:pt x="2315344" y="1893167"/>
                  <a:pt x="2328596" y="1891274"/>
                </a:cubicBezTo>
                <a:cubicBezTo>
                  <a:pt x="2344830" y="1885863"/>
                  <a:pt x="2350532" y="1883479"/>
                  <a:pt x="2368353" y="1879915"/>
                </a:cubicBezTo>
                <a:cubicBezTo>
                  <a:pt x="2379645" y="1877657"/>
                  <a:pt x="2391071" y="1876129"/>
                  <a:pt x="2402430" y="1874236"/>
                </a:cubicBezTo>
                <a:lnTo>
                  <a:pt x="2436507" y="1862877"/>
                </a:lnTo>
                <a:lnTo>
                  <a:pt x="2453545" y="1857197"/>
                </a:lnTo>
                <a:cubicBezTo>
                  <a:pt x="2457331" y="1851518"/>
                  <a:pt x="2459574" y="1844423"/>
                  <a:pt x="2464904" y="1840159"/>
                </a:cubicBezTo>
                <a:cubicBezTo>
                  <a:pt x="2469579" y="1836419"/>
                  <a:pt x="2476588" y="1837156"/>
                  <a:pt x="2481943" y="1834479"/>
                </a:cubicBezTo>
                <a:cubicBezTo>
                  <a:pt x="2525975" y="1812462"/>
                  <a:pt x="2473198" y="1831713"/>
                  <a:pt x="2516020" y="1817441"/>
                </a:cubicBezTo>
                <a:cubicBezTo>
                  <a:pt x="2533132" y="1806032"/>
                  <a:pt x="2535598" y="1803371"/>
                  <a:pt x="2555776" y="1794723"/>
                </a:cubicBezTo>
                <a:cubicBezTo>
                  <a:pt x="2561279" y="1792365"/>
                  <a:pt x="2567135" y="1790936"/>
                  <a:pt x="2572815" y="1789043"/>
                </a:cubicBezTo>
                <a:cubicBezTo>
                  <a:pt x="2606075" y="1764099"/>
                  <a:pt x="2582806" y="1776959"/>
                  <a:pt x="2618251" y="1766325"/>
                </a:cubicBezTo>
                <a:cubicBezTo>
                  <a:pt x="2629719" y="1762884"/>
                  <a:pt x="2652328" y="1754966"/>
                  <a:pt x="2652328" y="1754966"/>
                </a:cubicBezTo>
                <a:cubicBezTo>
                  <a:pt x="2660583" y="1730202"/>
                  <a:pt x="2660046" y="1721851"/>
                  <a:pt x="2675046" y="1703850"/>
                </a:cubicBezTo>
                <a:cubicBezTo>
                  <a:pt x="2680188" y="1697680"/>
                  <a:pt x="2686942" y="1692982"/>
                  <a:pt x="2692084" y="1686812"/>
                </a:cubicBezTo>
                <a:cubicBezTo>
                  <a:pt x="2694365" y="1684074"/>
                  <a:pt x="2728857" y="1633688"/>
                  <a:pt x="2714802" y="1635696"/>
                </a:cubicBezTo>
                <a:lnTo>
                  <a:pt x="2675046" y="1641376"/>
                </a:lnTo>
                <a:cubicBezTo>
                  <a:pt x="2669366" y="1643269"/>
                  <a:pt x="2663994" y="1647055"/>
                  <a:pt x="2658007" y="1647055"/>
                </a:cubicBezTo>
                <a:cubicBezTo>
                  <a:pt x="2648354" y="1647055"/>
                  <a:pt x="2637230" y="1647302"/>
                  <a:pt x="2629610" y="1641376"/>
                </a:cubicBezTo>
                <a:cubicBezTo>
                  <a:pt x="2600308" y="1618586"/>
                  <a:pt x="2612640" y="1613116"/>
                  <a:pt x="2601212" y="1590260"/>
                </a:cubicBezTo>
                <a:cubicBezTo>
                  <a:pt x="2598159" y="1584155"/>
                  <a:pt x="2593639" y="1578901"/>
                  <a:pt x="2589853" y="1573222"/>
                </a:cubicBezTo>
                <a:cubicBezTo>
                  <a:pt x="2587960" y="1567542"/>
                  <a:pt x="2586851" y="1561538"/>
                  <a:pt x="2584174" y="1556183"/>
                </a:cubicBezTo>
                <a:cubicBezTo>
                  <a:pt x="2581121" y="1550078"/>
                  <a:pt x="2575587" y="1545382"/>
                  <a:pt x="2572815" y="1539145"/>
                </a:cubicBezTo>
                <a:cubicBezTo>
                  <a:pt x="2567952" y="1528204"/>
                  <a:pt x="2561456" y="1505068"/>
                  <a:pt x="2561456" y="1505068"/>
                </a:cubicBezTo>
                <a:cubicBezTo>
                  <a:pt x="2567261" y="1417986"/>
                  <a:pt x="2538674" y="1419875"/>
                  <a:pt x="2572815" y="14198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2669366" y="2794316"/>
            <a:ext cx="79514" cy="164705"/>
          </a:xfrm>
          <a:custGeom>
            <a:avLst/>
            <a:gdLst>
              <a:gd name="connsiteX0" fmla="*/ 79514 w 79514"/>
              <a:gd name="connsiteY0" fmla="*/ 0 h 164705"/>
              <a:gd name="connsiteX1" fmla="*/ 68154 w 79514"/>
              <a:gd name="connsiteY1" fmla="*/ 45436 h 164705"/>
              <a:gd name="connsiteX2" fmla="*/ 56795 w 79514"/>
              <a:gd name="connsiteY2" fmla="*/ 62474 h 164705"/>
              <a:gd name="connsiteX3" fmla="*/ 39757 w 79514"/>
              <a:gd name="connsiteY3" fmla="*/ 113590 h 164705"/>
              <a:gd name="connsiteX4" fmla="*/ 22718 w 79514"/>
              <a:gd name="connsiteY4" fmla="*/ 147667 h 164705"/>
              <a:gd name="connsiteX5" fmla="*/ 5680 w 79514"/>
              <a:gd name="connsiteY5" fmla="*/ 159026 h 164705"/>
              <a:gd name="connsiteX6" fmla="*/ 0 w 79514"/>
              <a:gd name="connsiteY6" fmla="*/ 164705 h 16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14" h="164705">
                <a:moveTo>
                  <a:pt x="79514" y="0"/>
                </a:moveTo>
                <a:cubicBezTo>
                  <a:pt x="77353" y="10802"/>
                  <a:pt x="73976" y="33793"/>
                  <a:pt x="68154" y="45436"/>
                </a:cubicBezTo>
                <a:cubicBezTo>
                  <a:pt x="65101" y="51541"/>
                  <a:pt x="60581" y="56795"/>
                  <a:pt x="56795" y="62474"/>
                </a:cubicBezTo>
                <a:lnTo>
                  <a:pt x="39757" y="113590"/>
                </a:lnTo>
                <a:cubicBezTo>
                  <a:pt x="35138" y="127446"/>
                  <a:pt x="33726" y="136659"/>
                  <a:pt x="22718" y="147667"/>
                </a:cubicBezTo>
                <a:cubicBezTo>
                  <a:pt x="17892" y="152494"/>
                  <a:pt x="11141" y="154931"/>
                  <a:pt x="5680" y="159026"/>
                </a:cubicBezTo>
                <a:cubicBezTo>
                  <a:pt x="3538" y="160632"/>
                  <a:pt x="1893" y="162812"/>
                  <a:pt x="0" y="1647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748880" y="2828134"/>
            <a:ext cx="800809" cy="239341"/>
          </a:xfrm>
          <a:custGeom>
            <a:avLst/>
            <a:gdLst>
              <a:gd name="connsiteX0" fmla="*/ 5679 w 800809"/>
              <a:gd name="connsiteY0" fmla="*/ 17297 h 239341"/>
              <a:gd name="connsiteX1" fmla="*/ 0 w 800809"/>
              <a:gd name="connsiteY1" fmla="*/ 57054 h 239341"/>
              <a:gd name="connsiteX2" fmla="*/ 5679 w 800809"/>
              <a:gd name="connsiteY2" fmla="*/ 74092 h 239341"/>
              <a:gd name="connsiteX3" fmla="*/ 51115 w 800809"/>
              <a:gd name="connsiteY3" fmla="*/ 113849 h 239341"/>
              <a:gd name="connsiteX4" fmla="*/ 68154 w 800809"/>
              <a:gd name="connsiteY4" fmla="*/ 119528 h 239341"/>
              <a:gd name="connsiteX5" fmla="*/ 119269 w 800809"/>
              <a:gd name="connsiteY5" fmla="*/ 142246 h 239341"/>
              <a:gd name="connsiteX6" fmla="*/ 136308 w 800809"/>
              <a:gd name="connsiteY6" fmla="*/ 147926 h 239341"/>
              <a:gd name="connsiteX7" fmla="*/ 153346 w 800809"/>
              <a:gd name="connsiteY7" fmla="*/ 153605 h 239341"/>
              <a:gd name="connsiteX8" fmla="*/ 323731 w 800809"/>
              <a:gd name="connsiteY8" fmla="*/ 147926 h 239341"/>
              <a:gd name="connsiteX9" fmla="*/ 346449 w 800809"/>
              <a:gd name="connsiteY9" fmla="*/ 142246 h 239341"/>
              <a:gd name="connsiteX10" fmla="*/ 414603 w 800809"/>
              <a:gd name="connsiteY10" fmla="*/ 136567 h 239341"/>
              <a:gd name="connsiteX11" fmla="*/ 516834 w 800809"/>
              <a:gd name="connsiteY11" fmla="*/ 119528 h 239341"/>
              <a:gd name="connsiteX12" fmla="*/ 562270 w 800809"/>
              <a:gd name="connsiteY12" fmla="*/ 108169 h 239341"/>
              <a:gd name="connsiteX13" fmla="*/ 596347 w 800809"/>
              <a:gd name="connsiteY13" fmla="*/ 96810 h 239341"/>
              <a:gd name="connsiteX14" fmla="*/ 630424 w 800809"/>
              <a:gd name="connsiteY14" fmla="*/ 85451 h 239341"/>
              <a:gd name="connsiteX15" fmla="*/ 647463 w 800809"/>
              <a:gd name="connsiteY15" fmla="*/ 79772 h 239341"/>
              <a:gd name="connsiteX16" fmla="*/ 664501 w 800809"/>
              <a:gd name="connsiteY16" fmla="*/ 68413 h 239341"/>
              <a:gd name="connsiteX17" fmla="*/ 675860 w 800809"/>
              <a:gd name="connsiteY17" fmla="*/ 34336 h 239341"/>
              <a:gd name="connsiteX18" fmla="*/ 692899 w 800809"/>
              <a:gd name="connsiteY18" fmla="*/ 22977 h 239341"/>
              <a:gd name="connsiteX19" fmla="*/ 698578 w 800809"/>
              <a:gd name="connsiteY19" fmla="*/ 5938 h 239341"/>
              <a:gd name="connsiteX20" fmla="*/ 783771 w 800809"/>
              <a:gd name="connsiteY20" fmla="*/ 28656 h 239341"/>
              <a:gd name="connsiteX21" fmla="*/ 789450 w 800809"/>
              <a:gd name="connsiteY21" fmla="*/ 45695 h 239341"/>
              <a:gd name="connsiteX22" fmla="*/ 800809 w 800809"/>
              <a:gd name="connsiteY22" fmla="*/ 91131 h 239341"/>
              <a:gd name="connsiteX23" fmla="*/ 795130 w 800809"/>
              <a:gd name="connsiteY23" fmla="*/ 216080 h 239341"/>
              <a:gd name="connsiteX24" fmla="*/ 789450 w 800809"/>
              <a:gd name="connsiteY24" fmla="*/ 238798 h 239341"/>
              <a:gd name="connsiteX25" fmla="*/ 772412 w 800809"/>
              <a:gd name="connsiteY25" fmla="*/ 227439 h 239341"/>
              <a:gd name="connsiteX26" fmla="*/ 772412 w 800809"/>
              <a:gd name="connsiteY26" fmla="*/ 204721 h 239341"/>
              <a:gd name="connsiteX27" fmla="*/ 783771 w 800809"/>
              <a:gd name="connsiteY27" fmla="*/ 221759 h 239341"/>
              <a:gd name="connsiteX28" fmla="*/ 789450 w 800809"/>
              <a:gd name="connsiteY28" fmla="*/ 238798 h 23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0809" h="239341">
                <a:moveTo>
                  <a:pt x="5679" y="17297"/>
                </a:moveTo>
                <a:cubicBezTo>
                  <a:pt x="3786" y="30549"/>
                  <a:pt x="0" y="43667"/>
                  <a:pt x="0" y="57054"/>
                </a:cubicBezTo>
                <a:cubicBezTo>
                  <a:pt x="0" y="63041"/>
                  <a:pt x="3002" y="68737"/>
                  <a:pt x="5679" y="74092"/>
                </a:cubicBezTo>
                <a:cubicBezTo>
                  <a:pt x="14955" y="92645"/>
                  <a:pt x="30669" y="107034"/>
                  <a:pt x="51115" y="113849"/>
                </a:cubicBezTo>
                <a:lnTo>
                  <a:pt x="68154" y="119528"/>
                </a:lnTo>
                <a:cubicBezTo>
                  <a:pt x="95155" y="137529"/>
                  <a:pt x="78716" y="128728"/>
                  <a:pt x="119269" y="142246"/>
                </a:cubicBezTo>
                <a:lnTo>
                  <a:pt x="136308" y="147926"/>
                </a:lnTo>
                <a:lnTo>
                  <a:pt x="153346" y="153605"/>
                </a:lnTo>
                <a:cubicBezTo>
                  <a:pt x="210141" y="151712"/>
                  <a:pt x="267003" y="151263"/>
                  <a:pt x="323731" y="147926"/>
                </a:cubicBezTo>
                <a:cubicBezTo>
                  <a:pt x="331523" y="147468"/>
                  <a:pt x="338704" y="143214"/>
                  <a:pt x="346449" y="142246"/>
                </a:cubicBezTo>
                <a:cubicBezTo>
                  <a:pt x="369070" y="139418"/>
                  <a:pt x="391885" y="138460"/>
                  <a:pt x="414603" y="136567"/>
                </a:cubicBezTo>
                <a:cubicBezTo>
                  <a:pt x="486365" y="122215"/>
                  <a:pt x="452241" y="127603"/>
                  <a:pt x="516834" y="119528"/>
                </a:cubicBezTo>
                <a:cubicBezTo>
                  <a:pt x="568551" y="102291"/>
                  <a:pt x="486854" y="128738"/>
                  <a:pt x="562270" y="108169"/>
                </a:cubicBezTo>
                <a:cubicBezTo>
                  <a:pt x="573822" y="105018"/>
                  <a:pt x="584988" y="100596"/>
                  <a:pt x="596347" y="96810"/>
                </a:cubicBezTo>
                <a:lnTo>
                  <a:pt x="630424" y="85451"/>
                </a:lnTo>
                <a:lnTo>
                  <a:pt x="647463" y="79772"/>
                </a:lnTo>
                <a:cubicBezTo>
                  <a:pt x="653142" y="75986"/>
                  <a:pt x="660883" y="74201"/>
                  <a:pt x="664501" y="68413"/>
                </a:cubicBezTo>
                <a:cubicBezTo>
                  <a:pt x="670847" y="58259"/>
                  <a:pt x="665897" y="40978"/>
                  <a:pt x="675860" y="34336"/>
                </a:cubicBezTo>
                <a:lnTo>
                  <a:pt x="692899" y="22977"/>
                </a:lnTo>
                <a:cubicBezTo>
                  <a:pt x="694792" y="17297"/>
                  <a:pt x="692651" y="6785"/>
                  <a:pt x="698578" y="5938"/>
                </a:cubicBezTo>
                <a:cubicBezTo>
                  <a:pt x="768429" y="-4041"/>
                  <a:pt x="761703" y="-4445"/>
                  <a:pt x="783771" y="28656"/>
                </a:cubicBezTo>
                <a:cubicBezTo>
                  <a:pt x="785664" y="34336"/>
                  <a:pt x="787998" y="39887"/>
                  <a:pt x="789450" y="45695"/>
                </a:cubicBezTo>
                <a:lnTo>
                  <a:pt x="800809" y="91131"/>
                </a:lnTo>
                <a:cubicBezTo>
                  <a:pt x="798916" y="132781"/>
                  <a:pt x="798328" y="174510"/>
                  <a:pt x="795130" y="216080"/>
                </a:cubicBezTo>
                <a:cubicBezTo>
                  <a:pt x="794531" y="223863"/>
                  <a:pt x="796432" y="235307"/>
                  <a:pt x="789450" y="238798"/>
                </a:cubicBezTo>
                <a:cubicBezTo>
                  <a:pt x="783345" y="241851"/>
                  <a:pt x="778091" y="231225"/>
                  <a:pt x="772412" y="227439"/>
                </a:cubicBezTo>
                <a:cubicBezTo>
                  <a:pt x="761452" y="150725"/>
                  <a:pt x="764481" y="188860"/>
                  <a:pt x="772412" y="204721"/>
                </a:cubicBezTo>
                <a:cubicBezTo>
                  <a:pt x="775465" y="210826"/>
                  <a:pt x="779985" y="216080"/>
                  <a:pt x="783771" y="221759"/>
                </a:cubicBezTo>
                <a:lnTo>
                  <a:pt x="789450" y="23879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544417" y="2771598"/>
            <a:ext cx="840567" cy="391885"/>
          </a:xfrm>
          <a:custGeom>
            <a:avLst/>
            <a:gdLst>
              <a:gd name="connsiteX0" fmla="*/ 62475 w 840567"/>
              <a:gd name="connsiteY0" fmla="*/ 0 h 391885"/>
              <a:gd name="connsiteX1" fmla="*/ 39757 w 840567"/>
              <a:gd name="connsiteY1" fmla="*/ 28397 h 391885"/>
              <a:gd name="connsiteX2" fmla="*/ 28398 w 840567"/>
              <a:gd name="connsiteY2" fmla="*/ 62474 h 391885"/>
              <a:gd name="connsiteX3" fmla="*/ 17039 w 840567"/>
              <a:gd name="connsiteY3" fmla="*/ 107910 h 391885"/>
              <a:gd name="connsiteX4" fmla="*/ 5680 w 840567"/>
              <a:gd name="connsiteY4" fmla="*/ 141987 h 391885"/>
              <a:gd name="connsiteX5" fmla="*/ 0 w 840567"/>
              <a:gd name="connsiteY5" fmla="*/ 159026 h 391885"/>
              <a:gd name="connsiteX6" fmla="*/ 11359 w 840567"/>
              <a:gd name="connsiteY6" fmla="*/ 312372 h 391885"/>
              <a:gd name="connsiteX7" fmla="*/ 22718 w 840567"/>
              <a:gd name="connsiteY7" fmla="*/ 346449 h 391885"/>
              <a:gd name="connsiteX8" fmla="*/ 34077 w 840567"/>
              <a:gd name="connsiteY8" fmla="*/ 363488 h 391885"/>
              <a:gd name="connsiteX9" fmla="*/ 68154 w 840567"/>
              <a:gd name="connsiteY9" fmla="*/ 374847 h 391885"/>
              <a:gd name="connsiteX10" fmla="*/ 85193 w 840567"/>
              <a:gd name="connsiteY10" fmla="*/ 380526 h 391885"/>
              <a:gd name="connsiteX11" fmla="*/ 102231 w 840567"/>
              <a:gd name="connsiteY11" fmla="*/ 386206 h 391885"/>
              <a:gd name="connsiteX12" fmla="*/ 141988 w 840567"/>
              <a:gd name="connsiteY12" fmla="*/ 391885 h 391885"/>
              <a:gd name="connsiteX13" fmla="*/ 210142 w 840567"/>
              <a:gd name="connsiteY13" fmla="*/ 386206 h 391885"/>
              <a:gd name="connsiteX14" fmla="*/ 244219 w 840567"/>
              <a:gd name="connsiteY14" fmla="*/ 374847 h 391885"/>
              <a:gd name="connsiteX15" fmla="*/ 249899 w 840567"/>
              <a:gd name="connsiteY15" fmla="*/ 357808 h 391885"/>
              <a:gd name="connsiteX16" fmla="*/ 266937 w 840567"/>
              <a:gd name="connsiteY16" fmla="*/ 352129 h 391885"/>
              <a:gd name="connsiteX17" fmla="*/ 283976 w 840567"/>
              <a:gd name="connsiteY17" fmla="*/ 340770 h 391885"/>
              <a:gd name="connsiteX18" fmla="*/ 318053 w 840567"/>
              <a:gd name="connsiteY18" fmla="*/ 329411 h 391885"/>
              <a:gd name="connsiteX19" fmla="*/ 329412 w 840567"/>
              <a:gd name="connsiteY19" fmla="*/ 312372 h 391885"/>
              <a:gd name="connsiteX20" fmla="*/ 346450 w 840567"/>
              <a:gd name="connsiteY20" fmla="*/ 306693 h 391885"/>
              <a:gd name="connsiteX21" fmla="*/ 380527 w 840567"/>
              <a:gd name="connsiteY21" fmla="*/ 283975 h 391885"/>
              <a:gd name="connsiteX22" fmla="*/ 397566 w 840567"/>
              <a:gd name="connsiteY22" fmla="*/ 278295 h 391885"/>
              <a:gd name="connsiteX23" fmla="*/ 431643 w 840567"/>
              <a:gd name="connsiteY23" fmla="*/ 255577 h 391885"/>
              <a:gd name="connsiteX24" fmla="*/ 465720 w 840567"/>
              <a:gd name="connsiteY24" fmla="*/ 232859 h 391885"/>
              <a:gd name="connsiteX25" fmla="*/ 482758 w 840567"/>
              <a:gd name="connsiteY25" fmla="*/ 221500 h 391885"/>
              <a:gd name="connsiteX26" fmla="*/ 499797 w 840567"/>
              <a:gd name="connsiteY26" fmla="*/ 210141 h 391885"/>
              <a:gd name="connsiteX27" fmla="*/ 533874 w 840567"/>
              <a:gd name="connsiteY27" fmla="*/ 181744 h 391885"/>
              <a:gd name="connsiteX28" fmla="*/ 550912 w 840567"/>
              <a:gd name="connsiteY28" fmla="*/ 176064 h 391885"/>
              <a:gd name="connsiteX29" fmla="*/ 584989 w 840567"/>
              <a:gd name="connsiteY29" fmla="*/ 153346 h 391885"/>
              <a:gd name="connsiteX30" fmla="*/ 596348 w 840567"/>
              <a:gd name="connsiteY30" fmla="*/ 136308 h 391885"/>
              <a:gd name="connsiteX31" fmla="*/ 613387 w 840567"/>
              <a:gd name="connsiteY31" fmla="*/ 130628 h 391885"/>
              <a:gd name="connsiteX32" fmla="*/ 630425 w 840567"/>
              <a:gd name="connsiteY32" fmla="*/ 119269 h 391885"/>
              <a:gd name="connsiteX33" fmla="*/ 641784 w 840567"/>
              <a:gd name="connsiteY33" fmla="*/ 102231 h 391885"/>
              <a:gd name="connsiteX34" fmla="*/ 675861 w 840567"/>
              <a:gd name="connsiteY34" fmla="*/ 90872 h 391885"/>
              <a:gd name="connsiteX35" fmla="*/ 692900 w 840567"/>
              <a:gd name="connsiteY35" fmla="*/ 85192 h 391885"/>
              <a:gd name="connsiteX36" fmla="*/ 726977 w 840567"/>
              <a:gd name="connsiteY36" fmla="*/ 68154 h 391885"/>
              <a:gd name="connsiteX37" fmla="*/ 778092 w 840567"/>
              <a:gd name="connsiteY37" fmla="*/ 45436 h 391885"/>
              <a:gd name="connsiteX38" fmla="*/ 795131 w 840567"/>
              <a:gd name="connsiteY38" fmla="*/ 39756 h 391885"/>
              <a:gd name="connsiteX39" fmla="*/ 812169 w 840567"/>
              <a:gd name="connsiteY39" fmla="*/ 45436 h 391885"/>
              <a:gd name="connsiteX40" fmla="*/ 829208 w 840567"/>
              <a:gd name="connsiteY40" fmla="*/ 90872 h 391885"/>
              <a:gd name="connsiteX41" fmla="*/ 834887 w 840567"/>
              <a:gd name="connsiteY41" fmla="*/ 107910 h 391885"/>
              <a:gd name="connsiteX42" fmla="*/ 840567 w 840567"/>
              <a:gd name="connsiteY42" fmla="*/ 136308 h 391885"/>
              <a:gd name="connsiteX43" fmla="*/ 834887 w 840567"/>
              <a:gd name="connsiteY43" fmla="*/ 204462 h 391885"/>
              <a:gd name="connsiteX44" fmla="*/ 817849 w 840567"/>
              <a:gd name="connsiteY44" fmla="*/ 215821 h 391885"/>
              <a:gd name="connsiteX45" fmla="*/ 800810 w 840567"/>
              <a:gd name="connsiteY45" fmla="*/ 244218 h 39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40567" h="391885">
                <a:moveTo>
                  <a:pt x="62475" y="0"/>
                </a:moveTo>
                <a:cubicBezTo>
                  <a:pt x="54902" y="9466"/>
                  <a:pt x="45562" y="17755"/>
                  <a:pt x="39757" y="28397"/>
                </a:cubicBezTo>
                <a:cubicBezTo>
                  <a:pt x="34023" y="38908"/>
                  <a:pt x="32184" y="51115"/>
                  <a:pt x="28398" y="62474"/>
                </a:cubicBezTo>
                <a:cubicBezTo>
                  <a:pt x="11163" y="114178"/>
                  <a:pt x="37601" y="32516"/>
                  <a:pt x="17039" y="107910"/>
                </a:cubicBezTo>
                <a:cubicBezTo>
                  <a:pt x="13889" y="119462"/>
                  <a:pt x="9466" y="130628"/>
                  <a:pt x="5680" y="141987"/>
                </a:cubicBezTo>
                <a:lnTo>
                  <a:pt x="0" y="159026"/>
                </a:lnTo>
                <a:cubicBezTo>
                  <a:pt x="2942" y="226688"/>
                  <a:pt x="-4339" y="260045"/>
                  <a:pt x="11359" y="312372"/>
                </a:cubicBezTo>
                <a:cubicBezTo>
                  <a:pt x="14799" y="323841"/>
                  <a:pt x="16076" y="336486"/>
                  <a:pt x="22718" y="346449"/>
                </a:cubicBezTo>
                <a:cubicBezTo>
                  <a:pt x="26504" y="352129"/>
                  <a:pt x="28289" y="359870"/>
                  <a:pt x="34077" y="363488"/>
                </a:cubicBezTo>
                <a:cubicBezTo>
                  <a:pt x="44230" y="369834"/>
                  <a:pt x="56795" y="371061"/>
                  <a:pt x="68154" y="374847"/>
                </a:cubicBezTo>
                <a:lnTo>
                  <a:pt x="85193" y="380526"/>
                </a:lnTo>
                <a:cubicBezTo>
                  <a:pt x="90872" y="382419"/>
                  <a:pt x="96305" y="385359"/>
                  <a:pt x="102231" y="386206"/>
                </a:cubicBezTo>
                <a:lnTo>
                  <a:pt x="141988" y="391885"/>
                </a:lnTo>
                <a:cubicBezTo>
                  <a:pt x="164706" y="389992"/>
                  <a:pt x="187655" y="389954"/>
                  <a:pt x="210142" y="386206"/>
                </a:cubicBezTo>
                <a:cubicBezTo>
                  <a:pt x="221953" y="384238"/>
                  <a:pt x="244219" y="374847"/>
                  <a:pt x="244219" y="374847"/>
                </a:cubicBezTo>
                <a:cubicBezTo>
                  <a:pt x="246112" y="369167"/>
                  <a:pt x="245666" y="362041"/>
                  <a:pt x="249899" y="357808"/>
                </a:cubicBezTo>
                <a:cubicBezTo>
                  <a:pt x="254132" y="353575"/>
                  <a:pt x="261582" y="354806"/>
                  <a:pt x="266937" y="352129"/>
                </a:cubicBezTo>
                <a:cubicBezTo>
                  <a:pt x="273042" y="349076"/>
                  <a:pt x="277738" y="343542"/>
                  <a:pt x="283976" y="340770"/>
                </a:cubicBezTo>
                <a:cubicBezTo>
                  <a:pt x="294917" y="335907"/>
                  <a:pt x="318053" y="329411"/>
                  <a:pt x="318053" y="329411"/>
                </a:cubicBezTo>
                <a:cubicBezTo>
                  <a:pt x="321839" y="323731"/>
                  <a:pt x="324082" y="316636"/>
                  <a:pt x="329412" y="312372"/>
                </a:cubicBezTo>
                <a:cubicBezTo>
                  <a:pt x="334087" y="308632"/>
                  <a:pt x="341217" y="309600"/>
                  <a:pt x="346450" y="306693"/>
                </a:cubicBezTo>
                <a:cubicBezTo>
                  <a:pt x="358384" y="300063"/>
                  <a:pt x="367576" y="288292"/>
                  <a:pt x="380527" y="283975"/>
                </a:cubicBezTo>
                <a:cubicBezTo>
                  <a:pt x="386207" y="282082"/>
                  <a:pt x="392332" y="281203"/>
                  <a:pt x="397566" y="278295"/>
                </a:cubicBezTo>
                <a:cubicBezTo>
                  <a:pt x="409500" y="271665"/>
                  <a:pt x="420284" y="263150"/>
                  <a:pt x="431643" y="255577"/>
                </a:cubicBezTo>
                <a:lnTo>
                  <a:pt x="465720" y="232859"/>
                </a:lnTo>
                <a:lnTo>
                  <a:pt x="482758" y="221500"/>
                </a:lnTo>
                <a:cubicBezTo>
                  <a:pt x="488438" y="217714"/>
                  <a:pt x="494970" y="214968"/>
                  <a:pt x="499797" y="210141"/>
                </a:cubicBezTo>
                <a:cubicBezTo>
                  <a:pt x="512359" y="197579"/>
                  <a:pt x="518058" y="189652"/>
                  <a:pt x="533874" y="181744"/>
                </a:cubicBezTo>
                <a:cubicBezTo>
                  <a:pt x="539229" y="179067"/>
                  <a:pt x="545679" y="178971"/>
                  <a:pt x="550912" y="176064"/>
                </a:cubicBezTo>
                <a:cubicBezTo>
                  <a:pt x="562846" y="169434"/>
                  <a:pt x="584989" y="153346"/>
                  <a:pt x="584989" y="153346"/>
                </a:cubicBezTo>
                <a:cubicBezTo>
                  <a:pt x="588775" y="147667"/>
                  <a:pt x="591018" y="140572"/>
                  <a:pt x="596348" y="136308"/>
                </a:cubicBezTo>
                <a:cubicBezTo>
                  <a:pt x="601023" y="132568"/>
                  <a:pt x="608032" y="133305"/>
                  <a:pt x="613387" y="130628"/>
                </a:cubicBezTo>
                <a:cubicBezTo>
                  <a:pt x="619492" y="127575"/>
                  <a:pt x="624746" y="123055"/>
                  <a:pt x="630425" y="119269"/>
                </a:cubicBezTo>
                <a:cubicBezTo>
                  <a:pt x="634211" y="113590"/>
                  <a:pt x="635996" y="105849"/>
                  <a:pt x="641784" y="102231"/>
                </a:cubicBezTo>
                <a:cubicBezTo>
                  <a:pt x="651938" y="95885"/>
                  <a:pt x="664502" y="94658"/>
                  <a:pt x="675861" y="90872"/>
                </a:cubicBezTo>
                <a:cubicBezTo>
                  <a:pt x="681541" y="88979"/>
                  <a:pt x="687919" y="88513"/>
                  <a:pt x="692900" y="85192"/>
                </a:cubicBezTo>
                <a:cubicBezTo>
                  <a:pt x="714919" y="70512"/>
                  <a:pt x="703462" y="75991"/>
                  <a:pt x="726977" y="68154"/>
                </a:cubicBezTo>
                <a:cubicBezTo>
                  <a:pt x="753978" y="50153"/>
                  <a:pt x="737539" y="58954"/>
                  <a:pt x="778092" y="45436"/>
                </a:cubicBezTo>
                <a:lnTo>
                  <a:pt x="795131" y="39756"/>
                </a:lnTo>
                <a:cubicBezTo>
                  <a:pt x="800810" y="41649"/>
                  <a:pt x="807494" y="41696"/>
                  <a:pt x="812169" y="45436"/>
                </a:cubicBezTo>
                <a:cubicBezTo>
                  <a:pt x="826777" y="57123"/>
                  <a:pt x="825167" y="74708"/>
                  <a:pt x="829208" y="90872"/>
                </a:cubicBezTo>
                <a:cubicBezTo>
                  <a:pt x="830660" y="96680"/>
                  <a:pt x="833435" y="102102"/>
                  <a:pt x="834887" y="107910"/>
                </a:cubicBezTo>
                <a:cubicBezTo>
                  <a:pt x="837228" y="117275"/>
                  <a:pt x="838674" y="126842"/>
                  <a:pt x="840567" y="136308"/>
                </a:cubicBezTo>
                <a:cubicBezTo>
                  <a:pt x="838674" y="159026"/>
                  <a:pt x="841150" y="182542"/>
                  <a:pt x="834887" y="204462"/>
                </a:cubicBezTo>
                <a:cubicBezTo>
                  <a:pt x="833012" y="211025"/>
                  <a:pt x="822113" y="210491"/>
                  <a:pt x="817849" y="215821"/>
                </a:cubicBezTo>
                <a:cubicBezTo>
                  <a:pt x="758866" y="289548"/>
                  <a:pt x="862564" y="182464"/>
                  <a:pt x="800810" y="244218"/>
                </a:cubicBezTo>
              </a:path>
            </a:pathLst>
          </a:cu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 descr="C:\Users\Mark\Desktop\IMG_7992.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72" t="33880" r="23017" b="43023"/>
          <a:stretch/>
        </p:blipFill>
        <p:spPr bwMode="auto">
          <a:xfrm>
            <a:off x="5257800" y="1409836"/>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80"/>
          <p:cNvSpPr/>
          <p:nvPr/>
        </p:nvSpPr>
        <p:spPr>
          <a:xfrm>
            <a:off x="5124027" y="2666010"/>
            <a:ext cx="1823038" cy="2274125"/>
          </a:xfrm>
          <a:custGeom>
            <a:avLst/>
            <a:gdLst>
              <a:gd name="connsiteX0" fmla="*/ 1710222 w 1823038"/>
              <a:gd name="connsiteY0" fmla="*/ 0 h 2274125"/>
              <a:gd name="connsiteX1" fmla="*/ 1739911 w 1823038"/>
              <a:gd name="connsiteY1" fmla="*/ 23751 h 2274125"/>
              <a:gd name="connsiteX2" fmla="*/ 1763661 w 1823038"/>
              <a:gd name="connsiteY2" fmla="*/ 77190 h 2274125"/>
              <a:gd name="connsiteX3" fmla="*/ 1775537 w 1823038"/>
              <a:gd name="connsiteY3" fmla="*/ 124691 h 2274125"/>
              <a:gd name="connsiteX4" fmla="*/ 1793350 w 1823038"/>
              <a:gd name="connsiteY4" fmla="*/ 178130 h 2274125"/>
              <a:gd name="connsiteX5" fmla="*/ 1799287 w 1823038"/>
              <a:gd name="connsiteY5" fmla="*/ 195943 h 2274125"/>
              <a:gd name="connsiteX6" fmla="*/ 1805225 w 1823038"/>
              <a:gd name="connsiteY6" fmla="*/ 231569 h 2274125"/>
              <a:gd name="connsiteX7" fmla="*/ 1817100 w 1823038"/>
              <a:gd name="connsiteY7" fmla="*/ 273133 h 2274125"/>
              <a:gd name="connsiteX8" fmla="*/ 1823038 w 1823038"/>
              <a:gd name="connsiteY8" fmla="*/ 314696 h 2274125"/>
              <a:gd name="connsiteX9" fmla="*/ 1817100 w 1823038"/>
              <a:gd name="connsiteY9" fmla="*/ 760021 h 2274125"/>
              <a:gd name="connsiteX10" fmla="*/ 1805225 w 1823038"/>
              <a:gd name="connsiteY10" fmla="*/ 795647 h 2274125"/>
              <a:gd name="connsiteX11" fmla="*/ 1799287 w 1823038"/>
              <a:gd name="connsiteY11" fmla="*/ 819398 h 2274125"/>
              <a:gd name="connsiteX12" fmla="*/ 1787412 w 1823038"/>
              <a:gd name="connsiteY12" fmla="*/ 872837 h 2274125"/>
              <a:gd name="connsiteX13" fmla="*/ 1775537 w 1823038"/>
              <a:gd name="connsiteY13" fmla="*/ 961902 h 2274125"/>
              <a:gd name="connsiteX14" fmla="*/ 1763661 w 1823038"/>
              <a:gd name="connsiteY14" fmla="*/ 1027216 h 2274125"/>
              <a:gd name="connsiteX15" fmla="*/ 1757724 w 1823038"/>
              <a:gd name="connsiteY15" fmla="*/ 1092530 h 2274125"/>
              <a:gd name="connsiteX16" fmla="*/ 1739911 w 1823038"/>
              <a:gd name="connsiteY16" fmla="*/ 1151907 h 2274125"/>
              <a:gd name="connsiteX17" fmla="*/ 1733973 w 1823038"/>
              <a:gd name="connsiteY17" fmla="*/ 1169720 h 2274125"/>
              <a:gd name="connsiteX18" fmla="*/ 1728035 w 1823038"/>
              <a:gd name="connsiteY18" fmla="*/ 1199408 h 2274125"/>
              <a:gd name="connsiteX19" fmla="*/ 1722098 w 1823038"/>
              <a:gd name="connsiteY19" fmla="*/ 1240972 h 2274125"/>
              <a:gd name="connsiteX20" fmla="*/ 1710222 w 1823038"/>
              <a:gd name="connsiteY20" fmla="*/ 1282535 h 2274125"/>
              <a:gd name="connsiteX21" fmla="*/ 1704285 w 1823038"/>
              <a:gd name="connsiteY21" fmla="*/ 1318161 h 2274125"/>
              <a:gd name="connsiteX22" fmla="*/ 1698347 w 1823038"/>
              <a:gd name="connsiteY22" fmla="*/ 1335974 h 2274125"/>
              <a:gd name="connsiteX23" fmla="*/ 1692409 w 1823038"/>
              <a:gd name="connsiteY23" fmla="*/ 1359725 h 2274125"/>
              <a:gd name="connsiteX24" fmla="*/ 1686472 w 1823038"/>
              <a:gd name="connsiteY24" fmla="*/ 1436915 h 2274125"/>
              <a:gd name="connsiteX25" fmla="*/ 1680534 w 1823038"/>
              <a:gd name="connsiteY25" fmla="*/ 1454728 h 2274125"/>
              <a:gd name="connsiteX26" fmla="*/ 1674596 w 1823038"/>
              <a:gd name="connsiteY26" fmla="*/ 1484416 h 2274125"/>
              <a:gd name="connsiteX27" fmla="*/ 1662721 w 1823038"/>
              <a:gd name="connsiteY27" fmla="*/ 1520042 h 2274125"/>
              <a:gd name="connsiteX28" fmla="*/ 1656783 w 1823038"/>
              <a:gd name="connsiteY28" fmla="*/ 1543793 h 2274125"/>
              <a:gd name="connsiteX29" fmla="*/ 1638970 w 1823038"/>
              <a:gd name="connsiteY29" fmla="*/ 1597232 h 2274125"/>
              <a:gd name="connsiteX30" fmla="*/ 1627095 w 1823038"/>
              <a:gd name="connsiteY30" fmla="*/ 1632858 h 2274125"/>
              <a:gd name="connsiteX31" fmla="*/ 1615220 w 1823038"/>
              <a:gd name="connsiteY31" fmla="*/ 1650671 h 2274125"/>
              <a:gd name="connsiteX32" fmla="*/ 1609282 w 1823038"/>
              <a:gd name="connsiteY32" fmla="*/ 1668484 h 2274125"/>
              <a:gd name="connsiteX33" fmla="*/ 1597407 w 1823038"/>
              <a:gd name="connsiteY33" fmla="*/ 1686296 h 2274125"/>
              <a:gd name="connsiteX34" fmla="*/ 1573656 w 1823038"/>
              <a:gd name="connsiteY34" fmla="*/ 1733798 h 2274125"/>
              <a:gd name="connsiteX35" fmla="*/ 1549905 w 1823038"/>
              <a:gd name="connsiteY35" fmla="*/ 1781299 h 2274125"/>
              <a:gd name="connsiteX36" fmla="*/ 1526155 w 1823038"/>
              <a:gd name="connsiteY36" fmla="*/ 1852551 h 2274125"/>
              <a:gd name="connsiteX37" fmla="*/ 1520217 w 1823038"/>
              <a:gd name="connsiteY37" fmla="*/ 1870364 h 2274125"/>
              <a:gd name="connsiteX38" fmla="*/ 1508342 w 1823038"/>
              <a:gd name="connsiteY38" fmla="*/ 1888177 h 2274125"/>
              <a:gd name="connsiteX39" fmla="*/ 1490529 w 1823038"/>
              <a:gd name="connsiteY39" fmla="*/ 1923803 h 2274125"/>
              <a:gd name="connsiteX40" fmla="*/ 1460841 w 1823038"/>
              <a:gd name="connsiteY40" fmla="*/ 1947554 h 2274125"/>
              <a:gd name="connsiteX41" fmla="*/ 1431152 w 1823038"/>
              <a:gd name="connsiteY41" fmla="*/ 1977242 h 2274125"/>
              <a:gd name="connsiteX42" fmla="*/ 1389589 w 1823038"/>
              <a:gd name="connsiteY42" fmla="*/ 2018806 h 2274125"/>
              <a:gd name="connsiteX43" fmla="*/ 1377713 w 1823038"/>
              <a:gd name="connsiteY43" fmla="*/ 2030681 h 2274125"/>
              <a:gd name="connsiteX44" fmla="*/ 1359900 w 1823038"/>
              <a:gd name="connsiteY44" fmla="*/ 2042556 h 2274125"/>
              <a:gd name="connsiteX45" fmla="*/ 1348025 w 1823038"/>
              <a:gd name="connsiteY45" fmla="*/ 2060369 h 2274125"/>
              <a:gd name="connsiteX46" fmla="*/ 1294586 w 1823038"/>
              <a:gd name="connsiteY46" fmla="*/ 2090058 h 2274125"/>
              <a:gd name="connsiteX47" fmla="*/ 1276773 w 1823038"/>
              <a:gd name="connsiteY47" fmla="*/ 2107871 h 2274125"/>
              <a:gd name="connsiteX48" fmla="*/ 1253022 w 1823038"/>
              <a:gd name="connsiteY48" fmla="*/ 2119746 h 2274125"/>
              <a:gd name="connsiteX49" fmla="*/ 1217396 w 1823038"/>
              <a:gd name="connsiteY49" fmla="*/ 2137559 h 2274125"/>
              <a:gd name="connsiteX50" fmla="*/ 1205521 w 1823038"/>
              <a:gd name="connsiteY50" fmla="*/ 2155372 h 2274125"/>
              <a:gd name="connsiteX51" fmla="*/ 1163957 w 1823038"/>
              <a:gd name="connsiteY51" fmla="*/ 2173185 h 2274125"/>
              <a:gd name="connsiteX52" fmla="*/ 1122394 w 1823038"/>
              <a:gd name="connsiteY52" fmla="*/ 2190998 h 2274125"/>
              <a:gd name="connsiteX53" fmla="*/ 1092705 w 1823038"/>
              <a:gd name="connsiteY53" fmla="*/ 2208811 h 2274125"/>
              <a:gd name="connsiteX54" fmla="*/ 1074892 w 1823038"/>
              <a:gd name="connsiteY54" fmla="*/ 2220686 h 2274125"/>
              <a:gd name="connsiteX55" fmla="*/ 1039267 w 1823038"/>
              <a:gd name="connsiteY55" fmla="*/ 2232561 h 2274125"/>
              <a:gd name="connsiteX56" fmla="*/ 1021454 w 1823038"/>
              <a:gd name="connsiteY56" fmla="*/ 2238499 h 2274125"/>
              <a:gd name="connsiteX57" fmla="*/ 968015 w 1823038"/>
              <a:gd name="connsiteY57" fmla="*/ 2256312 h 2274125"/>
              <a:gd name="connsiteX58" fmla="*/ 902700 w 1823038"/>
              <a:gd name="connsiteY58" fmla="*/ 2268187 h 2274125"/>
              <a:gd name="connsiteX59" fmla="*/ 831448 w 1823038"/>
              <a:gd name="connsiteY59" fmla="*/ 2274125 h 2274125"/>
              <a:gd name="connsiteX60" fmla="*/ 570191 w 1823038"/>
              <a:gd name="connsiteY60" fmla="*/ 2268187 h 2274125"/>
              <a:gd name="connsiteX61" fmla="*/ 516752 w 1823038"/>
              <a:gd name="connsiteY61" fmla="*/ 2256312 h 2274125"/>
              <a:gd name="connsiteX62" fmla="*/ 457376 w 1823038"/>
              <a:gd name="connsiteY62" fmla="*/ 2244437 h 2274125"/>
              <a:gd name="connsiteX63" fmla="*/ 421750 w 1823038"/>
              <a:gd name="connsiteY63" fmla="*/ 2232561 h 2274125"/>
              <a:gd name="connsiteX64" fmla="*/ 403937 w 1823038"/>
              <a:gd name="connsiteY64" fmla="*/ 2226624 h 2274125"/>
              <a:gd name="connsiteX65" fmla="*/ 338622 w 1823038"/>
              <a:gd name="connsiteY65" fmla="*/ 2208811 h 2274125"/>
              <a:gd name="connsiteX66" fmla="*/ 308934 w 1823038"/>
              <a:gd name="connsiteY66" fmla="*/ 2190998 h 2274125"/>
              <a:gd name="connsiteX67" fmla="*/ 297059 w 1823038"/>
              <a:gd name="connsiteY67" fmla="*/ 2179122 h 2274125"/>
              <a:gd name="connsiteX68" fmla="*/ 261433 w 1823038"/>
              <a:gd name="connsiteY68" fmla="*/ 2167247 h 2274125"/>
              <a:gd name="connsiteX69" fmla="*/ 243620 w 1823038"/>
              <a:gd name="connsiteY69" fmla="*/ 2161309 h 2274125"/>
              <a:gd name="connsiteX70" fmla="*/ 231744 w 1823038"/>
              <a:gd name="connsiteY70" fmla="*/ 2149434 h 2274125"/>
              <a:gd name="connsiteX71" fmla="*/ 213931 w 1823038"/>
              <a:gd name="connsiteY71" fmla="*/ 2143496 h 2274125"/>
              <a:gd name="connsiteX72" fmla="*/ 196118 w 1823038"/>
              <a:gd name="connsiteY72" fmla="*/ 2131621 h 2274125"/>
              <a:gd name="connsiteX73" fmla="*/ 166430 w 1823038"/>
              <a:gd name="connsiteY73" fmla="*/ 2107871 h 2274125"/>
              <a:gd name="connsiteX74" fmla="*/ 142679 w 1823038"/>
              <a:gd name="connsiteY74" fmla="*/ 2084120 h 2274125"/>
              <a:gd name="connsiteX75" fmla="*/ 136742 w 1823038"/>
              <a:gd name="connsiteY75" fmla="*/ 2066307 h 2274125"/>
              <a:gd name="connsiteX76" fmla="*/ 118929 w 1823038"/>
              <a:gd name="connsiteY76" fmla="*/ 2054432 h 2274125"/>
              <a:gd name="connsiteX77" fmla="*/ 95178 w 1823038"/>
              <a:gd name="connsiteY77" fmla="*/ 2030681 h 2274125"/>
              <a:gd name="connsiteX78" fmla="*/ 71428 w 1823038"/>
              <a:gd name="connsiteY78" fmla="*/ 1995055 h 2274125"/>
              <a:gd name="connsiteX79" fmla="*/ 47677 w 1823038"/>
              <a:gd name="connsiteY79" fmla="*/ 1971304 h 2274125"/>
              <a:gd name="connsiteX80" fmla="*/ 41739 w 1823038"/>
              <a:gd name="connsiteY80" fmla="*/ 1953491 h 2274125"/>
              <a:gd name="connsiteX81" fmla="*/ 29864 w 1823038"/>
              <a:gd name="connsiteY81" fmla="*/ 1935678 h 2274125"/>
              <a:gd name="connsiteX82" fmla="*/ 17989 w 1823038"/>
              <a:gd name="connsiteY82" fmla="*/ 1900052 h 2274125"/>
              <a:gd name="connsiteX83" fmla="*/ 12051 w 1823038"/>
              <a:gd name="connsiteY83" fmla="*/ 1882239 h 2274125"/>
              <a:gd name="connsiteX84" fmla="*/ 6113 w 1823038"/>
              <a:gd name="connsiteY84" fmla="*/ 1864426 h 2274125"/>
              <a:gd name="connsiteX85" fmla="*/ 6113 w 1823038"/>
              <a:gd name="connsiteY85" fmla="*/ 1781299 h 2274125"/>
              <a:gd name="connsiteX86" fmla="*/ 17989 w 1823038"/>
              <a:gd name="connsiteY86" fmla="*/ 1763486 h 2274125"/>
              <a:gd name="connsiteX87" fmla="*/ 35802 w 1823038"/>
              <a:gd name="connsiteY87" fmla="*/ 1757548 h 2274125"/>
              <a:gd name="connsiteX88" fmla="*/ 95178 w 1823038"/>
              <a:gd name="connsiteY88" fmla="*/ 1704109 h 2274125"/>
              <a:gd name="connsiteX89" fmla="*/ 101116 w 1823038"/>
              <a:gd name="connsiteY89" fmla="*/ 1686296 h 2274125"/>
              <a:gd name="connsiteX90" fmla="*/ 101116 w 1823038"/>
              <a:gd name="connsiteY90" fmla="*/ 1662546 h 22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823038" h="2274125">
                <a:moveTo>
                  <a:pt x="1710222" y="0"/>
                </a:moveTo>
                <a:cubicBezTo>
                  <a:pt x="1720118" y="7917"/>
                  <a:pt x="1730950" y="14790"/>
                  <a:pt x="1739911" y="23751"/>
                </a:cubicBezTo>
                <a:cubicBezTo>
                  <a:pt x="1754025" y="37865"/>
                  <a:pt x="1757782" y="59553"/>
                  <a:pt x="1763661" y="77190"/>
                </a:cubicBezTo>
                <a:cubicBezTo>
                  <a:pt x="1781679" y="131244"/>
                  <a:pt x="1754040" y="45868"/>
                  <a:pt x="1775537" y="124691"/>
                </a:cubicBezTo>
                <a:cubicBezTo>
                  <a:pt x="1775545" y="124719"/>
                  <a:pt x="1790377" y="169210"/>
                  <a:pt x="1793350" y="178130"/>
                </a:cubicBezTo>
                <a:cubicBezTo>
                  <a:pt x="1795329" y="184068"/>
                  <a:pt x="1798258" y="189769"/>
                  <a:pt x="1799287" y="195943"/>
                </a:cubicBezTo>
                <a:cubicBezTo>
                  <a:pt x="1801266" y="207818"/>
                  <a:pt x="1802613" y="219817"/>
                  <a:pt x="1805225" y="231569"/>
                </a:cubicBezTo>
                <a:cubicBezTo>
                  <a:pt x="1817945" y="288807"/>
                  <a:pt x="1804167" y="202000"/>
                  <a:pt x="1817100" y="273133"/>
                </a:cubicBezTo>
                <a:cubicBezTo>
                  <a:pt x="1819603" y="286902"/>
                  <a:pt x="1821059" y="300842"/>
                  <a:pt x="1823038" y="314696"/>
                </a:cubicBezTo>
                <a:cubicBezTo>
                  <a:pt x="1821059" y="463138"/>
                  <a:pt x="1822595" y="611668"/>
                  <a:pt x="1817100" y="760021"/>
                </a:cubicBezTo>
                <a:cubicBezTo>
                  <a:pt x="1816637" y="772530"/>
                  <a:pt x="1808261" y="783503"/>
                  <a:pt x="1805225" y="795647"/>
                </a:cubicBezTo>
                <a:cubicBezTo>
                  <a:pt x="1803246" y="803564"/>
                  <a:pt x="1801057" y="811432"/>
                  <a:pt x="1799287" y="819398"/>
                </a:cubicBezTo>
                <a:cubicBezTo>
                  <a:pt x="1784211" y="887241"/>
                  <a:pt x="1801894" y="814913"/>
                  <a:pt x="1787412" y="872837"/>
                </a:cubicBezTo>
                <a:cubicBezTo>
                  <a:pt x="1775624" y="990709"/>
                  <a:pt x="1787833" y="888124"/>
                  <a:pt x="1775537" y="961902"/>
                </a:cubicBezTo>
                <a:cubicBezTo>
                  <a:pt x="1764902" y="1025715"/>
                  <a:pt x="1775059" y="981624"/>
                  <a:pt x="1763661" y="1027216"/>
                </a:cubicBezTo>
                <a:cubicBezTo>
                  <a:pt x="1761682" y="1048987"/>
                  <a:pt x="1760613" y="1070861"/>
                  <a:pt x="1757724" y="1092530"/>
                </a:cubicBezTo>
                <a:cubicBezTo>
                  <a:pt x="1755730" y="1107483"/>
                  <a:pt x="1743659" y="1140662"/>
                  <a:pt x="1739911" y="1151907"/>
                </a:cubicBezTo>
                <a:cubicBezTo>
                  <a:pt x="1737932" y="1157845"/>
                  <a:pt x="1735201" y="1163583"/>
                  <a:pt x="1733973" y="1169720"/>
                </a:cubicBezTo>
                <a:cubicBezTo>
                  <a:pt x="1731994" y="1179616"/>
                  <a:pt x="1729694" y="1189453"/>
                  <a:pt x="1728035" y="1199408"/>
                </a:cubicBezTo>
                <a:cubicBezTo>
                  <a:pt x="1725734" y="1213213"/>
                  <a:pt x="1724601" y="1227202"/>
                  <a:pt x="1722098" y="1240972"/>
                </a:cubicBezTo>
                <a:cubicBezTo>
                  <a:pt x="1719116" y="1257371"/>
                  <a:pt x="1715309" y="1267276"/>
                  <a:pt x="1710222" y="1282535"/>
                </a:cubicBezTo>
                <a:cubicBezTo>
                  <a:pt x="1708243" y="1294410"/>
                  <a:pt x="1706897" y="1306409"/>
                  <a:pt x="1704285" y="1318161"/>
                </a:cubicBezTo>
                <a:cubicBezTo>
                  <a:pt x="1702927" y="1324271"/>
                  <a:pt x="1700067" y="1329956"/>
                  <a:pt x="1698347" y="1335974"/>
                </a:cubicBezTo>
                <a:cubicBezTo>
                  <a:pt x="1696105" y="1343821"/>
                  <a:pt x="1694388" y="1351808"/>
                  <a:pt x="1692409" y="1359725"/>
                </a:cubicBezTo>
                <a:cubicBezTo>
                  <a:pt x="1690430" y="1385455"/>
                  <a:pt x="1689673" y="1411308"/>
                  <a:pt x="1686472" y="1436915"/>
                </a:cubicBezTo>
                <a:cubicBezTo>
                  <a:pt x="1685696" y="1443126"/>
                  <a:pt x="1682052" y="1448656"/>
                  <a:pt x="1680534" y="1454728"/>
                </a:cubicBezTo>
                <a:cubicBezTo>
                  <a:pt x="1678086" y="1464519"/>
                  <a:pt x="1677251" y="1474680"/>
                  <a:pt x="1674596" y="1484416"/>
                </a:cubicBezTo>
                <a:cubicBezTo>
                  <a:pt x="1671302" y="1496493"/>
                  <a:pt x="1665757" y="1507898"/>
                  <a:pt x="1662721" y="1520042"/>
                </a:cubicBezTo>
                <a:cubicBezTo>
                  <a:pt x="1660742" y="1527959"/>
                  <a:pt x="1659128" y="1535976"/>
                  <a:pt x="1656783" y="1543793"/>
                </a:cubicBezTo>
                <a:cubicBezTo>
                  <a:pt x="1656768" y="1543843"/>
                  <a:pt x="1641947" y="1588301"/>
                  <a:pt x="1638970" y="1597232"/>
                </a:cubicBezTo>
                <a:cubicBezTo>
                  <a:pt x="1638968" y="1597237"/>
                  <a:pt x="1627098" y="1632854"/>
                  <a:pt x="1627095" y="1632858"/>
                </a:cubicBezTo>
                <a:cubicBezTo>
                  <a:pt x="1623137" y="1638796"/>
                  <a:pt x="1618411" y="1644288"/>
                  <a:pt x="1615220" y="1650671"/>
                </a:cubicBezTo>
                <a:cubicBezTo>
                  <a:pt x="1612421" y="1656269"/>
                  <a:pt x="1612081" y="1662886"/>
                  <a:pt x="1609282" y="1668484"/>
                </a:cubicBezTo>
                <a:cubicBezTo>
                  <a:pt x="1606091" y="1674866"/>
                  <a:pt x="1600305" y="1679775"/>
                  <a:pt x="1597407" y="1686296"/>
                </a:cubicBezTo>
                <a:cubicBezTo>
                  <a:pt x="1575573" y="1735421"/>
                  <a:pt x="1598044" y="1709408"/>
                  <a:pt x="1573656" y="1733798"/>
                </a:cubicBezTo>
                <a:cubicBezTo>
                  <a:pt x="1560011" y="1774735"/>
                  <a:pt x="1570633" y="1760573"/>
                  <a:pt x="1549905" y="1781299"/>
                </a:cubicBezTo>
                <a:lnTo>
                  <a:pt x="1526155" y="1852551"/>
                </a:lnTo>
                <a:cubicBezTo>
                  <a:pt x="1524176" y="1858489"/>
                  <a:pt x="1523689" y="1865156"/>
                  <a:pt x="1520217" y="1870364"/>
                </a:cubicBezTo>
                <a:cubicBezTo>
                  <a:pt x="1516259" y="1876302"/>
                  <a:pt x="1511533" y="1881794"/>
                  <a:pt x="1508342" y="1888177"/>
                </a:cubicBezTo>
                <a:cubicBezTo>
                  <a:pt x="1498685" y="1907492"/>
                  <a:pt x="1507543" y="1906789"/>
                  <a:pt x="1490529" y="1923803"/>
                </a:cubicBezTo>
                <a:cubicBezTo>
                  <a:pt x="1459658" y="1954674"/>
                  <a:pt x="1484351" y="1918166"/>
                  <a:pt x="1460841" y="1947554"/>
                </a:cubicBezTo>
                <a:cubicBezTo>
                  <a:pt x="1438223" y="1975827"/>
                  <a:pt x="1461686" y="1956887"/>
                  <a:pt x="1431152" y="1977242"/>
                </a:cubicBezTo>
                <a:cubicBezTo>
                  <a:pt x="1403930" y="2018076"/>
                  <a:pt x="1420942" y="2008354"/>
                  <a:pt x="1389589" y="2018806"/>
                </a:cubicBezTo>
                <a:cubicBezTo>
                  <a:pt x="1385630" y="2022764"/>
                  <a:pt x="1382085" y="2027184"/>
                  <a:pt x="1377713" y="2030681"/>
                </a:cubicBezTo>
                <a:cubicBezTo>
                  <a:pt x="1372141" y="2035139"/>
                  <a:pt x="1364946" y="2037510"/>
                  <a:pt x="1359900" y="2042556"/>
                </a:cubicBezTo>
                <a:cubicBezTo>
                  <a:pt x="1354854" y="2047602"/>
                  <a:pt x="1353395" y="2055670"/>
                  <a:pt x="1348025" y="2060369"/>
                </a:cubicBezTo>
                <a:cubicBezTo>
                  <a:pt x="1322897" y="2082356"/>
                  <a:pt x="1319052" y="2081902"/>
                  <a:pt x="1294586" y="2090058"/>
                </a:cubicBezTo>
                <a:cubicBezTo>
                  <a:pt x="1288648" y="2095996"/>
                  <a:pt x="1283606" y="2102990"/>
                  <a:pt x="1276773" y="2107871"/>
                </a:cubicBezTo>
                <a:cubicBezTo>
                  <a:pt x="1269570" y="2113016"/>
                  <a:pt x="1260707" y="2115355"/>
                  <a:pt x="1253022" y="2119746"/>
                </a:cubicBezTo>
                <a:cubicBezTo>
                  <a:pt x="1220791" y="2138163"/>
                  <a:pt x="1250057" y="2126671"/>
                  <a:pt x="1217396" y="2137559"/>
                </a:cubicBezTo>
                <a:cubicBezTo>
                  <a:pt x="1213438" y="2143497"/>
                  <a:pt x="1211003" y="2150804"/>
                  <a:pt x="1205521" y="2155372"/>
                </a:cubicBezTo>
                <a:cubicBezTo>
                  <a:pt x="1191623" y="2166954"/>
                  <a:pt x="1179242" y="2166634"/>
                  <a:pt x="1163957" y="2173185"/>
                </a:cubicBezTo>
                <a:cubicBezTo>
                  <a:pt x="1112597" y="2195197"/>
                  <a:pt x="1164169" y="2177072"/>
                  <a:pt x="1122394" y="2190998"/>
                </a:cubicBezTo>
                <a:cubicBezTo>
                  <a:pt x="1099197" y="2214193"/>
                  <a:pt x="1123537" y="2193395"/>
                  <a:pt x="1092705" y="2208811"/>
                </a:cubicBezTo>
                <a:cubicBezTo>
                  <a:pt x="1086322" y="2212002"/>
                  <a:pt x="1081413" y="2217788"/>
                  <a:pt x="1074892" y="2220686"/>
                </a:cubicBezTo>
                <a:cubicBezTo>
                  <a:pt x="1063453" y="2225770"/>
                  <a:pt x="1051142" y="2228603"/>
                  <a:pt x="1039267" y="2232561"/>
                </a:cubicBezTo>
                <a:lnTo>
                  <a:pt x="1021454" y="2238499"/>
                </a:lnTo>
                <a:cubicBezTo>
                  <a:pt x="999143" y="2260808"/>
                  <a:pt x="1016466" y="2248236"/>
                  <a:pt x="968015" y="2256312"/>
                </a:cubicBezTo>
                <a:cubicBezTo>
                  <a:pt x="939823" y="2261011"/>
                  <a:pt x="932413" y="2264886"/>
                  <a:pt x="902700" y="2268187"/>
                </a:cubicBezTo>
                <a:cubicBezTo>
                  <a:pt x="879013" y="2270819"/>
                  <a:pt x="855199" y="2272146"/>
                  <a:pt x="831448" y="2274125"/>
                </a:cubicBezTo>
                <a:lnTo>
                  <a:pt x="570191" y="2268187"/>
                </a:lnTo>
                <a:cubicBezTo>
                  <a:pt x="557156" y="2267655"/>
                  <a:pt x="530357" y="2259033"/>
                  <a:pt x="516752" y="2256312"/>
                </a:cubicBezTo>
                <a:cubicBezTo>
                  <a:pt x="484667" y="2249895"/>
                  <a:pt x="484950" y="2252709"/>
                  <a:pt x="457376" y="2244437"/>
                </a:cubicBezTo>
                <a:cubicBezTo>
                  <a:pt x="445386" y="2240840"/>
                  <a:pt x="433625" y="2236519"/>
                  <a:pt x="421750" y="2232561"/>
                </a:cubicBezTo>
                <a:cubicBezTo>
                  <a:pt x="415812" y="2230582"/>
                  <a:pt x="410009" y="2228142"/>
                  <a:pt x="403937" y="2226624"/>
                </a:cubicBezTo>
                <a:cubicBezTo>
                  <a:pt x="350363" y="2213230"/>
                  <a:pt x="371919" y="2219909"/>
                  <a:pt x="338622" y="2208811"/>
                </a:cubicBezTo>
                <a:cubicBezTo>
                  <a:pt x="308533" y="2178720"/>
                  <a:pt x="347473" y="2214122"/>
                  <a:pt x="308934" y="2190998"/>
                </a:cubicBezTo>
                <a:cubicBezTo>
                  <a:pt x="304134" y="2188118"/>
                  <a:pt x="302066" y="2181626"/>
                  <a:pt x="297059" y="2179122"/>
                </a:cubicBezTo>
                <a:cubicBezTo>
                  <a:pt x="285863" y="2173524"/>
                  <a:pt x="273308" y="2171205"/>
                  <a:pt x="261433" y="2167247"/>
                </a:cubicBezTo>
                <a:lnTo>
                  <a:pt x="243620" y="2161309"/>
                </a:lnTo>
                <a:cubicBezTo>
                  <a:pt x="239661" y="2157351"/>
                  <a:pt x="236544" y="2152314"/>
                  <a:pt x="231744" y="2149434"/>
                </a:cubicBezTo>
                <a:cubicBezTo>
                  <a:pt x="226377" y="2146214"/>
                  <a:pt x="219529" y="2146295"/>
                  <a:pt x="213931" y="2143496"/>
                </a:cubicBezTo>
                <a:cubicBezTo>
                  <a:pt x="207548" y="2140305"/>
                  <a:pt x="202056" y="2135579"/>
                  <a:pt x="196118" y="2131621"/>
                </a:cubicBezTo>
                <a:cubicBezTo>
                  <a:pt x="167182" y="2088215"/>
                  <a:pt x="202932" y="2133943"/>
                  <a:pt x="166430" y="2107871"/>
                </a:cubicBezTo>
                <a:cubicBezTo>
                  <a:pt x="157319" y="2101363"/>
                  <a:pt x="142679" y="2084120"/>
                  <a:pt x="142679" y="2084120"/>
                </a:cubicBezTo>
                <a:cubicBezTo>
                  <a:pt x="140700" y="2078182"/>
                  <a:pt x="140652" y="2071194"/>
                  <a:pt x="136742" y="2066307"/>
                </a:cubicBezTo>
                <a:cubicBezTo>
                  <a:pt x="132284" y="2060735"/>
                  <a:pt x="124347" y="2059076"/>
                  <a:pt x="118929" y="2054432"/>
                </a:cubicBezTo>
                <a:cubicBezTo>
                  <a:pt x="110428" y="2047146"/>
                  <a:pt x="101388" y="2039997"/>
                  <a:pt x="95178" y="2030681"/>
                </a:cubicBezTo>
                <a:cubicBezTo>
                  <a:pt x="87261" y="2018806"/>
                  <a:pt x="81520" y="2005147"/>
                  <a:pt x="71428" y="1995055"/>
                </a:cubicBezTo>
                <a:lnTo>
                  <a:pt x="47677" y="1971304"/>
                </a:lnTo>
                <a:cubicBezTo>
                  <a:pt x="45698" y="1965366"/>
                  <a:pt x="44538" y="1959089"/>
                  <a:pt x="41739" y="1953491"/>
                </a:cubicBezTo>
                <a:cubicBezTo>
                  <a:pt x="38548" y="1947108"/>
                  <a:pt x="32762" y="1942199"/>
                  <a:pt x="29864" y="1935678"/>
                </a:cubicBezTo>
                <a:cubicBezTo>
                  <a:pt x="24780" y="1924239"/>
                  <a:pt x="21947" y="1911927"/>
                  <a:pt x="17989" y="1900052"/>
                </a:cubicBezTo>
                <a:lnTo>
                  <a:pt x="12051" y="1882239"/>
                </a:lnTo>
                <a:lnTo>
                  <a:pt x="6113" y="1864426"/>
                </a:lnTo>
                <a:cubicBezTo>
                  <a:pt x="1006" y="1828675"/>
                  <a:pt x="-4612" y="1817050"/>
                  <a:pt x="6113" y="1781299"/>
                </a:cubicBezTo>
                <a:cubicBezTo>
                  <a:pt x="8164" y="1774464"/>
                  <a:pt x="12416" y="1767944"/>
                  <a:pt x="17989" y="1763486"/>
                </a:cubicBezTo>
                <a:cubicBezTo>
                  <a:pt x="22876" y="1759576"/>
                  <a:pt x="30331" y="1760588"/>
                  <a:pt x="35802" y="1757548"/>
                </a:cubicBezTo>
                <a:cubicBezTo>
                  <a:pt x="59363" y="1744458"/>
                  <a:pt x="82758" y="1728949"/>
                  <a:pt x="95178" y="1704109"/>
                </a:cubicBezTo>
                <a:cubicBezTo>
                  <a:pt x="97977" y="1698511"/>
                  <a:pt x="100231" y="1692492"/>
                  <a:pt x="101116" y="1686296"/>
                </a:cubicBezTo>
                <a:cubicBezTo>
                  <a:pt x="102236" y="1678459"/>
                  <a:pt x="101116" y="1670463"/>
                  <a:pt x="101116" y="16625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835730" y="2636322"/>
            <a:ext cx="2875004" cy="511618"/>
          </a:xfrm>
          <a:custGeom>
            <a:avLst/>
            <a:gdLst>
              <a:gd name="connsiteX0" fmla="*/ 2867891 w 2875004"/>
              <a:gd name="connsiteY0" fmla="*/ 0 h 511618"/>
              <a:gd name="connsiteX1" fmla="*/ 2867891 w 2875004"/>
              <a:gd name="connsiteY1" fmla="*/ 160317 h 511618"/>
              <a:gd name="connsiteX2" fmla="*/ 2856015 w 2875004"/>
              <a:gd name="connsiteY2" fmla="*/ 195943 h 511618"/>
              <a:gd name="connsiteX3" fmla="*/ 2832265 w 2875004"/>
              <a:gd name="connsiteY3" fmla="*/ 231569 h 511618"/>
              <a:gd name="connsiteX4" fmla="*/ 2808514 w 2875004"/>
              <a:gd name="connsiteY4" fmla="*/ 255320 h 511618"/>
              <a:gd name="connsiteX5" fmla="*/ 2778826 w 2875004"/>
              <a:gd name="connsiteY5" fmla="*/ 285008 h 511618"/>
              <a:gd name="connsiteX6" fmla="*/ 2743200 w 2875004"/>
              <a:gd name="connsiteY6" fmla="*/ 326572 h 511618"/>
              <a:gd name="connsiteX7" fmla="*/ 2725387 w 2875004"/>
              <a:gd name="connsiteY7" fmla="*/ 332509 h 511618"/>
              <a:gd name="connsiteX8" fmla="*/ 2671948 w 2875004"/>
              <a:gd name="connsiteY8" fmla="*/ 368135 h 511618"/>
              <a:gd name="connsiteX9" fmla="*/ 2654135 w 2875004"/>
              <a:gd name="connsiteY9" fmla="*/ 380010 h 511618"/>
              <a:gd name="connsiteX10" fmla="*/ 2636322 w 2875004"/>
              <a:gd name="connsiteY10" fmla="*/ 391886 h 511618"/>
              <a:gd name="connsiteX11" fmla="*/ 2612571 w 2875004"/>
              <a:gd name="connsiteY11" fmla="*/ 403761 h 511618"/>
              <a:gd name="connsiteX12" fmla="*/ 2594758 w 2875004"/>
              <a:gd name="connsiteY12" fmla="*/ 409699 h 511618"/>
              <a:gd name="connsiteX13" fmla="*/ 2576945 w 2875004"/>
              <a:gd name="connsiteY13" fmla="*/ 421574 h 511618"/>
              <a:gd name="connsiteX14" fmla="*/ 2517569 w 2875004"/>
              <a:gd name="connsiteY14" fmla="*/ 439387 h 511618"/>
              <a:gd name="connsiteX15" fmla="*/ 2481943 w 2875004"/>
              <a:gd name="connsiteY15" fmla="*/ 451262 h 511618"/>
              <a:gd name="connsiteX16" fmla="*/ 2464130 w 2875004"/>
              <a:gd name="connsiteY16" fmla="*/ 457200 h 511618"/>
              <a:gd name="connsiteX17" fmla="*/ 2428504 w 2875004"/>
              <a:gd name="connsiteY17" fmla="*/ 463138 h 511618"/>
              <a:gd name="connsiteX18" fmla="*/ 2363189 w 2875004"/>
              <a:gd name="connsiteY18" fmla="*/ 480951 h 511618"/>
              <a:gd name="connsiteX19" fmla="*/ 2262249 w 2875004"/>
              <a:gd name="connsiteY19" fmla="*/ 498764 h 511618"/>
              <a:gd name="connsiteX20" fmla="*/ 2238499 w 2875004"/>
              <a:gd name="connsiteY20" fmla="*/ 504701 h 511618"/>
              <a:gd name="connsiteX21" fmla="*/ 1941615 w 2875004"/>
              <a:gd name="connsiteY21" fmla="*/ 504701 h 511618"/>
              <a:gd name="connsiteX22" fmla="*/ 1911927 w 2875004"/>
              <a:gd name="connsiteY22" fmla="*/ 498764 h 511618"/>
              <a:gd name="connsiteX23" fmla="*/ 1870364 w 2875004"/>
              <a:gd name="connsiteY23" fmla="*/ 492826 h 511618"/>
              <a:gd name="connsiteX24" fmla="*/ 1834738 w 2875004"/>
              <a:gd name="connsiteY24" fmla="*/ 480951 h 511618"/>
              <a:gd name="connsiteX25" fmla="*/ 1816925 w 2875004"/>
              <a:gd name="connsiteY25" fmla="*/ 475013 h 511618"/>
              <a:gd name="connsiteX26" fmla="*/ 1799112 w 2875004"/>
              <a:gd name="connsiteY26" fmla="*/ 463138 h 511618"/>
              <a:gd name="connsiteX27" fmla="*/ 1763486 w 2875004"/>
              <a:gd name="connsiteY27" fmla="*/ 451262 h 511618"/>
              <a:gd name="connsiteX28" fmla="*/ 1745673 w 2875004"/>
              <a:gd name="connsiteY28" fmla="*/ 439387 h 511618"/>
              <a:gd name="connsiteX29" fmla="*/ 1710047 w 2875004"/>
              <a:gd name="connsiteY29" fmla="*/ 427512 h 511618"/>
              <a:gd name="connsiteX30" fmla="*/ 1680358 w 2875004"/>
              <a:gd name="connsiteY30" fmla="*/ 409699 h 511618"/>
              <a:gd name="connsiteX31" fmla="*/ 1668483 w 2875004"/>
              <a:gd name="connsiteY31" fmla="*/ 397823 h 511618"/>
              <a:gd name="connsiteX32" fmla="*/ 1632857 w 2875004"/>
              <a:gd name="connsiteY32" fmla="*/ 385948 h 511618"/>
              <a:gd name="connsiteX33" fmla="*/ 1615044 w 2875004"/>
              <a:gd name="connsiteY33" fmla="*/ 380010 h 511618"/>
              <a:gd name="connsiteX34" fmla="*/ 1579418 w 2875004"/>
              <a:gd name="connsiteY34" fmla="*/ 362197 h 511618"/>
              <a:gd name="connsiteX35" fmla="*/ 1561605 w 2875004"/>
              <a:gd name="connsiteY35" fmla="*/ 350322 h 511618"/>
              <a:gd name="connsiteX36" fmla="*/ 1525979 w 2875004"/>
              <a:gd name="connsiteY36" fmla="*/ 338447 h 511618"/>
              <a:gd name="connsiteX37" fmla="*/ 1508166 w 2875004"/>
              <a:gd name="connsiteY37" fmla="*/ 326572 h 511618"/>
              <a:gd name="connsiteX38" fmla="*/ 1490353 w 2875004"/>
              <a:gd name="connsiteY38" fmla="*/ 320634 h 511618"/>
              <a:gd name="connsiteX39" fmla="*/ 1472540 w 2875004"/>
              <a:gd name="connsiteY39" fmla="*/ 302821 h 511618"/>
              <a:gd name="connsiteX40" fmla="*/ 1454727 w 2875004"/>
              <a:gd name="connsiteY40" fmla="*/ 296883 h 511618"/>
              <a:gd name="connsiteX41" fmla="*/ 1419101 w 2875004"/>
              <a:gd name="connsiteY41" fmla="*/ 273133 h 511618"/>
              <a:gd name="connsiteX42" fmla="*/ 1407226 w 2875004"/>
              <a:gd name="connsiteY42" fmla="*/ 261257 h 511618"/>
              <a:gd name="connsiteX43" fmla="*/ 1389413 w 2875004"/>
              <a:gd name="connsiteY43" fmla="*/ 255320 h 511618"/>
              <a:gd name="connsiteX44" fmla="*/ 1377538 w 2875004"/>
              <a:gd name="connsiteY44" fmla="*/ 243444 h 511618"/>
              <a:gd name="connsiteX45" fmla="*/ 1341912 w 2875004"/>
              <a:gd name="connsiteY45" fmla="*/ 231569 h 511618"/>
              <a:gd name="connsiteX46" fmla="*/ 1324099 w 2875004"/>
              <a:gd name="connsiteY46" fmla="*/ 225631 h 511618"/>
              <a:gd name="connsiteX47" fmla="*/ 1294410 w 2875004"/>
              <a:gd name="connsiteY47" fmla="*/ 219694 h 511618"/>
              <a:gd name="connsiteX48" fmla="*/ 1258784 w 2875004"/>
              <a:gd name="connsiteY48" fmla="*/ 207818 h 511618"/>
              <a:gd name="connsiteX49" fmla="*/ 1151906 w 2875004"/>
              <a:gd name="connsiteY49" fmla="*/ 195943 h 511618"/>
              <a:gd name="connsiteX50" fmla="*/ 979714 w 2875004"/>
              <a:gd name="connsiteY50" fmla="*/ 201881 h 511618"/>
              <a:gd name="connsiteX51" fmla="*/ 950026 w 2875004"/>
              <a:gd name="connsiteY51" fmla="*/ 219694 h 511618"/>
              <a:gd name="connsiteX52" fmla="*/ 914400 w 2875004"/>
              <a:gd name="connsiteY52" fmla="*/ 231569 h 511618"/>
              <a:gd name="connsiteX53" fmla="*/ 860961 w 2875004"/>
              <a:gd name="connsiteY53" fmla="*/ 249382 h 511618"/>
              <a:gd name="connsiteX54" fmla="*/ 825335 w 2875004"/>
              <a:gd name="connsiteY54" fmla="*/ 267195 h 511618"/>
              <a:gd name="connsiteX55" fmla="*/ 801584 w 2875004"/>
              <a:gd name="connsiteY55" fmla="*/ 273133 h 511618"/>
              <a:gd name="connsiteX56" fmla="*/ 783771 w 2875004"/>
              <a:gd name="connsiteY56" fmla="*/ 285008 h 511618"/>
              <a:gd name="connsiteX57" fmla="*/ 688769 w 2875004"/>
              <a:gd name="connsiteY57" fmla="*/ 302821 h 511618"/>
              <a:gd name="connsiteX58" fmla="*/ 706582 w 2875004"/>
              <a:gd name="connsiteY58" fmla="*/ 290946 h 511618"/>
              <a:gd name="connsiteX59" fmla="*/ 724395 w 2875004"/>
              <a:gd name="connsiteY59" fmla="*/ 285008 h 511618"/>
              <a:gd name="connsiteX60" fmla="*/ 712519 w 2875004"/>
              <a:gd name="connsiteY60" fmla="*/ 273133 h 511618"/>
              <a:gd name="connsiteX61" fmla="*/ 694706 w 2875004"/>
              <a:gd name="connsiteY61" fmla="*/ 267195 h 511618"/>
              <a:gd name="connsiteX62" fmla="*/ 641267 w 2875004"/>
              <a:gd name="connsiteY62" fmla="*/ 243444 h 511618"/>
              <a:gd name="connsiteX63" fmla="*/ 599704 w 2875004"/>
              <a:gd name="connsiteY63" fmla="*/ 231569 h 511618"/>
              <a:gd name="connsiteX64" fmla="*/ 581891 w 2875004"/>
              <a:gd name="connsiteY64" fmla="*/ 225631 h 511618"/>
              <a:gd name="connsiteX65" fmla="*/ 534389 w 2875004"/>
              <a:gd name="connsiteY65" fmla="*/ 213756 h 511618"/>
              <a:gd name="connsiteX66" fmla="*/ 486888 w 2875004"/>
              <a:gd name="connsiteY66" fmla="*/ 201881 h 511618"/>
              <a:gd name="connsiteX67" fmla="*/ 415636 w 2875004"/>
              <a:gd name="connsiteY67" fmla="*/ 195943 h 511618"/>
              <a:gd name="connsiteX68" fmla="*/ 261257 w 2875004"/>
              <a:gd name="connsiteY68" fmla="*/ 207818 h 511618"/>
              <a:gd name="connsiteX69" fmla="*/ 243444 w 2875004"/>
              <a:gd name="connsiteY69" fmla="*/ 213756 h 511618"/>
              <a:gd name="connsiteX70" fmla="*/ 213756 w 2875004"/>
              <a:gd name="connsiteY70" fmla="*/ 237507 h 511618"/>
              <a:gd name="connsiteX71" fmla="*/ 207818 w 2875004"/>
              <a:gd name="connsiteY71" fmla="*/ 267195 h 511618"/>
              <a:gd name="connsiteX72" fmla="*/ 154379 w 2875004"/>
              <a:gd name="connsiteY72" fmla="*/ 290946 h 511618"/>
              <a:gd name="connsiteX73" fmla="*/ 100940 w 2875004"/>
              <a:gd name="connsiteY73" fmla="*/ 308759 h 511618"/>
              <a:gd name="connsiteX74" fmla="*/ 65314 w 2875004"/>
              <a:gd name="connsiteY74" fmla="*/ 320634 h 511618"/>
              <a:gd name="connsiteX75" fmla="*/ 29688 w 2875004"/>
              <a:gd name="connsiteY75" fmla="*/ 338447 h 511618"/>
              <a:gd name="connsiteX76" fmla="*/ 5938 w 2875004"/>
              <a:gd name="connsiteY76" fmla="*/ 374073 h 511618"/>
              <a:gd name="connsiteX77" fmla="*/ 0 w 2875004"/>
              <a:gd name="connsiteY77" fmla="*/ 391886 h 51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875004" h="511618">
                <a:moveTo>
                  <a:pt x="2867891" y="0"/>
                </a:moveTo>
                <a:cubicBezTo>
                  <a:pt x="2875720" y="70466"/>
                  <a:pt x="2878900" y="72247"/>
                  <a:pt x="2867891" y="160317"/>
                </a:cubicBezTo>
                <a:cubicBezTo>
                  <a:pt x="2866338" y="172738"/>
                  <a:pt x="2862958" y="185527"/>
                  <a:pt x="2856015" y="195943"/>
                </a:cubicBezTo>
                <a:cubicBezTo>
                  <a:pt x="2848098" y="207818"/>
                  <a:pt x="2842357" y="221477"/>
                  <a:pt x="2832265" y="231569"/>
                </a:cubicBezTo>
                <a:cubicBezTo>
                  <a:pt x="2824348" y="239486"/>
                  <a:pt x="2814724" y="246004"/>
                  <a:pt x="2808514" y="255320"/>
                </a:cubicBezTo>
                <a:cubicBezTo>
                  <a:pt x="2792681" y="279071"/>
                  <a:pt x="2802577" y="269175"/>
                  <a:pt x="2778826" y="285008"/>
                </a:cubicBezTo>
                <a:cubicBezTo>
                  <a:pt x="2771228" y="296405"/>
                  <a:pt x="2755542" y="322459"/>
                  <a:pt x="2743200" y="326572"/>
                </a:cubicBezTo>
                <a:lnTo>
                  <a:pt x="2725387" y="332509"/>
                </a:lnTo>
                <a:lnTo>
                  <a:pt x="2671948" y="368135"/>
                </a:lnTo>
                <a:lnTo>
                  <a:pt x="2654135" y="380010"/>
                </a:lnTo>
                <a:cubicBezTo>
                  <a:pt x="2648197" y="383969"/>
                  <a:pt x="2642705" y="388695"/>
                  <a:pt x="2636322" y="391886"/>
                </a:cubicBezTo>
                <a:cubicBezTo>
                  <a:pt x="2628405" y="395844"/>
                  <a:pt x="2620707" y="400274"/>
                  <a:pt x="2612571" y="403761"/>
                </a:cubicBezTo>
                <a:cubicBezTo>
                  <a:pt x="2606818" y="406226"/>
                  <a:pt x="2600356" y="406900"/>
                  <a:pt x="2594758" y="409699"/>
                </a:cubicBezTo>
                <a:cubicBezTo>
                  <a:pt x="2588375" y="412890"/>
                  <a:pt x="2583466" y="418676"/>
                  <a:pt x="2576945" y="421574"/>
                </a:cubicBezTo>
                <a:cubicBezTo>
                  <a:pt x="2547885" y="434489"/>
                  <a:pt x="2544135" y="431417"/>
                  <a:pt x="2517569" y="439387"/>
                </a:cubicBezTo>
                <a:cubicBezTo>
                  <a:pt x="2505579" y="442984"/>
                  <a:pt x="2493818" y="447304"/>
                  <a:pt x="2481943" y="451262"/>
                </a:cubicBezTo>
                <a:cubicBezTo>
                  <a:pt x="2476005" y="453241"/>
                  <a:pt x="2470304" y="456171"/>
                  <a:pt x="2464130" y="457200"/>
                </a:cubicBezTo>
                <a:lnTo>
                  <a:pt x="2428504" y="463138"/>
                </a:lnTo>
                <a:cubicBezTo>
                  <a:pt x="2377164" y="483673"/>
                  <a:pt x="2421158" y="468529"/>
                  <a:pt x="2363189" y="480951"/>
                </a:cubicBezTo>
                <a:cubicBezTo>
                  <a:pt x="2275842" y="499668"/>
                  <a:pt x="2356572" y="488283"/>
                  <a:pt x="2262249" y="498764"/>
                </a:cubicBezTo>
                <a:cubicBezTo>
                  <a:pt x="2254332" y="500743"/>
                  <a:pt x="2246588" y="503623"/>
                  <a:pt x="2238499" y="504701"/>
                </a:cubicBezTo>
                <a:cubicBezTo>
                  <a:pt x="2134231" y="518603"/>
                  <a:pt x="2061017" y="507763"/>
                  <a:pt x="1941615" y="504701"/>
                </a:cubicBezTo>
                <a:cubicBezTo>
                  <a:pt x="1931719" y="502722"/>
                  <a:pt x="1921882" y="500423"/>
                  <a:pt x="1911927" y="498764"/>
                </a:cubicBezTo>
                <a:cubicBezTo>
                  <a:pt x="1898122" y="496463"/>
                  <a:pt x="1884001" y="495973"/>
                  <a:pt x="1870364" y="492826"/>
                </a:cubicBezTo>
                <a:cubicBezTo>
                  <a:pt x="1858167" y="490011"/>
                  <a:pt x="1846613" y="484909"/>
                  <a:pt x="1834738" y="480951"/>
                </a:cubicBezTo>
                <a:cubicBezTo>
                  <a:pt x="1828800" y="478972"/>
                  <a:pt x="1822133" y="478485"/>
                  <a:pt x="1816925" y="475013"/>
                </a:cubicBezTo>
                <a:cubicBezTo>
                  <a:pt x="1810987" y="471055"/>
                  <a:pt x="1805633" y="466036"/>
                  <a:pt x="1799112" y="463138"/>
                </a:cubicBezTo>
                <a:cubicBezTo>
                  <a:pt x="1787673" y="458054"/>
                  <a:pt x="1773902" y="458205"/>
                  <a:pt x="1763486" y="451262"/>
                </a:cubicBezTo>
                <a:cubicBezTo>
                  <a:pt x="1757548" y="447304"/>
                  <a:pt x="1752194" y="442285"/>
                  <a:pt x="1745673" y="439387"/>
                </a:cubicBezTo>
                <a:cubicBezTo>
                  <a:pt x="1734234" y="434303"/>
                  <a:pt x="1710047" y="427512"/>
                  <a:pt x="1710047" y="427512"/>
                </a:cubicBezTo>
                <a:cubicBezTo>
                  <a:pt x="1679953" y="397418"/>
                  <a:pt x="1718901" y="432825"/>
                  <a:pt x="1680358" y="409699"/>
                </a:cubicBezTo>
                <a:cubicBezTo>
                  <a:pt x="1675558" y="406819"/>
                  <a:pt x="1673490" y="400327"/>
                  <a:pt x="1668483" y="397823"/>
                </a:cubicBezTo>
                <a:cubicBezTo>
                  <a:pt x="1657287" y="392225"/>
                  <a:pt x="1644732" y="389906"/>
                  <a:pt x="1632857" y="385948"/>
                </a:cubicBezTo>
                <a:cubicBezTo>
                  <a:pt x="1626919" y="383969"/>
                  <a:pt x="1620252" y="383482"/>
                  <a:pt x="1615044" y="380010"/>
                </a:cubicBezTo>
                <a:cubicBezTo>
                  <a:pt x="1563995" y="345978"/>
                  <a:pt x="1628584" y="386780"/>
                  <a:pt x="1579418" y="362197"/>
                </a:cubicBezTo>
                <a:cubicBezTo>
                  <a:pt x="1573035" y="359006"/>
                  <a:pt x="1568126" y="353220"/>
                  <a:pt x="1561605" y="350322"/>
                </a:cubicBezTo>
                <a:cubicBezTo>
                  <a:pt x="1550166" y="345238"/>
                  <a:pt x="1525979" y="338447"/>
                  <a:pt x="1525979" y="338447"/>
                </a:cubicBezTo>
                <a:cubicBezTo>
                  <a:pt x="1520041" y="334489"/>
                  <a:pt x="1514549" y="329763"/>
                  <a:pt x="1508166" y="326572"/>
                </a:cubicBezTo>
                <a:cubicBezTo>
                  <a:pt x="1502568" y="323773"/>
                  <a:pt x="1495561" y="324106"/>
                  <a:pt x="1490353" y="320634"/>
                </a:cubicBezTo>
                <a:cubicBezTo>
                  <a:pt x="1483366" y="315976"/>
                  <a:pt x="1479527" y="307479"/>
                  <a:pt x="1472540" y="302821"/>
                </a:cubicBezTo>
                <a:cubicBezTo>
                  <a:pt x="1467332" y="299349"/>
                  <a:pt x="1460198" y="299923"/>
                  <a:pt x="1454727" y="296883"/>
                </a:cubicBezTo>
                <a:cubicBezTo>
                  <a:pt x="1442251" y="289952"/>
                  <a:pt x="1429193" y="283225"/>
                  <a:pt x="1419101" y="273133"/>
                </a:cubicBezTo>
                <a:cubicBezTo>
                  <a:pt x="1415143" y="269174"/>
                  <a:pt x="1412026" y="264137"/>
                  <a:pt x="1407226" y="261257"/>
                </a:cubicBezTo>
                <a:cubicBezTo>
                  <a:pt x="1401859" y="258037"/>
                  <a:pt x="1395351" y="257299"/>
                  <a:pt x="1389413" y="255320"/>
                </a:cubicBezTo>
                <a:cubicBezTo>
                  <a:pt x="1385455" y="251361"/>
                  <a:pt x="1382545" y="245948"/>
                  <a:pt x="1377538" y="243444"/>
                </a:cubicBezTo>
                <a:cubicBezTo>
                  <a:pt x="1366342" y="237846"/>
                  <a:pt x="1353787" y="235527"/>
                  <a:pt x="1341912" y="231569"/>
                </a:cubicBezTo>
                <a:cubicBezTo>
                  <a:pt x="1335974" y="229590"/>
                  <a:pt x="1330236" y="226858"/>
                  <a:pt x="1324099" y="225631"/>
                </a:cubicBezTo>
                <a:cubicBezTo>
                  <a:pt x="1314203" y="223652"/>
                  <a:pt x="1304147" y="222349"/>
                  <a:pt x="1294410" y="219694"/>
                </a:cubicBezTo>
                <a:cubicBezTo>
                  <a:pt x="1282333" y="216400"/>
                  <a:pt x="1271250" y="208951"/>
                  <a:pt x="1258784" y="207818"/>
                </a:cubicBezTo>
                <a:cubicBezTo>
                  <a:pt x="1179532" y="200614"/>
                  <a:pt x="1215111" y="204973"/>
                  <a:pt x="1151906" y="195943"/>
                </a:cubicBezTo>
                <a:cubicBezTo>
                  <a:pt x="1094509" y="197922"/>
                  <a:pt x="1037034" y="198299"/>
                  <a:pt x="979714" y="201881"/>
                </a:cubicBezTo>
                <a:cubicBezTo>
                  <a:pt x="950073" y="203734"/>
                  <a:pt x="972156" y="208629"/>
                  <a:pt x="950026" y="219694"/>
                </a:cubicBezTo>
                <a:cubicBezTo>
                  <a:pt x="938830" y="225292"/>
                  <a:pt x="926275" y="227611"/>
                  <a:pt x="914400" y="231569"/>
                </a:cubicBezTo>
                <a:lnTo>
                  <a:pt x="860961" y="249382"/>
                </a:lnTo>
                <a:cubicBezTo>
                  <a:pt x="785893" y="274406"/>
                  <a:pt x="905917" y="232660"/>
                  <a:pt x="825335" y="267195"/>
                </a:cubicBezTo>
                <a:cubicBezTo>
                  <a:pt x="817834" y="270410"/>
                  <a:pt x="809501" y="271154"/>
                  <a:pt x="801584" y="273133"/>
                </a:cubicBezTo>
                <a:cubicBezTo>
                  <a:pt x="795646" y="277091"/>
                  <a:pt x="790292" y="282110"/>
                  <a:pt x="783771" y="285008"/>
                </a:cubicBezTo>
                <a:cubicBezTo>
                  <a:pt x="746855" y="301415"/>
                  <a:pt x="732666" y="298431"/>
                  <a:pt x="688769" y="302821"/>
                </a:cubicBezTo>
                <a:cubicBezTo>
                  <a:pt x="694707" y="298863"/>
                  <a:pt x="700199" y="294137"/>
                  <a:pt x="706582" y="290946"/>
                </a:cubicBezTo>
                <a:cubicBezTo>
                  <a:pt x="712180" y="288147"/>
                  <a:pt x="722416" y="290946"/>
                  <a:pt x="724395" y="285008"/>
                </a:cubicBezTo>
                <a:cubicBezTo>
                  <a:pt x="726165" y="279697"/>
                  <a:pt x="717319" y="276013"/>
                  <a:pt x="712519" y="273133"/>
                </a:cubicBezTo>
                <a:cubicBezTo>
                  <a:pt x="707152" y="269913"/>
                  <a:pt x="700304" y="269994"/>
                  <a:pt x="694706" y="267195"/>
                </a:cubicBezTo>
                <a:cubicBezTo>
                  <a:pt x="638255" y="238969"/>
                  <a:pt x="733169" y="274078"/>
                  <a:pt x="641267" y="243444"/>
                </a:cubicBezTo>
                <a:cubicBezTo>
                  <a:pt x="598571" y="229212"/>
                  <a:pt x="651876" y="246476"/>
                  <a:pt x="599704" y="231569"/>
                </a:cubicBezTo>
                <a:cubicBezTo>
                  <a:pt x="593686" y="229849"/>
                  <a:pt x="587929" y="227278"/>
                  <a:pt x="581891" y="225631"/>
                </a:cubicBezTo>
                <a:cubicBezTo>
                  <a:pt x="566145" y="221337"/>
                  <a:pt x="549873" y="218918"/>
                  <a:pt x="534389" y="213756"/>
                </a:cubicBezTo>
                <a:cubicBezTo>
                  <a:pt x="515483" y="207454"/>
                  <a:pt x="509039" y="204487"/>
                  <a:pt x="486888" y="201881"/>
                </a:cubicBezTo>
                <a:cubicBezTo>
                  <a:pt x="463218" y="199096"/>
                  <a:pt x="439387" y="197922"/>
                  <a:pt x="415636" y="195943"/>
                </a:cubicBezTo>
                <a:cubicBezTo>
                  <a:pt x="352695" y="198940"/>
                  <a:pt x="314327" y="194551"/>
                  <a:pt x="261257" y="207818"/>
                </a:cubicBezTo>
                <a:cubicBezTo>
                  <a:pt x="255185" y="209336"/>
                  <a:pt x="249042" y="210957"/>
                  <a:pt x="243444" y="213756"/>
                </a:cubicBezTo>
                <a:cubicBezTo>
                  <a:pt x="228461" y="221247"/>
                  <a:pt x="224802" y="226460"/>
                  <a:pt x="213756" y="237507"/>
                </a:cubicBezTo>
                <a:cubicBezTo>
                  <a:pt x="211777" y="247403"/>
                  <a:pt x="212825" y="258433"/>
                  <a:pt x="207818" y="267195"/>
                </a:cubicBezTo>
                <a:cubicBezTo>
                  <a:pt x="201176" y="278817"/>
                  <a:pt x="158908" y="289436"/>
                  <a:pt x="154379" y="290946"/>
                </a:cubicBezTo>
                <a:lnTo>
                  <a:pt x="100940" y="308759"/>
                </a:lnTo>
                <a:cubicBezTo>
                  <a:pt x="100935" y="308761"/>
                  <a:pt x="65318" y="320631"/>
                  <a:pt x="65314" y="320634"/>
                </a:cubicBezTo>
                <a:cubicBezTo>
                  <a:pt x="42293" y="335981"/>
                  <a:pt x="54271" y="330252"/>
                  <a:pt x="29688" y="338447"/>
                </a:cubicBezTo>
                <a:cubicBezTo>
                  <a:pt x="21771" y="350322"/>
                  <a:pt x="10452" y="360533"/>
                  <a:pt x="5938" y="374073"/>
                </a:cubicBezTo>
                <a:lnTo>
                  <a:pt x="0" y="39188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663538" y="2654135"/>
            <a:ext cx="2885704" cy="398311"/>
          </a:xfrm>
          <a:custGeom>
            <a:avLst/>
            <a:gdLst>
              <a:gd name="connsiteX0" fmla="*/ 2885704 w 2885704"/>
              <a:gd name="connsiteY0" fmla="*/ 5938 h 398311"/>
              <a:gd name="connsiteX1" fmla="*/ 2867891 w 2885704"/>
              <a:gd name="connsiteY1" fmla="*/ 35626 h 398311"/>
              <a:gd name="connsiteX2" fmla="*/ 2850078 w 2885704"/>
              <a:gd name="connsiteY2" fmla="*/ 112816 h 398311"/>
              <a:gd name="connsiteX3" fmla="*/ 2826327 w 2885704"/>
              <a:gd name="connsiteY3" fmla="*/ 142504 h 398311"/>
              <a:gd name="connsiteX4" fmla="*/ 2820389 w 2885704"/>
              <a:gd name="connsiteY4" fmla="*/ 160317 h 398311"/>
              <a:gd name="connsiteX5" fmla="*/ 2802576 w 2885704"/>
              <a:gd name="connsiteY5" fmla="*/ 166255 h 398311"/>
              <a:gd name="connsiteX6" fmla="*/ 2766950 w 2885704"/>
              <a:gd name="connsiteY6" fmla="*/ 190005 h 398311"/>
              <a:gd name="connsiteX7" fmla="*/ 2755075 w 2885704"/>
              <a:gd name="connsiteY7" fmla="*/ 201881 h 398311"/>
              <a:gd name="connsiteX8" fmla="*/ 2737262 w 2885704"/>
              <a:gd name="connsiteY8" fmla="*/ 207818 h 398311"/>
              <a:gd name="connsiteX9" fmla="*/ 2707574 w 2885704"/>
              <a:gd name="connsiteY9" fmla="*/ 225631 h 398311"/>
              <a:gd name="connsiteX10" fmla="*/ 2677885 w 2885704"/>
              <a:gd name="connsiteY10" fmla="*/ 249382 h 398311"/>
              <a:gd name="connsiteX11" fmla="*/ 2660072 w 2885704"/>
              <a:gd name="connsiteY11" fmla="*/ 255320 h 398311"/>
              <a:gd name="connsiteX12" fmla="*/ 2642259 w 2885704"/>
              <a:gd name="connsiteY12" fmla="*/ 267195 h 398311"/>
              <a:gd name="connsiteX13" fmla="*/ 2624446 w 2885704"/>
              <a:gd name="connsiteY13" fmla="*/ 273133 h 398311"/>
              <a:gd name="connsiteX14" fmla="*/ 2606633 w 2885704"/>
              <a:gd name="connsiteY14" fmla="*/ 285008 h 398311"/>
              <a:gd name="connsiteX15" fmla="*/ 2565070 w 2885704"/>
              <a:gd name="connsiteY15" fmla="*/ 296883 h 398311"/>
              <a:gd name="connsiteX16" fmla="*/ 2547257 w 2885704"/>
              <a:gd name="connsiteY16" fmla="*/ 302821 h 398311"/>
              <a:gd name="connsiteX17" fmla="*/ 2511631 w 2885704"/>
              <a:gd name="connsiteY17" fmla="*/ 308759 h 398311"/>
              <a:gd name="connsiteX18" fmla="*/ 2470067 w 2885704"/>
              <a:gd name="connsiteY18" fmla="*/ 320634 h 398311"/>
              <a:gd name="connsiteX19" fmla="*/ 2428504 w 2885704"/>
              <a:gd name="connsiteY19" fmla="*/ 326571 h 398311"/>
              <a:gd name="connsiteX20" fmla="*/ 2410691 w 2885704"/>
              <a:gd name="connsiteY20" fmla="*/ 332509 h 398311"/>
              <a:gd name="connsiteX21" fmla="*/ 2232561 w 2885704"/>
              <a:gd name="connsiteY21" fmla="*/ 332509 h 398311"/>
              <a:gd name="connsiteX22" fmla="*/ 2185059 w 2885704"/>
              <a:gd name="connsiteY22" fmla="*/ 320634 h 398311"/>
              <a:gd name="connsiteX23" fmla="*/ 2149433 w 2885704"/>
              <a:gd name="connsiteY23" fmla="*/ 308759 h 398311"/>
              <a:gd name="connsiteX24" fmla="*/ 2107870 w 2885704"/>
              <a:gd name="connsiteY24" fmla="*/ 302821 h 398311"/>
              <a:gd name="connsiteX25" fmla="*/ 2084119 w 2885704"/>
              <a:gd name="connsiteY25" fmla="*/ 296883 h 398311"/>
              <a:gd name="connsiteX26" fmla="*/ 2024743 w 2885704"/>
              <a:gd name="connsiteY26" fmla="*/ 285008 h 398311"/>
              <a:gd name="connsiteX27" fmla="*/ 2006930 w 2885704"/>
              <a:gd name="connsiteY27" fmla="*/ 279070 h 398311"/>
              <a:gd name="connsiteX28" fmla="*/ 1971304 w 2885704"/>
              <a:gd name="connsiteY28" fmla="*/ 273133 h 398311"/>
              <a:gd name="connsiteX29" fmla="*/ 1911927 w 2885704"/>
              <a:gd name="connsiteY29" fmla="*/ 255320 h 398311"/>
              <a:gd name="connsiteX30" fmla="*/ 1894114 w 2885704"/>
              <a:gd name="connsiteY30" fmla="*/ 249382 h 398311"/>
              <a:gd name="connsiteX31" fmla="*/ 1876301 w 2885704"/>
              <a:gd name="connsiteY31" fmla="*/ 243444 h 398311"/>
              <a:gd name="connsiteX32" fmla="*/ 1834737 w 2885704"/>
              <a:gd name="connsiteY32" fmla="*/ 231569 h 398311"/>
              <a:gd name="connsiteX33" fmla="*/ 1810987 w 2885704"/>
              <a:gd name="connsiteY33" fmla="*/ 225631 h 398311"/>
              <a:gd name="connsiteX34" fmla="*/ 1775361 w 2885704"/>
              <a:gd name="connsiteY34" fmla="*/ 213756 h 398311"/>
              <a:gd name="connsiteX35" fmla="*/ 1751610 w 2885704"/>
              <a:gd name="connsiteY35" fmla="*/ 207818 h 398311"/>
              <a:gd name="connsiteX36" fmla="*/ 1715984 w 2885704"/>
              <a:gd name="connsiteY36" fmla="*/ 195943 h 398311"/>
              <a:gd name="connsiteX37" fmla="*/ 1680358 w 2885704"/>
              <a:gd name="connsiteY37" fmla="*/ 184068 h 398311"/>
              <a:gd name="connsiteX38" fmla="*/ 1662545 w 2885704"/>
              <a:gd name="connsiteY38" fmla="*/ 178130 h 398311"/>
              <a:gd name="connsiteX39" fmla="*/ 1644732 w 2885704"/>
              <a:gd name="connsiteY39" fmla="*/ 166255 h 398311"/>
              <a:gd name="connsiteX40" fmla="*/ 1609106 w 2885704"/>
              <a:gd name="connsiteY40" fmla="*/ 154379 h 398311"/>
              <a:gd name="connsiteX41" fmla="*/ 1573480 w 2885704"/>
              <a:gd name="connsiteY41" fmla="*/ 142504 h 398311"/>
              <a:gd name="connsiteX42" fmla="*/ 1555667 w 2885704"/>
              <a:gd name="connsiteY42" fmla="*/ 136566 h 398311"/>
              <a:gd name="connsiteX43" fmla="*/ 1537854 w 2885704"/>
              <a:gd name="connsiteY43" fmla="*/ 124691 h 398311"/>
              <a:gd name="connsiteX44" fmla="*/ 1502228 w 2885704"/>
              <a:gd name="connsiteY44" fmla="*/ 112816 h 398311"/>
              <a:gd name="connsiteX45" fmla="*/ 1484415 w 2885704"/>
              <a:gd name="connsiteY45" fmla="*/ 106878 h 398311"/>
              <a:gd name="connsiteX46" fmla="*/ 1466602 w 2885704"/>
              <a:gd name="connsiteY46" fmla="*/ 100940 h 398311"/>
              <a:gd name="connsiteX47" fmla="*/ 1442852 w 2885704"/>
              <a:gd name="connsiteY47" fmla="*/ 95003 h 398311"/>
              <a:gd name="connsiteX48" fmla="*/ 1425039 w 2885704"/>
              <a:gd name="connsiteY48" fmla="*/ 89065 h 398311"/>
              <a:gd name="connsiteX49" fmla="*/ 1395350 w 2885704"/>
              <a:gd name="connsiteY49" fmla="*/ 83127 h 398311"/>
              <a:gd name="connsiteX50" fmla="*/ 1359724 w 2885704"/>
              <a:gd name="connsiteY50" fmla="*/ 71252 h 398311"/>
              <a:gd name="connsiteX51" fmla="*/ 1335974 w 2885704"/>
              <a:gd name="connsiteY51" fmla="*/ 65314 h 398311"/>
              <a:gd name="connsiteX52" fmla="*/ 1300348 w 2885704"/>
              <a:gd name="connsiteY52" fmla="*/ 53439 h 398311"/>
              <a:gd name="connsiteX53" fmla="*/ 1276597 w 2885704"/>
              <a:gd name="connsiteY53" fmla="*/ 47501 h 398311"/>
              <a:gd name="connsiteX54" fmla="*/ 1258784 w 2885704"/>
              <a:gd name="connsiteY54" fmla="*/ 41564 h 398311"/>
              <a:gd name="connsiteX55" fmla="*/ 1229096 w 2885704"/>
              <a:gd name="connsiteY55" fmla="*/ 35626 h 398311"/>
              <a:gd name="connsiteX56" fmla="*/ 1157844 w 2885704"/>
              <a:gd name="connsiteY56" fmla="*/ 17813 h 398311"/>
              <a:gd name="connsiteX57" fmla="*/ 1134093 w 2885704"/>
              <a:gd name="connsiteY57" fmla="*/ 11875 h 398311"/>
              <a:gd name="connsiteX58" fmla="*/ 1116280 w 2885704"/>
              <a:gd name="connsiteY58" fmla="*/ 5938 h 398311"/>
              <a:gd name="connsiteX59" fmla="*/ 1068779 w 2885704"/>
              <a:gd name="connsiteY59" fmla="*/ 0 h 398311"/>
              <a:gd name="connsiteX60" fmla="*/ 843148 w 2885704"/>
              <a:gd name="connsiteY60" fmla="*/ 5938 h 398311"/>
              <a:gd name="connsiteX61" fmla="*/ 807522 w 2885704"/>
              <a:gd name="connsiteY61" fmla="*/ 17813 h 398311"/>
              <a:gd name="connsiteX62" fmla="*/ 771896 w 2885704"/>
              <a:gd name="connsiteY62" fmla="*/ 23751 h 398311"/>
              <a:gd name="connsiteX63" fmla="*/ 736270 w 2885704"/>
              <a:gd name="connsiteY63" fmla="*/ 35626 h 398311"/>
              <a:gd name="connsiteX64" fmla="*/ 700644 w 2885704"/>
              <a:gd name="connsiteY64" fmla="*/ 41564 h 398311"/>
              <a:gd name="connsiteX65" fmla="*/ 682831 w 2885704"/>
              <a:gd name="connsiteY65" fmla="*/ 47501 h 398311"/>
              <a:gd name="connsiteX66" fmla="*/ 552202 w 2885704"/>
              <a:gd name="connsiteY66" fmla="*/ 59377 h 398311"/>
              <a:gd name="connsiteX67" fmla="*/ 522514 w 2885704"/>
              <a:gd name="connsiteY67" fmla="*/ 65314 h 398311"/>
              <a:gd name="connsiteX68" fmla="*/ 480950 w 2885704"/>
              <a:gd name="connsiteY68" fmla="*/ 71252 h 398311"/>
              <a:gd name="connsiteX69" fmla="*/ 433449 w 2885704"/>
              <a:gd name="connsiteY69" fmla="*/ 83127 h 398311"/>
              <a:gd name="connsiteX70" fmla="*/ 391885 w 2885704"/>
              <a:gd name="connsiteY70" fmla="*/ 89065 h 398311"/>
              <a:gd name="connsiteX71" fmla="*/ 368135 w 2885704"/>
              <a:gd name="connsiteY71" fmla="*/ 95003 h 398311"/>
              <a:gd name="connsiteX72" fmla="*/ 308758 w 2885704"/>
              <a:gd name="connsiteY72" fmla="*/ 100940 h 398311"/>
              <a:gd name="connsiteX73" fmla="*/ 267194 w 2885704"/>
              <a:gd name="connsiteY73" fmla="*/ 112816 h 398311"/>
              <a:gd name="connsiteX74" fmla="*/ 243444 w 2885704"/>
              <a:gd name="connsiteY74" fmla="*/ 118753 h 398311"/>
              <a:gd name="connsiteX75" fmla="*/ 207818 w 2885704"/>
              <a:gd name="connsiteY75" fmla="*/ 130629 h 398311"/>
              <a:gd name="connsiteX76" fmla="*/ 160317 w 2885704"/>
              <a:gd name="connsiteY76" fmla="*/ 142504 h 398311"/>
              <a:gd name="connsiteX77" fmla="*/ 148441 w 2885704"/>
              <a:gd name="connsiteY77" fmla="*/ 154379 h 398311"/>
              <a:gd name="connsiteX78" fmla="*/ 130628 w 2885704"/>
              <a:gd name="connsiteY78" fmla="*/ 184068 h 398311"/>
              <a:gd name="connsiteX79" fmla="*/ 112815 w 2885704"/>
              <a:gd name="connsiteY79" fmla="*/ 213756 h 398311"/>
              <a:gd name="connsiteX80" fmla="*/ 95002 w 2885704"/>
              <a:gd name="connsiteY80" fmla="*/ 243444 h 398311"/>
              <a:gd name="connsiteX81" fmla="*/ 89065 w 2885704"/>
              <a:gd name="connsiteY81" fmla="*/ 261257 h 398311"/>
              <a:gd name="connsiteX82" fmla="*/ 83127 w 2885704"/>
              <a:gd name="connsiteY82" fmla="*/ 290946 h 398311"/>
              <a:gd name="connsiteX83" fmla="*/ 65314 w 2885704"/>
              <a:gd name="connsiteY83" fmla="*/ 302821 h 398311"/>
              <a:gd name="connsiteX84" fmla="*/ 59376 w 2885704"/>
              <a:gd name="connsiteY84" fmla="*/ 320634 h 398311"/>
              <a:gd name="connsiteX85" fmla="*/ 41563 w 2885704"/>
              <a:gd name="connsiteY85" fmla="*/ 326571 h 398311"/>
              <a:gd name="connsiteX86" fmla="*/ 29688 w 2885704"/>
              <a:gd name="connsiteY86" fmla="*/ 338447 h 398311"/>
              <a:gd name="connsiteX87" fmla="*/ 23750 w 2885704"/>
              <a:gd name="connsiteY87" fmla="*/ 356260 h 398311"/>
              <a:gd name="connsiteX88" fmla="*/ 5937 w 2885704"/>
              <a:gd name="connsiteY88" fmla="*/ 397823 h 398311"/>
              <a:gd name="connsiteX89" fmla="*/ 0 w 2885704"/>
              <a:gd name="connsiteY89" fmla="*/ 397823 h 39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885704" h="398311">
                <a:moveTo>
                  <a:pt x="2885704" y="5938"/>
                </a:moveTo>
                <a:cubicBezTo>
                  <a:pt x="2879766" y="15834"/>
                  <a:pt x="2871541" y="24678"/>
                  <a:pt x="2867891" y="35626"/>
                </a:cubicBezTo>
                <a:cubicBezTo>
                  <a:pt x="2862993" y="50319"/>
                  <a:pt x="2863865" y="99031"/>
                  <a:pt x="2850078" y="112816"/>
                </a:cubicBezTo>
                <a:cubicBezTo>
                  <a:pt x="2839031" y="123862"/>
                  <a:pt x="2833818" y="127521"/>
                  <a:pt x="2826327" y="142504"/>
                </a:cubicBezTo>
                <a:cubicBezTo>
                  <a:pt x="2823528" y="148102"/>
                  <a:pt x="2824815" y="155891"/>
                  <a:pt x="2820389" y="160317"/>
                </a:cubicBezTo>
                <a:cubicBezTo>
                  <a:pt x="2815963" y="164743"/>
                  <a:pt x="2808047" y="163215"/>
                  <a:pt x="2802576" y="166255"/>
                </a:cubicBezTo>
                <a:cubicBezTo>
                  <a:pt x="2790100" y="173186"/>
                  <a:pt x="2777042" y="179913"/>
                  <a:pt x="2766950" y="190005"/>
                </a:cubicBezTo>
                <a:cubicBezTo>
                  <a:pt x="2762992" y="193964"/>
                  <a:pt x="2759875" y="199001"/>
                  <a:pt x="2755075" y="201881"/>
                </a:cubicBezTo>
                <a:cubicBezTo>
                  <a:pt x="2749708" y="205101"/>
                  <a:pt x="2743200" y="205839"/>
                  <a:pt x="2737262" y="207818"/>
                </a:cubicBezTo>
                <a:cubicBezTo>
                  <a:pt x="2707175" y="237908"/>
                  <a:pt x="2746112" y="202509"/>
                  <a:pt x="2707574" y="225631"/>
                </a:cubicBezTo>
                <a:cubicBezTo>
                  <a:pt x="2652335" y="258774"/>
                  <a:pt x="2749198" y="213726"/>
                  <a:pt x="2677885" y="249382"/>
                </a:cubicBezTo>
                <a:cubicBezTo>
                  <a:pt x="2672287" y="252181"/>
                  <a:pt x="2665670" y="252521"/>
                  <a:pt x="2660072" y="255320"/>
                </a:cubicBezTo>
                <a:cubicBezTo>
                  <a:pt x="2653689" y="258511"/>
                  <a:pt x="2648642" y="264004"/>
                  <a:pt x="2642259" y="267195"/>
                </a:cubicBezTo>
                <a:cubicBezTo>
                  <a:pt x="2636661" y="269994"/>
                  <a:pt x="2630044" y="270334"/>
                  <a:pt x="2624446" y="273133"/>
                </a:cubicBezTo>
                <a:cubicBezTo>
                  <a:pt x="2618063" y="276324"/>
                  <a:pt x="2613016" y="281817"/>
                  <a:pt x="2606633" y="285008"/>
                </a:cubicBezTo>
                <a:cubicBezTo>
                  <a:pt x="2597138" y="289756"/>
                  <a:pt x="2573954" y="294345"/>
                  <a:pt x="2565070" y="296883"/>
                </a:cubicBezTo>
                <a:cubicBezTo>
                  <a:pt x="2559052" y="298602"/>
                  <a:pt x="2553367" y="301463"/>
                  <a:pt x="2547257" y="302821"/>
                </a:cubicBezTo>
                <a:cubicBezTo>
                  <a:pt x="2535505" y="305433"/>
                  <a:pt x="2523383" y="306147"/>
                  <a:pt x="2511631" y="308759"/>
                </a:cubicBezTo>
                <a:cubicBezTo>
                  <a:pt x="2454424" y="321471"/>
                  <a:pt x="2541161" y="307708"/>
                  <a:pt x="2470067" y="320634"/>
                </a:cubicBezTo>
                <a:cubicBezTo>
                  <a:pt x="2456298" y="323137"/>
                  <a:pt x="2442358" y="324592"/>
                  <a:pt x="2428504" y="326571"/>
                </a:cubicBezTo>
                <a:cubicBezTo>
                  <a:pt x="2422566" y="328550"/>
                  <a:pt x="2416801" y="331151"/>
                  <a:pt x="2410691" y="332509"/>
                </a:cubicBezTo>
                <a:cubicBezTo>
                  <a:pt x="2345542" y="346987"/>
                  <a:pt x="2318488" y="336089"/>
                  <a:pt x="2232561" y="332509"/>
                </a:cubicBezTo>
                <a:cubicBezTo>
                  <a:pt x="2178525" y="314496"/>
                  <a:pt x="2263856" y="342123"/>
                  <a:pt x="2185059" y="320634"/>
                </a:cubicBezTo>
                <a:cubicBezTo>
                  <a:pt x="2172982" y="317341"/>
                  <a:pt x="2161825" y="310529"/>
                  <a:pt x="2149433" y="308759"/>
                </a:cubicBezTo>
                <a:cubicBezTo>
                  <a:pt x="2135579" y="306780"/>
                  <a:pt x="2121639" y="305325"/>
                  <a:pt x="2107870" y="302821"/>
                </a:cubicBezTo>
                <a:cubicBezTo>
                  <a:pt x="2099841" y="301361"/>
                  <a:pt x="2092121" y="298483"/>
                  <a:pt x="2084119" y="296883"/>
                </a:cubicBezTo>
                <a:cubicBezTo>
                  <a:pt x="2045230" y="289105"/>
                  <a:pt x="2056928" y="294204"/>
                  <a:pt x="2024743" y="285008"/>
                </a:cubicBezTo>
                <a:cubicBezTo>
                  <a:pt x="2018725" y="283288"/>
                  <a:pt x="2013040" y="280428"/>
                  <a:pt x="2006930" y="279070"/>
                </a:cubicBezTo>
                <a:cubicBezTo>
                  <a:pt x="1995178" y="276458"/>
                  <a:pt x="1983109" y="275494"/>
                  <a:pt x="1971304" y="273133"/>
                </a:cubicBezTo>
                <a:cubicBezTo>
                  <a:pt x="1948876" y="268647"/>
                  <a:pt x="1934639" y="262891"/>
                  <a:pt x="1911927" y="255320"/>
                </a:cubicBezTo>
                <a:lnTo>
                  <a:pt x="1894114" y="249382"/>
                </a:lnTo>
                <a:cubicBezTo>
                  <a:pt x="1888176" y="247403"/>
                  <a:pt x="1882373" y="244962"/>
                  <a:pt x="1876301" y="243444"/>
                </a:cubicBezTo>
                <a:cubicBezTo>
                  <a:pt x="1802119" y="224901"/>
                  <a:pt x="1894314" y="248592"/>
                  <a:pt x="1834737" y="231569"/>
                </a:cubicBezTo>
                <a:cubicBezTo>
                  <a:pt x="1826891" y="229327"/>
                  <a:pt x="1818803" y="227976"/>
                  <a:pt x="1810987" y="225631"/>
                </a:cubicBezTo>
                <a:cubicBezTo>
                  <a:pt x="1798997" y="222034"/>
                  <a:pt x="1787505" y="216792"/>
                  <a:pt x="1775361" y="213756"/>
                </a:cubicBezTo>
                <a:cubicBezTo>
                  <a:pt x="1767444" y="211777"/>
                  <a:pt x="1759427" y="210163"/>
                  <a:pt x="1751610" y="207818"/>
                </a:cubicBezTo>
                <a:cubicBezTo>
                  <a:pt x="1739620" y="204221"/>
                  <a:pt x="1727859" y="199901"/>
                  <a:pt x="1715984" y="195943"/>
                </a:cubicBezTo>
                <a:lnTo>
                  <a:pt x="1680358" y="184068"/>
                </a:lnTo>
                <a:cubicBezTo>
                  <a:pt x="1674420" y="182089"/>
                  <a:pt x="1667753" y="181602"/>
                  <a:pt x="1662545" y="178130"/>
                </a:cubicBezTo>
                <a:cubicBezTo>
                  <a:pt x="1656607" y="174172"/>
                  <a:pt x="1651253" y="169153"/>
                  <a:pt x="1644732" y="166255"/>
                </a:cubicBezTo>
                <a:cubicBezTo>
                  <a:pt x="1633293" y="161171"/>
                  <a:pt x="1620981" y="158337"/>
                  <a:pt x="1609106" y="154379"/>
                </a:cubicBezTo>
                <a:lnTo>
                  <a:pt x="1573480" y="142504"/>
                </a:lnTo>
                <a:cubicBezTo>
                  <a:pt x="1567542" y="140525"/>
                  <a:pt x="1560875" y="140038"/>
                  <a:pt x="1555667" y="136566"/>
                </a:cubicBezTo>
                <a:cubicBezTo>
                  <a:pt x="1549729" y="132608"/>
                  <a:pt x="1544375" y="127589"/>
                  <a:pt x="1537854" y="124691"/>
                </a:cubicBezTo>
                <a:cubicBezTo>
                  <a:pt x="1526415" y="119607"/>
                  <a:pt x="1514103" y="116774"/>
                  <a:pt x="1502228" y="112816"/>
                </a:cubicBezTo>
                <a:lnTo>
                  <a:pt x="1484415" y="106878"/>
                </a:lnTo>
                <a:cubicBezTo>
                  <a:pt x="1478477" y="104899"/>
                  <a:pt x="1472674" y="102458"/>
                  <a:pt x="1466602" y="100940"/>
                </a:cubicBezTo>
                <a:cubicBezTo>
                  <a:pt x="1458685" y="98961"/>
                  <a:pt x="1450698" y="97245"/>
                  <a:pt x="1442852" y="95003"/>
                </a:cubicBezTo>
                <a:cubicBezTo>
                  <a:pt x="1436834" y="93284"/>
                  <a:pt x="1431111" y="90583"/>
                  <a:pt x="1425039" y="89065"/>
                </a:cubicBezTo>
                <a:cubicBezTo>
                  <a:pt x="1415248" y="86617"/>
                  <a:pt x="1405087" y="85782"/>
                  <a:pt x="1395350" y="83127"/>
                </a:cubicBezTo>
                <a:cubicBezTo>
                  <a:pt x="1383273" y="79833"/>
                  <a:pt x="1371868" y="74288"/>
                  <a:pt x="1359724" y="71252"/>
                </a:cubicBezTo>
                <a:cubicBezTo>
                  <a:pt x="1351807" y="69273"/>
                  <a:pt x="1343790" y="67659"/>
                  <a:pt x="1335974" y="65314"/>
                </a:cubicBezTo>
                <a:cubicBezTo>
                  <a:pt x="1323984" y="61717"/>
                  <a:pt x="1312492" y="56475"/>
                  <a:pt x="1300348" y="53439"/>
                </a:cubicBezTo>
                <a:cubicBezTo>
                  <a:pt x="1292431" y="51460"/>
                  <a:pt x="1284444" y="49743"/>
                  <a:pt x="1276597" y="47501"/>
                </a:cubicBezTo>
                <a:cubicBezTo>
                  <a:pt x="1270579" y="45782"/>
                  <a:pt x="1264856" y="43082"/>
                  <a:pt x="1258784" y="41564"/>
                </a:cubicBezTo>
                <a:cubicBezTo>
                  <a:pt x="1248993" y="39116"/>
                  <a:pt x="1238930" y="37895"/>
                  <a:pt x="1229096" y="35626"/>
                </a:cubicBezTo>
                <a:cubicBezTo>
                  <a:pt x="1228999" y="35604"/>
                  <a:pt x="1169768" y="20794"/>
                  <a:pt x="1157844" y="17813"/>
                </a:cubicBezTo>
                <a:cubicBezTo>
                  <a:pt x="1149927" y="15834"/>
                  <a:pt x="1141835" y="14455"/>
                  <a:pt x="1134093" y="11875"/>
                </a:cubicBezTo>
                <a:cubicBezTo>
                  <a:pt x="1128155" y="9896"/>
                  <a:pt x="1122438" y="7058"/>
                  <a:pt x="1116280" y="5938"/>
                </a:cubicBezTo>
                <a:cubicBezTo>
                  <a:pt x="1100580" y="3084"/>
                  <a:pt x="1084613" y="1979"/>
                  <a:pt x="1068779" y="0"/>
                </a:cubicBezTo>
                <a:cubicBezTo>
                  <a:pt x="993569" y="1979"/>
                  <a:pt x="918210" y="820"/>
                  <a:pt x="843148" y="5938"/>
                </a:cubicBezTo>
                <a:cubicBezTo>
                  <a:pt x="830659" y="6790"/>
                  <a:pt x="819869" y="15755"/>
                  <a:pt x="807522" y="17813"/>
                </a:cubicBezTo>
                <a:cubicBezTo>
                  <a:pt x="795647" y="19792"/>
                  <a:pt x="783576" y="20831"/>
                  <a:pt x="771896" y="23751"/>
                </a:cubicBezTo>
                <a:cubicBezTo>
                  <a:pt x="759752" y="26787"/>
                  <a:pt x="748617" y="33568"/>
                  <a:pt x="736270" y="35626"/>
                </a:cubicBezTo>
                <a:cubicBezTo>
                  <a:pt x="724395" y="37605"/>
                  <a:pt x="712396" y="38952"/>
                  <a:pt x="700644" y="41564"/>
                </a:cubicBezTo>
                <a:cubicBezTo>
                  <a:pt x="694534" y="42922"/>
                  <a:pt x="689047" y="46770"/>
                  <a:pt x="682831" y="47501"/>
                </a:cubicBezTo>
                <a:cubicBezTo>
                  <a:pt x="561449" y="61781"/>
                  <a:pt x="640101" y="45855"/>
                  <a:pt x="552202" y="59377"/>
                </a:cubicBezTo>
                <a:cubicBezTo>
                  <a:pt x="542227" y="60912"/>
                  <a:pt x="532469" y="63655"/>
                  <a:pt x="522514" y="65314"/>
                </a:cubicBezTo>
                <a:cubicBezTo>
                  <a:pt x="508709" y="67615"/>
                  <a:pt x="494674" y="68507"/>
                  <a:pt x="480950" y="71252"/>
                </a:cubicBezTo>
                <a:cubicBezTo>
                  <a:pt x="464946" y="74453"/>
                  <a:pt x="449606" y="80819"/>
                  <a:pt x="433449" y="83127"/>
                </a:cubicBezTo>
                <a:cubicBezTo>
                  <a:pt x="419594" y="85106"/>
                  <a:pt x="405655" y="86561"/>
                  <a:pt x="391885" y="89065"/>
                </a:cubicBezTo>
                <a:cubicBezTo>
                  <a:pt x="383856" y="90525"/>
                  <a:pt x="376213" y="93849"/>
                  <a:pt x="368135" y="95003"/>
                </a:cubicBezTo>
                <a:cubicBezTo>
                  <a:pt x="348444" y="97816"/>
                  <a:pt x="328550" y="98961"/>
                  <a:pt x="308758" y="100940"/>
                </a:cubicBezTo>
                <a:cubicBezTo>
                  <a:pt x="234471" y="119513"/>
                  <a:pt x="326851" y="95771"/>
                  <a:pt x="267194" y="112816"/>
                </a:cubicBezTo>
                <a:cubicBezTo>
                  <a:pt x="259348" y="115058"/>
                  <a:pt x="251260" y="116408"/>
                  <a:pt x="243444" y="118753"/>
                </a:cubicBezTo>
                <a:cubicBezTo>
                  <a:pt x="231454" y="122350"/>
                  <a:pt x="220093" y="128174"/>
                  <a:pt x="207818" y="130629"/>
                </a:cubicBezTo>
                <a:cubicBezTo>
                  <a:pt x="171993" y="137793"/>
                  <a:pt x="187704" y="133374"/>
                  <a:pt x="160317" y="142504"/>
                </a:cubicBezTo>
                <a:cubicBezTo>
                  <a:pt x="156358" y="146462"/>
                  <a:pt x="151321" y="149579"/>
                  <a:pt x="148441" y="154379"/>
                </a:cubicBezTo>
                <a:cubicBezTo>
                  <a:pt x="125315" y="192922"/>
                  <a:pt x="160722" y="153974"/>
                  <a:pt x="130628" y="184068"/>
                </a:cubicBezTo>
                <a:cubicBezTo>
                  <a:pt x="113810" y="234529"/>
                  <a:pt x="137266" y="173004"/>
                  <a:pt x="112815" y="213756"/>
                </a:cubicBezTo>
                <a:cubicBezTo>
                  <a:pt x="89691" y="252295"/>
                  <a:pt x="125093" y="213355"/>
                  <a:pt x="95002" y="243444"/>
                </a:cubicBezTo>
                <a:cubicBezTo>
                  <a:pt x="93023" y="249382"/>
                  <a:pt x="90583" y="255185"/>
                  <a:pt x="89065" y="261257"/>
                </a:cubicBezTo>
                <a:cubicBezTo>
                  <a:pt x="86617" y="271048"/>
                  <a:pt x="88134" y="282183"/>
                  <a:pt x="83127" y="290946"/>
                </a:cubicBezTo>
                <a:cubicBezTo>
                  <a:pt x="79586" y="297142"/>
                  <a:pt x="71252" y="298863"/>
                  <a:pt x="65314" y="302821"/>
                </a:cubicBezTo>
                <a:cubicBezTo>
                  <a:pt x="63335" y="308759"/>
                  <a:pt x="63802" y="316208"/>
                  <a:pt x="59376" y="320634"/>
                </a:cubicBezTo>
                <a:cubicBezTo>
                  <a:pt x="54950" y="325060"/>
                  <a:pt x="46930" y="323351"/>
                  <a:pt x="41563" y="326571"/>
                </a:cubicBezTo>
                <a:cubicBezTo>
                  <a:pt x="36763" y="329451"/>
                  <a:pt x="33646" y="334488"/>
                  <a:pt x="29688" y="338447"/>
                </a:cubicBezTo>
                <a:cubicBezTo>
                  <a:pt x="27709" y="344385"/>
                  <a:pt x="25268" y="350188"/>
                  <a:pt x="23750" y="356260"/>
                </a:cubicBezTo>
                <a:cubicBezTo>
                  <a:pt x="18031" y="379138"/>
                  <a:pt x="24220" y="385635"/>
                  <a:pt x="5937" y="397823"/>
                </a:cubicBezTo>
                <a:cubicBezTo>
                  <a:pt x="4290" y="398921"/>
                  <a:pt x="1979" y="397823"/>
                  <a:pt x="0" y="3978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371112" y="2624447"/>
            <a:ext cx="688769" cy="2238498"/>
          </a:xfrm>
          <a:custGeom>
            <a:avLst/>
            <a:gdLst>
              <a:gd name="connsiteX0" fmla="*/ 47501 w 688769"/>
              <a:gd name="connsiteY0" fmla="*/ 0 h 2238498"/>
              <a:gd name="connsiteX1" fmla="*/ 29688 w 688769"/>
              <a:gd name="connsiteY1" fmla="*/ 47501 h 2238498"/>
              <a:gd name="connsiteX2" fmla="*/ 23750 w 688769"/>
              <a:gd name="connsiteY2" fmla="*/ 71252 h 2238498"/>
              <a:gd name="connsiteX3" fmla="*/ 11875 w 688769"/>
              <a:gd name="connsiteY3" fmla="*/ 106878 h 2238498"/>
              <a:gd name="connsiteX4" fmla="*/ 0 w 688769"/>
              <a:gd name="connsiteY4" fmla="*/ 160317 h 2238498"/>
              <a:gd name="connsiteX5" fmla="*/ 5937 w 688769"/>
              <a:gd name="connsiteY5" fmla="*/ 374072 h 2238498"/>
              <a:gd name="connsiteX6" fmla="*/ 23750 w 688769"/>
              <a:gd name="connsiteY6" fmla="*/ 451262 h 2238498"/>
              <a:gd name="connsiteX7" fmla="*/ 29688 w 688769"/>
              <a:gd name="connsiteY7" fmla="*/ 480950 h 2238498"/>
              <a:gd name="connsiteX8" fmla="*/ 47501 w 688769"/>
              <a:gd name="connsiteY8" fmla="*/ 534389 h 2238498"/>
              <a:gd name="connsiteX9" fmla="*/ 53439 w 688769"/>
              <a:gd name="connsiteY9" fmla="*/ 552202 h 2238498"/>
              <a:gd name="connsiteX10" fmla="*/ 59376 w 688769"/>
              <a:gd name="connsiteY10" fmla="*/ 575953 h 2238498"/>
              <a:gd name="connsiteX11" fmla="*/ 71252 w 688769"/>
              <a:gd name="connsiteY11" fmla="*/ 611579 h 2238498"/>
              <a:gd name="connsiteX12" fmla="*/ 77189 w 688769"/>
              <a:gd name="connsiteY12" fmla="*/ 629392 h 2238498"/>
              <a:gd name="connsiteX13" fmla="*/ 83127 w 688769"/>
              <a:gd name="connsiteY13" fmla="*/ 653143 h 2238498"/>
              <a:gd name="connsiteX14" fmla="*/ 95002 w 688769"/>
              <a:gd name="connsiteY14" fmla="*/ 670956 h 2238498"/>
              <a:gd name="connsiteX15" fmla="*/ 100940 w 688769"/>
              <a:gd name="connsiteY15" fmla="*/ 688769 h 2238498"/>
              <a:gd name="connsiteX16" fmla="*/ 112815 w 688769"/>
              <a:gd name="connsiteY16" fmla="*/ 706582 h 2238498"/>
              <a:gd name="connsiteX17" fmla="*/ 124691 w 688769"/>
              <a:gd name="connsiteY17" fmla="*/ 748145 h 2238498"/>
              <a:gd name="connsiteX18" fmla="*/ 130628 w 688769"/>
              <a:gd name="connsiteY18" fmla="*/ 765958 h 2238498"/>
              <a:gd name="connsiteX19" fmla="*/ 142504 w 688769"/>
              <a:gd name="connsiteY19" fmla="*/ 783771 h 2238498"/>
              <a:gd name="connsiteX20" fmla="*/ 154379 w 688769"/>
              <a:gd name="connsiteY20" fmla="*/ 825335 h 2238498"/>
              <a:gd name="connsiteX21" fmla="*/ 166254 w 688769"/>
              <a:gd name="connsiteY21" fmla="*/ 860961 h 2238498"/>
              <a:gd name="connsiteX22" fmla="*/ 178130 w 688769"/>
              <a:gd name="connsiteY22" fmla="*/ 878774 h 2238498"/>
              <a:gd name="connsiteX23" fmla="*/ 195943 w 688769"/>
              <a:gd name="connsiteY23" fmla="*/ 944088 h 2238498"/>
              <a:gd name="connsiteX24" fmla="*/ 207818 w 688769"/>
              <a:gd name="connsiteY24" fmla="*/ 961901 h 2238498"/>
              <a:gd name="connsiteX25" fmla="*/ 219693 w 688769"/>
              <a:gd name="connsiteY25" fmla="*/ 997527 h 2238498"/>
              <a:gd name="connsiteX26" fmla="*/ 225631 w 688769"/>
              <a:gd name="connsiteY26" fmla="*/ 1015340 h 2238498"/>
              <a:gd name="connsiteX27" fmla="*/ 237506 w 688769"/>
              <a:gd name="connsiteY27" fmla="*/ 1033153 h 2238498"/>
              <a:gd name="connsiteX28" fmla="*/ 249382 w 688769"/>
              <a:gd name="connsiteY28" fmla="*/ 1068779 h 2238498"/>
              <a:gd name="connsiteX29" fmla="*/ 273132 w 688769"/>
              <a:gd name="connsiteY29" fmla="*/ 1104405 h 2238498"/>
              <a:gd name="connsiteX30" fmla="*/ 279070 w 688769"/>
              <a:gd name="connsiteY30" fmla="*/ 1122218 h 2238498"/>
              <a:gd name="connsiteX31" fmla="*/ 290945 w 688769"/>
              <a:gd name="connsiteY31" fmla="*/ 1140031 h 2238498"/>
              <a:gd name="connsiteX32" fmla="*/ 296883 w 688769"/>
              <a:gd name="connsiteY32" fmla="*/ 1157844 h 2238498"/>
              <a:gd name="connsiteX33" fmla="*/ 320633 w 688769"/>
              <a:gd name="connsiteY33" fmla="*/ 1193470 h 2238498"/>
              <a:gd name="connsiteX34" fmla="*/ 326571 w 688769"/>
              <a:gd name="connsiteY34" fmla="*/ 1211283 h 2238498"/>
              <a:gd name="connsiteX35" fmla="*/ 350322 w 688769"/>
              <a:gd name="connsiteY35" fmla="*/ 1246909 h 2238498"/>
              <a:gd name="connsiteX36" fmla="*/ 362197 w 688769"/>
              <a:gd name="connsiteY36" fmla="*/ 1276597 h 2238498"/>
              <a:gd name="connsiteX37" fmla="*/ 385948 w 688769"/>
              <a:gd name="connsiteY37" fmla="*/ 1306285 h 2238498"/>
              <a:gd name="connsiteX38" fmla="*/ 397823 w 688769"/>
              <a:gd name="connsiteY38" fmla="*/ 1330036 h 2238498"/>
              <a:gd name="connsiteX39" fmla="*/ 403761 w 688769"/>
              <a:gd name="connsiteY39" fmla="*/ 1347849 h 2238498"/>
              <a:gd name="connsiteX40" fmla="*/ 421574 w 688769"/>
              <a:gd name="connsiteY40" fmla="*/ 1371600 h 2238498"/>
              <a:gd name="connsiteX41" fmla="*/ 457200 w 688769"/>
              <a:gd name="connsiteY41" fmla="*/ 1430976 h 2238498"/>
              <a:gd name="connsiteX42" fmla="*/ 480950 w 688769"/>
              <a:gd name="connsiteY42" fmla="*/ 1466602 h 2238498"/>
              <a:gd name="connsiteX43" fmla="*/ 492826 w 688769"/>
              <a:gd name="connsiteY43" fmla="*/ 1484415 h 2238498"/>
              <a:gd name="connsiteX44" fmla="*/ 498763 w 688769"/>
              <a:gd name="connsiteY44" fmla="*/ 1502228 h 2238498"/>
              <a:gd name="connsiteX45" fmla="*/ 510639 w 688769"/>
              <a:gd name="connsiteY45" fmla="*/ 1514104 h 2238498"/>
              <a:gd name="connsiteX46" fmla="*/ 522514 w 688769"/>
              <a:gd name="connsiteY46" fmla="*/ 1531917 h 2238498"/>
              <a:gd name="connsiteX47" fmla="*/ 546265 w 688769"/>
              <a:gd name="connsiteY47" fmla="*/ 1561605 h 2238498"/>
              <a:gd name="connsiteX48" fmla="*/ 552202 w 688769"/>
              <a:gd name="connsiteY48" fmla="*/ 1579418 h 2238498"/>
              <a:gd name="connsiteX49" fmla="*/ 564078 w 688769"/>
              <a:gd name="connsiteY49" fmla="*/ 1591293 h 2238498"/>
              <a:gd name="connsiteX50" fmla="*/ 587828 w 688769"/>
              <a:gd name="connsiteY50" fmla="*/ 1638795 h 2238498"/>
              <a:gd name="connsiteX51" fmla="*/ 611579 w 688769"/>
              <a:gd name="connsiteY51" fmla="*/ 1674421 h 2238498"/>
              <a:gd name="connsiteX52" fmla="*/ 635330 w 688769"/>
              <a:gd name="connsiteY52" fmla="*/ 1721922 h 2238498"/>
              <a:gd name="connsiteX53" fmla="*/ 641267 w 688769"/>
              <a:gd name="connsiteY53" fmla="*/ 1739735 h 2238498"/>
              <a:gd name="connsiteX54" fmla="*/ 653143 w 688769"/>
              <a:gd name="connsiteY54" fmla="*/ 1751610 h 2238498"/>
              <a:gd name="connsiteX55" fmla="*/ 665018 w 688769"/>
              <a:gd name="connsiteY55" fmla="*/ 1787236 h 2238498"/>
              <a:gd name="connsiteX56" fmla="*/ 670956 w 688769"/>
              <a:gd name="connsiteY56" fmla="*/ 1805049 h 2238498"/>
              <a:gd name="connsiteX57" fmla="*/ 682831 w 688769"/>
              <a:gd name="connsiteY57" fmla="*/ 1840675 h 2238498"/>
              <a:gd name="connsiteX58" fmla="*/ 688769 w 688769"/>
              <a:gd name="connsiteY58" fmla="*/ 1858488 h 2238498"/>
              <a:gd name="connsiteX59" fmla="*/ 682831 w 688769"/>
              <a:gd name="connsiteY59" fmla="*/ 1894114 h 2238498"/>
              <a:gd name="connsiteX60" fmla="*/ 659080 w 688769"/>
              <a:gd name="connsiteY60" fmla="*/ 1923802 h 2238498"/>
              <a:gd name="connsiteX61" fmla="*/ 653143 w 688769"/>
              <a:gd name="connsiteY61" fmla="*/ 1941615 h 2238498"/>
              <a:gd name="connsiteX62" fmla="*/ 641267 w 688769"/>
              <a:gd name="connsiteY62" fmla="*/ 1953491 h 2238498"/>
              <a:gd name="connsiteX63" fmla="*/ 629392 w 688769"/>
              <a:gd name="connsiteY63" fmla="*/ 1989117 h 2238498"/>
              <a:gd name="connsiteX64" fmla="*/ 623454 w 688769"/>
              <a:gd name="connsiteY64" fmla="*/ 2006930 h 2238498"/>
              <a:gd name="connsiteX65" fmla="*/ 605641 w 688769"/>
              <a:gd name="connsiteY65" fmla="*/ 2018805 h 2238498"/>
              <a:gd name="connsiteX66" fmla="*/ 587828 w 688769"/>
              <a:gd name="connsiteY66" fmla="*/ 2048493 h 2238498"/>
              <a:gd name="connsiteX67" fmla="*/ 581891 w 688769"/>
              <a:gd name="connsiteY67" fmla="*/ 2066306 h 2238498"/>
              <a:gd name="connsiteX68" fmla="*/ 570015 w 688769"/>
              <a:gd name="connsiteY68" fmla="*/ 2078182 h 2238498"/>
              <a:gd name="connsiteX69" fmla="*/ 546265 w 688769"/>
              <a:gd name="connsiteY69" fmla="*/ 2113808 h 2238498"/>
              <a:gd name="connsiteX70" fmla="*/ 510639 w 688769"/>
              <a:gd name="connsiteY70" fmla="*/ 2161309 h 2238498"/>
              <a:gd name="connsiteX71" fmla="*/ 492826 w 688769"/>
              <a:gd name="connsiteY71" fmla="*/ 2196935 h 2238498"/>
              <a:gd name="connsiteX72" fmla="*/ 480950 w 688769"/>
              <a:gd name="connsiteY72" fmla="*/ 2208810 h 2238498"/>
              <a:gd name="connsiteX73" fmla="*/ 463137 w 688769"/>
              <a:gd name="connsiteY73" fmla="*/ 2214748 h 2238498"/>
              <a:gd name="connsiteX74" fmla="*/ 463137 w 688769"/>
              <a:gd name="connsiteY74" fmla="*/ 2238498 h 223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88769" h="2238498">
                <a:moveTo>
                  <a:pt x="47501" y="0"/>
                </a:moveTo>
                <a:cubicBezTo>
                  <a:pt x="41229" y="15680"/>
                  <a:pt x="34341" y="31215"/>
                  <a:pt x="29688" y="47501"/>
                </a:cubicBezTo>
                <a:cubicBezTo>
                  <a:pt x="27446" y="55348"/>
                  <a:pt x="26095" y="63435"/>
                  <a:pt x="23750" y="71252"/>
                </a:cubicBezTo>
                <a:cubicBezTo>
                  <a:pt x="20153" y="83242"/>
                  <a:pt x="14911" y="94734"/>
                  <a:pt x="11875" y="106878"/>
                </a:cubicBezTo>
                <a:cubicBezTo>
                  <a:pt x="3489" y="140419"/>
                  <a:pt x="7537" y="122626"/>
                  <a:pt x="0" y="160317"/>
                </a:cubicBezTo>
                <a:cubicBezTo>
                  <a:pt x="1979" y="231569"/>
                  <a:pt x="2625" y="302870"/>
                  <a:pt x="5937" y="374072"/>
                </a:cubicBezTo>
                <a:cubicBezTo>
                  <a:pt x="9080" y="441644"/>
                  <a:pt x="11533" y="390181"/>
                  <a:pt x="23750" y="451262"/>
                </a:cubicBezTo>
                <a:cubicBezTo>
                  <a:pt x="25729" y="461158"/>
                  <a:pt x="27033" y="471214"/>
                  <a:pt x="29688" y="480950"/>
                </a:cubicBezTo>
                <a:cubicBezTo>
                  <a:pt x="29693" y="480969"/>
                  <a:pt x="44529" y="525473"/>
                  <a:pt x="47501" y="534389"/>
                </a:cubicBezTo>
                <a:cubicBezTo>
                  <a:pt x="49480" y="540327"/>
                  <a:pt x="51921" y="546130"/>
                  <a:pt x="53439" y="552202"/>
                </a:cubicBezTo>
                <a:cubicBezTo>
                  <a:pt x="55418" y="560119"/>
                  <a:pt x="57031" y="568137"/>
                  <a:pt x="59376" y="575953"/>
                </a:cubicBezTo>
                <a:cubicBezTo>
                  <a:pt x="62973" y="587943"/>
                  <a:pt x="67294" y="599704"/>
                  <a:pt x="71252" y="611579"/>
                </a:cubicBezTo>
                <a:cubicBezTo>
                  <a:pt x="73231" y="617517"/>
                  <a:pt x="75671" y="623320"/>
                  <a:pt x="77189" y="629392"/>
                </a:cubicBezTo>
                <a:cubicBezTo>
                  <a:pt x="79168" y="637309"/>
                  <a:pt x="79912" y="645642"/>
                  <a:pt x="83127" y="653143"/>
                </a:cubicBezTo>
                <a:cubicBezTo>
                  <a:pt x="85938" y="659702"/>
                  <a:pt x="91811" y="664573"/>
                  <a:pt x="95002" y="670956"/>
                </a:cubicBezTo>
                <a:cubicBezTo>
                  <a:pt x="97801" y="676554"/>
                  <a:pt x="98141" y="683171"/>
                  <a:pt x="100940" y="688769"/>
                </a:cubicBezTo>
                <a:cubicBezTo>
                  <a:pt x="104131" y="695152"/>
                  <a:pt x="109624" y="700199"/>
                  <a:pt x="112815" y="706582"/>
                </a:cubicBezTo>
                <a:cubicBezTo>
                  <a:pt x="117560" y="716073"/>
                  <a:pt x="122154" y="739267"/>
                  <a:pt x="124691" y="748145"/>
                </a:cubicBezTo>
                <a:cubicBezTo>
                  <a:pt x="126410" y="754163"/>
                  <a:pt x="127829" y="760360"/>
                  <a:pt x="130628" y="765958"/>
                </a:cubicBezTo>
                <a:cubicBezTo>
                  <a:pt x="133819" y="772341"/>
                  <a:pt x="138545" y="777833"/>
                  <a:pt x="142504" y="783771"/>
                </a:cubicBezTo>
                <a:cubicBezTo>
                  <a:pt x="162466" y="843663"/>
                  <a:pt x="132001" y="750741"/>
                  <a:pt x="154379" y="825335"/>
                </a:cubicBezTo>
                <a:cubicBezTo>
                  <a:pt x="157976" y="837325"/>
                  <a:pt x="159310" y="850546"/>
                  <a:pt x="166254" y="860961"/>
                </a:cubicBezTo>
                <a:lnTo>
                  <a:pt x="178130" y="878774"/>
                </a:lnTo>
                <a:cubicBezTo>
                  <a:pt x="181317" y="894711"/>
                  <a:pt x="187331" y="931170"/>
                  <a:pt x="195943" y="944088"/>
                </a:cubicBezTo>
                <a:cubicBezTo>
                  <a:pt x="199901" y="950026"/>
                  <a:pt x="204920" y="955380"/>
                  <a:pt x="207818" y="961901"/>
                </a:cubicBezTo>
                <a:cubicBezTo>
                  <a:pt x="212902" y="973340"/>
                  <a:pt x="215735" y="985652"/>
                  <a:pt x="219693" y="997527"/>
                </a:cubicBezTo>
                <a:cubicBezTo>
                  <a:pt x="221672" y="1003465"/>
                  <a:pt x="222159" y="1010132"/>
                  <a:pt x="225631" y="1015340"/>
                </a:cubicBezTo>
                <a:cubicBezTo>
                  <a:pt x="229589" y="1021278"/>
                  <a:pt x="234608" y="1026632"/>
                  <a:pt x="237506" y="1033153"/>
                </a:cubicBezTo>
                <a:cubicBezTo>
                  <a:pt x="242590" y="1044592"/>
                  <a:pt x="242439" y="1058363"/>
                  <a:pt x="249382" y="1068779"/>
                </a:cubicBezTo>
                <a:cubicBezTo>
                  <a:pt x="257299" y="1080654"/>
                  <a:pt x="268618" y="1090865"/>
                  <a:pt x="273132" y="1104405"/>
                </a:cubicBezTo>
                <a:cubicBezTo>
                  <a:pt x="275111" y="1110343"/>
                  <a:pt x="276271" y="1116620"/>
                  <a:pt x="279070" y="1122218"/>
                </a:cubicBezTo>
                <a:cubicBezTo>
                  <a:pt x="282261" y="1128601"/>
                  <a:pt x="287754" y="1133648"/>
                  <a:pt x="290945" y="1140031"/>
                </a:cubicBezTo>
                <a:cubicBezTo>
                  <a:pt x="293744" y="1145629"/>
                  <a:pt x="293843" y="1152373"/>
                  <a:pt x="296883" y="1157844"/>
                </a:cubicBezTo>
                <a:cubicBezTo>
                  <a:pt x="303814" y="1170320"/>
                  <a:pt x="316119" y="1179930"/>
                  <a:pt x="320633" y="1193470"/>
                </a:cubicBezTo>
                <a:cubicBezTo>
                  <a:pt x="322612" y="1199408"/>
                  <a:pt x="323531" y="1205812"/>
                  <a:pt x="326571" y="1211283"/>
                </a:cubicBezTo>
                <a:cubicBezTo>
                  <a:pt x="333502" y="1223759"/>
                  <a:pt x="345021" y="1233657"/>
                  <a:pt x="350322" y="1246909"/>
                </a:cubicBezTo>
                <a:cubicBezTo>
                  <a:pt x="354280" y="1256805"/>
                  <a:pt x="357431" y="1267064"/>
                  <a:pt x="362197" y="1276597"/>
                </a:cubicBezTo>
                <a:cubicBezTo>
                  <a:pt x="369688" y="1291579"/>
                  <a:pt x="374901" y="1295239"/>
                  <a:pt x="385948" y="1306285"/>
                </a:cubicBezTo>
                <a:cubicBezTo>
                  <a:pt x="389906" y="1314202"/>
                  <a:pt x="394336" y="1321900"/>
                  <a:pt x="397823" y="1330036"/>
                </a:cubicBezTo>
                <a:cubicBezTo>
                  <a:pt x="400288" y="1335789"/>
                  <a:pt x="400656" y="1342415"/>
                  <a:pt x="403761" y="1347849"/>
                </a:cubicBezTo>
                <a:cubicBezTo>
                  <a:pt x="408671" y="1356441"/>
                  <a:pt x="415899" y="1363493"/>
                  <a:pt x="421574" y="1371600"/>
                </a:cubicBezTo>
                <a:cubicBezTo>
                  <a:pt x="482842" y="1459127"/>
                  <a:pt x="418718" y="1366840"/>
                  <a:pt x="457200" y="1430976"/>
                </a:cubicBezTo>
                <a:cubicBezTo>
                  <a:pt x="464543" y="1443214"/>
                  <a:pt x="473033" y="1454727"/>
                  <a:pt x="480950" y="1466602"/>
                </a:cubicBezTo>
                <a:lnTo>
                  <a:pt x="492826" y="1484415"/>
                </a:lnTo>
                <a:cubicBezTo>
                  <a:pt x="494805" y="1490353"/>
                  <a:pt x="495543" y="1496861"/>
                  <a:pt x="498763" y="1502228"/>
                </a:cubicBezTo>
                <a:cubicBezTo>
                  <a:pt x="501643" y="1507029"/>
                  <a:pt x="507142" y="1509732"/>
                  <a:pt x="510639" y="1514104"/>
                </a:cubicBezTo>
                <a:cubicBezTo>
                  <a:pt x="515097" y="1519676"/>
                  <a:pt x="519323" y="1525534"/>
                  <a:pt x="522514" y="1531917"/>
                </a:cubicBezTo>
                <a:cubicBezTo>
                  <a:pt x="536854" y="1560596"/>
                  <a:pt x="516238" y="1541588"/>
                  <a:pt x="546265" y="1561605"/>
                </a:cubicBezTo>
                <a:cubicBezTo>
                  <a:pt x="548244" y="1567543"/>
                  <a:pt x="548982" y="1574051"/>
                  <a:pt x="552202" y="1579418"/>
                </a:cubicBezTo>
                <a:cubicBezTo>
                  <a:pt x="555082" y="1584218"/>
                  <a:pt x="561574" y="1586286"/>
                  <a:pt x="564078" y="1591293"/>
                </a:cubicBezTo>
                <a:cubicBezTo>
                  <a:pt x="591372" y="1645880"/>
                  <a:pt x="560998" y="1611963"/>
                  <a:pt x="587828" y="1638795"/>
                </a:cubicBezTo>
                <a:cubicBezTo>
                  <a:pt x="607474" y="1697730"/>
                  <a:pt x="574512" y="1607699"/>
                  <a:pt x="611579" y="1674421"/>
                </a:cubicBezTo>
                <a:cubicBezTo>
                  <a:pt x="645691" y="1735822"/>
                  <a:pt x="605449" y="1692044"/>
                  <a:pt x="635330" y="1721922"/>
                </a:cubicBezTo>
                <a:cubicBezTo>
                  <a:pt x="637309" y="1727860"/>
                  <a:pt x="638047" y="1734368"/>
                  <a:pt x="641267" y="1739735"/>
                </a:cubicBezTo>
                <a:cubicBezTo>
                  <a:pt x="644147" y="1744535"/>
                  <a:pt x="650639" y="1746603"/>
                  <a:pt x="653143" y="1751610"/>
                </a:cubicBezTo>
                <a:cubicBezTo>
                  <a:pt x="658741" y="1762806"/>
                  <a:pt x="661060" y="1775361"/>
                  <a:pt x="665018" y="1787236"/>
                </a:cubicBezTo>
                <a:lnTo>
                  <a:pt x="670956" y="1805049"/>
                </a:lnTo>
                <a:lnTo>
                  <a:pt x="682831" y="1840675"/>
                </a:lnTo>
                <a:lnTo>
                  <a:pt x="688769" y="1858488"/>
                </a:lnTo>
                <a:cubicBezTo>
                  <a:pt x="686790" y="1870363"/>
                  <a:pt x="686638" y="1882693"/>
                  <a:pt x="682831" y="1894114"/>
                </a:cubicBezTo>
                <a:cubicBezTo>
                  <a:pt x="679085" y="1905352"/>
                  <a:pt x="667189" y="1915694"/>
                  <a:pt x="659080" y="1923802"/>
                </a:cubicBezTo>
                <a:cubicBezTo>
                  <a:pt x="657101" y="1929740"/>
                  <a:pt x="656363" y="1936248"/>
                  <a:pt x="653143" y="1941615"/>
                </a:cubicBezTo>
                <a:cubicBezTo>
                  <a:pt x="650263" y="1946416"/>
                  <a:pt x="643771" y="1948484"/>
                  <a:pt x="641267" y="1953491"/>
                </a:cubicBezTo>
                <a:cubicBezTo>
                  <a:pt x="635669" y="1964687"/>
                  <a:pt x="633350" y="1977242"/>
                  <a:pt x="629392" y="1989117"/>
                </a:cubicBezTo>
                <a:cubicBezTo>
                  <a:pt x="627413" y="1995055"/>
                  <a:pt x="628662" y="2003458"/>
                  <a:pt x="623454" y="2006930"/>
                </a:cubicBezTo>
                <a:lnTo>
                  <a:pt x="605641" y="2018805"/>
                </a:lnTo>
                <a:cubicBezTo>
                  <a:pt x="588823" y="2069266"/>
                  <a:pt x="612279" y="2007741"/>
                  <a:pt x="587828" y="2048493"/>
                </a:cubicBezTo>
                <a:cubicBezTo>
                  <a:pt x="584608" y="2053860"/>
                  <a:pt x="585111" y="2060939"/>
                  <a:pt x="581891" y="2066306"/>
                </a:cubicBezTo>
                <a:cubicBezTo>
                  <a:pt x="579011" y="2071107"/>
                  <a:pt x="573374" y="2073703"/>
                  <a:pt x="570015" y="2078182"/>
                </a:cubicBezTo>
                <a:cubicBezTo>
                  <a:pt x="561452" y="2089600"/>
                  <a:pt x="556357" y="2103716"/>
                  <a:pt x="546265" y="2113808"/>
                </a:cubicBezTo>
                <a:cubicBezTo>
                  <a:pt x="532196" y="2127876"/>
                  <a:pt x="517355" y="2141163"/>
                  <a:pt x="510639" y="2161309"/>
                </a:cubicBezTo>
                <a:cubicBezTo>
                  <a:pt x="504368" y="2180121"/>
                  <a:pt x="505980" y="2180494"/>
                  <a:pt x="492826" y="2196935"/>
                </a:cubicBezTo>
                <a:cubicBezTo>
                  <a:pt x="489329" y="2201306"/>
                  <a:pt x="485750" y="2205930"/>
                  <a:pt x="480950" y="2208810"/>
                </a:cubicBezTo>
                <a:cubicBezTo>
                  <a:pt x="475583" y="2212030"/>
                  <a:pt x="469075" y="2212769"/>
                  <a:pt x="463137" y="2214748"/>
                </a:cubicBezTo>
                <a:cubicBezTo>
                  <a:pt x="456315" y="2235216"/>
                  <a:pt x="452774" y="2228135"/>
                  <a:pt x="463137" y="22384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710734" y="4782142"/>
            <a:ext cx="236331" cy="247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2434442" y="2683823"/>
            <a:ext cx="92243" cy="2232576"/>
          </a:xfrm>
          <a:custGeom>
            <a:avLst/>
            <a:gdLst>
              <a:gd name="connsiteX0" fmla="*/ 59376 w 92243"/>
              <a:gd name="connsiteY0" fmla="*/ 0 h 2232576"/>
              <a:gd name="connsiteX1" fmla="*/ 53439 w 92243"/>
              <a:gd name="connsiteY1" fmla="*/ 47502 h 2232576"/>
              <a:gd name="connsiteX2" fmla="*/ 47501 w 92243"/>
              <a:gd name="connsiteY2" fmla="*/ 71252 h 2232576"/>
              <a:gd name="connsiteX3" fmla="*/ 35626 w 92243"/>
              <a:gd name="connsiteY3" fmla="*/ 380011 h 2232576"/>
              <a:gd name="connsiteX4" fmla="*/ 29688 w 92243"/>
              <a:gd name="connsiteY4" fmla="*/ 433450 h 2232576"/>
              <a:gd name="connsiteX5" fmla="*/ 23750 w 92243"/>
              <a:gd name="connsiteY5" fmla="*/ 587829 h 2232576"/>
              <a:gd name="connsiteX6" fmla="*/ 17813 w 92243"/>
              <a:gd name="connsiteY6" fmla="*/ 653143 h 2232576"/>
              <a:gd name="connsiteX7" fmla="*/ 11875 w 92243"/>
              <a:gd name="connsiteY7" fmla="*/ 754083 h 2232576"/>
              <a:gd name="connsiteX8" fmla="*/ 0 w 92243"/>
              <a:gd name="connsiteY8" fmla="*/ 896587 h 2232576"/>
              <a:gd name="connsiteX9" fmla="*/ 11875 w 92243"/>
              <a:gd name="connsiteY9" fmla="*/ 1324099 h 2232576"/>
              <a:gd name="connsiteX10" fmla="*/ 17813 w 92243"/>
              <a:gd name="connsiteY10" fmla="*/ 1448790 h 2232576"/>
              <a:gd name="connsiteX11" fmla="*/ 29688 w 92243"/>
              <a:gd name="connsiteY11" fmla="*/ 1644733 h 2232576"/>
              <a:gd name="connsiteX12" fmla="*/ 41563 w 92243"/>
              <a:gd name="connsiteY12" fmla="*/ 1959429 h 2232576"/>
              <a:gd name="connsiteX13" fmla="*/ 53439 w 92243"/>
              <a:gd name="connsiteY13" fmla="*/ 2072245 h 2232576"/>
              <a:gd name="connsiteX14" fmla="*/ 59376 w 92243"/>
              <a:gd name="connsiteY14" fmla="*/ 2131621 h 2232576"/>
              <a:gd name="connsiteX15" fmla="*/ 71252 w 92243"/>
              <a:gd name="connsiteY15" fmla="*/ 2167247 h 2232576"/>
              <a:gd name="connsiteX16" fmla="*/ 77189 w 92243"/>
              <a:gd name="connsiteY16" fmla="*/ 2196935 h 2232576"/>
              <a:gd name="connsiteX17" fmla="*/ 83127 w 92243"/>
              <a:gd name="connsiteY17" fmla="*/ 2232561 h 223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243" h="2232576">
                <a:moveTo>
                  <a:pt x="59376" y="0"/>
                </a:moveTo>
                <a:cubicBezTo>
                  <a:pt x="57397" y="15834"/>
                  <a:pt x="56062" y="31762"/>
                  <a:pt x="53439" y="47502"/>
                </a:cubicBezTo>
                <a:cubicBezTo>
                  <a:pt x="52097" y="55551"/>
                  <a:pt x="48082" y="63112"/>
                  <a:pt x="47501" y="71252"/>
                </a:cubicBezTo>
                <a:cubicBezTo>
                  <a:pt x="43758" y="123656"/>
                  <a:pt x="38007" y="335962"/>
                  <a:pt x="35626" y="380011"/>
                </a:cubicBezTo>
                <a:cubicBezTo>
                  <a:pt x="34659" y="397908"/>
                  <a:pt x="31667" y="415637"/>
                  <a:pt x="29688" y="433450"/>
                </a:cubicBezTo>
                <a:cubicBezTo>
                  <a:pt x="27709" y="484910"/>
                  <a:pt x="26530" y="536406"/>
                  <a:pt x="23750" y="587829"/>
                </a:cubicBezTo>
                <a:cubicBezTo>
                  <a:pt x="22570" y="609658"/>
                  <a:pt x="19371" y="631337"/>
                  <a:pt x="17813" y="653143"/>
                </a:cubicBezTo>
                <a:cubicBezTo>
                  <a:pt x="15412" y="686762"/>
                  <a:pt x="14117" y="720453"/>
                  <a:pt x="11875" y="754083"/>
                </a:cubicBezTo>
                <a:cubicBezTo>
                  <a:pt x="8069" y="811166"/>
                  <a:pt x="5046" y="841071"/>
                  <a:pt x="0" y="896587"/>
                </a:cubicBezTo>
                <a:cubicBezTo>
                  <a:pt x="5202" y="1135922"/>
                  <a:pt x="3485" y="1126949"/>
                  <a:pt x="11875" y="1324099"/>
                </a:cubicBezTo>
                <a:cubicBezTo>
                  <a:pt x="13644" y="1365672"/>
                  <a:pt x="15217" y="1407260"/>
                  <a:pt x="17813" y="1448790"/>
                </a:cubicBezTo>
                <a:cubicBezTo>
                  <a:pt x="30330" y="1649070"/>
                  <a:pt x="17505" y="1309713"/>
                  <a:pt x="29688" y="1644733"/>
                </a:cubicBezTo>
                <a:cubicBezTo>
                  <a:pt x="36229" y="1824607"/>
                  <a:pt x="32725" y="1809188"/>
                  <a:pt x="41563" y="1959429"/>
                </a:cubicBezTo>
                <a:cubicBezTo>
                  <a:pt x="46555" y="2044299"/>
                  <a:pt x="42658" y="2018340"/>
                  <a:pt x="53439" y="2072245"/>
                </a:cubicBezTo>
                <a:cubicBezTo>
                  <a:pt x="55418" y="2092037"/>
                  <a:pt x="55710" y="2112071"/>
                  <a:pt x="59376" y="2131621"/>
                </a:cubicBezTo>
                <a:cubicBezTo>
                  <a:pt x="61683" y="2143924"/>
                  <a:pt x="68797" y="2154972"/>
                  <a:pt x="71252" y="2167247"/>
                </a:cubicBezTo>
                <a:cubicBezTo>
                  <a:pt x="73231" y="2177143"/>
                  <a:pt x="74534" y="2187199"/>
                  <a:pt x="77189" y="2196935"/>
                </a:cubicBezTo>
                <a:cubicBezTo>
                  <a:pt x="87417" y="2234438"/>
                  <a:pt x="101941" y="2232561"/>
                  <a:pt x="83127" y="22325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flipH="1" flipV="1">
            <a:off x="5809488" y="4267200"/>
            <a:ext cx="819912" cy="609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203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65" y="2510168"/>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059"/>
          <a:stretch/>
        </p:blipFill>
        <p:spPr bwMode="auto">
          <a:xfrm>
            <a:off x="3048065" y="3880434"/>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744557" y="1484153"/>
            <a:ext cx="0" cy="905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07153" y="1038621"/>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36899" y="1038621"/>
            <a:ext cx="1374030" cy="369332"/>
          </a:xfrm>
          <a:prstGeom prst="rect">
            <a:avLst/>
          </a:prstGeom>
          <a:noFill/>
        </p:spPr>
        <p:txBody>
          <a:bodyPr wrap="none" rtlCol="0">
            <a:spAutoFit/>
          </a:bodyPr>
          <a:lstStyle/>
          <a:p>
            <a:r>
              <a:rPr lang="en-US" dirty="0"/>
              <a:t>Left Forward</a:t>
            </a:r>
          </a:p>
        </p:txBody>
      </p:sp>
      <p:cxnSp>
        <p:nvCxnSpPr>
          <p:cNvPr id="7" name="Straight Connector 6"/>
          <p:cNvCxnSpPr/>
          <p:nvPr/>
        </p:nvCxnSpPr>
        <p:spPr>
          <a:xfrm flipH="1">
            <a:off x="2908674" y="2502185"/>
            <a:ext cx="28575"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70523" y="2474753"/>
            <a:ext cx="28576"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51499" y="2474753"/>
            <a:ext cx="28576"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774371" y="2502185"/>
            <a:ext cx="28576" cy="10119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51" name="Group 2050"/>
          <p:cNvGrpSpPr/>
          <p:nvPr/>
        </p:nvGrpSpPr>
        <p:grpSpPr>
          <a:xfrm>
            <a:off x="2401183" y="4227352"/>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2422899" y="3442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580443" y="3451637"/>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37987" y="3460781"/>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873146" y="3447065"/>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62" name="Rectangle 61"/>
          <p:cNvSpPr/>
          <p:nvPr/>
        </p:nvSpPr>
        <p:spPr>
          <a:xfrm>
            <a:off x="7914443" y="470062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5430581" y="5095160"/>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6902124" y="6089681"/>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57" name="Elbow Connector 2056"/>
          <p:cNvCxnSpPr>
            <a:stCxn id="73" idx="3"/>
            <a:endCxn id="74" idx="1"/>
          </p:cNvCxnSpPr>
          <p:nvPr/>
        </p:nvCxnSpPr>
        <p:spPr>
          <a:xfrm flipV="1">
            <a:off x="2651499" y="3614713"/>
            <a:ext cx="574072" cy="193540"/>
          </a:xfrm>
          <a:prstGeom prst="bentConnector3">
            <a:avLst>
              <a:gd name="adj1" fmla="val 6666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80443" y="3770153"/>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225571" y="3576613"/>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733795" y="3607592"/>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03307" y="3465352"/>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Elbow Connector 79"/>
          <p:cNvCxnSpPr>
            <a:stCxn id="76" idx="3"/>
            <a:endCxn id="77" idx="1"/>
          </p:cNvCxnSpPr>
          <p:nvPr/>
        </p:nvCxnSpPr>
        <p:spPr>
          <a:xfrm flipV="1">
            <a:off x="2804851" y="3503452"/>
            <a:ext cx="598456" cy="142240"/>
          </a:xfrm>
          <a:prstGeom prst="bentConnector3">
            <a:avLst>
              <a:gd name="adj1" fmla="val 30182"/>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2873146" y="4074953"/>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104" idx="2"/>
            <a:endCxn id="108" idx="1"/>
          </p:cNvCxnSpPr>
          <p:nvPr/>
        </p:nvCxnSpPr>
        <p:spPr>
          <a:xfrm rot="16200000" flipH="1">
            <a:off x="3520067" y="3539760"/>
            <a:ext cx="986306" cy="2209092"/>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117766" y="509935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3" name="Elbow Connector 182"/>
          <p:cNvCxnSpPr>
            <a:stCxn id="181" idx="3"/>
          </p:cNvCxnSpPr>
          <p:nvPr/>
        </p:nvCxnSpPr>
        <p:spPr>
          <a:xfrm>
            <a:off x="5502344" y="5133260"/>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2"/>
            <a:endCxn id="37" idx="0"/>
          </p:cNvCxnSpPr>
          <p:nvPr/>
        </p:nvCxnSpPr>
        <p:spPr>
          <a:xfrm>
            <a:off x="2436711" y="4313280"/>
            <a:ext cx="83628" cy="1775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Title 1"/>
          <p:cNvSpPr txBox="1">
            <a:spLocks/>
          </p:cNvSpPr>
          <p:nvPr/>
        </p:nvSpPr>
        <p:spPr>
          <a:xfrm>
            <a:off x="762000" y="0"/>
            <a:ext cx="8229600" cy="762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The </a:t>
            </a:r>
            <a:r>
              <a:rPr lang="en-US" sz="2800" dirty="0" err="1"/>
              <a:t>SauerBot</a:t>
            </a:r>
            <a:r>
              <a:rPr lang="en-US" sz="2800" dirty="0"/>
              <a:t> 200</a:t>
            </a:r>
            <a:br>
              <a:rPr lang="en-US" sz="2800" dirty="0"/>
            </a:br>
            <a:r>
              <a:rPr lang="en-US" sz="2000" dirty="0"/>
              <a:t>Using Sonic Technology to Geo-Cache</a:t>
            </a:r>
          </a:p>
        </p:txBody>
      </p:sp>
      <p:pic>
        <p:nvPicPr>
          <p:cNvPr id="5" name="Picture 3" descr="C:\Users\Mark\Desktop\IMG_7992.jpg"/>
          <p:cNvPicPr>
            <a:picLocks noChangeAspect="1" noChangeArrowheads="1"/>
          </p:cNvPicPr>
          <p:nvPr/>
        </p:nvPicPr>
        <p:blipFill rotWithShape="1">
          <a:blip r:embed="rId4">
            <a:extLst>
              <a:ext uri="{28A0092B-C50C-407E-A947-70E740481C1C}">
                <a14:useLocalDpi xmlns:a14="http://schemas.microsoft.com/office/drawing/2010/main" val="0"/>
              </a:ext>
            </a:extLst>
          </a:blip>
          <a:srcRect l="39172" t="33880" r="23017" b="43023"/>
          <a:stretch/>
        </p:blipFill>
        <p:spPr bwMode="auto">
          <a:xfrm>
            <a:off x="1321012" y="2202092"/>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 xmlns:a16="http://schemas.microsoft.com/office/drawing/2014/main" id="{99456597-0C8C-43C7-AA05-153C1CFBA4D1}"/>
              </a:ext>
            </a:extLst>
          </p:cNvPr>
          <p:cNvSpPr txBox="1"/>
          <p:nvPr/>
        </p:nvSpPr>
        <p:spPr>
          <a:xfrm>
            <a:off x="5219870" y="1407953"/>
            <a:ext cx="2087283" cy="1200329"/>
          </a:xfrm>
          <a:prstGeom prst="rect">
            <a:avLst/>
          </a:prstGeom>
          <a:noFill/>
        </p:spPr>
        <p:txBody>
          <a:bodyPr wrap="square" rtlCol="0">
            <a:spAutoFit/>
          </a:bodyPr>
          <a:lstStyle/>
          <a:p>
            <a:r>
              <a:rPr lang="en-US" dirty="0"/>
              <a:t>Can </a:t>
            </a:r>
            <a:r>
              <a:rPr lang="en-US" dirty="0" smtClean="0"/>
              <a:t>you figure out the circuit for adding a sensor on the right?</a:t>
            </a:r>
            <a:endParaRPr lang="en-US" dirty="0"/>
          </a:p>
        </p:txBody>
      </p:sp>
      <p:sp>
        <p:nvSpPr>
          <p:cNvPr id="43" name="TextBox 42">
            <a:extLst>
              <a:ext uri="{FF2B5EF4-FFF2-40B4-BE49-F238E27FC236}">
                <a16:creationId xmlns="" xmlns:a16="http://schemas.microsoft.com/office/drawing/2014/main" id="{59F9DC88-953C-458E-B335-0DAAA8EDCEE2}"/>
              </a:ext>
            </a:extLst>
          </p:cNvPr>
          <p:cNvSpPr txBox="1"/>
          <p:nvPr/>
        </p:nvSpPr>
        <p:spPr>
          <a:xfrm>
            <a:off x="5219652" y="988493"/>
            <a:ext cx="1180836" cy="369332"/>
          </a:xfrm>
          <a:prstGeom prst="rect">
            <a:avLst/>
          </a:prstGeom>
          <a:noFill/>
        </p:spPr>
        <p:txBody>
          <a:bodyPr wrap="none" rtlCol="0">
            <a:spAutoFit/>
          </a:bodyPr>
          <a:lstStyle/>
          <a:p>
            <a:r>
              <a:rPr lang="en-US" b="1" dirty="0">
                <a:solidFill>
                  <a:schemeClr val="accent2"/>
                </a:solidFill>
              </a:rPr>
              <a:t>Challenge:</a:t>
            </a:r>
          </a:p>
        </p:txBody>
      </p:sp>
      <p:sp>
        <p:nvSpPr>
          <p:cNvPr id="2" name="Oval 1"/>
          <p:cNvSpPr/>
          <p:nvPr/>
        </p:nvSpPr>
        <p:spPr>
          <a:xfrm>
            <a:off x="6080202" y="2281568"/>
            <a:ext cx="2453901" cy="156478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091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C7EA21-1E5C-44E1-B67D-18E8F6E39A65}"/>
              </a:ext>
            </a:extLst>
          </p:cNvPr>
          <p:cNvSpPr>
            <a:spLocks noGrp="1"/>
          </p:cNvSpPr>
          <p:nvPr>
            <p:ph type="title"/>
          </p:nvPr>
        </p:nvSpPr>
        <p:spPr/>
        <p:txBody>
          <a:bodyPr/>
          <a:lstStyle/>
          <a:p>
            <a:r>
              <a:rPr lang="en-US"/>
              <a:t>Programming the HC SR04 </a:t>
            </a:r>
            <a:endParaRPr lang="en-US" dirty="0"/>
          </a:p>
        </p:txBody>
      </p:sp>
      <p:sp>
        <p:nvSpPr>
          <p:cNvPr id="3" name="Content Placeholder 2">
            <a:extLst>
              <a:ext uri="{FF2B5EF4-FFF2-40B4-BE49-F238E27FC236}">
                <a16:creationId xmlns="" xmlns:a16="http://schemas.microsoft.com/office/drawing/2014/main" id="{3895F54E-BC11-410A-9F1A-01FF55C6D315}"/>
              </a:ext>
            </a:extLst>
          </p:cNvPr>
          <p:cNvSpPr>
            <a:spLocks noGrp="1"/>
          </p:cNvSpPr>
          <p:nvPr>
            <p:ph idx="1"/>
          </p:nvPr>
        </p:nvSpPr>
        <p:spPr>
          <a:xfrm>
            <a:off x="457200" y="1219200"/>
            <a:ext cx="8229600" cy="4525963"/>
          </a:xfrm>
        </p:spPr>
        <p:txBody>
          <a:bodyPr>
            <a:noAutofit/>
          </a:bodyPr>
          <a:lstStyle/>
          <a:p>
            <a:pPr marL="0" indent="0">
              <a:buNone/>
            </a:pPr>
            <a:r>
              <a:rPr lang="en-US" sz="1200" dirty="0"/>
              <a:t>#include &lt;</a:t>
            </a:r>
            <a:r>
              <a:rPr lang="en-US" sz="1200" dirty="0" err="1"/>
              <a:t>NewPing.h</a:t>
            </a:r>
            <a:r>
              <a:rPr lang="en-US" sz="1200" dirty="0"/>
              <a:t>&gt;</a:t>
            </a:r>
          </a:p>
          <a:p>
            <a:pPr marL="0" indent="0">
              <a:buNone/>
            </a:pPr>
            <a:endParaRPr lang="en-US" sz="1200" dirty="0"/>
          </a:p>
          <a:p>
            <a:pPr marL="0" indent="0">
              <a:buNone/>
            </a:pPr>
            <a:r>
              <a:rPr lang="en-US" sz="1200" dirty="0" err="1"/>
              <a:t>const</a:t>
            </a:r>
            <a:r>
              <a:rPr lang="en-US" sz="1200" dirty="0"/>
              <a:t> </a:t>
            </a:r>
            <a:r>
              <a:rPr lang="en-US" sz="1200" dirty="0" err="1"/>
              <a:t>int</a:t>
            </a:r>
            <a:r>
              <a:rPr lang="en-US" sz="1200" dirty="0"/>
              <a:t> LEFT_SENSOR_TRIG_PIN=11;</a:t>
            </a:r>
          </a:p>
          <a:p>
            <a:pPr marL="0" indent="0">
              <a:buNone/>
            </a:pPr>
            <a:r>
              <a:rPr lang="en-US" sz="1200" dirty="0" err="1"/>
              <a:t>const</a:t>
            </a:r>
            <a:r>
              <a:rPr lang="en-US" sz="1200" dirty="0"/>
              <a:t> </a:t>
            </a:r>
            <a:r>
              <a:rPr lang="en-US" sz="1200" dirty="0" err="1"/>
              <a:t>int</a:t>
            </a:r>
            <a:r>
              <a:rPr lang="en-US" sz="1200" dirty="0"/>
              <a:t> LEFT_SENSOR_ECHO_PIN=12;</a:t>
            </a:r>
          </a:p>
          <a:p>
            <a:pPr marL="0" indent="0">
              <a:buNone/>
            </a:pPr>
            <a:r>
              <a:rPr lang="en-US" sz="1200" dirty="0" err="1"/>
              <a:t>const</a:t>
            </a:r>
            <a:r>
              <a:rPr lang="en-US" sz="1200" dirty="0"/>
              <a:t> </a:t>
            </a:r>
            <a:r>
              <a:rPr lang="en-US" sz="1200" dirty="0" err="1"/>
              <a:t>int</a:t>
            </a:r>
            <a:r>
              <a:rPr lang="en-US" sz="1200" dirty="0"/>
              <a:t> MAX_DISTANCE=200; // max distance in cm</a:t>
            </a:r>
          </a:p>
          <a:p>
            <a:pPr marL="0" indent="0">
              <a:buNone/>
            </a:pPr>
            <a:endParaRPr lang="en-US" sz="1200" dirty="0"/>
          </a:p>
          <a:p>
            <a:pPr marL="0" indent="0">
              <a:buNone/>
            </a:pPr>
            <a:r>
              <a:rPr lang="en-US" sz="1200" dirty="0" err="1"/>
              <a:t>NewPing</a:t>
            </a:r>
            <a:r>
              <a:rPr lang="en-US" sz="1200" dirty="0"/>
              <a:t> </a:t>
            </a:r>
            <a:r>
              <a:rPr lang="en-US" sz="1200" dirty="0" err="1"/>
              <a:t>LeftSonar</a:t>
            </a:r>
            <a:r>
              <a:rPr lang="en-US" sz="1200" dirty="0"/>
              <a:t>(LEFT_SENSOR_TRIG_PIN,LEFT_SENSOR_ECHO_PIN,MAX_DISTANCE); </a:t>
            </a:r>
          </a:p>
          <a:p>
            <a:pPr marL="0" indent="0">
              <a:buNone/>
            </a:pPr>
            <a:endParaRPr lang="en-US" sz="1200" dirty="0"/>
          </a:p>
          <a:p>
            <a:pPr marL="0" indent="0">
              <a:buNone/>
            </a:pPr>
            <a:r>
              <a:rPr lang="en-US" sz="1200" dirty="0"/>
              <a:t>void setup() {</a:t>
            </a:r>
          </a:p>
          <a:p>
            <a:pPr marL="0" indent="0">
              <a:buNone/>
            </a:pPr>
            <a:r>
              <a:rPr lang="en-US" sz="1200" dirty="0"/>
              <a:t>  // put your setup code here, to run once:</a:t>
            </a:r>
          </a:p>
          <a:p>
            <a:pPr marL="0" indent="0">
              <a:buNone/>
            </a:pPr>
            <a:r>
              <a:rPr lang="en-US" sz="1200" dirty="0"/>
              <a:t>  </a:t>
            </a:r>
            <a:r>
              <a:rPr lang="en-US" sz="1200" dirty="0" err="1"/>
              <a:t>Serial.begin</a:t>
            </a:r>
            <a:r>
              <a:rPr lang="en-US" sz="1200" dirty="0"/>
              <a:t>(115200);</a:t>
            </a:r>
          </a:p>
          <a:p>
            <a:pPr marL="0" indent="0">
              <a:buNone/>
            </a:pPr>
            <a:r>
              <a:rPr lang="en-US" sz="1200" dirty="0"/>
              <a:t>  delay(5000);</a:t>
            </a:r>
          </a:p>
          <a:p>
            <a:pPr marL="0" indent="0">
              <a:buNone/>
            </a:pPr>
            <a:r>
              <a:rPr lang="en-US" sz="1200" dirty="0"/>
              <a:t>}</a:t>
            </a:r>
          </a:p>
          <a:p>
            <a:pPr marL="0" indent="0">
              <a:buNone/>
            </a:pPr>
            <a:endParaRPr lang="en-US" sz="1200" dirty="0"/>
          </a:p>
          <a:p>
            <a:pPr marL="0" indent="0">
              <a:buNone/>
            </a:pPr>
            <a:r>
              <a:rPr lang="en-US" sz="1200" dirty="0"/>
              <a:t>void loop() {</a:t>
            </a:r>
          </a:p>
          <a:p>
            <a:pPr marL="0" indent="0">
              <a:buNone/>
            </a:pPr>
            <a:r>
              <a:rPr lang="en-US" sz="1200" dirty="0"/>
              <a:t>  // put your main code here, to run repeatedly:</a:t>
            </a:r>
          </a:p>
          <a:p>
            <a:pPr marL="0" indent="0">
              <a:buNone/>
            </a:pPr>
            <a:r>
              <a:rPr lang="en-US" sz="1200" dirty="0"/>
              <a:t>  </a:t>
            </a:r>
            <a:r>
              <a:rPr lang="en-US" sz="1200" dirty="0" err="1"/>
              <a:t>int</a:t>
            </a:r>
            <a:r>
              <a:rPr lang="en-US" sz="1200" dirty="0"/>
              <a:t> </a:t>
            </a:r>
            <a:r>
              <a:rPr lang="en-US" sz="1200" dirty="0" err="1"/>
              <a:t>LeftDistance</a:t>
            </a:r>
            <a:r>
              <a:rPr lang="en-US" sz="1200" dirty="0"/>
              <a:t>=</a:t>
            </a:r>
            <a:r>
              <a:rPr lang="en-US" sz="1200" dirty="0" err="1"/>
              <a:t>LeftSonar.ping_cm</a:t>
            </a:r>
            <a:r>
              <a:rPr lang="en-US" sz="1200" dirty="0"/>
              <a:t>();</a:t>
            </a:r>
          </a:p>
          <a:p>
            <a:pPr marL="0" indent="0">
              <a:buNone/>
            </a:pPr>
            <a:endParaRPr lang="en-US" sz="1200" dirty="0"/>
          </a:p>
          <a:p>
            <a:pPr marL="0" indent="0">
              <a:buNone/>
            </a:pPr>
            <a:r>
              <a:rPr lang="en-US" sz="1200" dirty="0"/>
              <a:t>  </a:t>
            </a:r>
            <a:r>
              <a:rPr lang="en-US" sz="1200" dirty="0" err="1"/>
              <a:t>Serial.print</a:t>
            </a:r>
            <a:r>
              <a:rPr lang="en-US" sz="1200" dirty="0"/>
              <a:t>("Left Ping: ");</a:t>
            </a:r>
          </a:p>
          <a:p>
            <a:pPr marL="0" indent="0">
              <a:buNone/>
            </a:pPr>
            <a:r>
              <a:rPr lang="en-US" sz="1200" dirty="0"/>
              <a:t>  </a:t>
            </a:r>
            <a:r>
              <a:rPr lang="en-US" sz="1200" dirty="0" err="1"/>
              <a:t>Serial.print</a:t>
            </a:r>
            <a:r>
              <a:rPr lang="en-US" sz="1200" dirty="0"/>
              <a:t>(</a:t>
            </a:r>
            <a:r>
              <a:rPr lang="en-US" sz="1200" dirty="0" err="1"/>
              <a:t>LeftDistance</a:t>
            </a:r>
            <a:r>
              <a:rPr lang="en-US" sz="1200" dirty="0"/>
              <a:t>);</a:t>
            </a:r>
          </a:p>
          <a:p>
            <a:pPr marL="0" indent="0">
              <a:buNone/>
            </a:pPr>
            <a:r>
              <a:rPr lang="en-US" sz="1200" dirty="0"/>
              <a:t>  </a:t>
            </a:r>
            <a:r>
              <a:rPr lang="en-US" sz="1200" dirty="0" err="1"/>
              <a:t>Serial.println</a:t>
            </a:r>
            <a:r>
              <a:rPr lang="en-US" sz="1200" dirty="0"/>
              <a:t>("cm");</a:t>
            </a:r>
          </a:p>
          <a:p>
            <a:pPr marL="0" indent="0">
              <a:buNone/>
            </a:pPr>
            <a:r>
              <a:rPr lang="en-US" sz="1200" dirty="0"/>
              <a:t>  delay(1000);</a:t>
            </a:r>
          </a:p>
          <a:p>
            <a:pPr marL="0" indent="0">
              <a:buNone/>
            </a:pPr>
            <a:r>
              <a:rPr lang="en-US" sz="1200" dirty="0"/>
              <a:t>}</a:t>
            </a:r>
          </a:p>
        </p:txBody>
      </p:sp>
    </p:spTree>
    <p:extLst>
      <p:ext uri="{BB962C8B-B14F-4D97-AF65-F5344CB8AC3E}">
        <p14:creationId xmlns:p14="http://schemas.microsoft.com/office/powerpoint/2010/main" val="5936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3</a:t>
            </a:r>
            <a:endParaRPr lang="en-US" dirty="0"/>
          </a:p>
        </p:txBody>
      </p:sp>
    </p:spTree>
    <p:extLst>
      <p:ext uri="{BB962C8B-B14F-4D97-AF65-F5344CB8AC3E}">
        <p14:creationId xmlns:p14="http://schemas.microsoft.com/office/powerpoint/2010/main" val="215924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7B4C131-3343-4662-A016-F675CEAB9C17}"/>
              </a:ext>
            </a:extLst>
          </p:cNvPr>
          <p:cNvSpPr>
            <a:spLocks noGrp="1"/>
          </p:cNvSpPr>
          <p:nvPr>
            <p:ph type="ftr" sz="quarter" idx="11"/>
          </p:nvPr>
        </p:nvSpPr>
        <p:spPr/>
        <p:txBody>
          <a:bodyPr/>
          <a:lstStyle/>
          <a:p>
            <a:pPr>
              <a:defRPr/>
            </a:pPr>
            <a:r>
              <a:rPr lang="en-US"/>
              <a:t>Akshay Rathish</a:t>
            </a:r>
            <a:endParaRPr lang="en-US" dirty="0"/>
          </a:p>
        </p:txBody>
      </p:sp>
      <p:sp>
        <p:nvSpPr>
          <p:cNvPr id="6" name="Slide Number Placeholder 5">
            <a:extLst>
              <a:ext uri="{FF2B5EF4-FFF2-40B4-BE49-F238E27FC236}">
                <a16:creationId xmlns="" xmlns:a16="http://schemas.microsoft.com/office/drawing/2014/main" id="{E885AC50-FFEA-48C1-9783-6D1B34E41DD7}"/>
              </a:ext>
            </a:extLst>
          </p:cNvPr>
          <p:cNvSpPr>
            <a:spLocks noGrp="1"/>
          </p:cNvSpPr>
          <p:nvPr>
            <p:ph type="sldNum" sz="quarter" idx="12"/>
          </p:nvPr>
        </p:nvSpPr>
        <p:spPr/>
        <p:txBody>
          <a:bodyPr/>
          <a:lstStyle/>
          <a:p>
            <a:pPr>
              <a:defRPr/>
            </a:pPr>
            <a:fld id="{59E38C32-9F96-47B5-BDBA-852EBAF23598}" type="slidenum">
              <a:rPr lang="en-US" smtClean="0"/>
              <a:pPr>
                <a:defRPr/>
              </a:pPr>
              <a:t>3</a:t>
            </a:fld>
            <a:endParaRPr lang="en-US" dirty="0"/>
          </a:p>
        </p:txBody>
      </p:sp>
      <p:pic>
        <p:nvPicPr>
          <p:cNvPr id="7" name="Picture 6">
            <a:extLst>
              <a:ext uri="{FF2B5EF4-FFF2-40B4-BE49-F238E27FC236}">
                <a16:creationId xmlns="" xmlns:a16="http://schemas.microsoft.com/office/drawing/2014/main" id="{A6C97C24-516B-415F-BE96-D5AD4E844AD4}"/>
              </a:ext>
            </a:extLst>
          </p:cNvPr>
          <p:cNvPicPr>
            <a:picLocks noChangeAspect="1"/>
          </p:cNvPicPr>
          <p:nvPr/>
        </p:nvPicPr>
        <p:blipFill>
          <a:blip r:embed="rId2"/>
          <a:stretch>
            <a:fillRect/>
          </a:stretch>
        </p:blipFill>
        <p:spPr>
          <a:xfrm>
            <a:off x="2973991" y="376094"/>
            <a:ext cx="3419952" cy="6230219"/>
          </a:xfrm>
          <a:prstGeom prst="rect">
            <a:avLst/>
          </a:prstGeom>
        </p:spPr>
      </p:pic>
    </p:spTree>
    <p:extLst>
      <p:ext uri="{BB962C8B-B14F-4D97-AF65-F5344CB8AC3E}">
        <p14:creationId xmlns:p14="http://schemas.microsoft.com/office/powerpoint/2010/main" val="2000463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72D7409-7FB8-4095-9A26-367D22F9E46A}"/>
              </a:ext>
            </a:extLst>
          </p:cNvPr>
          <p:cNvSpPr>
            <a:spLocks noGrp="1"/>
          </p:cNvSpPr>
          <p:nvPr>
            <p:ph type="sldNum" sz="quarter" idx="12"/>
          </p:nvPr>
        </p:nvSpPr>
        <p:spPr/>
        <p:txBody>
          <a:bodyPr/>
          <a:lstStyle/>
          <a:p>
            <a:pPr>
              <a:defRPr/>
            </a:pPr>
            <a:fld id="{59E38C32-9F96-47B5-BDBA-852EBAF23598}" type="slidenum">
              <a:rPr lang="en-US" smtClean="0"/>
              <a:pPr>
                <a:defRPr/>
              </a:pPr>
              <a:t>30</a:t>
            </a:fld>
            <a:endParaRPr lang="en-US" dirty="0"/>
          </a:p>
        </p:txBody>
      </p:sp>
      <p:pic>
        <p:nvPicPr>
          <p:cNvPr id="7" name="Picture 6">
            <a:extLst>
              <a:ext uri="{FF2B5EF4-FFF2-40B4-BE49-F238E27FC236}">
                <a16:creationId xmlns="" xmlns:a16="http://schemas.microsoft.com/office/drawing/2014/main" id="{A6C44DC6-B0E6-4160-937D-89AE210C9EAD}"/>
              </a:ext>
            </a:extLst>
          </p:cNvPr>
          <p:cNvPicPr>
            <a:picLocks noChangeAspect="1"/>
          </p:cNvPicPr>
          <p:nvPr/>
        </p:nvPicPr>
        <p:blipFill>
          <a:blip r:embed="rId2"/>
          <a:stretch>
            <a:fillRect/>
          </a:stretch>
        </p:blipFill>
        <p:spPr>
          <a:xfrm>
            <a:off x="152400" y="447869"/>
            <a:ext cx="4680965" cy="5449078"/>
          </a:xfrm>
          <a:prstGeom prst="rect">
            <a:avLst/>
          </a:prstGeom>
        </p:spPr>
      </p:pic>
      <p:pic>
        <p:nvPicPr>
          <p:cNvPr id="8" name="Picture 7">
            <a:extLst>
              <a:ext uri="{FF2B5EF4-FFF2-40B4-BE49-F238E27FC236}">
                <a16:creationId xmlns="" xmlns:a16="http://schemas.microsoft.com/office/drawing/2014/main" id="{5DA2CD60-1406-42F2-8AFD-E8166998A53D}"/>
              </a:ext>
            </a:extLst>
          </p:cNvPr>
          <p:cNvPicPr>
            <a:picLocks noChangeAspect="1"/>
          </p:cNvPicPr>
          <p:nvPr/>
        </p:nvPicPr>
        <p:blipFill>
          <a:blip r:embed="rId3"/>
          <a:stretch>
            <a:fillRect/>
          </a:stretch>
        </p:blipFill>
        <p:spPr>
          <a:xfrm>
            <a:off x="4914374" y="303970"/>
            <a:ext cx="3772426" cy="5944430"/>
          </a:xfrm>
          <a:prstGeom prst="rect">
            <a:avLst/>
          </a:prstGeom>
        </p:spPr>
      </p:pic>
      <p:pic>
        <p:nvPicPr>
          <p:cNvPr id="1026"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16002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590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106" y="2410408"/>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5410200" y="3352800"/>
            <a:ext cx="3352800" cy="990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747" y="3733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8047" y="4800600"/>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5233" y="196334"/>
            <a:ext cx="2101857" cy="523220"/>
          </a:xfrm>
          <a:prstGeom prst="rect">
            <a:avLst/>
          </a:prstGeom>
          <a:noFill/>
        </p:spPr>
        <p:txBody>
          <a:bodyPr wrap="none" rtlCol="0">
            <a:spAutoFit/>
          </a:bodyPr>
          <a:lstStyle/>
          <a:p>
            <a:r>
              <a:rPr lang="en-US" sz="2800" b="1" i="1" dirty="0" smtClean="0"/>
              <a:t>Our progress</a:t>
            </a:r>
            <a:endParaRPr lang="en-US" sz="2800" b="1" i="1" dirty="0"/>
          </a:p>
        </p:txBody>
      </p:sp>
    </p:spTree>
    <p:extLst>
      <p:ext uri="{BB962C8B-B14F-4D97-AF65-F5344CB8AC3E}">
        <p14:creationId xmlns:p14="http://schemas.microsoft.com/office/powerpoint/2010/main" val="1248802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7B4C131-3343-4662-A016-F675CEAB9C17}"/>
              </a:ext>
            </a:extLst>
          </p:cNvPr>
          <p:cNvSpPr>
            <a:spLocks noGrp="1"/>
          </p:cNvSpPr>
          <p:nvPr>
            <p:ph type="ftr" sz="quarter" idx="11"/>
          </p:nvPr>
        </p:nvSpPr>
        <p:spPr/>
        <p:txBody>
          <a:bodyPr/>
          <a:lstStyle/>
          <a:p>
            <a:pPr>
              <a:defRPr/>
            </a:pPr>
            <a:r>
              <a:rPr lang="en-US"/>
              <a:t>Akshay Rathish</a:t>
            </a:r>
            <a:endParaRPr lang="en-US" dirty="0"/>
          </a:p>
        </p:txBody>
      </p:sp>
      <p:sp>
        <p:nvSpPr>
          <p:cNvPr id="6" name="Slide Number Placeholder 5">
            <a:extLst>
              <a:ext uri="{FF2B5EF4-FFF2-40B4-BE49-F238E27FC236}">
                <a16:creationId xmlns="" xmlns:a16="http://schemas.microsoft.com/office/drawing/2014/main" id="{E885AC50-FFEA-48C1-9783-6D1B34E41DD7}"/>
              </a:ext>
            </a:extLst>
          </p:cNvPr>
          <p:cNvSpPr>
            <a:spLocks noGrp="1"/>
          </p:cNvSpPr>
          <p:nvPr>
            <p:ph type="sldNum" sz="quarter" idx="12"/>
          </p:nvPr>
        </p:nvSpPr>
        <p:spPr/>
        <p:txBody>
          <a:bodyPr/>
          <a:lstStyle/>
          <a:p>
            <a:pPr>
              <a:defRPr/>
            </a:pPr>
            <a:fld id="{59E38C32-9F96-47B5-BDBA-852EBAF23598}" type="slidenum">
              <a:rPr lang="en-US" smtClean="0"/>
              <a:pPr>
                <a:defRPr/>
              </a:pPr>
              <a:t>31</a:t>
            </a:fld>
            <a:endParaRPr lang="en-US" dirty="0"/>
          </a:p>
        </p:txBody>
      </p:sp>
      <p:pic>
        <p:nvPicPr>
          <p:cNvPr id="7" name="Picture 6">
            <a:extLst>
              <a:ext uri="{FF2B5EF4-FFF2-40B4-BE49-F238E27FC236}">
                <a16:creationId xmlns="" xmlns:a16="http://schemas.microsoft.com/office/drawing/2014/main" id="{A6C97C24-516B-415F-BE96-D5AD4E844AD4}"/>
              </a:ext>
            </a:extLst>
          </p:cNvPr>
          <p:cNvPicPr>
            <a:picLocks noChangeAspect="1"/>
          </p:cNvPicPr>
          <p:nvPr/>
        </p:nvPicPr>
        <p:blipFill>
          <a:blip r:embed="rId2"/>
          <a:stretch>
            <a:fillRect/>
          </a:stretch>
        </p:blipFill>
        <p:spPr>
          <a:xfrm>
            <a:off x="2973991" y="376094"/>
            <a:ext cx="3419952" cy="6230219"/>
          </a:xfrm>
          <a:prstGeom prst="rect">
            <a:avLst/>
          </a:prstGeom>
        </p:spPr>
      </p:pic>
      <p:sp>
        <p:nvSpPr>
          <p:cNvPr id="8" name="Rounded Rectangle 7"/>
          <p:cNvSpPr/>
          <p:nvPr/>
        </p:nvSpPr>
        <p:spPr>
          <a:xfrm>
            <a:off x="3276053" y="3200400"/>
            <a:ext cx="3048000" cy="609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88753" y="3352800"/>
            <a:ext cx="3048000" cy="425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87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 Competitions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hlinkClick r:id="rId2"/>
              </a:rPr>
              <a:t>B.E.S.T </a:t>
            </a:r>
            <a:r>
              <a:rPr lang="en-US" b="1" dirty="0">
                <a:hlinkClick r:id="rId2"/>
              </a:rPr>
              <a:t>Robotics Design Contest</a:t>
            </a:r>
            <a:endParaRPr lang="en-US" dirty="0"/>
          </a:p>
          <a:p>
            <a:r>
              <a:rPr lang="en-US" b="1" dirty="0" err="1" smtClean="0">
                <a:hlinkClick r:id="rId3"/>
              </a:rPr>
              <a:t>Botball</a:t>
            </a:r>
            <a:r>
              <a:rPr lang="en-US" b="1" dirty="0" smtClean="0">
                <a:hlinkClick r:id="rId3"/>
              </a:rPr>
              <a:t> </a:t>
            </a:r>
            <a:r>
              <a:rPr lang="en-US" b="1" dirty="0">
                <a:hlinkClick r:id="rId3"/>
              </a:rPr>
              <a:t>Educational Robotics Program</a:t>
            </a:r>
            <a:endParaRPr lang="en-US" dirty="0"/>
          </a:p>
          <a:p>
            <a:r>
              <a:rPr lang="en-US" b="1" dirty="0" smtClean="0">
                <a:hlinkClick r:id="rId4"/>
              </a:rPr>
              <a:t>FIRST</a:t>
            </a:r>
            <a:r>
              <a:rPr lang="en-US" b="1" dirty="0">
                <a:hlinkClick r:id="rId4"/>
              </a:rPr>
              <a:t>: Robotics </a:t>
            </a:r>
            <a:r>
              <a:rPr lang="en-US" b="1" dirty="0" smtClean="0">
                <a:hlinkClick r:id="rId4"/>
              </a:rPr>
              <a:t>Competition</a:t>
            </a:r>
            <a:endParaRPr lang="en-US" b="1" dirty="0" smtClean="0"/>
          </a:p>
          <a:p>
            <a:r>
              <a:rPr lang="en-US" b="1" dirty="0" smtClean="0">
                <a:hlinkClick r:id="rId5"/>
              </a:rPr>
              <a:t>FIRST</a:t>
            </a:r>
            <a:r>
              <a:rPr lang="en-US" b="1" dirty="0">
                <a:hlinkClick r:id="rId5"/>
              </a:rPr>
              <a:t>: Tech Challenge</a:t>
            </a:r>
            <a:endParaRPr lang="en-US" dirty="0"/>
          </a:p>
          <a:p>
            <a:r>
              <a:rPr lang="en-US" b="1" dirty="0" smtClean="0">
                <a:hlinkClick r:id="rId6"/>
              </a:rPr>
              <a:t>National </a:t>
            </a:r>
            <a:r>
              <a:rPr lang="en-US" b="1" dirty="0">
                <a:hlinkClick r:id="rId6"/>
              </a:rPr>
              <a:t>Robotics Challenge</a:t>
            </a:r>
            <a:endParaRPr lang="en-US" dirty="0"/>
          </a:p>
          <a:p>
            <a:pPr marL="0" indent="0">
              <a:buNone/>
            </a:pPr>
            <a:endParaRPr lang="en-US" dirty="0" smtClean="0"/>
          </a:p>
          <a:p>
            <a:pPr marL="0" indent="0">
              <a:buNone/>
            </a:pPr>
            <a:r>
              <a:rPr lang="en-US" dirty="0" smtClean="0"/>
              <a:t>Descriptions of these competitions:</a:t>
            </a:r>
            <a:endParaRPr lang="en-US" dirty="0"/>
          </a:p>
          <a:p>
            <a:pPr marL="0" indent="0">
              <a:buNone/>
            </a:pPr>
            <a:r>
              <a:rPr lang="en-US" dirty="0">
                <a:hlinkClick r:id="rId7"/>
              </a:rPr>
              <a:t>https://blog.collegevine.com/5-robotics-competitions-for-high-schoolers</a:t>
            </a:r>
            <a:r>
              <a:rPr lang="en-US" dirty="0" smtClean="0">
                <a:hlinkClick r:id="rId7"/>
              </a:rPr>
              <a:t>/</a:t>
            </a:r>
            <a:endParaRPr lang="en-US" dirty="0" smtClean="0"/>
          </a:p>
          <a:p>
            <a:endParaRPr lang="en-US" dirty="0"/>
          </a:p>
        </p:txBody>
      </p:sp>
    </p:spTree>
    <p:extLst>
      <p:ext uri="{BB962C8B-B14F-4D97-AF65-F5344CB8AC3E}">
        <p14:creationId xmlns:p14="http://schemas.microsoft.com/office/powerpoint/2010/main" val="1085388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521" y="2284470"/>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059"/>
          <a:stretch/>
        </p:blipFill>
        <p:spPr bwMode="auto">
          <a:xfrm>
            <a:off x="3184521" y="3654736"/>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881013" y="1258455"/>
            <a:ext cx="0" cy="905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443609" y="812923"/>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273355" y="812923"/>
            <a:ext cx="1374030" cy="369332"/>
          </a:xfrm>
          <a:prstGeom prst="rect">
            <a:avLst/>
          </a:prstGeom>
          <a:noFill/>
        </p:spPr>
        <p:txBody>
          <a:bodyPr wrap="none" rtlCol="0">
            <a:spAutoFit/>
          </a:bodyPr>
          <a:lstStyle/>
          <a:p>
            <a:r>
              <a:rPr lang="en-US" dirty="0"/>
              <a:t>Left Forward</a:t>
            </a:r>
          </a:p>
        </p:txBody>
      </p:sp>
      <p:cxnSp>
        <p:nvCxnSpPr>
          <p:cNvPr id="7" name="Straight Connector 6"/>
          <p:cNvCxnSpPr/>
          <p:nvPr/>
        </p:nvCxnSpPr>
        <p:spPr>
          <a:xfrm flipH="1">
            <a:off x="3045130" y="2276487"/>
            <a:ext cx="28575"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606979" y="2249055"/>
            <a:ext cx="28576"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787955" y="2249055"/>
            <a:ext cx="28576"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910827" y="2276487"/>
            <a:ext cx="28576" cy="10119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51" name="Group 2050"/>
          <p:cNvGrpSpPr/>
          <p:nvPr/>
        </p:nvGrpSpPr>
        <p:grpSpPr>
          <a:xfrm>
            <a:off x="2537639" y="4001654"/>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p:cNvSpPr/>
          <p:nvPr/>
        </p:nvSpPr>
        <p:spPr>
          <a:xfrm>
            <a:off x="2716899" y="3225939"/>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874443" y="3235083"/>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009602" y="3221367"/>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978955" y="332757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136499" y="3336716"/>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7294043" y="3345860"/>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429202" y="333214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4327456" y="6175102"/>
            <a:ext cx="622286" cy="369332"/>
          </a:xfrm>
          <a:prstGeom prst="rect">
            <a:avLst/>
          </a:prstGeom>
          <a:noFill/>
        </p:spPr>
        <p:txBody>
          <a:bodyPr wrap="none" rtlCol="0">
            <a:spAutoFit/>
          </a:bodyPr>
          <a:lstStyle/>
          <a:p>
            <a:r>
              <a:rPr lang="en-US" dirty="0"/>
              <a:t>Back</a:t>
            </a:r>
          </a:p>
        </p:txBody>
      </p:sp>
      <p:sp>
        <p:nvSpPr>
          <p:cNvPr id="62" name="Rectangle 61"/>
          <p:cNvSpPr/>
          <p:nvPr/>
        </p:nvSpPr>
        <p:spPr>
          <a:xfrm>
            <a:off x="8050899" y="4474925"/>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954191" y="4033175"/>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7198870" y="5863983"/>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567037" y="4869462"/>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7038580" y="5863983"/>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8" idx="2"/>
          </p:cNvCxnSpPr>
          <p:nvPr/>
        </p:nvCxnSpPr>
        <p:spPr>
          <a:xfrm>
            <a:off x="6990073" y="4109375"/>
            <a:ext cx="231770" cy="17878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Elbow Connector 2056"/>
          <p:cNvCxnSpPr>
            <a:stCxn id="73" idx="3"/>
            <a:endCxn id="74" idx="1"/>
          </p:cNvCxnSpPr>
          <p:nvPr/>
        </p:nvCxnSpPr>
        <p:spPr>
          <a:xfrm flipV="1">
            <a:off x="2787955" y="3389015"/>
            <a:ext cx="574072" cy="193540"/>
          </a:xfrm>
          <a:prstGeom prst="bentConnector3">
            <a:avLst>
              <a:gd name="adj1" fmla="val 6666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716899" y="3544455"/>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362027" y="3350915"/>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70251" y="3381894"/>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539763" y="3239654"/>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3854755" y="3353954"/>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3728671" y="3225939"/>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Elbow Connector 79"/>
          <p:cNvCxnSpPr>
            <a:stCxn id="76" idx="3"/>
            <a:endCxn id="77" idx="1"/>
          </p:cNvCxnSpPr>
          <p:nvPr/>
        </p:nvCxnSpPr>
        <p:spPr>
          <a:xfrm flipV="1">
            <a:off x="2941307" y="3277754"/>
            <a:ext cx="598456" cy="142240"/>
          </a:xfrm>
          <a:prstGeom prst="bentConnector3">
            <a:avLst>
              <a:gd name="adj1" fmla="val 30182"/>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277369" y="3667193"/>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7128521" y="3529623"/>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3009602" y="3849255"/>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104" idx="2"/>
            <a:endCxn id="108" idx="1"/>
          </p:cNvCxnSpPr>
          <p:nvPr/>
        </p:nvCxnSpPr>
        <p:spPr>
          <a:xfrm rot="16200000" flipH="1">
            <a:off x="3656523" y="3314062"/>
            <a:ext cx="986306" cy="2209092"/>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254222" y="4873661"/>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7429202" y="3849255"/>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a:off x="5254223" y="5227193"/>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Elbow Connector 122"/>
          <p:cNvCxnSpPr>
            <a:stCxn id="122" idx="2"/>
            <a:endCxn id="121" idx="3"/>
          </p:cNvCxnSpPr>
          <p:nvPr/>
        </p:nvCxnSpPr>
        <p:spPr>
          <a:xfrm rot="5400000" flipH="1" flipV="1">
            <a:off x="5686985" y="3490120"/>
            <a:ext cx="1416038" cy="2210507"/>
          </a:xfrm>
          <a:prstGeom prst="bentConnector4">
            <a:avLst>
              <a:gd name="adj1" fmla="val 1418"/>
              <a:gd name="adj2" fmla="val 8853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181" idx="3"/>
          </p:cNvCxnSpPr>
          <p:nvPr/>
        </p:nvCxnSpPr>
        <p:spPr>
          <a:xfrm>
            <a:off x="5638800" y="4907562"/>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2"/>
            <a:endCxn id="37" idx="0"/>
          </p:cNvCxnSpPr>
          <p:nvPr/>
        </p:nvCxnSpPr>
        <p:spPr>
          <a:xfrm>
            <a:off x="2573167" y="4087582"/>
            <a:ext cx="83628" cy="1775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Title 1"/>
          <p:cNvSpPr txBox="1">
            <a:spLocks/>
          </p:cNvSpPr>
          <p:nvPr/>
        </p:nvSpPr>
        <p:spPr>
          <a:xfrm>
            <a:off x="762000" y="0"/>
            <a:ext cx="8229600" cy="762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The </a:t>
            </a:r>
            <a:r>
              <a:rPr lang="en-US" sz="2800" dirty="0" err="1"/>
              <a:t>SauerBot</a:t>
            </a:r>
            <a:r>
              <a:rPr lang="en-US" sz="2800" dirty="0"/>
              <a:t> 300</a:t>
            </a:r>
            <a:br>
              <a:rPr lang="en-US" sz="2800" dirty="0"/>
            </a:br>
            <a:r>
              <a:rPr lang="en-US" sz="2000" dirty="0"/>
              <a:t>Using Dual Sonic Technology to Geo-Cache</a:t>
            </a:r>
          </a:p>
        </p:txBody>
      </p:sp>
      <p:sp>
        <p:nvSpPr>
          <p:cNvPr id="2" name="TextBox 1">
            <a:extLst>
              <a:ext uri="{FF2B5EF4-FFF2-40B4-BE49-F238E27FC236}">
                <a16:creationId xmlns="" xmlns:a16="http://schemas.microsoft.com/office/drawing/2014/main" id="{0EA0907E-D419-4ADB-8C09-551EF75DE355}"/>
              </a:ext>
            </a:extLst>
          </p:cNvPr>
          <p:cNvSpPr txBox="1"/>
          <p:nvPr/>
        </p:nvSpPr>
        <p:spPr>
          <a:xfrm>
            <a:off x="104237" y="5022533"/>
            <a:ext cx="1999265" cy="923330"/>
          </a:xfrm>
          <a:prstGeom prst="rect">
            <a:avLst/>
          </a:prstGeom>
          <a:noFill/>
        </p:spPr>
        <p:txBody>
          <a:bodyPr wrap="none" rtlCol="0">
            <a:spAutoFit/>
          </a:bodyPr>
          <a:lstStyle/>
          <a:p>
            <a:r>
              <a:rPr lang="en-US" dirty="0"/>
              <a:t>Can you print</a:t>
            </a:r>
            <a:br>
              <a:rPr lang="en-US" dirty="0"/>
            </a:br>
            <a:r>
              <a:rPr lang="en-US" dirty="0"/>
              <a:t>if the Geo-Cache is </a:t>
            </a:r>
            <a:br>
              <a:rPr lang="en-US" dirty="0"/>
            </a:br>
            <a:r>
              <a:rPr lang="en-US" dirty="0"/>
              <a:t>on the right or left?</a:t>
            </a:r>
          </a:p>
        </p:txBody>
      </p:sp>
      <p:sp>
        <p:nvSpPr>
          <p:cNvPr id="5" name="TextBox 4">
            <a:extLst>
              <a:ext uri="{FF2B5EF4-FFF2-40B4-BE49-F238E27FC236}">
                <a16:creationId xmlns="" xmlns:a16="http://schemas.microsoft.com/office/drawing/2014/main" id="{B4491656-6B25-4F97-8CCE-5007FDB8EC71}"/>
              </a:ext>
            </a:extLst>
          </p:cNvPr>
          <p:cNvSpPr txBox="1"/>
          <p:nvPr/>
        </p:nvSpPr>
        <p:spPr>
          <a:xfrm>
            <a:off x="104019" y="4603073"/>
            <a:ext cx="1180836" cy="369332"/>
          </a:xfrm>
          <a:prstGeom prst="rect">
            <a:avLst/>
          </a:prstGeom>
          <a:noFill/>
        </p:spPr>
        <p:txBody>
          <a:bodyPr wrap="none" rtlCol="0">
            <a:spAutoFit/>
          </a:bodyPr>
          <a:lstStyle/>
          <a:p>
            <a:r>
              <a:rPr lang="en-US" b="1" dirty="0">
                <a:solidFill>
                  <a:schemeClr val="accent2"/>
                </a:solidFill>
              </a:rPr>
              <a:t>Challenge:</a:t>
            </a:r>
          </a:p>
        </p:txBody>
      </p:sp>
      <p:sp>
        <p:nvSpPr>
          <p:cNvPr id="63" name="Rectangle 62">
            <a:extLst>
              <a:ext uri="{FF2B5EF4-FFF2-40B4-BE49-F238E27FC236}">
                <a16:creationId xmlns="" xmlns:a16="http://schemas.microsoft.com/office/drawing/2014/main" id="{21648E73-5DFD-4238-B574-3628738790C1}"/>
              </a:ext>
            </a:extLst>
          </p:cNvPr>
          <p:cNvSpPr/>
          <p:nvPr/>
        </p:nvSpPr>
        <p:spPr>
          <a:xfrm>
            <a:off x="2488658" y="2780874"/>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3" descr="C:\Users\Mark\Desktop\IMG_7992.jpg"/>
          <p:cNvPicPr>
            <a:picLocks noChangeAspect="1" noChangeArrowheads="1"/>
          </p:cNvPicPr>
          <p:nvPr/>
        </p:nvPicPr>
        <p:blipFill rotWithShape="1">
          <a:blip r:embed="rId4">
            <a:extLst>
              <a:ext uri="{28A0092B-C50C-407E-A947-70E740481C1C}">
                <a14:useLocalDpi xmlns:a14="http://schemas.microsoft.com/office/drawing/2010/main" val="0"/>
              </a:ext>
            </a:extLst>
          </a:blip>
          <a:srcRect l="39172" t="33880" r="23017" b="43023"/>
          <a:stretch/>
        </p:blipFill>
        <p:spPr bwMode="auto">
          <a:xfrm>
            <a:off x="1457468" y="1980967"/>
            <a:ext cx="2660974" cy="121906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3" descr="C:\Users\Mark\Desktop\IMG_7992.jpg"/>
          <p:cNvPicPr>
            <a:picLocks noChangeAspect="1" noChangeArrowheads="1"/>
          </p:cNvPicPr>
          <p:nvPr/>
        </p:nvPicPr>
        <p:blipFill rotWithShape="1">
          <a:blip r:embed="rId4">
            <a:extLst>
              <a:ext uri="{28A0092B-C50C-407E-A947-70E740481C1C}">
                <a14:useLocalDpi xmlns:a14="http://schemas.microsoft.com/office/drawing/2010/main" val="0"/>
              </a:ext>
            </a:extLst>
          </a:blip>
          <a:srcRect l="39172" t="33880" r="23017" b="43023"/>
          <a:stretch/>
        </p:blipFill>
        <p:spPr bwMode="auto">
          <a:xfrm>
            <a:off x="5875962" y="2083075"/>
            <a:ext cx="2660974" cy="1219064"/>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Elbow Connector 98"/>
          <p:cNvCxnSpPr>
            <a:endCxn id="103" idx="1"/>
          </p:cNvCxnSpPr>
          <p:nvPr/>
        </p:nvCxnSpPr>
        <p:spPr>
          <a:xfrm>
            <a:off x="6293155" y="3216795"/>
            <a:ext cx="835366" cy="350928"/>
          </a:xfrm>
          <a:prstGeom prst="bentConnector3">
            <a:avLst>
              <a:gd name="adj1"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79" idx="0"/>
          </p:cNvCxnSpPr>
          <p:nvPr/>
        </p:nvCxnSpPr>
        <p:spPr>
          <a:xfrm rot="5400000" flipH="1" flipV="1">
            <a:off x="5017248" y="1950030"/>
            <a:ext cx="22860" cy="2528958"/>
          </a:xfrm>
          <a:prstGeom prst="bentConnector2">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0"/>
            <a:endCxn id="88" idx="1"/>
          </p:cNvCxnSpPr>
          <p:nvPr/>
        </p:nvCxnSpPr>
        <p:spPr>
          <a:xfrm rot="16200000" flipH="1">
            <a:off x="5408156" y="1836080"/>
            <a:ext cx="351339" cy="3387086"/>
          </a:xfrm>
          <a:prstGeom prst="bentConnector4">
            <a:avLst>
              <a:gd name="adj1" fmla="val -16061"/>
              <a:gd name="adj2" fmla="val 80006"/>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906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4C0B10B-D2C4-4A54-AFAD-3D27DF88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B6BADB90-C74B-40D6-86DC-503F65FCE8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07282" y="635715"/>
            <a:ext cx="8356656" cy="2482136"/>
            <a:chOff x="409710" y="635715"/>
            <a:chExt cx="11142208" cy="2482136"/>
          </a:xfrm>
        </p:grpSpPr>
        <p:sp>
          <p:nvSpPr>
            <p:cNvPr id="13" name="Freeform 44">
              <a:extLst>
                <a:ext uri="{FF2B5EF4-FFF2-40B4-BE49-F238E27FC236}">
                  <a16:creationId xmlns="" xmlns:a16="http://schemas.microsoft.com/office/drawing/2014/main" id="{6559431D-1886-4AE0-9B87-9AD2ECAB84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 xmlns:a16="http://schemas.microsoft.com/office/drawing/2014/main" id="{373850A5-B04A-4FCD-9E73-EE322167FB3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 xmlns:a16="http://schemas.microsoft.com/office/drawing/2014/main" id="{82C18C67-80FA-4738-AA53-0AF2419F98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 xmlns:a16="http://schemas.microsoft.com/office/drawing/2014/main" id="{48543B1A-8BF5-4C63-8404-41B2EA70B3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 xmlns:a16="http://schemas.microsoft.com/office/drawing/2014/main" id="{92DF5096-E051-498C-A3ED-CBA77A813AA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dirty="0">
                <a:solidFill>
                  <a:srgbClr val="FFFFFF"/>
                </a:solidFill>
              </a:rPr>
              <a:t>The </a:t>
            </a:r>
            <a:r>
              <a:rPr lang="en-US" sz="3500" dirty="0" err="1">
                <a:solidFill>
                  <a:srgbClr val="FFFFFF"/>
                </a:solidFill>
              </a:rPr>
              <a:t>crAshley</a:t>
            </a:r>
            <a:r>
              <a:rPr lang="en-US" sz="3500" dirty="0">
                <a:solidFill>
                  <a:srgbClr val="FFFFFF"/>
                </a:solidFill>
              </a:rPr>
              <a:t> 400</a:t>
            </a:r>
            <a:br>
              <a:rPr lang="en-US" sz="3500" dirty="0">
                <a:solidFill>
                  <a:srgbClr val="FFFFFF"/>
                </a:solidFill>
              </a:rPr>
            </a:br>
            <a:r>
              <a:rPr lang="en-US" sz="3500" dirty="0">
                <a:solidFill>
                  <a:srgbClr val="FFFFFF"/>
                </a:solidFill>
              </a:rPr>
              <a:t>Clears the way for others to follow!</a:t>
            </a:r>
          </a:p>
        </p:txBody>
      </p:sp>
      <p:sp>
        <p:nvSpPr>
          <p:cNvPr id="3" name="Content Placeholder 2"/>
          <p:cNvSpPr>
            <a:spLocks noGrp="1"/>
          </p:cNvSpPr>
          <p:nvPr>
            <p:ph idx="1"/>
          </p:nvPr>
        </p:nvSpPr>
        <p:spPr>
          <a:xfrm>
            <a:off x="1068678" y="2494450"/>
            <a:ext cx="4493922" cy="3563159"/>
          </a:xfrm>
        </p:spPr>
        <p:txBody>
          <a:bodyPr>
            <a:normAutofit fontScale="85000" lnSpcReduction="20000"/>
          </a:bodyPr>
          <a:lstStyle/>
          <a:p>
            <a:pPr marL="0" indent="0">
              <a:buNone/>
            </a:pPr>
            <a:r>
              <a:rPr lang="en-US" sz="2100" dirty="0"/>
              <a:t>What is it:</a:t>
            </a:r>
          </a:p>
          <a:p>
            <a:r>
              <a:rPr lang="en-US" sz="2100" dirty="0"/>
              <a:t>A Bristle Bot</a:t>
            </a:r>
          </a:p>
          <a:p>
            <a:r>
              <a:rPr lang="en-US" sz="2100" dirty="0"/>
              <a:t>2 DC 3V 12000RPM Micro Flat Vibration Motor </a:t>
            </a:r>
          </a:p>
          <a:p>
            <a:r>
              <a:rPr lang="en-US" sz="2100" dirty="0"/>
              <a:t>Uses vibrating bristles for locomotion </a:t>
            </a:r>
          </a:p>
          <a:p>
            <a:r>
              <a:rPr lang="en-US" sz="2100" dirty="0"/>
              <a:t>Able to crash into objects easily</a:t>
            </a:r>
          </a:p>
          <a:p>
            <a:pPr marL="0" indent="0">
              <a:buNone/>
            </a:pPr>
            <a:r>
              <a:rPr lang="en-US" sz="2100" dirty="0"/>
              <a:t>What we’ll learn:</a:t>
            </a:r>
          </a:p>
          <a:p>
            <a:r>
              <a:rPr lang="en-US" sz="2100" dirty="0"/>
              <a:t>Using Pulse Width Modulation to control analog devices</a:t>
            </a:r>
          </a:p>
          <a:p>
            <a:r>
              <a:rPr lang="en-US" sz="2100" dirty="0"/>
              <a:t>How to trim the toothbrush bristles to promote locomotion</a:t>
            </a:r>
          </a:p>
          <a:p>
            <a:r>
              <a:rPr lang="en-US" sz="2100" dirty="0"/>
              <a:t>How to create locomotion for a bristle bot</a:t>
            </a:r>
          </a:p>
          <a:p>
            <a:r>
              <a:rPr lang="en-US" sz="2100" dirty="0"/>
              <a:t>How to tune a bristle bot’s steering</a:t>
            </a:r>
          </a:p>
        </p:txBody>
      </p:sp>
      <p:pic>
        <p:nvPicPr>
          <p:cNvPr id="5" name="Picture 3">
            <a:extLst>
              <a:ext uri="{FF2B5EF4-FFF2-40B4-BE49-F238E27FC236}">
                <a16:creationId xmlns="" xmlns:a16="http://schemas.microsoft.com/office/drawing/2014/main" id="{E9E7060E-C4AD-42E2-A96B-709886B51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9" b="-4"/>
          <a:stretch/>
        </p:blipFill>
        <p:spPr bwMode="auto">
          <a:xfrm rot="10800000" flipH="1" flipV="1">
            <a:off x="6324600" y="2492376"/>
            <a:ext cx="1851372" cy="183161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picture containing table, room, colorful, kitchen&#10;&#10;Description automatically generated">
            <a:extLst>
              <a:ext uri="{FF2B5EF4-FFF2-40B4-BE49-F238E27FC236}">
                <a16:creationId xmlns="" xmlns:a16="http://schemas.microsoft.com/office/drawing/2014/main" id="{A1C5F62A-6594-4532-8FB4-155F9F485E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599" y="4495800"/>
            <a:ext cx="2394895" cy="1796171"/>
          </a:xfrm>
          <a:prstGeom prst="rect">
            <a:avLst/>
          </a:prstGeom>
        </p:spPr>
      </p:pic>
      <p:sp>
        <p:nvSpPr>
          <p:cNvPr id="7" name="TextBox 6">
            <a:extLst>
              <a:ext uri="{FF2B5EF4-FFF2-40B4-BE49-F238E27FC236}">
                <a16:creationId xmlns="" xmlns:a16="http://schemas.microsoft.com/office/drawing/2014/main" id="{91CB40E9-45D0-4939-8996-6ED23FE3DB46}"/>
              </a:ext>
            </a:extLst>
          </p:cNvPr>
          <p:cNvSpPr txBox="1"/>
          <p:nvPr/>
        </p:nvSpPr>
        <p:spPr>
          <a:xfrm>
            <a:off x="6145130" y="6342991"/>
            <a:ext cx="2753831" cy="369332"/>
          </a:xfrm>
          <a:prstGeom prst="rect">
            <a:avLst/>
          </a:prstGeom>
          <a:noFill/>
        </p:spPr>
        <p:txBody>
          <a:bodyPr wrap="none" rtlCol="0">
            <a:spAutoFit/>
          </a:bodyPr>
          <a:lstStyle/>
          <a:p>
            <a:r>
              <a:rPr lang="en-US" dirty="0"/>
              <a:t>Trim Bristles to form a slant</a:t>
            </a:r>
          </a:p>
        </p:txBody>
      </p:sp>
    </p:spTree>
    <p:extLst>
      <p:ext uri="{BB962C8B-B14F-4D97-AF65-F5344CB8AC3E}">
        <p14:creationId xmlns:p14="http://schemas.microsoft.com/office/powerpoint/2010/main" val="98971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lstStyle/>
          <a:p>
            <a:r>
              <a:rPr lang="en-US" dirty="0" smtClean="0"/>
              <a:t>Pulse Width Modulation</a:t>
            </a:r>
            <a:endParaRPr lang="en-US" dirty="0"/>
          </a:p>
        </p:txBody>
      </p:sp>
      <p:sp>
        <p:nvSpPr>
          <p:cNvPr id="3" name="Content Placeholder 2"/>
          <p:cNvSpPr>
            <a:spLocks noGrp="1"/>
          </p:cNvSpPr>
          <p:nvPr>
            <p:ph idx="1"/>
          </p:nvPr>
        </p:nvSpPr>
        <p:spPr>
          <a:xfrm>
            <a:off x="533400" y="1143000"/>
            <a:ext cx="3962400" cy="4525963"/>
          </a:xfrm>
        </p:spPr>
        <p:txBody>
          <a:bodyPr>
            <a:normAutofit fontScale="85000" lnSpcReduction="20000"/>
          </a:bodyPr>
          <a:lstStyle/>
          <a:p>
            <a:pPr marL="0" indent="0">
              <a:buNone/>
            </a:pPr>
            <a:r>
              <a:rPr lang="en-US" dirty="0"/>
              <a:t>As its name suggests, </a:t>
            </a:r>
            <a:r>
              <a:rPr lang="en-US" b="1" dirty="0"/>
              <a:t>pulse width modulation</a:t>
            </a:r>
            <a:r>
              <a:rPr lang="en-US" dirty="0"/>
              <a:t> speed control works by driving the motor with a series of “ON-OFF” </a:t>
            </a:r>
            <a:r>
              <a:rPr lang="en-US" b="1" dirty="0"/>
              <a:t>pulses</a:t>
            </a:r>
            <a:r>
              <a:rPr lang="en-US" dirty="0"/>
              <a:t> and varying the duty cycle, the fraction of time that the output voltage is “ON” compared to when it is “OFF”, of the </a:t>
            </a:r>
            <a:r>
              <a:rPr lang="en-US" b="1" dirty="0"/>
              <a:t>pulses</a:t>
            </a:r>
            <a:r>
              <a:rPr lang="en-US" dirty="0"/>
              <a:t> while keeping the frequency constant.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219200"/>
            <a:ext cx="45434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0" y="5562600"/>
            <a:ext cx="2317045" cy="369332"/>
          </a:xfrm>
          <a:prstGeom prst="rect">
            <a:avLst/>
          </a:prstGeom>
          <a:noFill/>
        </p:spPr>
        <p:txBody>
          <a:bodyPr wrap="none" rtlCol="0">
            <a:spAutoFit/>
          </a:bodyPr>
          <a:lstStyle/>
          <a:p>
            <a:r>
              <a:rPr lang="en-US" dirty="0" err="1" smtClean="0"/>
              <a:t>AnalogWrite</a:t>
            </a:r>
            <a:r>
              <a:rPr lang="en-US" dirty="0" smtClean="0"/>
              <a:t>(177) ~ 3V</a:t>
            </a:r>
            <a:endParaRPr lang="en-US" dirty="0"/>
          </a:p>
        </p:txBody>
      </p:sp>
      <p:cxnSp>
        <p:nvCxnSpPr>
          <p:cNvPr id="6" name="Elbow Connector 5"/>
          <p:cNvCxnSpPr/>
          <p:nvPr/>
        </p:nvCxnSpPr>
        <p:spPr>
          <a:xfrm>
            <a:off x="5334000" y="6172200"/>
            <a:ext cx="914400" cy="405368"/>
          </a:xfrm>
          <a:prstGeom prst="bentConnector3">
            <a:avLst>
              <a:gd name="adj1" fmla="val 59723"/>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5943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60706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6172200"/>
            <a:ext cx="1976823" cy="369332"/>
          </a:xfrm>
          <a:prstGeom prst="rect">
            <a:avLst/>
          </a:prstGeom>
          <a:noFill/>
        </p:spPr>
        <p:txBody>
          <a:bodyPr wrap="none" rtlCol="0">
            <a:spAutoFit/>
          </a:bodyPr>
          <a:lstStyle/>
          <a:p>
            <a:r>
              <a:rPr lang="en-US" dirty="0" smtClean="0"/>
              <a:t>255/5v * 3v =&gt; 177</a:t>
            </a:r>
            <a:endParaRPr lang="en-US" dirty="0"/>
          </a:p>
        </p:txBody>
      </p:sp>
      <p:sp>
        <p:nvSpPr>
          <p:cNvPr id="13" name="TextBox 12"/>
          <p:cNvSpPr txBox="1"/>
          <p:nvPr/>
        </p:nvSpPr>
        <p:spPr>
          <a:xfrm>
            <a:off x="5390128" y="5970032"/>
            <a:ext cx="401072" cy="261610"/>
          </a:xfrm>
          <a:prstGeom prst="rect">
            <a:avLst/>
          </a:prstGeom>
          <a:noFill/>
        </p:spPr>
        <p:txBody>
          <a:bodyPr wrap="none" rtlCol="0">
            <a:spAutoFit/>
          </a:bodyPr>
          <a:lstStyle/>
          <a:p>
            <a:r>
              <a:rPr lang="en-US" sz="1050" dirty="0" smtClean="0"/>
              <a:t>177</a:t>
            </a:r>
            <a:endParaRPr lang="en-US" sz="1050" dirty="0"/>
          </a:p>
        </p:txBody>
      </p:sp>
      <p:sp>
        <p:nvSpPr>
          <p:cNvPr id="14" name="TextBox 13"/>
          <p:cNvSpPr txBox="1"/>
          <p:nvPr/>
        </p:nvSpPr>
        <p:spPr>
          <a:xfrm>
            <a:off x="381000" y="5486399"/>
            <a:ext cx="3748950" cy="646331"/>
          </a:xfrm>
          <a:prstGeom prst="rect">
            <a:avLst/>
          </a:prstGeom>
          <a:noFill/>
        </p:spPr>
        <p:txBody>
          <a:bodyPr wrap="square" rtlCol="0">
            <a:spAutoFit/>
          </a:bodyPr>
          <a:lstStyle/>
          <a:p>
            <a:r>
              <a:rPr lang="en-US" dirty="0" smtClean="0">
                <a:solidFill>
                  <a:srgbClr val="0066FF"/>
                </a:solidFill>
              </a:rPr>
              <a:t>What width would we program for 3V for our Motor?</a:t>
            </a:r>
            <a:endParaRPr lang="en-US" dirty="0">
              <a:solidFill>
                <a:srgbClr val="0066FF"/>
              </a:solidFill>
            </a:endParaRPr>
          </a:p>
        </p:txBody>
      </p:sp>
      <p:sp>
        <p:nvSpPr>
          <p:cNvPr id="16" name="TextBox 15"/>
          <p:cNvSpPr txBox="1"/>
          <p:nvPr/>
        </p:nvSpPr>
        <p:spPr>
          <a:xfrm>
            <a:off x="5944926" y="5970032"/>
            <a:ext cx="322524" cy="253916"/>
          </a:xfrm>
          <a:prstGeom prst="rect">
            <a:avLst/>
          </a:prstGeom>
          <a:noFill/>
        </p:spPr>
        <p:txBody>
          <a:bodyPr wrap="none" rtlCol="0">
            <a:spAutoFit/>
          </a:bodyPr>
          <a:lstStyle/>
          <a:p>
            <a:r>
              <a:rPr lang="en-US" sz="1050" dirty="0" smtClean="0"/>
              <a:t>78</a:t>
            </a:r>
            <a:endParaRPr lang="en-US" sz="1050" dirty="0"/>
          </a:p>
        </p:txBody>
      </p:sp>
      <p:cxnSp>
        <p:nvCxnSpPr>
          <p:cNvPr id="18" name="Elbow Connector 17"/>
          <p:cNvCxnSpPr/>
          <p:nvPr/>
        </p:nvCxnSpPr>
        <p:spPr>
          <a:xfrm>
            <a:off x="6248400" y="6163821"/>
            <a:ext cx="914400" cy="405368"/>
          </a:xfrm>
          <a:prstGeom prst="bentConnector3">
            <a:avLst>
              <a:gd name="adj1" fmla="val 59723"/>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48400" y="5935221"/>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62800" y="6062221"/>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04528" y="5970032"/>
            <a:ext cx="401072" cy="261610"/>
          </a:xfrm>
          <a:prstGeom prst="rect">
            <a:avLst/>
          </a:prstGeom>
          <a:noFill/>
        </p:spPr>
        <p:txBody>
          <a:bodyPr wrap="none" rtlCol="0">
            <a:spAutoFit/>
          </a:bodyPr>
          <a:lstStyle/>
          <a:p>
            <a:r>
              <a:rPr lang="en-US" sz="1050" dirty="0" smtClean="0"/>
              <a:t>177</a:t>
            </a:r>
            <a:endParaRPr lang="en-US" sz="1050" dirty="0"/>
          </a:p>
        </p:txBody>
      </p:sp>
      <p:sp>
        <p:nvSpPr>
          <p:cNvPr id="22" name="TextBox 21"/>
          <p:cNvSpPr txBox="1"/>
          <p:nvPr/>
        </p:nvSpPr>
        <p:spPr>
          <a:xfrm>
            <a:off x="6859326" y="5970032"/>
            <a:ext cx="322524" cy="253916"/>
          </a:xfrm>
          <a:prstGeom prst="rect">
            <a:avLst/>
          </a:prstGeom>
          <a:noFill/>
        </p:spPr>
        <p:txBody>
          <a:bodyPr wrap="none" rtlCol="0">
            <a:spAutoFit/>
          </a:bodyPr>
          <a:lstStyle/>
          <a:p>
            <a:r>
              <a:rPr lang="en-US" sz="1050" dirty="0" smtClean="0"/>
              <a:t>78</a:t>
            </a:r>
            <a:endParaRPr lang="en-US" sz="1050" dirty="0"/>
          </a:p>
        </p:txBody>
      </p:sp>
      <p:cxnSp>
        <p:nvCxnSpPr>
          <p:cNvPr id="23" name="Elbow Connector 22"/>
          <p:cNvCxnSpPr/>
          <p:nvPr/>
        </p:nvCxnSpPr>
        <p:spPr>
          <a:xfrm>
            <a:off x="7169150" y="6218679"/>
            <a:ext cx="914400" cy="405368"/>
          </a:xfrm>
          <a:prstGeom prst="bentConnector3">
            <a:avLst>
              <a:gd name="adj1" fmla="val 59723"/>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69150" y="5990079"/>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83550" y="6117079"/>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25278" y="5970032"/>
            <a:ext cx="401072" cy="261610"/>
          </a:xfrm>
          <a:prstGeom prst="rect">
            <a:avLst/>
          </a:prstGeom>
          <a:noFill/>
        </p:spPr>
        <p:txBody>
          <a:bodyPr wrap="none" rtlCol="0">
            <a:spAutoFit/>
          </a:bodyPr>
          <a:lstStyle/>
          <a:p>
            <a:r>
              <a:rPr lang="en-US" sz="1050" dirty="0" smtClean="0"/>
              <a:t>177</a:t>
            </a:r>
            <a:endParaRPr lang="en-US" sz="1050" dirty="0"/>
          </a:p>
        </p:txBody>
      </p:sp>
      <p:sp>
        <p:nvSpPr>
          <p:cNvPr id="27" name="TextBox 26"/>
          <p:cNvSpPr txBox="1"/>
          <p:nvPr/>
        </p:nvSpPr>
        <p:spPr>
          <a:xfrm>
            <a:off x="7780076" y="5970032"/>
            <a:ext cx="322524" cy="253916"/>
          </a:xfrm>
          <a:prstGeom prst="rect">
            <a:avLst/>
          </a:prstGeom>
          <a:noFill/>
        </p:spPr>
        <p:txBody>
          <a:bodyPr wrap="none" rtlCol="0">
            <a:spAutoFit/>
          </a:bodyPr>
          <a:lstStyle/>
          <a:p>
            <a:r>
              <a:rPr lang="en-US" sz="1050" dirty="0" smtClean="0"/>
              <a:t>78</a:t>
            </a:r>
            <a:endParaRPr lang="en-US" sz="1050" dirty="0"/>
          </a:p>
        </p:txBody>
      </p:sp>
      <p:cxnSp>
        <p:nvCxnSpPr>
          <p:cNvPr id="28" name="Straight Connector 27"/>
          <p:cNvCxnSpPr/>
          <p:nvPr/>
        </p:nvCxnSpPr>
        <p:spPr>
          <a:xfrm>
            <a:off x="8083550" y="59817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36445" y="6383264"/>
            <a:ext cx="2972505" cy="380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08950" y="6236384"/>
            <a:ext cx="902170" cy="276999"/>
          </a:xfrm>
          <a:prstGeom prst="rect">
            <a:avLst/>
          </a:prstGeom>
          <a:noFill/>
        </p:spPr>
        <p:txBody>
          <a:bodyPr wrap="none" rtlCol="0">
            <a:spAutoFit/>
          </a:bodyPr>
          <a:lstStyle/>
          <a:p>
            <a:r>
              <a:rPr lang="en-US" sz="1200" b="1" dirty="0" smtClean="0">
                <a:solidFill>
                  <a:srgbClr val="00B050"/>
                </a:solidFill>
              </a:rPr>
              <a:t>Average 3V</a:t>
            </a:r>
            <a:endParaRPr lang="en-US" sz="1200" b="1" dirty="0">
              <a:solidFill>
                <a:srgbClr val="00B050"/>
              </a:solidFill>
            </a:endParaRPr>
          </a:p>
        </p:txBody>
      </p:sp>
      <p:cxnSp>
        <p:nvCxnSpPr>
          <p:cNvPr id="1024" name="Straight Connector 1023"/>
          <p:cNvCxnSpPr>
            <a:endCxn id="27" idx="2"/>
          </p:cNvCxnSpPr>
          <p:nvPr/>
        </p:nvCxnSpPr>
        <p:spPr>
          <a:xfrm>
            <a:off x="5029200" y="6198074"/>
            <a:ext cx="2912138" cy="2587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16532" y="6030842"/>
            <a:ext cx="612668" cy="276999"/>
          </a:xfrm>
          <a:prstGeom prst="rect">
            <a:avLst/>
          </a:prstGeom>
          <a:noFill/>
        </p:spPr>
        <p:txBody>
          <a:bodyPr wrap="none" rtlCol="0">
            <a:spAutoFit/>
          </a:bodyPr>
          <a:lstStyle/>
          <a:p>
            <a:r>
              <a:rPr lang="en-US" sz="1200" b="1" dirty="0" smtClean="0">
                <a:solidFill>
                  <a:srgbClr val="FF0000"/>
                </a:solidFill>
              </a:rPr>
              <a:t>5V  On</a:t>
            </a:r>
            <a:endParaRPr lang="en-US" sz="1200" b="1" dirty="0">
              <a:solidFill>
                <a:srgbClr val="FF0000"/>
              </a:solidFill>
            </a:endParaRPr>
          </a:p>
        </p:txBody>
      </p:sp>
      <p:cxnSp>
        <p:nvCxnSpPr>
          <p:cNvPr id="37" name="Straight Connector 36"/>
          <p:cNvCxnSpPr/>
          <p:nvPr/>
        </p:nvCxnSpPr>
        <p:spPr>
          <a:xfrm>
            <a:off x="5105400" y="6592011"/>
            <a:ext cx="2988338" cy="1296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03708" y="6415013"/>
            <a:ext cx="625492" cy="276999"/>
          </a:xfrm>
          <a:prstGeom prst="rect">
            <a:avLst/>
          </a:prstGeom>
          <a:noFill/>
        </p:spPr>
        <p:txBody>
          <a:bodyPr wrap="none" rtlCol="0">
            <a:spAutoFit/>
          </a:bodyPr>
          <a:lstStyle/>
          <a:p>
            <a:r>
              <a:rPr lang="en-US" sz="1200" b="1" dirty="0">
                <a:solidFill>
                  <a:srgbClr val="FF0000"/>
                </a:solidFill>
              </a:rPr>
              <a:t>0</a:t>
            </a:r>
            <a:r>
              <a:rPr lang="en-US" sz="1200" b="1" dirty="0" smtClean="0">
                <a:solidFill>
                  <a:srgbClr val="FF0000"/>
                </a:solidFill>
              </a:rPr>
              <a:t>V  Off</a:t>
            </a:r>
            <a:endParaRPr lang="en-US" sz="1200" b="1" dirty="0">
              <a:solidFill>
                <a:srgbClr val="FF0000"/>
              </a:solidFill>
            </a:endParaRPr>
          </a:p>
        </p:txBody>
      </p:sp>
    </p:spTree>
    <p:extLst>
      <p:ext uri="{BB962C8B-B14F-4D97-AF65-F5344CB8AC3E}">
        <p14:creationId xmlns:p14="http://schemas.microsoft.com/office/powerpoint/2010/main" val="3551085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566" y="1635615"/>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43760" flipH="1" flipV="1">
            <a:off x="589222" y="3296624"/>
            <a:ext cx="1364641" cy="13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059"/>
          <a:stretch/>
        </p:blipFill>
        <p:spPr bwMode="auto">
          <a:xfrm>
            <a:off x="3063566" y="3005881"/>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760058" y="609600"/>
            <a:ext cx="0" cy="905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22654" y="164068"/>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52400" y="164068"/>
            <a:ext cx="1374030" cy="369332"/>
          </a:xfrm>
          <a:prstGeom prst="rect">
            <a:avLst/>
          </a:prstGeom>
          <a:noFill/>
        </p:spPr>
        <p:txBody>
          <a:bodyPr wrap="none" rtlCol="0">
            <a:spAutoFit/>
          </a:bodyPr>
          <a:lstStyle/>
          <a:p>
            <a:r>
              <a:rPr lang="en-US" dirty="0"/>
              <a:t>Left Forward</a:t>
            </a:r>
          </a:p>
        </p:txBody>
      </p:sp>
      <p:sp>
        <p:nvSpPr>
          <p:cNvPr id="53" name="Rectangle 52"/>
          <p:cNvSpPr/>
          <p:nvPr/>
        </p:nvSpPr>
        <p:spPr>
          <a:xfrm>
            <a:off x="1959879" y="402336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2"/>
            <a:endCxn id="242" idx="1"/>
          </p:cNvCxnSpPr>
          <p:nvPr/>
        </p:nvCxnSpPr>
        <p:spPr>
          <a:xfrm>
            <a:off x="1995407" y="4099562"/>
            <a:ext cx="440943" cy="106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128" name="Rectangle 127"/>
          <p:cNvSpPr/>
          <p:nvPr/>
        </p:nvSpPr>
        <p:spPr>
          <a:xfrm>
            <a:off x="2391520" y="3897647"/>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4267200" y="2858817"/>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Elbow Connector 154"/>
          <p:cNvCxnSpPr>
            <a:stCxn id="129" idx="0"/>
            <a:endCxn id="128" idx="0"/>
          </p:cNvCxnSpPr>
          <p:nvPr/>
        </p:nvCxnSpPr>
        <p:spPr>
          <a:xfrm rot="16200000" flipH="1" flipV="1">
            <a:off x="2845473" y="2440392"/>
            <a:ext cx="1038830" cy="1875680"/>
          </a:xfrm>
          <a:prstGeom prst="bentConnector3">
            <a:avLst>
              <a:gd name="adj1" fmla="val -4557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286000" y="3820935"/>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877182" y="383236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Elbow Connector 206"/>
          <p:cNvCxnSpPr>
            <a:endCxn id="206" idx="2"/>
          </p:cNvCxnSpPr>
          <p:nvPr/>
        </p:nvCxnSpPr>
        <p:spPr>
          <a:xfrm rot="10800000">
            <a:off x="1912711" y="3908561"/>
            <a:ext cx="359099" cy="27189"/>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2" name="Oval 241"/>
          <p:cNvSpPr/>
          <p:nvPr/>
        </p:nvSpPr>
        <p:spPr>
          <a:xfrm>
            <a:off x="2402872"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46082" y="422060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6917625" y="5215128"/>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Elbow Connector 55"/>
          <p:cNvCxnSpPr>
            <a:stCxn id="52" idx="3"/>
          </p:cNvCxnSpPr>
          <p:nvPr/>
        </p:nvCxnSpPr>
        <p:spPr>
          <a:xfrm>
            <a:off x="5517845" y="4258707"/>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48550" y="914400"/>
            <a:ext cx="2448876" cy="369332"/>
          </a:xfrm>
          <a:prstGeom prst="rect">
            <a:avLst/>
          </a:prstGeom>
          <a:noFill/>
        </p:spPr>
        <p:txBody>
          <a:bodyPr wrap="none" rtlCol="0">
            <a:spAutoFit/>
          </a:bodyPr>
          <a:lstStyle/>
          <a:p>
            <a:r>
              <a:rPr lang="en-US" dirty="0" smtClean="0"/>
              <a:t>Basic Motor Circuit Only</a:t>
            </a:r>
            <a:endParaRPr lang="en-US" dirty="0"/>
          </a:p>
        </p:txBody>
      </p:sp>
    </p:spTree>
    <p:extLst>
      <p:ext uri="{BB962C8B-B14F-4D97-AF65-F5344CB8AC3E}">
        <p14:creationId xmlns:p14="http://schemas.microsoft.com/office/powerpoint/2010/main" val="344610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566" y="1635615"/>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43760" flipH="1" flipV="1">
            <a:off x="589222" y="3296624"/>
            <a:ext cx="1364641" cy="13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059"/>
          <a:stretch/>
        </p:blipFill>
        <p:spPr bwMode="auto">
          <a:xfrm>
            <a:off x="3063566" y="3005881"/>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58062" y="877498"/>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52400" y="877498"/>
            <a:ext cx="1374030" cy="369332"/>
          </a:xfrm>
          <a:prstGeom prst="rect">
            <a:avLst/>
          </a:prstGeom>
          <a:noFill/>
        </p:spPr>
        <p:txBody>
          <a:bodyPr wrap="none" rtlCol="0">
            <a:spAutoFit/>
          </a:bodyPr>
          <a:lstStyle/>
          <a:p>
            <a:r>
              <a:rPr lang="en-US" dirty="0"/>
              <a:t>Left Forward</a:t>
            </a:r>
          </a:p>
        </p:txBody>
      </p:sp>
      <p:cxnSp>
        <p:nvCxnSpPr>
          <p:cNvPr id="7" name="Straight Connector 6"/>
          <p:cNvCxnSpPr/>
          <p:nvPr/>
        </p:nvCxnSpPr>
        <p:spPr>
          <a:xfrm flipH="1">
            <a:off x="2924175" y="1627632"/>
            <a:ext cx="28575"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86024" y="1600200"/>
            <a:ext cx="28576"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67000" y="1600200"/>
            <a:ext cx="28576"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789872" y="1627632"/>
            <a:ext cx="28576" cy="10119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345074" y="1520190"/>
            <a:ext cx="25977"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906923" y="1492758"/>
            <a:ext cx="25978"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087899" y="1492758"/>
            <a:ext cx="25978"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44" idx="0"/>
          </p:cNvCxnSpPr>
          <p:nvPr/>
        </p:nvCxnSpPr>
        <p:spPr>
          <a:xfrm flipH="1">
            <a:off x="7208616" y="1520190"/>
            <a:ext cx="28224" cy="104346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51" name="Group 2050"/>
          <p:cNvGrpSpPr/>
          <p:nvPr/>
        </p:nvGrpSpPr>
        <p:grpSpPr>
          <a:xfrm>
            <a:off x="2416684" y="3352799"/>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2438400" y="256794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595944"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53488" y="258622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888647" y="2572512"/>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861230" y="2545367"/>
            <a:ext cx="6459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018774" y="2554511"/>
            <a:ext cx="6459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7176318" y="2563655"/>
            <a:ext cx="6459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311477" y="2549939"/>
            <a:ext cx="6459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1959879" y="402336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2"/>
            <a:endCxn id="242" idx="1"/>
          </p:cNvCxnSpPr>
          <p:nvPr/>
        </p:nvCxnSpPr>
        <p:spPr>
          <a:xfrm>
            <a:off x="1995407" y="4099562"/>
            <a:ext cx="440943" cy="106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68" name="Rectangle 67"/>
          <p:cNvSpPr/>
          <p:nvPr/>
        </p:nvSpPr>
        <p:spPr>
          <a:xfrm>
            <a:off x="6833236" y="3384320"/>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7272365" y="521009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446082" y="422060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6917625" y="5215128"/>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8" idx="2"/>
          </p:cNvCxnSpPr>
          <p:nvPr/>
        </p:nvCxnSpPr>
        <p:spPr>
          <a:xfrm>
            <a:off x="6869118" y="3460520"/>
            <a:ext cx="474657" cy="18308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Elbow Connector 2056"/>
          <p:cNvCxnSpPr>
            <a:stCxn id="73" idx="3"/>
            <a:endCxn id="74" idx="1"/>
          </p:cNvCxnSpPr>
          <p:nvPr/>
        </p:nvCxnSpPr>
        <p:spPr>
          <a:xfrm flipV="1">
            <a:off x="2667000" y="2740160"/>
            <a:ext cx="574072" cy="193540"/>
          </a:xfrm>
          <a:prstGeom prst="bentConnector3">
            <a:avLst>
              <a:gd name="adj1" fmla="val 6666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95944" y="289560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241072" y="270206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749296" y="273303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18808" y="25907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3733800" y="27050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3607716"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Elbow Connector 79"/>
          <p:cNvCxnSpPr>
            <a:stCxn id="76" idx="3"/>
            <a:endCxn id="77" idx="1"/>
          </p:cNvCxnSpPr>
          <p:nvPr/>
        </p:nvCxnSpPr>
        <p:spPr>
          <a:xfrm flipV="1">
            <a:off x="2820352" y="2628899"/>
            <a:ext cx="598456" cy="142240"/>
          </a:xfrm>
          <a:prstGeom prst="bentConnector3">
            <a:avLst>
              <a:gd name="adj1" fmla="val 30182"/>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0"/>
            <a:endCxn id="88" idx="1"/>
          </p:cNvCxnSpPr>
          <p:nvPr/>
        </p:nvCxnSpPr>
        <p:spPr>
          <a:xfrm rot="16200000" flipH="1">
            <a:off x="5287201" y="1187225"/>
            <a:ext cx="351339" cy="3387086"/>
          </a:xfrm>
          <a:prstGeom prst="bentConnector4">
            <a:avLst>
              <a:gd name="adj1" fmla="val -16061"/>
              <a:gd name="adj2" fmla="val 80006"/>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56414" y="301833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Elbow Connector 90"/>
          <p:cNvCxnSpPr>
            <a:stCxn id="79" idx="0"/>
          </p:cNvCxnSpPr>
          <p:nvPr/>
        </p:nvCxnSpPr>
        <p:spPr>
          <a:xfrm rot="5400000" flipH="1" flipV="1">
            <a:off x="4896293" y="1301175"/>
            <a:ext cx="22860" cy="2528958"/>
          </a:xfrm>
          <a:prstGeom prst="bentConnector2">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103" idx="1"/>
          </p:cNvCxnSpPr>
          <p:nvPr/>
        </p:nvCxnSpPr>
        <p:spPr>
          <a:xfrm>
            <a:off x="6172200" y="2567940"/>
            <a:ext cx="835366" cy="350928"/>
          </a:xfrm>
          <a:prstGeom prst="bentConnector3">
            <a:avLst>
              <a:gd name="adj1"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007566" y="2880768"/>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28886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104" idx="2"/>
            <a:endCxn id="108" idx="1"/>
          </p:cNvCxnSpPr>
          <p:nvPr/>
        </p:nvCxnSpPr>
        <p:spPr>
          <a:xfrm rot="16200000" flipH="1">
            <a:off x="3535568" y="2665207"/>
            <a:ext cx="986306" cy="2209092"/>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133267" y="4224806"/>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73082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2391520" y="389764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4267200" y="285881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Elbow Connector 154"/>
          <p:cNvCxnSpPr/>
          <p:nvPr/>
        </p:nvCxnSpPr>
        <p:spPr>
          <a:xfrm rot="16200000" flipH="1" flipV="1">
            <a:off x="2818725" y="2467884"/>
            <a:ext cx="1038830" cy="1875680"/>
          </a:xfrm>
          <a:prstGeom prst="bentConnector3">
            <a:avLst>
              <a:gd name="adj1" fmla="val 9437"/>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181" idx="3"/>
          </p:cNvCxnSpPr>
          <p:nvPr/>
        </p:nvCxnSpPr>
        <p:spPr>
          <a:xfrm>
            <a:off x="5517845" y="4258707"/>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286000" y="3820935"/>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877182" y="383236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Elbow Connector 206"/>
          <p:cNvCxnSpPr>
            <a:endCxn id="206" idx="2"/>
          </p:cNvCxnSpPr>
          <p:nvPr/>
        </p:nvCxnSpPr>
        <p:spPr>
          <a:xfrm rot="10800000">
            <a:off x="1912711" y="3908561"/>
            <a:ext cx="359099" cy="27189"/>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2" name="Oval 241"/>
          <p:cNvSpPr/>
          <p:nvPr/>
        </p:nvSpPr>
        <p:spPr>
          <a:xfrm>
            <a:off x="2402872"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A picture containing table, game&#10;&#10;Description automatically generated">
            <a:extLst>
              <a:ext uri="{FF2B5EF4-FFF2-40B4-BE49-F238E27FC236}">
                <a16:creationId xmlns="" xmlns:a16="http://schemas.microsoft.com/office/drawing/2014/main" id="{F95C3845-293E-41A4-9354-3E86971570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048" y="5410200"/>
            <a:ext cx="1902343" cy="1426757"/>
          </a:xfrm>
          <a:prstGeom prst="rect">
            <a:avLst/>
          </a:prstGeom>
        </p:spPr>
      </p:pic>
      <p:sp>
        <p:nvSpPr>
          <p:cNvPr id="97" name="Rectangle 96"/>
          <p:cNvSpPr/>
          <p:nvPr/>
        </p:nvSpPr>
        <p:spPr>
          <a:xfrm>
            <a:off x="5133267" y="437569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Elbow Connector 7"/>
          <p:cNvCxnSpPr>
            <a:stCxn id="97" idx="1"/>
            <a:endCxn id="121" idx="3"/>
          </p:cNvCxnSpPr>
          <p:nvPr/>
        </p:nvCxnSpPr>
        <p:spPr>
          <a:xfrm rot="10800000" flipH="1">
            <a:off x="5133267" y="3238500"/>
            <a:ext cx="2246036" cy="1175294"/>
          </a:xfrm>
          <a:prstGeom prst="bentConnector5">
            <a:avLst>
              <a:gd name="adj1" fmla="val 2827"/>
              <a:gd name="adj2" fmla="val 834"/>
              <a:gd name="adj3" fmla="val 9180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endCxn id="37" idx="3"/>
          </p:cNvCxnSpPr>
          <p:nvPr/>
        </p:nvCxnSpPr>
        <p:spPr>
          <a:xfrm rot="16200000" flipH="1">
            <a:off x="1235523" y="3921788"/>
            <a:ext cx="2552534" cy="119156"/>
          </a:xfrm>
          <a:prstGeom prst="bentConnector4">
            <a:avLst>
              <a:gd name="adj1" fmla="val 6215"/>
              <a:gd name="adj2" fmla="val 291849"/>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0" name="Picture 3" descr="C:\Users\Mark\Desktop\IMG_7992.jpg"/>
          <p:cNvPicPr>
            <a:picLocks noChangeAspect="1" noChangeArrowheads="1"/>
          </p:cNvPicPr>
          <p:nvPr/>
        </p:nvPicPr>
        <p:blipFill rotWithShape="1">
          <a:blip r:embed="rId6">
            <a:extLst>
              <a:ext uri="{28A0092B-C50C-407E-A947-70E740481C1C}">
                <a14:useLocalDpi xmlns:a14="http://schemas.microsoft.com/office/drawing/2010/main" val="0"/>
              </a:ext>
            </a:extLst>
          </a:blip>
          <a:srcRect l="39172" t="33880" r="23017" b="43023"/>
          <a:stretch/>
        </p:blipFill>
        <p:spPr bwMode="auto">
          <a:xfrm>
            <a:off x="1336513" y="1324174"/>
            <a:ext cx="2660974" cy="121906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Mark\Desktop\IMG_7992.jpg"/>
          <p:cNvPicPr>
            <a:picLocks noChangeAspect="1" noChangeArrowheads="1"/>
          </p:cNvPicPr>
          <p:nvPr/>
        </p:nvPicPr>
        <p:blipFill rotWithShape="1">
          <a:blip r:embed="rId6">
            <a:extLst>
              <a:ext uri="{28A0092B-C50C-407E-A947-70E740481C1C}">
                <a14:useLocalDpi xmlns:a14="http://schemas.microsoft.com/office/drawing/2010/main" val="0"/>
              </a:ext>
            </a:extLst>
          </a:blip>
          <a:srcRect l="39172" t="33880" r="23017" b="43023"/>
          <a:stretch/>
        </p:blipFill>
        <p:spPr bwMode="auto">
          <a:xfrm>
            <a:off x="5748135" y="1295400"/>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97030" y="228600"/>
            <a:ext cx="6832511" cy="461665"/>
          </a:xfrm>
          <a:prstGeom prst="rect">
            <a:avLst/>
          </a:prstGeom>
          <a:noFill/>
        </p:spPr>
        <p:txBody>
          <a:bodyPr wrap="none" rtlCol="0">
            <a:spAutoFit/>
          </a:bodyPr>
          <a:lstStyle/>
          <a:p>
            <a:r>
              <a:rPr lang="en-US" sz="2400" dirty="0" smtClean="0"/>
              <a:t>What Our Robot Looks Like with Sensors and a Motor</a:t>
            </a:r>
            <a:endParaRPr lang="en-US" sz="2400" dirty="0"/>
          </a:p>
        </p:txBody>
      </p:sp>
    </p:spTree>
    <p:extLst>
      <p:ext uri="{BB962C8B-B14F-4D97-AF65-F5344CB8AC3E}">
        <p14:creationId xmlns:p14="http://schemas.microsoft.com/office/powerpoint/2010/main" val="3715248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566" y="1635615"/>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201225" flipV="1">
            <a:off x="7988282" y="3286943"/>
            <a:ext cx="1068437" cy="105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43760" flipH="1" flipV="1">
            <a:off x="589222" y="3296624"/>
            <a:ext cx="1364641" cy="13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4059"/>
          <a:stretch/>
        </p:blipFill>
        <p:spPr bwMode="auto">
          <a:xfrm>
            <a:off x="3063566" y="3005881"/>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760058" y="1308100"/>
            <a:ext cx="0" cy="524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22654" y="164068"/>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52400" y="164068"/>
            <a:ext cx="1374030" cy="369332"/>
          </a:xfrm>
          <a:prstGeom prst="rect">
            <a:avLst/>
          </a:prstGeom>
          <a:noFill/>
        </p:spPr>
        <p:txBody>
          <a:bodyPr wrap="none" rtlCol="0">
            <a:spAutoFit/>
          </a:bodyPr>
          <a:lstStyle/>
          <a:p>
            <a:r>
              <a:rPr lang="en-US" dirty="0"/>
              <a:t>Left Forward</a:t>
            </a:r>
          </a:p>
        </p:txBody>
      </p:sp>
      <p:cxnSp>
        <p:nvCxnSpPr>
          <p:cNvPr id="7" name="Straight Connector 6"/>
          <p:cNvCxnSpPr/>
          <p:nvPr/>
        </p:nvCxnSpPr>
        <p:spPr>
          <a:xfrm flipH="1">
            <a:off x="2924175" y="1627632"/>
            <a:ext cx="28575"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86024" y="1600200"/>
            <a:ext cx="28576"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67000" y="1600200"/>
            <a:ext cx="28576"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789872" y="1627632"/>
            <a:ext cx="28576" cy="10119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51" name="Group 2050"/>
          <p:cNvGrpSpPr/>
          <p:nvPr/>
        </p:nvGrpSpPr>
        <p:grpSpPr>
          <a:xfrm>
            <a:off x="2416684" y="3352799"/>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2438400" y="256794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595944"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53488" y="258622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888647" y="2572512"/>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858000" y="2678717"/>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015544" y="2687861"/>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7173088" y="2697005"/>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308247" y="268328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1959879" y="402336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2"/>
            <a:endCxn id="242" idx="1"/>
          </p:cNvCxnSpPr>
          <p:nvPr/>
        </p:nvCxnSpPr>
        <p:spPr>
          <a:xfrm>
            <a:off x="1995407" y="4099562"/>
            <a:ext cx="440943" cy="106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62" name="Rectangle 61"/>
          <p:cNvSpPr/>
          <p:nvPr/>
        </p:nvSpPr>
        <p:spPr>
          <a:xfrm>
            <a:off x="7929944" y="382607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p:cNvCxnSpPr>
            <a:endCxn id="219" idx="7"/>
          </p:cNvCxnSpPr>
          <p:nvPr/>
        </p:nvCxnSpPr>
        <p:spPr>
          <a:xfrm flipH="1">
            <a:off x="7397535" y="3862374"/>
            <a:ext cx="564530" cy="1305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833236" y="3384320"/>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7272365" y="521009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446082" y="422060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6917625" y="5215128"/>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8" idx="2"/>
          </p:cNvCxnSpPr>
          <p:nvPr/>
        </p:nvCxnSpPr>
        <p:spPr>
          <a:xfrm>
            <a:off x="6869118" y="3460520"/>
            <a:ext cx="474657" cy="18308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Elbow Connector 2056"/>
          <p:cNvCxnSpPr>
            <a:stCxn id="73" idx="3"/>
            <a:endCxn id="74" idx="1"/>
          </p:cNvCxnSpPr>
          <p:nvPr/>
        </p:nvCxnSpPr>
        <p:spPr>
          <a:xfrm flipV="1">
            <a:off x="2667000" y="2740160"/>
            <a:ext cx="574072" cy="193540"/>
          </a:xfrm>
          <a:prstGeom prst="bentConnector3">
            <a:avLst>
              <a:gd name="adj1" fmla="val 6666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95944" y="289560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241072" y="270206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749296" y="273303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18808" y="25907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3733800" y="27050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3607716"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Elbow Connector 79"/>
          <p:cNvCxnSpPr>
            <a:stCxn id="76" idx="3"/>
            <a:endCxn id="77" idx="1"/>
          </p:cNvCxnSpPr>
          <p:nvPr/>
        </p:nvCxnSpPr>
        <p:spPr>
          <a:xfrm flipV="1">
            <a:off x="2820352" y="2628899"/>
            <a:ext cx="598456" cy="142240"/>
          </a:xfrm>
          <a:prstGeom prst="bentConnector3">
            <a:avLst>
              <a:gd name="adj1" fmla="val 30182"/>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0"/>
            <a:endCxn id="88" idx="1"/>
          </p:cNvCxnSpPr>
          <p:nvPr/>
        </p:nvCxnSpPr>
        <p:spPr>
          <a:xfrm rot="16200000" flipH="1">
            <a:off x="5287201" y="1187225"/>
            <a:ext cx="351339" cy="3387086"/>
          </a:xfrm>
          <a:prstGeom prst="bentConnector4">
            <a:avLst>
              <a:gd name="adj1" fmla="val -16061"/>
              <a:gd name="adj2" fmla="val 80006"/>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56414" y="301833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Elbow Connector 90"/>
          <p:cNvCxnSpPr>
            <a:stCxn id="79" idx="0"/>
          </p:cNvCxnSpPr>
          <p:nvPr/>
        </p:nvCxnSpPr>
        <p:spPr>
          <a:xfrm rot="5400000" flipH="1" flipV="1">
            <a:off x="4896293" y="1301175"/>
            <a:ext cx="22860" cy="2528958"/>
          </a:xfrm>
          <a:prstGeom prst="bentConnector2">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103" idx="1"/>
          </p:cNvCxnSpPr>
          <p:nvPr/>
        </p:nvCxnSpPr>
        <p:spPr>
          <a:xfrm>
            <a:off x="6172200" y="2567940"/>
            <a:ext cx="835366" cy="350928"/>
          </a:xfrm>
          <a:prstGeom prst="bentConnector3">
            <a:avLst>
              <a:gd name="adj1"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007566" y="2880768"/>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28886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104" idx="2"/>
            <a:endCxn id="108" idx="1"/>
          </p:cNvCxnSpPr>
          <p:nvPr/>
        </p:nvCxnSpPr>
        <p:spPr>
          <a:xfrm rot="16200000" flipH="1">
            <a:off x="3535568" y="2665207"/>
            <a:ext cx="986306" cy="2209092"/>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133267" y="4224806"/>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73082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2391520" y="389764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4267200" y="285881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Elbow Connector 154"/>
          <p:cNvCxnSpPr>
            <a:stCxn id="129" idx="0"/>
            <a:endCxn id="128" idx="0"/>
          </p:cNvCxnSpPr>
          <p:nvPr/>
        </p:nvCxnSpPr>
        <p:spPr>
          <a:xfrm rot="16200000" flipH="1" flipV="1">
            <a:off x="2845473" y="2440392"/>
            <a:ext cx="1038830" cy="1875680"/>
          </a:xfrm>
          <a:prstGeom prst="bentConnector3">
            <a:avLst>
              <a:gd name="adj1" fmla="val 11271"/>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431087" y="2877621"/>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p:cNvSpPr/>
          <p:nvPr/>
        </p:nvSpPr>
        <p:spPr>
          <a:xfrm>
            <a:off x="7372350" y="3870460"/>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2" name="Elbow Connector 171"/>
          <p:cNvCxnSpPr>
            <a:stCxn id="171" idx="3"/>
          </p:cNvCxnSpPr>
          <p:nvPr/>
        </p:nvCxnSpPr>
        <p:spPr>
          <a:xfrm flipH="1" flipV="1">
            <a:off x="4495800" y="2366856"/>
            <a:ext cx="2947606" cy="1541704"/>
          </a:xfrm>
          <a:prstGeom prst="bentConnector3">
            <a:avLst>
              <a:gd name="adj1" fmla="val -775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rot="5400000" flipH="1" flipV="1">
            <a:off x="4218306" y="2623863"/>
            <a:ext cx="545425" cy="31409"/>
          </a:xfrm>
          <a:prstGeom prst="bentConnector3">
            <a:avLst>
              <a:gd name="adj1" fmla="val 9629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181" idx="3"/>
          </p:cNvCxnSpPr>
          <p:nvPr/>
        </p:nvCxnSpPr>
        <p:spPr>
          <a:xfrm>
            <a:off x="5517845" y="4258707"/>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7281723" y="3783347"/>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965472" y="367779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9" name="Elbow Connector 198"/>
          <p:cNvCxnSpPr>
            <a:stCxn id="197" idx="0"/>
            <a:endCxn id="198" idx="2"/>
          </p:cNvCxnSpPr>
          <p:nvPr/>
        </p:nvCxnSpPr>
        <p:spPr>
          <a:xfrm rot="5400000" flipH="1" flipV="1">
            <a:off x="7683837" y="3466185"/>
            <a:ext cx="29348" cy="604977"/>
          </a:xfrm>
          <a:prstGeom prst="bentConnector3">
            <a:avLst>
              <a:gd name="adj1" fmla="val 1079879"/>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286000" y="3820935"/>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877182" y="383236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Elbow Connector 206"/>
          <p:cNvCxnSpPr>
            <a:endCxn id="206" idx="2"/>
          </p:cNvCxnSpPr>
          <p:nvPr/>
        </p:nvCxnSpPr>
        <p:spPr>
          <a:xfrm rot="10800000">
            <a:off x="1912711" y="3908561"/>
            <a:ext cx="359099" cy="27189"/>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9" name="Oval 218"/>
          <p:cNvSpPr/>
          <p:nvPr/>
        </p:nvSpPr>
        <p:spPr>
          <a:xfrm>
            <a:off x="7202413"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25" idx="2"/>
            <a:endCxn id="37" idx="0"/>
          </p:cNvCxnSpPr>
          <p:nvPr/>
        </p:nvCxnSpPr>
        <p:spPr>
          <a:xfrm>
            <a:off x="2452212" y="3438727"/>
            <a:ext cx="83628" cy="1775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Oval 241"/>
          <p:cNvSpPr/>
          <p:nvPr/>
        </p:nvSpPr>
        <p:spPr>
          <a:xfrm>
            <a:off x="2402872"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A picture containing table, game&#10;&#10;Description automatically generated">
            <a:extLst>
              <a:ext uri="{FF2B5EF4-FFF2-40B4-BE49-F238E27FC236}">
                <a16:creationId xmlns="" xmlns:a16="http://schemas.microsoft.com/office/drawing/2014/main" id="{F95C3845-293E-41A4-9354-3E86971570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048" y="5410200"/>
            <a:ext cx="1902343" cy="1426757"/>
          </a:xfrm>
          <a:prstGeom prst="rect">
            <a:avLst/>
          </a:prstGeom>
        </p:spPr>
      </p:pic>
      <p:sp>
        <p:nvSpPr>
          <p:cNvPr id="97" name="Rectangle 96"/>
          <p:cNvSpPr/>
          <p:nvPr/>
        </p:nvSpPr>
        <p:spPr>
          <a:xfrm>
            <a:off x="5133267" y="437569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Elbow Connector 7"/>
          <p:cNvCxnSpPr>
            <a:stCxn id="97" idx="1"/>
            <a:endCxn id="121" idx="3"/>
          </p:cNvCxnSpPr>
          <p:nvPr/>
        </p:nvCxnSpPr>
        <p:spPr>
          <a:xfrm rot="10800000" flipH="1">
            <a:off x="5133267" y="3238500"/>
            <a:ext cx="2246036" cy="1175294"/>
          </a:xfrm>
          <a:prstGeom prst="bentConnector5">
            <a:avLst>
              <a:gd name="adj1" fmla="val 2827"/>
              <a:gd name="adj2" fmla="val 834"/>
              <a:gd name="adj3" fmla="val 9180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1" name="Picture 3" descr="C:\Users\Mark\Desktop\IMG_7992.jpg"/>
          <p:cNvPicPr>
            <a:picLocks noChangeAspect="1" noChangeArrowheads="1"/>
          </p:cNvPicPr>
          <p:nvPr/>
        </p:nvPicPr>
        <p:blipFill rotWithShape="1">
          <a:blip r:embed="rId7">
            <a:extLst>
              <a:ext uri="{28A0092B-C50C-407E-A947-70E740481C1C}">
                <a14:useLocalDpi xmlns:a14="http://schemas.microsoft.com/office/drawing/2010/main" val="0"/>
              </a:ext>
            </a:extLst>
          </a:blip>
          <a:srcRect l="39172" t="33880" r="23017" b="43023"/>
          <a:stretch/>
        </p:blipFill>
        <p:spPr bwMode="auto">
          <a:xfrm>
            <a:off x="1336513" y="1324174"/>
            <a:ext cx="2660974" cy="121906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C:\Users\Mark\Desktop\IMG_7992.jpg"/>
          <p:cNvPicPr>
            <a:picLocks noChangeAspect="1" noChangeArrowheads="1"/>
          </p:cNvPicPr>
          <p:nvPr/>
        </p:nvPicPr>
        <p:blipFill rotWithShape="1">
          <a:blip r:embed="rId7">
            <a:extLst>
              <a:ext uri="{28A0092B-C50C-407E-A947-70E740481C1C}">
                <a14:useLocalDpi xmlns:a14="http://schemas.microsoft.com/office/drawing/2010/main" val="0"/>
              </a:ext>
            </a:extLst>
          </a:blip>
          <a:srcRect l="39172" t="33880" r="23017" b="43023"/>
          <a:stretch/>
        </p:blipFill>
        <p:spPr bwMode="auto">
          <a:xfrm>
            <a:off x="5748135" y="1456571"/>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1885958" y="117901"/>
            <a:ext cx="5232370" cy="830997"/>
          </a:xfrm>
          <a:prstGeom prst="rect">
            <a:avLst/>
          </a:prstGeom>
          <a:noFill/>
        </p:spPr>
        <p:txBody>
          <a:bodyPr wrap="square" rtlCol="0">
            <a:spAutoFit/>
          </a:bodyPr>
          <a:lstStyle/>
          <a:p>
            <a:r>
              <a:rPr lang="en-US" sz="2400" dirty="0" smtClean="0"/>
              <a:t>What Our Robot Looks Like with Both Sensors and Both Motors</a:t>
            </a:r>
            <a:endParaRPr lang="en-US" sz="2400" dirty="0"/>
          </a:p>
        </p:txBody>
      </p:sp>
    </p:spTree>
    <p:extLst>
      <p:ext uri="{BB962C8B-B14F-4D97-AF65-F5344CB8AC3E}">
        <p14:creationId xmlns:p14="http://schemas.microsoft.com/office/powerpoint/2010/main" val="375114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566" y="1635615"/>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128" y="5557208"/>
            <a:ext cx="835683" cy="127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201225" flipV="1">
            <a:off x="7988282" y="3286943"/>
            <a:ext cx="1068437" cy="105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443760" flipH="1" flipV="1">
            <a:off x="589222" y="3296624"/>
            <a:ext cx="1364641" cy="13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4059"/>
          <a:stretch/>
        </p:blipFill>
        <p:spPr bwMode="auto">
          <a:xfrm>
            <a:off x="3063566" y="3005881"/>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798144" y="1409333"/>
            <a:ext cx="0" cy="45256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22654" y="164068"/>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52400" y="164068"/>
            <a:ext cx="1374030" cy="369332"/>
          </a:xfrm>
          <a:prstGeom prst="rect">
            <a:avLst/>
          </a:prstGeom>
          <a:noFill/>
        </p:spPr>
        <p:txBody>
          <a:bodyPr wrap="none" rtlCol="0">
            <a:spAutoFit/>
          </a:bodyPr>
          <a:lstStyle/>
          <a:p>
            <a:r>
              <a:rPr lang="en-US" dirty="0"/>
              <a:t>Left Forward</a:t>
            </a:r>
          </a:p>
        </p:txBody>
      </p:sp>
      <p:grpSp>
        <p:nvGrpSpPr>
          <p:cNvPr id="2051" name="Group 2050"/>
          <p:cNvGrpSpPr/>
          <p:nvPr/>
        </p:nvGrpSpPr>
        <p:grpSpPr>
          <a:xfrm>
            <a:off x="2416684" y="3352799"/>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p:cNvSpPr/>
          <p:nvPr/>
        </p:nvSpPr>
        <p:spPr>
          <a:xfrm>
            <a:off x="1959879" y="402336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2"/>
            <a:endCxn id="242" idx="1"/>
          </p:cNvCxnSpPr>
          <p:nvPr/>
        </p:nvCxnSpPr>
        <p:spPr>
          <a:xfrm>
            <a:off x="1995407" y="4099562"/>
            <a:ext cx="440943" cy="106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62" name="Rectangle 61"/>
          <p:cNvSpPr/>
          <p:nvPr/>
        </p:nvSpPr>
        <p:spPr>
          <a:xfrm>
            <a:off x="7929944" y="382607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7281723" y="5214671"/>
            <a:ext cx="71056" cy="762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219" idx="7"/>
          </p:cNvCxnSpPr>
          <p:nvPr/>
        </p:nvCxnSpPr>
        <p:spPr>
          <a:xfrm flipH="1">
            <a:off x="7397535" y="3862374"/>
            <a:ext cx="564530" cy="1305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5446082" y="422060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6917625" y="5215128"/>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5374319" y="5542629"/>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2391520" y="3897647"/>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4267200" y="2858817"/>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Elbow Connector 154"/>
          <p:cNvCxnSpPr>
            <a:stCxn id="129" idx="0"/>
            <a:endCxn id="128" idx="0"/>
          </p:cNvCxnSpPr>
          <p:nvPr/>
        </p:nvCxnSpPr>
        <p:spPr>
          <a:xfrm rot="16200000" flipH="1" flipV="1">
            <a:off x="2845473" y="2440392"/>
            <a:ext cx="1038830" cy="1875680"/>
          </a:xfrm>
          <a:prstGeom prst="bentConnector3">
            <a:avLst>
              <a:gd name="adj1" fmla="val -4557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431087" y="2877621"/>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p:cNvSpPr/>
          <p:nvPr/>
        </p:nvSpPr>
        <p:spPr>
          <a:xfrm>
            <a:off x="7372350" y="3870460"/>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2" name="Elbow Connector 171"/>
          <p:cNvCxnSpPr>
            <a:stCxn id="171" idx="3"/>
          </p:cNvCxnSpPr>
          <p:nvPr/>
        </p:nvCxnSpPr>
        <p:spPr>
          <a:xfrm flipH="1" flipV="1">
            <a:off x="4495800" y="2366856"/>
            <a:ext cx="2947606" cy="1541704"/>
          </a:xfrm>
          <a:prstGeom prst="bentConnector3">
            <a:avLst>
              <a:gd name="adj1" fmla="val -775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rot="5400000" flipH="1" flipV="1">
            <a:off x="4218306" y="2623863"/>
            <a:ext cx="545425" cy="31409"/>
          </a:xfrm>
          <a:prstGeom prst="bentConnector3">
            <a:avLst>
              <a:gd name="adj1" fmla="val 9629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5674328" y="3412811"/>
            <a:ext cx="71056" cy="76200"/>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a:off x="5674328" y="3731652"/>
            <a:ext cx="71056" cy="762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3" name="Elbow Connector 182"/>
          <p:cNvCxnSpPr>
            <a:stCxn id="181" idx="3"/>
          </p:cNvCxnSpPr>
          <p:nvPr/>
        </p:nvCxnSpPr>
        <p:spPr>
          <a:xfrm>
            <a:off x="5517845" y="4258707"/>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0" name="Oval 1039"/>
          <p:cNvSpPr/>
          <p:nvPr/>
        </p:nvSpPr>
        <p:spPr>
          <a:xfrm>
            <a:off x="6819900"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281723" y="3783347"/>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965472" y="367779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9" name="Elbow Connector 198"/>
          <p:cNvCxnSpPr>
            <a:stCxn id="197" idx="0"/>
            <a:endCxn id="198" idx="2"/>
          </p:cNvCxnSpPr>
          <p:nvPr/>
        </p:nvCxnSpPr>
        <p:spPr>
          <a:xfrm rot="5400000" flipH="1" flipV="1">
            <a:off x="7683837" y="3466185"/>
            <a:ext cx="29348" cy="604977"/>
          </a:xfrm>
          <a:prstGeom prst="bentConnector3">
            <a:avLst>
              <a:gd name="adj1" fmla="val 1079879"/>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286000" y="3820935"/>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877182" y="383236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Elbow Connector 206"/>
          <p:cNvCxnSpPr>
            <a:endCxn id="206" idx="2"/>
          </p:cNvCxnSpPr>
          <p:nvPr/>
        </p:nvCxnSpPr>
        <p:spPr>
          <a:xfrm rot="10800000">
            <a:off x="1912711" y="3908561"/>
            <a:ext cx="359099" cy="27189"/>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557237" y="4354442"/>
            <a:ext cx="490764" cy="16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a:stCxn id="187" idx="0"/>
            <a:endCxn id="1040" idx="4"/>
          </p:cNvCxnSpPr>
          <p:nvPr/>
        </p:nvCxnSpPr>
        <p:spPr>
          <a:xfrm rot="5400000" flipH="1" flipV="1">
            <a:off x="6082218" y="4690648"/>
            <a:ext cx="179965" cy="1523999"/>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Oval 218"/>
          <p:cNvSpPr/>
          <p:nvPr/>
        </p:nvSpPr>
        <p:spPr>
          <a:xfrm>
            <a:off x="7202413"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Elbow Connector 220"/>
          <p:cNvCxnSpPr>
            <a:stCxn id="179" idx="0"/>
            <a:endCxn id="63" idx="0"/>
          </p:cNvCxnSpPr>
          <p:nvPr/>
        </p:nvCxnSpPr>
        <p:spPr>
          <a:xfrm rot="16200000" flipH="1">
            <a:off x="5612623" y="3510044"/>
            <a:ext cx="1801860" cy="1607395"/>
          </a:xfrm>
          <a:prstGeom prst="bentConnector3">
            <a:avLst>
              <a:gd name="adj1" fmla="val -5255"/>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2"/>
            <a:endCxn id="37" idx="0"/>
          </p:cNvCxnSpPr>
          <p:nvPr/>
        </p:nvCxnSpPr>
        <p:spPr>
          <a:xfrm>
            <a:off x="2452212" y="3438727"/>
            <a:ext cx="83628" cy="1775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2824544" y="4389821"/>
            <a:ext cx="135159" cy="953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2933623" y="456319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1" name="Elbow Connector 230"/>
          <p:cNvCxnSpPr>
            <a:endCxn id="180" idx="2"/>
          </p:cNvCxnSpPr>
          <p:nvPr/>
        </p:nvCxnSpPr>
        <p:spPr>
          <a:xfrm flipV="1">
            <a:off x="2959703" y="3807852"/>
            <a:ext cx="2750153" cy="996861"/>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Elbow Connector 237"/>
          <p:cNvCxnSpPr>
            <a:endCxn id="230" idx="3"/>
          </p:cNvCxnSpPr>
          <p:nvPr/>
        </p:nvCxnSpPr>
        <p:spPr>
          <a:xfrm rot="5400000" flipH="1" flipV="1">
            <a:off x="2885206" y="4685242"/>
            <a:ext cx="203421" cy="35526"/>
          </a:xfrm>
          <a:prstGeom prst="bentConnector4">
            <a:avLst>
              <a:gd name="adj1" fmla="val 40635"/>
              <a:gd name="adj2" fmla="val 3268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2" name="Oval 241"/>
          <p:cNvSpPr/>
          <p:nvPr/>
        </p:nvSpPr>
        <p:spPr>
          <a:xfrm>
            <a:off x="2402872"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631472" y="4354442"/>
            <a:ext cx="171147" cy="1847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Elbow Connector 245"/>
          <p:cNvCxnSpPr>
            <a:stCxn id="245" idx="4"/>
            <a:endCxn id="248" idx="0"/>
          </p:cNvCxnSpPr>
          <p:nvPr/>
        </p:nvCxnSpPr>
        <p:spPr>
          <a:xfrm rot="16200000" flipH="1">
            <a:off x="3723495" y="3532747"/>
            <a:ext cx="979912" cy="2992810"/>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a:xfrm>
            <a:off x="5674328" y="5519108"/>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712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US" altLang="en-US" sz="3600" smtClean="0">
                <a:hlinkClick r:id="rId2" action="ppaction://hlinkfile" tooltip="OSHA at a Glance"/>
              </a:rPr>
              <a:t>Occupational Safety and Health Administration (OSHA)</a:t>
            </a:r>
            <a:endParaRPr lang="en-US" altLang="en-US" sz="3600" smtClean="0"/>
          </a:p>
        </p:txBody>
      </p:sp>
      <p:sp>
        <p:nvSpPr>
          <p:cNvPr id="16387" name="Content Placeholder 2"/>
          <p:cNvSpPr>
            <a:spLocks noGrp="1"/>
          </p:cNvSpPr>
          <p:nvPr>
            <p:ph idx="1"/>
          </p:nvPr>
        </p:nvSpPr>
        <p:spPr>
          <a:xfrm>
            <a:off x="457200" y="1600200"/>
            <a:ext cx="8686800" cy="4525963"/>
          </a:xfrm>
        </p:spPr>
        <p:txBody>
          <a:bodyPr/>
          <a:lstStyle/>
          <a:p>
            <a:pPr eaLnBrk="1" hangingPunct="1">
              <a:buFont typeface="Arial" charset="0"/>
              <a:buNone/>
            </a:pPr>
            <a:r>
              <a:rPr lang="en-US" altLang="en-US" sz="2200" b="1" smtClean="0"/>
              <a:t>Robotics</a:t>
            </a:r>
            <a:r>
              <a:rPr lang="en-US" altLang="en-US" sz="2200" smtClean="0"/>
              <a:t> </a:t>
            </a:r>
          </a:p>
          <a:p>
            <a:pPr eaLnBrk="1" hangingPunct="1"/>
            <a:r>
              <a:rPr lang="en-US" altLang="en-US" smtClean="0"/>
              <a:t>Studies indicate that many robot accidents occur during non-routine operating conditions, such as programming, maintenance, testing, setup, or adjustment. During many of these operations the worker may temporarily be within the robot's working envelope where unintended operations could result in injuries.</a:t>
            </a:r>
          </a:p>
        </p:txBody>
      </p:sp>
      <p:pic>
        <p:nvPicPr>
          <p:cNvPr id="16388" name="Picture 5" descr="Robotics - Copyright WARNING: Not all materials on this Web site were created by the federal government. Some content — including both images and text — may be the copyrighted property of others and used by the DOL under a license. Such content generally is accompanied by a copyright notice. It is your responsibility to obtain any necessary permission from the owner's of such material prior to making use of it. You may contact the DOL for details on specific content, but we cannot guarantee the copyright status of such items. Please consult the U.S. Copyright Office at the Library of Congress — http://www.copyright.gov — to search for copyrighted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71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318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7B44A-39C3-4A0D-94D3-4FD58B335F92}"/>
              </a:ext>
            </a:extLst>
          </p:cNvPr>
          <p:cNvSpPr>
            <a:spLocks noGrp="1"/>
          </p:cNvSpPr>
          <p:nvPr>
            <p:ph type="title"/>
          </p:nvPr>
        </p:nvSpPr>
        <p:spPr>
          <a:xfrm>
            <a:off x="415636" y="0"/>
            <a:ext cx="8229600" cy="487217"/>
          </a:xfrm>
        </p:spPr>
        <p:txBody>
          <a:bodyPr>
            <a:normAutofit fontScale="90000"/>
          </a:bodyPr>
          <a:lstStyle/>
          <a:p>
            <a:r>
              <a:rPr lang="en-US" dirty="0"/>
              <a:t>Locomotion Code</a:t>
            </a:r>
          </a:p>
        </p:txBody>
      </p:sp>
      <p:sp>
        <p:nvSpPr>
          <p:cNvPr id="3" name="Content Placeholder 2">
            <a:extLst>
              <a:ext uri="{FF2B5EF4-FFF2-40B4-BE49-F238E27FC236}">
                <a16:creationId xmlns="" xmlns:a16="http://schemas.microsoft.com/office/drawing/2014/main" id="{E8E99A5E-E4F3-4315-A4BC-421F4EB0442E}"/>
              </a:ext>
            </a:extLst>
          </p:cNvPr>
          <p:cNvSpPr>
            <a:spLocks noGrp="1"/>
          </p:cNvSpPr>
          <p:nvPr>
            <p:ph idx="1"/>
          </p:nvPr>
        </p:nvSpPr>
        <p:spPr>
          <a:xfrm>
            <a:off x="152400" y="685800"/>
            <a:ext cx="4572000" cy="5943600"/>
          </a:xfrm>
        </p:spPr>
        <p:txBody>
          <a:bodyPr>
            <a:normAutofit fontScale="40000" lnSpcReduction="20000"/>
          </a:bodyPr>
          <a:lstStyle/>
          <a:p>
            <a:pPr marL="0" indent="0">
              <a:buNone/>
            </a:pPr>
            <a:r>
              <a:rPr lang="en-US" dirty="0"/>
              <a:t>#define RIGHT_MOTOR_PIN     5</a:t>
            </a:r>
          </a:p>
          <a:p>
            <a:pPr marL="0" indent="0">
              <a:buNone/>
            </a:pPr>
            <a:r>
              <a:rPr lang="en-US" dirty="0"/>
              <a:t>#define LEFT_MOTOR_PIN      6</a:t>
            </a:r>
          </a:p>
          <a:p>
            <a:pPr marL="0" indent="0">
              <a:buNone/>
            </a:pPr>
            <a:r>
              <a:rPr lang="en-US" dirty="0"/>
              <a:t>#define LEFT_VIBRATE      150</a:t>
            </a:r>
          </a:p>
          <a:p>
            <a:pPr marL="0" indent="0">
              <a:buNone/>
            </a:pPr>
            <a:r>
              <a:rPr lang="en-US" dirty="0"/>
              <a:t>#define RIGHT_VIBRATE     150</a:t>
            </a:r>
          </a:p>
          <a:p>
            <a:pPr marL="0" indent="0">
              <a:buNone/>
            </a:pPr>
            <a:r>
              <a:rPr lang="en-US" dirty="0"/>
              <a:t>#define VIBRATE           150</a:t>
            </a:r>
          </a:p>
          <a:p>
            <a:pPr marL="0" indent="0">
              <a:buNone/>
            </a:pPr>
            <a:r>
              <a:rPr lang="en-US" dirty="0"/>
              <a:t>#define NO_VIBRATE          0</a:t>
            </a:r>
          </a:p>
          <a:p>
            <a:pPr marL="0" indent="0">
              <a:buNone/>
            </a:pPr>
            <a:endParaRPr lang="en-US" dirty="0"/>
          </a:p>
          <a:p>
            <a:pPr marL="0" indent="0">
              <a:buNone/>
            </a:pPr>
            <a:r>
              <a:rPr lang="en-US" dirty="0"/>
              <a:t>void setup() {</a:t>
            </a:r>
          </a:p>
          <a:p>
            <a:pPr marL="0" indent="0">
              <a:buNone/>
            </a:pPr>
            <a:r>
              <a:rPr lang="en-US" dirty="0"/>
              <a:t>  </a:t>
            </a:r>
            <a:r>
              <a:rPr lang="en-US" dirty="0" err="1"/>
              <a:t>Serial.begin</a:t>
            </a:r>
            <a:r>
              <a:rPr lang="en-US" dirty="0"/>
              <a:t>(115200); // Open serial monitor at 115200 baud to see ping results.</a:t>
            </a:r>
          </a:p>
          <a:p>
            <a:pPr marL="0" indent="0">
              <a:buNone/>
            </a:pPr>
            <a:r>
              <a:rPr lang="en-US" dirty="0"/>
              <a:t>  </a:t>
            </a:r>
            <a:r>
              <a:rPr lang="en-US" dirty="0" err="1"/>
              <a:t>pinMode</a:t>
            </a:r>
            <a:r>
              <a:rPr lang="en-US" dirty="0"/>
              <a:t>(RIGHT_MOTOR_PIN, OUTPUT);</a:t>
            </a:r>
          </a:p>
          <a:p>
            <a:pPr marL="0" indent="0">
              <a:buNone/>
            </a:pPr>
            <a:r>
              <a:rPr lang="en-US" dirty="0"/>
              <a:t>  </a:t>
            </a:r>
            <a:r>
              <a:rPr lang="en-US" dirty="0" err="1"/>
              <a:t>pinMode</a:t>
            </a:r>
            <a:r>
              <a:rPr lang="en-US" dirty="0"/>
              <a:t>(LEFT_MOTOR_PIN, OUTPUT);</a:t>
            </a:r>
          </a:p>
          <a:p>
            <a:pPr marL="0" indent="0">
              <a:buNone/>
            </a:pPr>
            <a:r>
              <a:rPr lang="en-US" dirty="0"/>
              <a:t>  delay(5000);</a:t>
            </a:r>
          </a:p>
          <a:p>
            <a:pPr marL="0" indent="0">
              <a:buNone/>
            </a:pPr>
            <a:r>
              <a:rPr lang="en-US" dirty="0"/>
              <a:t>}</a:t>
            </a:r>
          </a:p>
          <a:p>
            <a:pPr marL="0" indent="0">
              <a:buNone/>
            </a:pPr>
            <a:r>
              <a:rPr lang="en-US" dirty="0"/>
              <a:t>void </a:t>
            </a:r>
            <a:r>
              <a:rPr lang="en-US" dirty="0" err="1"/>
              <a:t>standStill</a:t>
            </a:r>
            <a:r>
              <a:rPr lang="en-US" dirty="0"/>
              <a:t>(int seconds) {</a:t>
            </a:r>
          </a:p>
          <a:p>
            <a:pPr marL="0" indent="0">
              <a:buNone/>
            </a:pPr>
            <a:r>
              <a:rPr lang="en-US" dirty="0"/>
              <a:t>  </a:t>
            </a:r>
            <a:r>
              <a:rPr lang="en-US" dirty="0" err="1"/>
              <a:t>analogWrite</a:t>
            </a:r>
            <a:r>
              <a:rPr lang="en-US" dirty="0"/>
              <a:t>(RIGHT_MOTOR_PIN, NO_VIBRATE);</a:t>
            </a:r>
          </a:p>
          <a:p>
            <a:pPr marL="0" indent="0">
              <a:buNone/>
            </a:pPr>
            <a:r>
              <a:rPr lang="en-US" dirty="0"/>
              <a:t>  </a:t>
            </a:r>
            <a:r>
              <a:rPr lang="en-US" dirty="0" err="1"/>
              <a:t>analogWrite</a:t>
            </a:r>
            <a:r>
              <a:rPr lang="en-US" dirty="0"/>
              <a:t>(LEFT_MOTOR_PIN, NO_VIBRATE);</a:t>
            </a:r>
          </a:p>
          <a:p>
            <a:pPr marL="0" indent="0">
              <a:buNone/>
            </a:pPr>
            <a:r>
              <a:rPr lang="en-US" dirty="0"/>
              <a:t>  </a:t>
            </a:r>
            <a:r>
              <a:rPr lang="en-US" dirty="0" err="1"/>
              <a:t>Serial.println</a:t>
            </a:r>
            <a:r>
              <a:rPr lang="en-US" dirty="0"/>
              <a:t>("stop");</a:t>
            </a:r>
          </a:p>
          <a:p>
            <a:pPr marL="0" indent="0">
              <a:buNone/>
            </a:pPr>
            <a:r>
              <a:rPr lang="en-US" dirty="0"/>
              <a:t>  delay(seconds * 1000);</a:t>
            </a:r>
          </a:p>
          <a:p>
            <a:pPr marL="0" indent="0">
              <a:buNone/>
            </a:pPr>
            <a:r>
              <a:rPr lang="en-US" dirty="0"/>
              <a:t>}</a:t>
            </a:r>
          </a:p>
          <a:p>
            <a:pPr marL="0" indent="0">
              <a:buNone/>
            </a:pPr>
            <a:r>
              <a:rPr lang="en-US" dirty="0"/>
              <a:t>void </a:t>
            </a:r>
            <a:r>
              <a:rPr lang="en-US" dirty="0" err="1"/>
              <a:t>goForward</a:t>
            </a:r>
            <a:r>
              <a:rPr lang="en-US" dirty="0"/>
              <a:t>(int seconds) {</a:t>
            </a:r>
          </a:p>
          <a:p>
            <a:pPr marL="0" indent="0">
              <a:buNone/>
            </a:pPr>
            <a:r>
              <a:rPr lang="en-US" dirty="0"/>
              <a:t>  </a:t>
            </a:r>
            <a:r>
              <a:rPr lang="en-US" dirty="0" err="1"/>
              <a:t>analogWrite</a:t>
            </a:r>
            <a:r>
              <a:rPr lang="en-US" dirty="0"/>
              <a:t>(RIGHT_MOTOR_PIN, RIGHT_VIBRATE);</a:t>
            </a:r>
          </a:p>
          <a:p>
            <a:pPr marL="0" indent="0">
              <a:buNone/>
            </a:pPr>
            <a:r>
              <a:rPr lang="en-US" dirty="0"/>
              <a:t>  </a:t>
            </a:r>
            <a:r>
              <a:rPr lang="en-US" dirty="0" err="1"/>
              <a:t>analogWrite</a:t>
            </a:r>
            <a:r>
              <a:rPr lang="en-US" dirty="0"/>
              <a:t>(LEFT_MOTOR_PIN, LEFT_VIBRATE);</a:t>
            </a:r>
          </a:p>
          <a:p>
            <a:pPr marL="0" indent="0">
              <a:buNone/>
            </a:pPr>
            <a:r>
              <a:rPr lang="en-US" dirty="0"/>
              <a:t>  </a:t>
            </a:r>
            <a:r>
              <a:rPr lang="en-US" dirty="0" err="1"/>
              <a:t>Serial.println</a:t>
            </a:r>
            <a:r>
              <a:rPr lang="en-US" dirty="0"/>
              <a:t>("go forward");</a:t>
            </a:r>
          </a:p>
          <a:p>
            <a:pPr marL="0" indent="0">
              <a:buNone/>
            </a:pPr>
            <a:r>
              <a:rPr lang="en-US" dirty="0"/>
              <a:t>  delay(seconds * 1000);</a:t>
            </a:r>
          </a:p>
          <a:p>
            <a:pPr marL="0" indent="0">
              <a:buNone/>
            </a:pPr>
            <a:r>
              <a:rPr lang="en-US" dirty="0"/>
              <a:t>  </a:t>
            </a:r>
            <a:r>
              <a:rPr lang="en-US" dirty="0" err="1"/>
              <a:t>standStill</a:t>
            </a:r>
            <a:r>
              <a:rPr lang="en-US" dirty="0"/>
              <a:t>(0);</a:t>
            </a:r>
          </a:p>
          <a:p>
            <a:pPr marL="0" indent="0">
              <a:buNone/>
            </a:pPr>
            <a:r>
              <a:rPr lang="en-US" dirty="0"/>
              <a:t>}</a:t>
            </a:r>
          </a:p>
          <a:p>
            <a:pPr marL="0" indent="0">
              <a:buNone/>
            </a:pPr>
            <a:endParaRPr lang="en-US" dirty="0"/>
          </a:p>
        </p:txBody>
      </p:sp>
      <p:sp>
        <p:nvSpPr>
          <p:cNvPr id="4" name="Content Placeholder 2">
            <a:extLst>
              <a:ext uri="{FF2B5EF4-FFF2-40B4-BE49-F238E27FC236}">
                <a16:creationId xmlns="" xmlns:a16="http://schemas.microsoft.com/office/drawing/2014/main" id="{F7119177-6446-47FD-9375-3831F6469CC6}"/>
              </a:ext>
            </a:extLst>
          </p:cNvPr>
          <p:cNvSpPr txBox="1">
            <a:spLocks/>
          </p:cNvSpPr>
          <p:nvPr/>
        </p:nvSpPr>
        <p:spPr>
          <a:xfrm>
            <a:off x="4724400" y="658091"/>
            <a:ext cx="42672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a:t>void </a:t>
            </a:r>
            <a:r>
              <a:rPr lang="en-US" sz="1100" dirty="0" err="1"/>
              <a:t>turnRight</a:t>
            </a:r>
            <a:r>
              <a:rPr lang="en-US" sz="1100" dirty="0"/>
              <a:t>(int seconds) {</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void </a:t>
            </a:r>
            <a:r>
              <a:rPr lang="en-US" sz="1100"/>
              <a:t>turnLeft(</a:t>
            </a:r>
            <a:r>
              <a:rPr lang="en-US" sz="1100" dirty="0"/>
              <a:t>int seconds) {</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a:t>void </a:t>
            </a:r>
            <a:r>
              <a:rPr lang="en-US" sz="1100" dirty="0" err="1"/>
              <a:t>calibrateMovement</a:t>
            </a:r>
            <a:r>
              <a:rPr lang="en-US" sz="1100" dirty="0"/>
              <a:t>() {</a:t>
            </a:r>
          </a:p>
          <a:p>
            <a:pPr marL="0" indent="0">
              <a:buFont typeface="Arial" panose="020B0604020202020204" pitchFamily="34" charset="0"/>
              <a:buNone/>
            </a:pPr>
            <a:r>
              <a:rPr lang="en-US" sz="1100" dirty="0"/>
              <a:t>  </a:t>
            </a:r>
            <a:r>
              <a:rPr lang="en-US" sz="1100" dirty="0" err="1"/>
              <a:t>goForward</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goForward</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goForward</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goForward</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turnLeft</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turnLeft</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turnRight</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err="1"/>
              <a:t>turnRight</a:t>
            </a:r>
            <a:r>
              <a:rPr lang="en-US" sz="1100" dirty="0"/>
              <a:t>(5);</a:t>
            </a:r>
          </a:p>
          <a:p>
            <a:pPr marL="0" indent="0">
              <a:buFont typeface="Arial" panose="020B0604020202020204" pitchFamily="34" charset="0"/>
              <a:buNone/>
            </a:pPr>
            <a:r>
              <a:rPr lang="en-US" sz="1100" dirty="0"/>
              <a:t>  while (1) {};</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void loop() {</a:t>
            </a:r>
          </a:p>
          <a:p>
            <a:pPr marL="0" indent="0">
              <a:buFont typeface="Arial" panose="020B0604020202020204" pitchFamily="34" charset="0"/>
              <a:buNone/>
            </a:pPr>
            <a:r>
              <a:rPr lang="en-US" sz="1100" dirty="0"/>
              <a:t>  </a:t>
            </a:r>
            <a:r>
              <a:rPr lang="en-US" sz="1100" dirty="0" err="1"/>
              <a:t>calibrateMovement</a:t>
            </a:r>
            <a:r>
              <a:rPr lang="en-US" sz="1100" dirty="0"/>
              <a:t>();</a:t>
            </a:r>
          </a:p>
          <a:p>
            <a:pPr marL="0" indent="0">
              <a:buFont typeface="Arial" panose="020B0604020202020204" pitchFamily="34" charset="0"/>
              <a:buNone/>
            </a:pPr>
            <a:r>
              <a:rPr lang="en-US" sz="1100" dirty="0"/>
              <a:t>}</a:t>
            </a:r>
          </a:p>
        </p:txBody>
      </p:sp>
      <p:sp>
        <p:nvSpPr>
          <p:cNvPr id="5" name="TextBox 4">
            <a:extLst>
              <a:ext uri="{FF2B5EF4-FFF2-40B4-BE49-F238E27FC236}">
                <a16:creationId xmlns="" xmlns:a16="http://schemas.microsoft.com/office/drawing/2014/main" id="{1AEB9AC4-4AAE-47CD-8F33-D39B54A86457}"/>
              </a:ext>
            </a:extLst>
          </p:cNvPr>
          <p:cNvSpPr txBox="1"/>
          <p:nvPr/>
        </p:nvSpPr>
        <p:spPr>
          <a:xfrm>
            <a:off x="7029436" y="3563344"/>
            <a:ext cx="1615800" cy="1477328"/>
          </a:xfrm>
          <a:prstGeom prst="rect">
            <a:avLst/>
          </a:prstGeom>
          <a:noFill/>
        </p:spPr>
        <p:txBody>
          <a:bodyPr wrap="square" rtlCol="0">
            <a:spAutoFit/>
          </a:bodyPr>
          <a:lstStyle/>
          <a:p>
            <a:r>
              <a:rPr lang="en-US" dirty="0"/>
              <a:t>Can you write the functions for </a:t>
            </a:r>
            <a:r>
              <a:rPr lang="en-US" dirty="0" err="1"/>
              <a:t>turnRight</a:t>
            </a:r>
            <a:r>
              <a:rPr lang="en-US" dirty="0"/>
              <a:t> and </a:t>
            </a:r>
            <a:r>
              <a:rPr lang="en-US" dirty="0" err="1"/>
              <a:t>turnLeft</a:t>
            </a:r>
            <a:r>
              <a:rPr lang="en-US" dirty="0"/>
              <a:t>?</a:t>
            </a:r>
            <a:br>
              <a:rPr lang="en-US" dirty="0"/>
            </a:br>
            <a:endParaRPr lang="en-US" dirty="0"/>
          </a:p>
        </p:txBody>
      </p:sp>
      <p:sp>
        <p:nvSpPr>
          <p:cNvPr id="6" name="TextBox 5">
            <a:extLst>
              <a:ext uri="{FF2B5EF4-FFF2-40B4-BE49-F238E27FC236}">
                <a16:creationId xmlns="" xmlns:a16="http://schemas.microsoft.com/office/drawing/2014/main" id="{990806FF-86F0-4B74-835C-CBC60454E6B8}"/>
              </a:ext>
            </a:extLst>
          </p:cNvPr>
          <p:cNvSpPr txBox="1"/>
          <p:nvPr/>
        </p:nvSpPr>
        <p:spPr>
          <a:xfrm>
            <a:off x="7029218" y="3143884"/>
            <a:ext cx="1180836" cy="369332"/>
          </a:xfrm>
          <a:prstGeom prst="rect">
            <a:avLst/>
          </a:prstGeom>
          <a:noFill/>
        </p:spPr>
        <p:txBody>
          <a:bodyPr wrap="none" rtlCol="0">
            <a:spAutoFit/>
          </a:bodyPr>
          <a:lstStyle/>
          <a:p>
            <a:r>
              <a:rPr lang="en-US" b="1" dirty="0">
                <a:solidFill>
                  <a:schemeClr val="accent2"/>
                </a:solidFill>
              </a:rPr>
              <a:t>Challenge:</a:t>
            </a:r>
          </a:p>
        </p:txBody>
      </p:sp>
      <p:sp>
        <p:nvSpPr>
          <p:cNvPr id="7" name="TextBox 6">
            <a:extLst>
              <a:ext uri="{FF2B5EF4-FFF2-40B4-BE49-F238E27FC236}">
                <a16:creationId xmlns="" xmlns:a16="http://schemas.microsoft.com/office/drawing/2014/main" id="{BF3723D8-27E7-4A21-AC6B-9FA5A6C79224}"/>
              </a:ext>
            </a:extLst>
          </p:cNvPr>
          <p:cNvSpPr txBox="1"/>
          <p:nvPr/>
        </p:nvSpPr>
        <p:spPr>
          <a:xfrm>
            <a:off x="6904317" y="1676400"/>
            <a:ext cx="2087283" cy="923330"/>
          </a:xfrm>
          <a:prstGeom prst="rect">
            <a:avLst/>
          </a:prstGeom>
          <a:noFill/>
        </p:spPr>
        <p:txBody>
          <a:bodyPr wrap="square" rtlCol="0">
            <a:spAutoFit/>
          </a:bodyPr>
          <a:lstStyle/>
          <a:p>
            <a:r>
              <a:rPr lang="en-US" dirty="0"/>
              <a:t>Can you get your </a:t>
            </a:r>
            <a:r>
              <a:rPr lang="en-US" dirty="0" err="1"/>
              <a:t>crAshley</a:t>
            </a:r>
            <a:r>
              <a:rPr lang="en-US" dirty="0"/>
              <a:t> to go straight?  </a:t>
            </a:r>
          </a:p>
        </p:txBody>
      </p:sp>
      <p:sp>
        <p:nvSpPr>
          <p:cNvPr id="8" name="TextBox 7">
            <a:extLst>
              <a:ext uri="{FF2B5EF4-FFF2-40B4-BE49-F238E27FC236}">
                <a16:creationId xmlns="" xmlns:a16="http://schemas.microsoft.com/office/drawing/2014/main" id="{53EA8F4F-B740-4F5C-8F5C-05F321DE6AF6}"/>
              </a:ext>
            </a:extLst>
          </p:cNvPr>
          <p:cNvSpPr txBox="1"/>
          <p:nvPr/>
        </p:nvSpPr>
        <p:spPr>
          <a:xfrm>
            <a:off x="6904099" y="1256940"/>
            <a:ext cx="1180836" cy="369332"/>
          </a:xfrm>
          <a:prstGeom prst="rect">
            <a:avLst/>
          </a:prstGeom>
          <a:noFill/>
        </p:spPr>
        <p:txBody>
          <a:bodyPr wrap="none" rtlCol="0">
            <a:spAutoFit/>
          </a:bodyPr>
          <a:lstStyle/>
          <a:p>
            <a:r>
              <a:rPr lang="en-US" b="1" dirty="0">
                <a:solidFill>
                  <a:schemeClr val="accent2"/>
                </a:solidFill>
              </a:rPr>
              <a:t>Challenge:</a:t>
            </a:r>
          </a:p>
        </p:txBody>
      </p:sp>
    </p:spTree>
    <p:extLst>
      <p:ext uri="{BB962C8B-B14F-4D97-AF65-F5344CB8AC3E}">
        <p14:creationId xmlns:p14="http://schemas.microsoft.com/office/powerpoint/2010/main" val="4192047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4</a:t>
            </a:r>
            <a:endParaRPr lang="en-US" dirty="0"/>
          </a:p>
        </p:txBody>
      </p:sp>
    </p:spTree>
    <p:extLst>
      <p:ext uri="{BB962C8B-B14F-4D97-AF65-F5344CB8AC3E}">
        <p14:creationId xmlns:p14="http://schemas.microsoft.com/office/powerpoint/2010/main" val="2460879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7B4C131-3343-4662-A016-F675CEAB9C17}"/>
              </a:ext>
            </a:extLst>
          </p:cNvPr>
          <p:cNvSpPr>
            <a:spLocks noGrp="1"/>
          </p:cNvSpPr>
          <p:nvPr>
            <p:ph type="ftr" sz="quarter" idx="11"/>
          </p:nvPr>
        </p:nvSpPr>
        <p:spPr/>
        <p:txBody>
          <a:bodyPr/>
          <a:lstStyle/>
          <a:p>
            <a:pPr>
              <a:defRPr/>
            </a:pPr>
            <a:r>
              <a:rPr lang="en-US"/>
              <a:t>Akshay Rathish</a:t>
            </a:r>
            <a:endParaRPr lang="en-US" dirty="0"/>
          </a:p>
        </p:txBody>
      </p:sp>
      <p:sp>
        <p:nvSpPr>
          <p:cNvPr id="6" name="Slide Number Placeholder 5">
            <a:extLst>
              <a:ext uri="{FF2B5EF4-FFF2-40B4-BE49-F238E27FC236}">
                <a16:creationId xmlns="" xmlns:a16="http://schemas.microsoft.com/office/drawing/2014/main" id="{E885AC50-FFEA-48C1-9783-6D1B34E41DD7}"/>
              </a:ext>
            </a:extLst>
          </p:cNvPr>
          <p:cNvSpPr>
            <a:spLocks noGrp="1"/>
          </p:cNvSpPr>
          <p:nvPr>
            <p:ph type="sldNum" sz="quarter" idx="12"/>
          </p:nvPr>
        </p:nvSpPr>
        <p:spPr/>
        <p:txBody>
          <a:bodyPr/>
          <a:lstStyle/>
          <a:p>
            <a:pPr>
              <a:defRPr/>
            </a:pPr>
            <a:fld id="{59E38C32-9F96-47B5-BDBA-852EBAF23598}" type="slidenum">
              <a:rPr lang="en-US" smtClean="0"/>
              <a:pPr>
                <a:defRPr/>
              </a:pPr>
              <a:t>42</a:t>
            </a:fld>
            <a:endParaRPr lang="en-US" dirty="0"/>
          </a:p>
        </p:txBody>
      </p:sp>
      <p:pic>
        <p:nvPicPr>
          <p:cNvPr id="7" name="Picture 6">
            <a:extLst>
              <a:ext uri="{FF2B5EF4-FFF2-40B4-BE49-F238E27FC236}">
                <a16:creationId xmlns="" xmlns:a16="http://schemas.microsoft.com/office/drawing/2014/main" id="{A6C97C24-516B-415F-BE96-D5AD4E844AD4}"/>
              </a:ext>
            </a:extLst>
          </p:cNvPr>
          <p:cNvPicPr>
            <a:picLocks noChangeAspect="1"/>
          </p:cNvPicPr>
          <p:nvPr/>
        </p:nvPicPr>
        <p:blipFill>
          <a:blip r:embed="rId2"/>
          <a:stretch>
            <a:fillRect/>
          </a:stretch>
        </p:blipFill>
        <p:spPr>
          <a:xfrm>
            <a:off x="2940415" y="381000"/>
            <a:ext cx="3419952" cy="6230219"/>
          </a:xfrm>
          <a:prstGeom prst="rect">
            <a:avLst/>
          </a:prstGeom>
        </p:spPr>
      </p:pic>
      <p:sp>
        <p:nvSpPr>
          <p:cNvPr id="8" name="Rounded Rectangle 7"/>
          <p:cNvSpPr/>
          <p:nvPr/>
        </p:nvSpPr>
        <p:spPr>
          <a:xfrm>
            <a:off x="3276053" y="3840955"/>
            <a:ext cx="3048000" cy="40719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76053" y="4114800"/>
            <a:ext cx="3048000"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159967" y="533400"/>
            <a:ext cx="3048000" cy="609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143707" y="1143000"/>
            <a:ext cx="3180346" cy="1295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Mark\AppData\Local\Microsoft\Windows\INetCache\IE\ZSQPW24N\1180px-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1010" y="3048000"/>
            <a:ext cx="878086"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48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Robotics Careers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career choices for robotics are almost endless but here are a few examples</a:t>
            </a:r>
          </a:p>
          <a:p>
            <a:pPr marL="457200" lvl="1" indent="0">
              <a:buNone/>
            </a:pPr>
            <a:r>
              <a:rPr lang="en-US" dirty="0"/>
              <a:t>- Automotive Industry</a:t>
            </a:r>
          </a:p>
          <a:p>
            <a:pPr marL="457200" lvl="1" indent="0">
              <a:buNone/>
            </a:pPr>
            <a:r>
              <a:rPr lang="en-US" dirty="0"/>
              <a:t>- NASA</a:t>
            </a:r>
          </a:p>
          <a:p>
            <a:pPr marL="457200" lvl="1" indent="0">
              <a:buNone/>
            </a:pPr>
            <a:r>
              <a:rPr lang="en-US" dirty="0"/>
              <a:t>- Boston Dynamics</a:t>
            </a:r>
          </a:p>
          <a:p>
            <a:pPr marL="457200" lvl="1" indent="0">
              <a:buNone/>
            </a:pPr>
            <a:r>
              <a:rPr lang="en-US" dirty="0"/>
              <a:t>- Software Engineering</a:t>
            </a:r>
          </a:p>
          <a:p>
            <a:pPr marL="457200" lvl="1" indent="0">
              <a:buNone/>
            </a:pPr>
            <a:r>
              <a:rPr lang="en-US" dirty="0"/>
              <a:t>- Consumer Markets</a:t>
            </a:r>
          </a:p>
          <a:p>
            <a:pPr marL="457200" lvl="1" indent="0">
              <a:buNone/>
            </a:pPr>
            <a:r>
              <a:rPr lang="en-US" dirty="0"/>
              <a:t>- Household robots</a:t>
            </a:r>
          </a:p>
          <a:p>
            <a:pPr marL="457200" lvl="1" indent="0">
              <a:buNone/>
            </a:pPr>
            <a:r>
              <a:rPr lang="en-US" dirty="0"/>
              <a:t>- Prosthetics</a:t>
            </a:r>
          </a:p>
          <a:p>
            <a:pPr marL="457200" lvl="1" indent="0">
              <a:buNone/>
            </a:pPr>
            <a:r>
              <a:rPr lang="en-US" dirty="0"/>
              <a:t>- Military</a:t>
            </a:r>
          </a:p>
          <a:p>
            <a:endParaRPr lang="en-US" dirty="0"/>
          </a:p>
        </p:txBody>
      </p:sp>
    </p:spTree>
    <p:extLst>
      <p:ext uri="{BB962C8B-B14F-4D97-AF65-F5344CB8AC3E}">
        <p14:creationId xmlns:p14="http://schemas.microsoft.com/office/powerpoint/2010/main" val="2631776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for a Robotics Career</a:t>
            </a:r>
            <a:endParaRPr lang="en-US" dirty="0"/>
          </a:p>
        </p:txBody>
      </p:sp>
      <p:sp>
        <p:nvSpPr>
          <p:cNvPr id="3" name="Content Placeholder 2"/>
          <p:cNvSpPr>
            <a:spLocks noGrp="1"/>
          </p:cNvSpPr>
          <p:nvPr>
            <p:ph idx="1"/>
          </p:nvPr>
        </p:nvSpPr>
        <p:spPr>
          <a:xfrm>
            <a:off x="152400" y="1462644"/>
            <a:ext cx="5867400" cy="4495800"/>
          </a:xfrm>
        </p:spPr>
        <p:txBody>
          <a:bodyPr>
            <a:normAutofit fontScale="77500" lnSpcReduction="20000"/>
          </a:bodyPr>
          <a:lstStyle/>
          <a:p>
            <a:r>
              <a:rPr lang="en-US" dirty="0" smtClean="0"/>
              <a:t>Electrical Engineering (Sensors, computation)</a:t>
            </a:r>
          </a:p>
          <a:p>
            <a:pPr lvl="1"/>
            <a:r>
              <a:rPr lang="en-US" dirty="0" smtClean="0"/>
              <a:t>Control Systems (Mobility)</a:t>
            </a:r>
          </a:p>
          <a:p>
            <a:r>
              <a:rPr lang="en-US" dirty="0" smtClean="0"/>
              <a:t>Computer Engineering (Programming, computation, human-robot interface)</a:t>
            </a:r>
          </a:p>
          <a:p>
            <a:r>
              <a:rPr lang="en-US" dirty="0" smtClean="0"/>
              <a:t>Robotic Engineering (human-robot interface, system integration)</a:t>
            </a:r>
          </a:p>
          <a:p>
            <a:r>
              <a:rPr lang="en-US" dirty="0" smtClean="0"/>
              <a:t>Computer Science (Programming, AI, ML)</a:t>
            </a:r>
          </a:p>
          <a:p>
            <a:r>
              <a:rPr lang="en-US" dirty="0" smtClean="0"/>
              <a:t>Mechanical Engineering (manipulators, mobility)</a:t>
            </a:r>
          </a:p>
          <a:p>
            <a:r>
              <a:rPr lang="en-US" dirty="0" smtClean="0"/>
              <a:t>Bio-Medical Engineering (medical robots) </a:t>
            </a:r>
            <a:endParaRPr lang="en-US" dirty="0"/>
          </a:p>
        </p:txBody>
      </p:sp>
      <p:pic>
        <p:nvPicPr>
          <p:cNvPr id="1026" name="Picture 2" descr="C:\Users\Mark\AppData\Local\Microsoft\Windows\INetCache\IE\ZSQPW24N\mk-iii-megabot-piloted-2830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447800"/>
            <a:ext cx="292608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33600" y="5943600"/>
            <a:ext cx="4869859" cy="646331"/>
          </a:xfrm>
          <a:prstGeom prst="rect">
            <a:avLst/>
          </a:prstGeom>
          <a:noFill/>
        </p:spPr>
        <p:txBody>
          <a:bodyPr wrap="none" rtlCol="0">
            <a:spAutoFit/>
          </a:bodyPr>
          <a:lstStyle/>
          <a:p>
            <a:r>
              <a:rPr lang="en-US" dirty="0">
                <a:hlinkClick r:id="rId3"/>
              </a:rPr>
              <a:t>https://</a:t>
            </a:r>
            <a:r>
              <a:rPr lang="en-US" dirty="0" smtClean="0">
                <a:hlinkClick r:id="rId3"/>
              </a:rPr>
              <a:t>www.youtube.com/watch?v=zauYACP2lOc</a:t>
            </a:r>
            <a:endParaRPr lang="en-US" dirty="0" smtClean="0"/>
          </a:p>
          <a:p>
            <a:endParaRPr lang="en-US" dirty="0"/>
          </a:p>
        </p:txBody>
      </p:sp>
      <p:sp>
        <p:nvSpPr>
          <p:cNvPr id="6" name="TextBox 5"/>
          <p:cNvSpPr txBox="1"/>
          <p:nvPr/>
        </p:nvSpPr>
        <p:spPr>
          <a:xfrm>
            <a:off x="2133600" y="5578078"/>
            <a:ext cx="3573735" cy="369332"/>
          </a:xfrm>
          <a:prstGeom prst="rect">
            <a:avLst/>
          </a:prstGeom>
          <a:noFill/>
        </p:spPr>
        <p:txBody>
          <a:bodyPr wrap="none" rtlCol="0">
            <a:spAutoFit/>
          </a:bodyPr>
          <a:lstStyle/>
          <a:p>
            <a:r>
              <a:rPr lang="en-US" dirty="0" smtClean="0"/>
              <a:t>OSU Collaborative Robotics Institute</a:t>
            </a:r>
            <a:endParaRPr lang="en-US" dirty="0"/>
          </a:p>
        </p:txBody>
      </p:sp>
    </p:spTree>
    <p:extLst>
      <p:ext uri="{BB962C8B-B14F-4D97-AF65-F5344CB8AC3E}">
        <p14:creationId xmlns:p14="http://schemas.microsoft.com/office/powerpoint/2010/main" val="3347037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566" y="1635615"/>
            <a:ext cx="5993315" cy="406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201225" flipV="1">
            <a:off x="7988282" y="3286943"/>
            <a:ext cx="1068437" cy="105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43760" flipH="1" flipV="1">
            <a:off x="589222" y="3296624"/>
            <a:ext cx="1364641" cy="13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4059"/>
          <a:stretch/>
        </p:blipFill>
        <p:spPr bwMode="auto">
          <a:xfrm>
            <a:off x="3063566" y="3005881"/>
            <a:ext cx="2880034" cy="110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760058" y="1308100"/>
            <a:ext cx="0" cy="524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22654" y="164068"/>
            <a:ext cx="1499000" cy="369332"/>
          </a:xfrm>
          <a:prstGeom prst="rect">
            <a:avLst/>
          </a:prstGeom>
          <a:noFill/>
        </p:spPr>
        <p:txBody>
          <a:bodyPr wrap="none" rtlCol="0">
            <a:spAutoFit/>
          </a:bodyPr>
          <a:lstStyle/>
          <a:p>
            <a:r>
              <a:rPr lang="en-US" dirty="0"/>
              <a:t>Right Forward</a:t>
            </a:r>
          </a:p>
        </p:txBody>
      </p:sp>
      <p:sp>
        <p:nvSpPr>
          <p:cNvPr id="10" name="TextBox 9"/>
          <p:cNvSpPr txBox="1"/>
          <p:nvPr/>
        </p:nvSpPr>
        <p:spPr>
          <a:xfrm>
            <a:off x="152400" y="164068"/>
            <a:ext cx="1374030" cy="369332"/>
          </a:xfrm>
          <a:prstGeom prst="rect">
            <a:avLst/>
          </a:prstGeom>
          <a:noFill/>
        </p:spPr>
        <p:txBody>
          <a:bodyPr wrap="none" rtlCol="0">
            <a:spAutoFit/>
          </a:bodyPr>
          <a:lstStyle/>
          <a:p>
            <a:r>
              <a:rPr lang="en-US" dirty="0"/>
              <a:t>Left Forward</a:t>
            </a:r>
          </a:p>
        </p:txBody>
      </p:sp>
      <p:cxnSp>
        <p:nvCxnSpPr>
          <p:cNvPr id="7" name="Straight Connector 6"/>
          <p:cNvCxnSpPr/>
          <p:nvPr/>
        </p:nvCxnSpPr>
        <p:spPr>
          <a:xfrm flipH="1">
            <a:off x="2924175" y="1627632"/>
            <a:ext cx="28575" cy="1039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86024" y="1600200"/>
            <a:ext cx="28576" cy="1039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67000" y="1600200"/>
            <a:ext cx="28576" cy="10393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789872" y="1627632"/>
            <a:ext cx="28576" cy="10119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051" name="Group 2050"/>
          <p:cNvGrpSpPr/>
          <p:nvPr/>
        </p:nvGrpSpPr>
        <p:grpSpPr>
          <a:xfrm>
            <a:off x="2416684" y="3352799"/>
            <a:ext cx="154684" cy="1947798"/>
            <a:chOff x="2438400" y="3200400"/>
            <a:chExt cx="154684" cy="1727293"/>
          </a:xfrm>
        </p:grpSpPr>
        <p:sp>
          <p:nvSpPr>
            <p:cNvPr id="37" name="Rectangle 36"/>
            <p:cNvSpPr/>
            <p:nvPr/>
          </p:nvSpPr>
          <p:spPr>
            <a:xfrm>
              <a:off x="2522028" y="4851493"/>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38400" y="320040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2438400" y="256794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595944"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53488" y="258622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2888647" y="2572512"/>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858000" y="2678717"/>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015544" y="2687861"/>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7173088" y="2697005"/>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308247" y="268328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1959879" y="4023362"/>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2"/>
            <a:endCxn id="242" idx="1"/>
          </p:cNvCxnSpPr>
          <p:nvPr/>
        </p:nvCxnSpPr>
        <p:spPr>
          <a:xfrm>
            <a:off x="1995407" y="4099562"/>
            <a:ext cx="440943" cy="10679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6400800"/>
            <a:ext cx="622286" cy="369332"/>
          </a:xfrm>
          <a:prstGeom prst="rect">
            <a:avLst/>
          </a:prstGeom>
          <a:noFill/>
        </p:spPr>
        <p:txBody>
          <a:bodyPr wrap="none" rtlCol="0">
            <a:spAutoFit/>
          </a:bodyPr>
          <a:lstStyle/>
          <a:p>
            <a:r>
              <a:rPr lang="en-US" dirty="0"/>
              <a:t>Back</a:t>
            </a:r>
          </a:p>
        </p:txBody>
      </p:sp>
      <p:sp>
        <p:nvSpPr>
          <p:cNvPr id="62" name="Rectangle 61"/>
          <p:cNvSpPr/>
          <p:nvPr/>
        </p:nvSpPr>
        <p:spPr>
          <a:xfrm>
            <a:off x="7929944" y="3826070"/>
            <a:ext cx="71056"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p:cNvCxnSpPr>
            <a:endCxn id="219" idx="7"/>
          </p:cNvCxnSpPr>
          <p:nvPr/>
        </p:nvCxnSpPr>
        <p:spPr>
          <a:xfrm flipH="1">
            <a:off x="7397535" y="3862374"/>
            <a:ext cx="564530" cy="1305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833236" y="3384320"/>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7272365" y="521009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446082" y="4220607"/>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6917625" y="5215128"/>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8" idx="2"/>
          </p:cNvCxnSpPr>
          <p:nvPr/>
        </p:nvCxnSpPr>
        <p:spPr>
          <a:xfrm>
            <a:off x="6869118" y="3460520"/>
            <a:ext cx="474657" cy="18308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Elbow Connector 2056"/>
          <p:cNvCxnSpPr>
            <a:stCxn id="73" idx="3"/>
            <a:endCxn id="74" idx="1"/>
          </p:cNvCxnSpPr>
          <p:nvPr/>
        </p:nvCxnSpPr>
        <p:spPr>
          <a:xfrm flipV="1">
            <a:off x="2667000" y="2740160"/>
            <a:ext cx="574072" cy="193540"/>
          </a:xfrm>
          <a:prstGeom prst="bentConnector3">
            <a:avLst>
              <a:gd name="adj1" fmla="val 6666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95944" y="289560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241072" y="2702060"/>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749296" y="273303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18808" y="25907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3733800" y="2705099"/>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3607716" y="2577084"/>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Elbow Connector 79"/>
          <p:cNvCxnSpPr>
            <a:stCxn id="76" idx="3"/>
            <a:endCxn id="77" idx="1"/>
          </p:cNvCxnSpPr>
          <p:nvPr/>
        </p:nvCxnSpPr>
        <p:spPr>
          <a:xfrm flipV="1">
            <a:off x="2820352" y="2628899"/>
            <a:ext cx="598456" cy="142240"/>
          </a:xfrm>
          <a:prstGeom prst="bentConnector3">
            <a:avLst>
              <a:gd name="adj1" fmla="val 30182"/>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0"/>
            <a:endCxn id="88" idx="1"/>
          </p:cNvCxnSpPr>
          <p:nvPr/>
        </p:nvCxnSpPr>
        <p:spPr>
          <a:xfrm rot="16200000" flipH="1">
            <a:off x="5287201" y="1187225"/>
            <a:ext cx="351339" cy="3387086"/>
          </a:xfrm>
          <a:prstGeom prst="bentConnector4">
            <a:avLst>
              <a:gd name="adj1" fmla="val -16061"/>
              <a:gd name="adj2" fmla="val 80006"/>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56414" y="3018338"/>
            <a:ext cx="71056" cy="762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Elbow Connector 90"/>
          <p:cNvCxnSpPr>
            <a:stCxn id="79" idx="0"/>
          </p:cNvCxnSpPr>
          <p:nvPr/>
        </p:nvCxnSpPr>
        <p:spPr>
          <a:xfrm rot="5400000" flipH="1" flipV="1">
            <a:off x="4896293" y="1301175"/>
            <a:ext cx="22860" cy="2528958"/>
          </a:xfrm>
          <a:prstGeom prst="bentConnector2">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103" idx="1"/>
          </p:cNvCxnSpPr>
          <p:nvPr/>
        </p:nvCxnSpPr>
        <p:spPr>
          <a:xfrm>
            <a:off x="6172200" y="2567940"/>
            <a:ext cx="835366" cy="350928"/>
          </a:xfrm>
          <a:prstGeom prst="bentConnector3">
            <a:avLst>
              <a:gd name="adj1" fmla="val 50000"/>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007566" y="2880768"/>
            <a:ext cx="71056" cy="7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28886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Elbow Connector 104"/>
          <p:cNvCxnSpPr>
            <a:stCxn id="104" idx="2"/>
            <a:endCxn id="108" idx="1"/>
          </p:cNvCxnSpPr>
          <p:nvPr/>
        </p:nvCxnSpPr>
        <p:spPr>
          <a:xfrm rot="16200000" flipH="1">
            <a:off x="3535568" y="2665207"/>
            <a:ext cx="986306" cy="2209092"/>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133267" y="4224806"/>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7308247" y="320040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2391520" y="389764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4267200" y="2858817"/>
            <a:ext cx="71056"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Elbow Connector 154"/>
          <p:cNvCxnSpPr>
            <a:stCxn id="129" idx="0"/>
            <a:endCxn id="128" idx="0"/>
          </p:cNvCxnSpPr>
          <p:nvPr/>
        </p:nvCxnSpPr>
        <p:spPr>
          <a:xfrm rot="16200000" flipH="1" flipV="1">
            <a:off x="2845473" y="2440392"/>
            <a:ext cx="1038830" cy="1875680"/>
          </a:xfrm>
          <a:prstGeom prst="bentConnector3">
            <a:avLst>
              <a:gd name="adj1" fmla="val 11271"/>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431087" y="2877621"/>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p:cNvSpPr/>
          <p:nvPr/>
        </p:nvSpPr>
        <p:spPr>
          <a:xfrm>
            <a:off x="7372350" y="3870460"/>
            <a:ext cx="71056" cy="76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2" name="Elbow Connector 171"/>
          <p:cNvCxnSpPr>
            <a:stCxn id="171" idx="3"/>
          </p:cNvCxnSpPr>
          <p:nvPr/>
        </p:nvCxnSpPr>
        <p:spPr>
          <a:xfrm flipH="1" flipV="1">
            <a:off x="4495800" y="2366856"/>
            <a:ext cx="2947606" cy="1541704"/>
          </a:xfrm>
          <a:prstGeom prst="bentConnector3">
            <a:avLst>
              <a:gd name="adj1" fmla="val -775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rot="5400000" flipH="1" flipV="1">
            <a:off x="4218306" y="2623863"/>
            <a:ext cx="545425" cy="31409"/>
          </a:xfrm>
          <a:prstGeom prst="bentConnector3">
            <a:avLst>
              <a:gd name="adj1" fmla="val 9629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181" idx="3"/>
          </p:cNvCxnSpPr>
          <p:nvPr/>
        </p:nvCxnSpPr>
        <p:spPr>
          <a:xfrm>
            <a:off x="5517845" y="4258707"/>
            <a:ext cx="1445368" cy="99260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7281723" y="3783347"/>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965472" y="3677799"/>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9" name="Elbow Connector 198"/>
          <p:cNvCxnSpPr>
            <a:stCxn id="197" idx="0"/>
            <a:endCxn id="198" idx="2"/>
          </p:cNvCxnSpPr>
          <p:nvPr/>
        </p:nvCxnSpPr>
        <p:spPr>
          <a:xfrm rot="5400000" flipH="1" flipV="1">
            <a:off x="7683837" y="3466185"/>
            <a:ext cx="29348" cy="604977"/>
          </a:xfrm>
          <a:prstGeom prst="bentConnector3">
            <a:avLst>
              <a:gd name="adj1" fmla="val 1079879"/>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2286000" y="3820935"/>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877182" y="3832360"/>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 name="Elbow Connector 206"/>
          <p:cNvCxnSpPr>
            <a:endCxn id="206" idx="2"/>
          </p:cNvCxnSpPr>
          <p:nvPr/>
        </p:nvCxnSpPr>
        <p:spPr>
          <a:xfrm rot="10800000">
            <a:off x="1912711" y="3908561"/>
            <a:ext cx="359099" cy="27189"/>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9" name="Oval 218"/>
          <p:cNvSpPr/>
          <p:nvPr/>
        </p:nvSpPr>
        <p:spPr>
          <a:xfrm>
            <a:off x="7202413"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25" idx="2"/>
            <a:endCxn id="37" idx="0"/>
          </p:cNvCxnSpPr>
          <p:nvPr/>
        </p:nvCxnSpPr>
        <p:spPr>
          <a:xfrm>
            <a:off x="2452212" y="3438727"/>
            <a:ext cx="83628" cy="1775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Oval 241"/>
          <p:cNvSpPr/>
          <p:nvPr/>
        </p:nvSpPr>
        <p:spPr>
          <a:xfrm>
            <a:off x="2402872"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A picture containing table, game&#10;&#10;Description automatically generated">
            <a:extLst>
              <a:ext uri="{FF2B5EF4-FFF2-40B4-BE49-F238E27FC236}">
                <a16:creationId xmlns="" xmlns:a16="http://schemas.microsoft.com/office/drawing/2014/main" id="{F95C3845-293E-41A4-9354-3E86971570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048" y="5410200"/>
            <a:ext cx="1902343" cy="1426757"/>
          </a:xfrm>
          <a:prstGeom prst="rect">
            <a:avLst/>
          </a:prstGeom>
        </p:spPr>
      </p:pic>
      <p:sp>
        <p:nvSpPr>
          <p:cNvPr id="97" name="Rectangle 96"/>
          <p:cNvSpPr/>
          <p:nvPr/>
        </p:nvSpPr>
        <p:spPr>
          <a:xfrm>
            <a:off x="5133267" y="437569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Elbow Connector 7"/>
          <p:cNvCxnSpPr>
            <a:stCxn id="97" idx="1"/>
            <a:endCxn id="121" idx="3"/>
          </p:cNvCxnSpPr>
          <p:nvPr/>
        </p:nvCxnSpPr>
        <p:spPr>
          <a:xfrm rot="10800000" flipH="1">
            <a:off x="5133267" y="3238500"/>
            <a:ext cx="2246036" cy="1175294"/>
          </a:xfrm>
          <a:prstGeom prst="bentConnector5">
            <a:avLst>
              <a:gd name="adj1" fmla="val 2827"/>
              <a:gd name="adj2" fmla="val 834"/>
              <a:gd name="adj3" fmla="val 9180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1" name="Picture 3" descr="C:\Users\Mark\Desktop\IMG_7992.jpg"/>
          <p:cNvPicPr>
            <a:picLocks noChangeAspect="1" noChangeArrowheads="1"/>
          </p:cNvPicPr>
          <p:nvPr/>
        </p:nvPicPr>
        <p:blipFill rotWithShape="1">
          <a:blip r:embed="rId7">
            <a:extLst>
              <a:ext uri="{28A0092B-C50C-407E-A947-70E740481C1C}">
                <a14:useLocalDpi xmlns:a14="http://schemas.microsoft.com/office/drawing/2010/main" val="0"/>
              </a:ext>
            </a:extLst>
          </a:blip>
          <a:srcRect l="39172" t="33880" r="23017" b="43023"/>
          <a:stretch/>
        </p:blipFill>
        <p:spPr bwMode="auto">
          <a:xfrm>
            <a:off x="1336513" y="1324174"/>
            <a:ext cx="2660974" cy="121906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C:\Users\Mark\Desktop\IMG_7992.jpg"/>
          <p:cNvPicPr>
            <a:picLocks noChangeAspect="1" noChangeArrowheads="1"/>
          </p:cNvPicPr>
          <p:nvPr/>
        </p:nvPicPr>
        <p:blipFill rotWithShape="1">
          <a:blip r:embed="rId7">
            <a:extLst>
              <a:ext uri="{28A0092B-C50C-407E-A947-70E740481C1C}">
                <a14:useLocalDpi xmlns:a14="http://schemas.microsoft.com/office/drawing/2010/main" val="0"/>
              </a:ext>
            </a:extLst>
          </a:blip>
          <a:srcRect l="39172" t="33880" r="23017" b="43023"/>
          <a:stretch/>
        </p:blipFill>
        <p:spPr bwMode="auto">
          <a:xfrm>
            <a:off x="5748135" y="1456571"/>
            <a:ext cx="2660974" cy="1219064"/>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1885958" y="117901"/>
            <a:ext cx="5232370" cy="830997"/>
          </a:xfrm>
          <a:prstGeom prst="rect">
            <a:avLst/>
          </a:prstGeom>
          <a:noFill/>
        </p:spPr>
        <p:txBody>
          <a:bodyPr wrap="square" rtlCol="0">
            <a:spAutoFit/>
          </a:bodyPr>
          <a:lstStyle/>
          <a:p>
            <a:r>
              <a:rPr lang="en-US" sz="2400" dirty="0" smtClean="0"/>
              <a:t>What Our Robot Looks Like with Both Sensors and Both Motors</a:t>
            </a:r>
            <a:endParaRPr lang="en-US" sz="2400" dirty="0"/>
          </a:p>
        </p:txBody>
      </p:sp>
      <p:pic>
        <p:nvPicPr>
          <p:cNvPr id="7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76128" y="5557208"/>
            <a:ext cx="835683" cy="127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Rectangle 84"/>
          <p:cNvSpPr/>
          <p:nvPr/>
        </p:nvSpPr>
        <p:spPr>
          <a:xfrm>
            <a:off x="5374319" y="5542629"/>
            <a:ext cx="71763"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6819900" y="5134064"/>
            <a:ext cx="228600" cy="228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57237" y="4354442"/>
            <a:ext cx="490764" cy="16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824544" y="4389821"/>
            <a:ext cx="135159" cy="953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Elbow Connector 89"/>
          <p:cNvCxnSpPr/>
          <p:nvPr/>
        </p:nvCxnSpPr>
        <p:spPr>
          <a:xfrm flipV="1">
            <a:off x="2959703" y="4296806"/>
            <a:ext cx="2750153" cy="50790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rot="5400000" flipH="1" flipV="1">
            <a:off x="2885206" y="4685242"/>
            <a:ext cx="203421" cy="35526"/>
          </a:xfrm>
          <a:prstGeom prst="bentConnector4">
            <a:avLst>
              <a:gd name="adj1" fmla="val 40635"/>
              <a:gd name="adj2" fmla="val 3268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667914" y="4345123"/>
            <a:ext cx="171147" cy="1847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674328" y="5519108"/>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2931731" y="4563194"/>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5669787" y="4220606"/>
            <a:ext cx="71056"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Elbow Connector 99"/>
          <p:cNvCxnSpPr>
            <a:stCxn id="85" idx="0"/>
            <a:endCxn id="182" idx="0"/>
          </p:cNvCxnSpPr>
          <p:nvPr/>
        </p:nvCxnSpPr>
        <p:spPr>
          <a:xfrm rot="5400000" flipH="1" flipV="1">
            <a:off x="6018104" y="4607226"/>
            <a:ext cx="327501" cy="1543306"/>
          </a:xfrm>
          <a:prstGeom prst="bentConnector3">
            <a:avLst>
              <a:gd name="adj1" fmla="val 3019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3" idx="4"/>
            <a:endCxn id="94" idx="3"/>
          </p:cNvCxnSpPr>
          <p:nvPr/>
        </p:nvCxnSpPr>
        <p:spPr>
          <a:xfrm rot="16200000" flipH="1">
            <a:off x="3735771" y="3547594"/>
            <a:ext cx="1027331" cy="2991896"/>
          </a:xfrm>
          <a:prstGeom prst="bentConnector4">
            <a:avLst>
              <a:gd name="adj1" fmla="val 48146"/>
              <a:gd name="adj2" fmla="val 107641"/>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021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Toothbrush Locomotion (</a:t>
            </a:r>
            <a:r>
              <a:rPr lang="en-US" dirty="0" err="1" smtClean="0"/>
              <a:t>BristleBot</a:t>
            </a:r>
            <a:r>
              <a:rPr lang="en-US" dirty="0" smtClean="0"/>
              <a:t>)</a:t>
            </a:r>
            <a:endParaRPr lang="en-US" dirty="0"/>
          </a:p>
        </p:txBody>
      </p:sp>
      <p:pic>
        <p:nvPicPr>
          <p:cNvPr id="1026" name="Picture 2" descr="C:\Users\Mark\Desktop\IMG_80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725376">
            <a:off x="506569" y="2335091"/>
            <a:ext cx="3536950" cy="26527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Desktop\IMG_80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283200" y="2565400"/>
            <a:ext cx="4064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5886325"/>
            <a:ext cx="3322961" cy="646331"/>
          </a:xfrm>
          <a:prstGeom prst="rect">
            <a:avLst/>
          </a:prstGeom>
          <a:noFill/>
        </p:spPr>
        <p:txBody>
          <a:bodyPr wrap="none" rtlCol="0">
            <a:spAutoFit/>
          </a:bodyPr>
          <a:lstStyle/>
          <a:p>
            <a:r>
              <a:rPr lang="en-US" dirty="0" smtClean="0"/>
              <a:t>HARD brush heads work best</a:t>
            </a:r>
          </a:p>
          <a:p>
            <a:r>
              <a:rPr lang="en-US" dirty="0" smtClean="0"/>
              <a:t>Trim the bristles to be at an angle</a:t>
            </a:r>
            <a:endParaRPr lang="en-US" dirty="0"/>
          </a:p>
        </p:txBody>
      </p:sp>
      <p:sp>
        <p:nvSpPr>
          <p:cNvPr id="5" name="TextBox 4"/>
          <p:cNvSpPr txBox="1"/>
          <p:nvPr/>
        </p:nvSpPr>
        <p:spPr>
          <a:xfrm>
            <a:off x="5836720" y="6347990"/>
            <a:ext cx="2813655" cy="369332"/>
          </a:xfrm>
          <a:prstGeom prst="rect">
            <a:avLst/>
          </a:prstGeom>
          <a:noFill/>
        </p:spPr>
        <p:txBody>
          <a:bodyPr wrap="none" rtlCol="0">
            <a:spAutoFit/>
          </a:bodyPr>
          <a:lstStyle/>
          <a:p>
            <a:r>
              <a:rPr lang="en-US" dirty="0" smtClean="0"/>
              <a:t>Place the brushes in parallel</a:t>
            </a:r>
            <a:endParaRPr lang="en-US" dirty="0"/>
          </a:p>
        </p:txBody>
      </p:sp>
    </p:spTree>
    <p:extLst>
      <p:ext uri="{BB962C8B-B14F-4D97-AF65-F5344CB8AC3E}">
        <p14:creationId xmlns:p14="http://schemas.microsoft.com/office/powerpoint/2010/main" val="4245448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5</a:t>
            </a:r>
            <a:endParaRPr lang="en-US" dirty="0"/>
          </a:p>
        </p:txBody>
      </p:sp>
    </p:spTree>
    <p:extLst>
      <p:ext uri="{BB962C8B-B14F-4D97-AF65-F5344CB8AC3E}">
        <p14:creationId xmlns:p14="http://schemas.microsoft.com/office/powerpoint/2010/main" val="10838152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E72D7409-7FB8-4095-9A26-367D22F9E46A}"/>
              </a:ext>
            </a:extLst>
          </p:cNvPr>
          <p:cNvSpPr>
            <a:spLocks noGrp="1"/>
          </p:cNvSpPr>
          <p:nvPr>
            <p:ph type="sldNum" sz="quarter" idx="12"/>
          </p:nvPr>
        </p:nvSpPr>
        <p:spPr/>
        <p:txBody>
          <a:bodyPr/>
          <a:lstStyle/>
          <a:p>
            <a:pPr>
              <a:defRPr/>
            </a:pPr>
            <a:fld id="{59E38C32-9F96-47B5-BDBA-852EBAF23598}" type="slidenum">
              <a:rPr lang="en-US" smtClean="0"/>
              <a:pPr>
                <a:defRPr/>
              </a:pPr>
              <a:t>48</a:t>
            </a:fld>
            <a:endParaRPr lang="en-US" dirty="0"/>
          </a:p>
        </p:txBody>
      </p:sp>
      <p:pic>
        <p:nvPicPr>
          <p:cNvPr id="7" name="Picture 6">
            <a:extLst>
              <a:ext uri="{FF2B5EF4-FFF2-40B4-BE49-F238E27FC236}">
                <a16:creationId xmlns="" xmlns:a16="http://schemas.microsoft.com/office/drawing/2014/main" id="{A6C44DC6-B0E6-4160-937D-89AE210C9EAD}"/>
              </a:ext>
            </a:extLst>
          </p:cNvPr>
          <p:cNvPicPr>
            <a:picLocks noChangeAspect="1"/>
          </p:cNvPicPr>
          <p:nvPr/>
        </p:nvPicPr>
        <p:blipFill>
          <a:blip r:embed="rId2"/>
          <a:stretch>
            <a:fillRect/>
          </a:stretch>
        </p:blipFill>
        <p:spPr>
          <a:xfrm>
            <a:off x="152400" y="447869"/>
            <a:ext cx="4680965" cy="5449078"/>
          </a:xfrm>
          <a:prstGeom prst="rect">
            <a:avLst/>
          </a:prstGeom>
        </p:spPr>
      </p:pic>
      <p:pic>
        <p:nvPicPr>
          <p:cNvPr id="8" name="Picture 7">
            <a:extLst>
              <a:ext uri="{FF2B5EF4-FFF2-40B4-BE49-F238E27FC236}">
                <a16:creationId xmlns="" xmlns:a16="http://schemas.microsoft.com/office/drawing/2014/main" id="{5DA2CD60-1406-42F2-8AFD-E8166998A53D}"/>
              </a:ext>
            </a:extLst>
          </p:cNvPr>
          <p:cNvPicPr>
            <a:picLocks noChangeAspect="1"/>
          </p:cNvPicPr>
          <p:nvPr/>
        </p:nvPicPr>
        <p:blipFill>
          <a:blip r:embed="rId3"/>
          <a:stretch>
            <a:fillRect/>
          </a:stretch>
        </p:blipFill>
        <p:spPr>
          <a:xfrm>
            <a:off x="4914374" y="303970"/>
            <a:ext cx="3772426" cy="5944430"/>
          </a:xfrm>
          <a:prstGeom prst="rect">
            <a:avLst/>
          </a:prstGeom>
        </p:spPr>
      </p:pic>
      <p:pic>
        <p:nvPicPr>
          <p:cNvPr id="1026"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16002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590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106" y="2410408"/>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5334000" y="4343400"/>
            <a:ext cx="33528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747" y="3733800"/>
            <a:ext cx="878086"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8047" y="4800600"/>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5233" y="196334"/>
            <a:ext cx="2101857" cy="523220"/>
          </a:xfrm>
          <a:prstGeom prst="rect">
            <a:avLst/>
          </a:prstGeom>
          <a:noFill/>
        </p:spPr>
        <p:txBody>
          <a:bodyPr wrap="none" rtlCol="0">
            <a:spAutoFit/>
          </a:bodyPr>
          <a:lstStyle/>
          <a:p>
            <a:r>
              <a:rPr lang="en-US" sz="2800" b="1" i="1" dirty="0" smtClean="0"/>
              <a:t>Our progress</a:t>
            </a:r>
            <a:endParaRPr lang="en-US" sz="2800" b="1" i="1" dirty="0"/>
          </a:p>
        </p:txBody>
      </p:sp>
      <p:pic>
        <p:nvPicPr>
          <p:cNvPr id="14" name="Picture 2" descr="C:\Users\Mark\AppData\Local\Microsoft\Windows\INetCache\IE\ZSQPW24N\1180px-Checkmark_gree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3202378"/>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5298291" y="3973305"/>
            <a:ext cx="33528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252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7B4C131-3343-4662-A016-F675CEAB9C17}"/>
              </a:ext>
            </a:extLst>
          </p:cNvPr>
          <p:cNvSpPr>
            <a:spLocks noGrp="1"/>
          </p:cNvSpPr>
          <p:nvPr>
            <p:ph type="ftr" sz="quarter" idx="11"/>
          </p:nvPr>
        </p:nvSpPr>
        <p:spPr/>
        <p:txBody>
          <a:bodyPr/>
          <a:lstStyle/>
          <a:p>
            <a:pPr>
              <a:defRPr/>
            </a:pPr>
            <a:r>
              <a:rPr lang="en-US"/>
              <a:t>Akshay Rathish</a:t>
            </a:r>
            <a:endParaRPr lang="en-US" dirty="0"/>
          </a:p>
        </p:txBody>
      </p:sp>
      <p:sp>
        <p:nvSpPr>
          <p:cNvPr id="6" name="Slide Number Placeholder 5">
            <a:extLst>
              <a:ext uri="{FF2B5EF4-FFF2-40B4-BE49-F238E27FC236}">
                <a16:creationId xmlns="" xmlns:a16="http://schemas.microsoft.com/office/drawing/2014/main" id="{E885AC50-FFEA-48C1-9783-6D1B34E41DD7}"/>
              </a:ext>
            </a:extLst>
          </p:cNvPr>
          <p:cNvSpPr>
            <a:spLocks noGrp="1"/>
          </p:cNvSpPr>
          <p:nvPr>
            <p:ph type="sldNum" sz="quarter" idx="12"/>
          </p:nvPr>
        </p:nvSpPr>
        <p:spPr/>
        <p:txBody>
          <a:bodyPr/>
          <a:lstStyle/>
          <a:p>
            <a:pPr>
              <a:defRPr/>
            </a:pPr>
            <a:fld id="{59E38C32-9F96-47B5-BDBA-852EBAF23598}" type="slidenum">
              <a:rPr lang="en-US" smtClean="0"/>
              <a:pPr>
                <a:defRPr/>
              </a:pPr>
              <a:t>49</a:t>
            </a:fld>
            <a:endParaRPr lang="en-US" dirty="0"/>
          </a:p>
        </p:txBody>
      </p:sp>
      <p:pic>
        <p:nvPicPr>
          <p:cNvPr id="7" name="Picture 6">
            <a:extLst>
              <a:ext uri="{FF2B5EF4-FFF2-40B4-BE49-F238E27FC236}">
                <a16:creationId xmlns="" xmlns:a16="http://schemas.microsoft.com/office/drawing/2014/main" id="{A6C97C24-516B-415F-BE96-D5AD4E844AD4}"/>
              </a:ext>
            </a:extLst>
          </p:cNvPr>
          <p:cNvPicPr>
            <a:picLocks noChangeAspect="1"/>
          </p:cNvPicPr>
          <p:nvPr/>
        </p:nvPicPr>
        <p:blipFill>
          <a:blip r:embed="rId2"/>
          <a:stretch>
            <a:fillRect/>
          </a:stretch>
        </p:blipFill>
        <p:spPr>
          <a:xfrm>
            <a:off x="2940415" y="381000"/>
            <a:ext cx="3419952" cy="6230219"/>
          </a:xfrm>
          <a:prstGeom prst="rect">
            <a:avLst/>
          </a:prstGeom>
        </p:spPr>
      </p:pic>
      <p:sp>
        <p:nvSpPr>
          <p:cNvPr id="9" name="Rounded Rectangle 8"/>
          <p:cNvSpPr/>
          <p:nvPr/>
        </p:nvSpPr>
        <p:spPr>
          <a:xfrm>
            <a:off x="3126390" y="457200"/>
            <a:ext cx="3198209"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Mark\AppData\Local\Microsoft\Windows\INetCache\IE\ZSQPW24N\1180px-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1010" y="3048000"/>
            <a:ext cx="878086"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3124199" y="1149058"/>
            <a:ext cx="3236167" cy="12893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Mark\AppData\Local\Microsoft\Windows\INetCache\IE\ZSQPW24N\1180px-Checkmark_green.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733800"/>
            <a:ext cx="878086"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213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868362"/>
          </a:xfrm>
        </p:spPr>
        <p:txBody>
          <a:bodyPr/>
          <a:lstStyle/>
          <a:p>
            <a:pPr eaLnBrk="1" hangingPunct="1"/>
            <a:r>
              <a:rPr lang="en-US" altLang="en-US" smtClean="0"/>
              <a:t>Robotic Safety</a:t>
            </a:r>
          </a:p>
        </p:txBody>
      </p:sp>
      <p:sp>
        <p:nvSpPr>
          <p:cNvPr id="14339" name="Content Placeholder 2"/>
          <p:cNvSpPr>
            <a:spLocks noGrp="1"/>
          </p:cNvSpPr>
          <p:nvPr>
            <p:ph idx="1"/>
          </p:nvPr>
        </p:nvSpPr>
        <p:spPr>
          <a:xfrm>
            <a:off x="304800" y="1143000"/>
            <a:ext cx="8839200" cy="4983163"/>
          </a:xfrm>
        </p:spPr>
        <p:txBody>
          <a:bodyPr>
            <a:normAutofit lnSpcReduction="10000"/>
          </a:bodyPr>
          <a:lstStyle/>
          <a:p>
            <a:pPr eaLnBrk="1" hangingPunct="1">
              <a:buFont typeface="Arial" charset="0"/>
              <a:buNone/>
              <a:defRPr/>
            </a:pPr>
            <a:r>
              <a:rPr lang="en-US" sz="2400" b="1" dirty="0"/>
              <a:t>SOLDERING</a:t>
            </a:r>
          </a:p>
          <a:p>
            <a:pPr marL="0" indent="0" eaLnBrk="1" hangingPunct="1">
              <a:buFont typeface="Arial" charset="0"/>
              <a:buNone/>
              <a:defRPr/>
            </a:pPr>
            <a:r>
              <a:rPr lang="en-US" sz="2400" dirty="0"/>
              <a:t>Soldering can be dangerous because of the heat from the iron and the chemical fumes and vapors released from the solder and flux, respectively. When soldering, observe the following points:</a:t>
            </a:r>
          </a:p>
          <a:p>
            <a:pPr eaLnBrk="1" hangingPunct="1">
              <a:defRPr/>
            </a:pPr>
            <a:r>
              <a:rPr lang="en-US" sz="2400" dirty="0"/>
              <a:t>Wear eye and face protection.</a:t>
            </a:r>
          </a:p>
          <a:p>
            <a:pPr eaLnBrk="1" hangingPunct="1">
              <a:defRPr/>
            </a:pPr>
            <a:r>
              <a:rPr lang="en-US" sz="2400" dirty="0"/>
              <a:t>Solder in well-ventilated areas.</a:t>
            </a:r>
          </a:p>
          <a:p>
            <a:pPr eaLnBrk="1" hangingPunct="1">
              <a:defRPr/>
            </a:pPr>
            <a:r>
              <a:rPr lang="en-US" sz="2400" dirty="0"/>
              <a:t>Never touch the iron/gun. It heats to extreme temperatures that will cause severe burns. Wear cotton clothing that covers your arms and legs. Keep your soldering iron in its protective holder when not actually being used.</a:t>
            </a:r>
          </a:p>
          <a:p>
            <a:pPr eaLnBrk="1" hangingPunct="1">
              <a:defRPr/>
            </a:pPr>
            <a:r>
              <a:rPr lang="en-US" sz="2400" dirty="0"/>
              <a:t>Always wash your hands with soap and water after handling solder.</a:t>
            </a:r>
          </a:p>
          <a:p>
            <a:pPr eaLnBrk="1" hangingPunct="1">
              <a:defRPr/>
            </a:pPr>
            <a:r>
              <a:rPr lang="en-US" sz="2400" dirty="0"/>
              <a:t>Do not leave any hot tools, where someone can accidentally contact the hot element.  ALWAYS ASSUME IT’S HOT!!!!</a:t>
            </a:r>
          </a:p>
        </p:txBody>
      </p:sp>
    </p:spTree>
    <p:extLst>
      <p:ext uri="{BB962C8B-B14F-4D97-AF65-F5344CB8AC3E}">
        <p14:creationId xmlns:p14="http://schemas.microsoft.com/office/powerpoint/2010/main" val="3738267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F4C0B10B-D2C4-4A54-AFAD-3D27DF88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B6BADB90-C74B-40D6-86DC-503F65FCE8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07282" y="635715"/>
            <a:ext cx="8356656" cy="2482136"/>
            <a:chOff x="409710" y="635715"/>
            <a:chExt cx="11142208" cy="2482136"/>
          </a:xfrm>
        </p:grpSpPr>
        <p:sp>
          <p:nvSpPr>
            <p:cNvPr id="13" name="Freeform 44">
              <a:extLst>
                <a:ext uri="{FF2B5EF4-FFF2-40B4-BE49-F238E27FC236}">
                  <a16:creationId xmlns="" xmlns:a16="http://schemas.microsoft.com/office/drawing/2014/main" id="{6559431D-1886-4AE0-9B87-9AD2ECAB84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 xmlns:a16="http://schemas.microsoft.com/office/drawing/2014/main" id="{373850A5-B04A-4FCD-9E73-EE322167FB3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 xmlns:a16="http://schemas.microsoft.com/office/drawing/2014/main" id="{82C18C67-80FA-4738-AA53-0AF2419F98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 xmlns:a16="http://schemas.microsoft.com/office/drawing/2014/main" id="{48543B1A-8BF5-4C63-8404-41B2EA70B3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 xmlns:a16="http://schemas.microsoft.com/office/drawing/2014/main" id="{92DF5096-E051-498C-A3ED-CBA77A813AA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48515" y="589024"/>
            <a:ext cx="7729890" cy="1683122"/>
          </a:xfrm>
        </p:spPr>
        <p:txBody>
          <a:bodyPr>
            <a:noAutofit/>
          </a:bodyPr>
          <a:lstStyle/>
          <a:p>
            <a:r>
              <a:rPr lang="en-US" sz="2400" dirty="0">
                <a:solidFill>
                  <a:srgbClr val="FFFFFF"/>
                </a:solidFill>
              </a:rPr>
              <a:t>Put all the tech of  the </a:t>
            </a:r>
            <a:r>
              <a:rPr lang="en-US" sz="2400" dirty="0" err="1">
                <a:solidFill>
                  <a:srgbClr val="FFFFFF"/>
                </a:solidFill>
              </a:rPr>
              <a:t>ParksBot</a:t>
            </a:r>
            <a:r>
              <a:rPr lang="en-US" sz="2400" dirty="0">
                <a:solidFill>
                  <a:srgbClr val="FFFFFF"/>
                </a:solidFill>
              </a:rPr>
              <a:t>, </a:t>
            </a:r>
            <a:r>
              <a:rPr lang="en-US" sz="2400" dirty="0" err="1">
                <a:solidFill>
                  <a:srgbClr val="FFFFFF"/>
                </a:solidFill>
              </a:rPr>
              <a:t>Sauerbot</a:t>
            </a:r>
            <a:r>
              <a:rPr lang="en-US" sz="2400" dirty="0">
                <a:solidFill>
                  <a:srgbClr val="FFFFFF"/>
                </a:solidFill>
              </a:rPr>
              <a:t>, and </a:t>
            </a:r>
            <a:r>
              <a:rPr lang="en-US" sz="2400" dirty="0" err="1">
                <a:solidFill>
                  <a:srgbClr val="FFFFFF"/>
                </a:solidFill>
              </a:rPr>
              <a:t>crAshleyBot</a:t>
            </a:r>
            <a:r>
              <a:rPr lang="en-US" sz="2400" dirty="0">
                <a:solidFill>
                  <a:srgbClr val="FFFFFF"/>
                </a:solidFill>
              </a:rPr>
              <a:t> into one and what do you get?</a:t>
            </a:r>
            <a:br>
              <a:rPr lang="en-US" sz="2400" dirty="0">
                <a:solidFill>
                  <a:srgbClr val="FFFFFF"/>
                </a:solidFill>
              </a:rPr>
            </a:br>
            <a:r>
              <a:rPr lang="en-US" sz="2400" dirty="0">
                <a:solidFill>
                  <a:srgbClr val="FFFFFF"/>
                </a:solidFill>
              </a:rPr>
              <a:t> </a:t>
            </a:r>
            <a:r>
              <a:rPr lang="en-US" sz="2400" i="1" dirty="0">
                <a:solidFill>
                  <a:srgbClr val="FFFFFF"/>
                </a:solidFill>
                <a:latin typeface="Showcard Gothic" panose="04020904020102020604" pitchFamily="82" charset="0"/>
                <a:ea typeface="Microsoft GothicNeo Light" panose="020B0503020000020004" pitchFamily="34" charset="-127"/>
                <a:cs typeface="Microsoft GothicNeo Light" panose="020B0503020000020004" pitchFamily="34" charset="-127"/>
              </a:rPr>
              <a:t>The </a:t>
            </a:r>
            <a:r>
              <a:rPr lang="en-US" sz="2400" i="1" dirty="0" err="1">
                <a:solidFill>
                  <a:srgbClr val="FFFFFF"/>
                </a:solidFill>
                <a:latin typeface="Showcard Gothic" panose="04020904020102020604" pitchFamily="82" charset="0"/>
                <a:ea typeface="Microsoft GothicNeo Light" panose="020B0503020000020004" pitchFamily="34" charset="-127"/>
                <a:cs typeface="Microsoft GothicNeo Light" panose="020B0503020000020004" pitchFamily="34" charset="-127"/>
              </a:rPr>
              <a:t>FischBot</a:t>
            </a:r>
            <a:r>
              <a:rPr lang="en-US" sz="2400" i="1" dirty="0">
                <a:solidFill>
                  <a:srgbClr val="FFFFFF"/>
                </a:solidFill>
                <a:latin typeface="Showcard Gothic" panose="04020904020102020604" pitchFamily="82" charset="0"/>
                <a:ea typeface="Microsoft GothicNeo Light" panose="020B0503020000020004" pitchFamily="34" charset="-127"/>
                <a:cs typeface="Microsoft GothicNeo Light" panose="020B0503020000020004" pitchFamily="34" charset="-127"/>
              </a:rPr>
              <a:t> 500 </a:t>
            </a:r>
            <a:br>
              <a:rPr lang="en-US" sz="2400" i="1" dirty="0">
                <a:solidFill>
                  <a:srgbClr val="FFFFFF"/>
                </a:solidFill>
                <a:latin typeface="Showcard Gothic" panose="04020904020102020604" pitchFamily="82" charset="0"/>
                <a:ea typeface="Microsoft GothicNeo Light" panose="020B0503020000020004" pitchFamily="34" charset="-127"/>
                <a:cs typeface="Microsoft GothicNeo Light" panose="020B0503020000020004" pitchFamily="34" charset="-127"/>
              </a:rPr>
            </a:br>
            <a:r>
              <a:rPr lang="en-US" sz="2400" i="1" dirty="0">
                <a:solidFill>
                  <a:srgbClr val="FFFFFF"/>
                </a:solidFill>
                <a:latin typeface="+mn-lt"/>
                <a:ea typeface="Microsoft GothicNeo Light" panose="020B0503020000020004" pitchFamily="34" charset="-127"/>
                <a:cs typeface="Microsoft GothicNeo Light" panose="020B0503020000020004" pitchFamily="34" charset="-127"/>
              </a:rPr>
              <a:t>Able to navigate the challenges</a:t>
            </a:r>
            <a:endParaRPr lang="en-US" sz="2800" i="1" dirty="0">
              <a:solidFill>
                <a:srgbClr val="FFFFFF"/>
              </a:solidFill>
              <a:latin typeface="+mn-lt"/>
              <a:ea typeface="Microsoft GothicNeo Light" panose="020B0503020000020004" pitchFamily="34" charset="-127"/>
              <a:cs typeface="Microsoft GothicNeo Light" panose="020B0503020000020004" pitchFamily="34" charset="-127"/>
            </a:endParaRPr>
          </a:p>
        </p:txBody>
      </p:sp>
      <p:sp>
        <p:nvSpPr>
          <p:cNvPr id="3" name="Content Placeholder 2"/>
          <p:cNvSpPr>
            <a:spLocks noGrp="1"/>
          </p:cNvSpPr>
          <p:nvPr>
            <p:ph idx="1"/>
          </p:nvPr>
        </p:nvSpPr>
        <p:spPr>
          <a:xfrm>
            <a:off x="1068678" y="2494450"/>
            <a:ext cx="4493922" cy="3563159"/>
          </a:xfrm>
        </p:spPr>
        <p:txBody>
          <a:bodyPr>
            <a:normAutofit/>
          </a:bodyPr>
          <a:lstStyle/>
          <a:p>
            <a:pPr marL="0" indent="0">
              <a:buNone/>
            </a:pPr>
            <a:r>
              <a:rPr lang="en-US" sz="2100" dirty="0"/>
              <a:t>What is it:</a:t>
            </a:r>
          </a:p>
          <a:p>
            <a:r>
              <a:rPr lang="en-US" sz="2100" dirty="0"/>
              <a:t>An autonomous robot</a:t>
            </a:r>
          </a:p>
          <a:p>
            <a:r>
              <a:rPr lang="en-US" sz="2100" dirty="0"/>
              <a:t>Utilizes depth sensors and locomotion to avoid obstacles</a:t>
            </a:r>
          </a:p>
          <a:p>
            <a:pPr marL="0" indent="0">
              <a:buNone/>
            </a:pPr>
            <a:endParaRPr lang="en-US" sz="2100" dirty="0"/>
          </a:p>
          <a:p>
            <a:pPr marL="0" indent="0">
              <a:buNone/>
            </a:pPr>
            <a:r>
              <a:rPr lang="en-US" sz="2100" dirty="0"/>
              <a:t>What we’ll learn:</a:t>
            </a:r>
          </a:p>
          <a:p>
            <a:r>
              <a:rPr lang="en-US" sz="2100" dirty="0"/>
              <a:t>Algorithms for Obstacle avoidance</a:t>
            </a:r>
          </a:p>
          <a:p>
            <a:r>
              <a:rPr lang="en-US" sz="2100" dirty="0"/>
              <a:t>How to debug</a:t>
            </a:r>
          </a:p>
          <a:p>
            <a:r>
              <a:rPr lang="en-US" sz="2100" dirty="0"/>
              <a:t>Challenges in navigation</a:t>
            </a:r>
          </a:p>
          <a:p>
            <a:endParaRPr lang="en-US" sz="2100" dirty="0"/>
          </a:p>
        </p:txBody>
      </p:sp>
      <p:pic>
        <p:nvPicPr>
          <p:cNvPr id="6" name="Picture 5" descr="A picture containing table, game&#10;&#10;Description automatically generated">
            <a:extLst>
              <a:ext uri="{FF2B5EF4-FFF2-40B4-BE49-F238E27FC236}">
                <a16:creationId xmlns="" xmlns:a16="http://schemas.microsoft.com/office/drawing/2014/main" id="{3DF83B8E-D3E4-42E3-922B-AEC283064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619" y="2683754"/>
            <a:ext cx="2323148" cy="1742361"/>
          </a:xfrm>
          <a:prstGeom prst="rect">
            <a:avLst/>
          </a:prstGeom>
        </p:spPr>
      </p:pic>
    </p:spTree>
    <p:extLst>
      <p:ext uri="{BB962C8B-B14F-4D97-AF65-F5344CB8AC3E}">
        <p14:creationId xmlns:p14="http://schemas.microsoft.com/office/powerpoint/2010/main" val="1730049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FischBot</a:t>
            </a:r>
            <a:r>
              <a:rPr lang="en-US" dirty="0"/>
              <a:t> Navigation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337908" y="3910782"/>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Isosceles Triangle 3"/>
          <p:cNvSpPr/>
          <p:nvPr/>
        </p:nvSpPr>
        <p:spPr>
          <a:xfrm rot="11330248">
            <a:off x="2236482" y="2036492"/>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419886">
            <a:off x="1475735" y="2020060"/>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36549" y="2760392"/>
            <a:ext cx="819455" cy="646331"/>
          </a:xfrm>
          <a:prstGeom prst="rect">
            <a:avLst/>
          </a:prstGeom>
          <a:noFill/>
        </p:spPr>
        <p:txBody>
          <a:bodyPr wrap="none" rtlCol="0">
            <a:spAutoFit/>
          </a:bodyPr>
          <a:lstStyle/>
          <a:p>
            <a:r>
              <a:rPr lang="en-US" dirty="0"/>
              <a:t>Right </a:t>
            </a:r>
          </a:p>
          <a:p>
            <a:r>
              <a:rPr lang="en-US" dirty="0"/>
              <a:t>Sensor</a:t>
            </a:r>
          </a:p>
        </p:txBody>
      </p:sp>
      <p:sp>
        <p:nvSpPr>
          <p:cNvPr id="8" name="TextBox 7"/>
          <p:cNvSpPr txBox="1"/>
          <p:nvPr/>
        </p:nvSpPr>
        <p:spPr>
          <a:xfrm>
            <a:off x="615895" y="2760392"/>
            <a:ext cx="819455" cy="646331"/>
          </a:xfrm>
          <a:prstGeom prst="rect">
            <a:avLst/>
          </a:prstGeom>
          <a:noFill/>
        </p:spPr>
        <p:txBody>
          <a:bodyPr wrap="none" rtlCol="0">
            <a:spAutoFit/>
          </a:bodyPr>
          <a:lstStyle/>
          <a:p>
            <a:r>
              <a:rPr lang="en-US" dirty="0"/>
              <a:t>Left </a:t>
            </a:r>
          </a:p>
          <a:p>
            <a:r>
              <a:rPr lang="en-US" dirty="0"/>
              <a:t>Sensor</a:t>
            </a:r>
          </a:p>
        </p:txBody>
      </p:sp>
      <p:sp>
        <p:nvSpPr>
          <p:cNvPr id="7" name="Down Arrow 6"/>
          <p:cNvSpPr/>
          <p:nvPr/>
        </p:nvSpPr>
        <p:spPr>
          <a:xfrm rot="10800000">
            <a:off x="2005424" y="2590799"/>
            <a:ext cx="482985" cy="77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853027" y="1490663"/>
            <a:ext cx="979371" cy="369332"/>
          </a:xfrm>
          <a:prstGeom prst="rect">
            <a:avLst/>
          </a:prstGeom>
          <a:noFill/>
        </p:spPr>
        <p:txBody>
          <a:bodyPr wrap="none" rtlCol="0">
            <a:spAutoFit/>
          </a:bodyPr>
          <a:lstStyle/>
          <a:p>
            <a:r>
              <a:rPr lang="en-US" b="1" dirty="0"/>
              <a:t>Forward</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062308" y="4063181"/>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6960882" y="2188891"/>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200135" y="2172459"/>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60949" y="2912791"/>
            <a:ext cx="819455" cy="646331"/>
          </a:xfrm>
          <a:prstGeom prst="rect">
            <a:avLst/>
          </a:prstGeom>
          <a:noFill/>
        </p:spPr>
        <p:txBody>
          <a:bodyPr wrap="none" rtlCol="0">
            <a:spAutoFit/>
          </a:bodyPr>
          <a:lstStyle/>
          <a:p>
            <a:r>
              <a:rPr lang="en-US" dirty="0"/>
              <a:t>Right </a:t>
            </a:r>
          </a:p>
          <a:p>
            <a:r>
              <a:rPr lang="en-US" dirty="0"/>
              <a:t>Sensor</a:t>
            </a:r>
          </a:p>
        </p:txBody>
      </p:sp>
      <p:sp>
        <p:nvSpPr>
          <p:cNvPr id="15" name="TextBox 14"/>
          <p:cNvSpPr txBox="1"/>
          <p:nvPr/>
        </p:nvSpPr>
        <p:spPr>
          <a:xfrm>
            <a:off x="5340295" y="2912791"/>
            <a:ext cx="819455" cy="646331"/>
          </a:xfrm>
          <a:prstGeom prst="rect">
            <a:avLst/>
          </a:prstGeom>
          <a:noFill/>
        </p:spPr>
        <p:txBody>
          <a:bodyPr wrap="none" rtlCol="0">
            <a:spAutoFit/>
          </a:bodyPr>
          <a:lstStyle/>
          <a:p>
            <a:r>
              <a:rPr lang="en-US" dirty="0"/>
              <a:t>Left </a:t>
            </a:r>
          </a:p>
          <a:p>
            <a:r>
              <a:rPr lang="en-US" dirty="0"/>
              <a:t>Sensor</a:t>
            </a:r>
          </a:p>
        </p:txBody>
      </p:sp>
      <p:sp>
        <p:nvSpPr>
          <p:cNvPr id="10" name="Rectangle 9"/>
          <p:cNvSpPr/>
          <p:nvPr/>
        </p:nvSpPr>
        <p:spPr>
          <a:xfrm>
            <a:off x="5924198" y="2439159"/>
            <a:ext cx="224647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sp>
        <p:nvSpPr>
          <p:cNvPr id="17" name="TextBox 16"/>
          <p:cNvSpPr txBox="1"/>
          <p:nvPr/>
        </p:nvSpPr>
        <p:spPr>
          <a:xfrm>
            <a:off x="6629434" y="1613443"/>
            <a:ext cx="618439" cy="369332"/>
          </a:xfrm>
          <a:prstGeom prst="rect">
            <a:avLst/>
          </a:prstGeom>
          <a:noFill/>
        </p:spPr>
        <p:txBody>
          <a:bodyPr wrap="none" rtlCol="0">
            <a:spAutoFit/>
          </a:bodyPr>
          <a:lstStyle/>
          <a:p>
            <a:r>
              <a:rPr lang="en-US" b="1" dirty="0"/>
              <a:t>Stop</a:t>
            </a:r>
          </a:p>
        </p:txBody>
      </p:sp>
      <p:sp>
        <p:nvSpPr>
          <p:cNvPr id="3" name="Hexagon 2"/>
          <p:cNvSpPr/>
          <p:nvPr/>
        </p:nvSpPr>
        <p:spPr>
          <a:xfrm>
            <a:off x="7247873" y="1665643"/>
            <a:ext cx="256345" cy="264931"/>
          </a:xfrm>
          <a:prstGeom prst="hexag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5895" y="5791200"/>
            <a:ext cx="3557641" cy="369332"/>
          </a:xfrm>
          <a:prstGeom prst="rect">
            <a:avLst/>
          </a:prstGeom>
        </p:spPr>
        <p:txBody>
          <a:bodyPr wrap="none">
            <a:spAutoFit/>
          </a:bodyPr>
          <a:lstStyle/>
          <a:p>
            <a:r>
              <a:rPr lang="en-US" dirty="0"/>
              <a:t> if an object isn’t close go forward    </a:t>
            </a:r>
          </a:p>
        </p:txBody>
      </p:sp>
      <p:sp>
        <p:nvSpPr>
          <p:cNvPr id="19" name="Rectangle 18"/>
          <p:cNvSpPr/>
          <p:nvPr/>
        </p:nvSpPr>
        <p:spPr>
          <a:xfrm>
            <a:off x="5340295" y="5616481"/>
            <a:ext cx="3485497" cy="646331"/>
          </a:xfrm>
          <a:prstGeom prst="rect">
            <a:avLst/>
          </a:prstGeom>
        </p:spPr>
        <p:txBody>
          <a:bodyPr wrap="square">
            <a:spAutoFit/>
          </a:bodyPr>
          <a:lstStyle/>
          <a:p>
            <a:r>
              <a:rPr lang="en-US" dirty="0"/>
              <a:t> if an obstacle is really close to both the right and left sensor stop</a:t>
            </a:r>
          </a:p>
        </p:txBody>
      </p:sp>
    </p:spTree>
    <p:extLst>
      <p:ext uri="{BB962C8B-B14F-4D97-AF65-F5344CB8AC3E}">
        <p14:creationId xmlns:p14="http://schemas.microsoft.com/office/powerpoint/2010/main" val="1944251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FischBot</a:t>
            </a:r>
            <a:r>
              <a:rPr lang="en-US" dirty="0"/>
              <a:t> Navigation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272201" y="3944120"/>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Isosceles Triangle 3"/>
          <p:cNvSpPr/>
          <p:nvPr/>
        </p:nvSpPr>
        <p:spPr>
          <a:xfrm rot="11330248">
            <a:off x="2170775" y="2069830"/>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419886">
            <a:off x="1410028" y="2053398"/>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70842" y="2793730"/>
            <a:ext cx="819455" cy="646331"/>
          </a:xfrm>
          <a:prstGeom prst="rect">
            <a:avLst/>
          </a:prstGeom>
          <a:noFill/>
        </p:spPr>
        <p:txBody>
          <a:bodyPr wrap="none" rtlCol="0">
            <a:spAutoFit/>
          </a:bodyPr>
          <a:lstStyle/>
          <a:p>
            <a:r>
              <a:rPr lang="en-US" dirty="0"/>
              <a:t>Right </a:t>
            </a:r>
          </a:p>
          <a:p>
            <a:r>
              <a:rPr lang="en-US" dirty="0"/>
              <a:t>Sensor</a:t>
            </a:r>
          </a:p>
        </p:txBody>
      </p:sp>
      <p:sp>
        <p:nvSpPr>
          <p:cNvPr id="8" name="TextBox 7"/>
          <p:cNvSpPr txBox="1"/>
          <p:nvPr/>
        </p:nvSpPr>
        <p:spPr>
          <a:xfrm>
            <a:off x="550188" y="2793730"/>
            <a:ext cx="819455" cy="646331"/>
          </a:xfrm>
          <a:prstGeom prst="rect">
            <a:avLst/>
          </a:prstGeom>
          <a:noFill/>
        </p:spPr>
        <p:txBody>
          <a:bodyPr wrap="none" rtlCol="0">
            <a:spAutoFit/>
          </a:bodyPr>
          <a:lstStyle/>
          <a:p>
            <a:r>
              <a:rPr lang="en-US" dirty="0"/>
              <a:t>Left </a:t>
            </a:r>
          </a:p>
          <a:p>
            <a:r>
              <a:rPr lang="en-US" dirty="0"/>
              <a:t>Sensor</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996601" y="4096519"/>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6895175" y="2222229"/>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134428" y="2205797"/>
            <a:ext cx="811163" cy="14478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95242" y="2946129"/>
            <a:ext cx="819455" cy="646331"/>
          </a:xfrm>
          <a:prstGeom prst="rect">
            <a:avLst/>
          </a:prstGeom>
          <a:noFill/>
        </p:spPr>
        <p:txBody>
          <a:bodyPr wrap="none" rtlCol="0">
            <a:spAutoFit/>
          </a:bodyPr>
          <a:lstStyle/>
          <a:p>
            <a:r>
              <a:rPr lang="en-US" dirty="0"/>
              <a:t>Right </a:t>
            </a:r>
          </a:p>
          <a:p>
            <a:r>
              <a:rPr lang="en-US" dirty="0"/>
              <a:t>Sensor</a:t>
            </a:r>
          </a:p>
        </p:txBody>
      </p:sp>
      <p:sp>
        <p:nvSpPr>
          <p:cNvPr id="15" name="TextBox 14"/>
          <p:cNvSpPr txBox="1"/>
          <p:nvPr/>
        </p:nvSpPr>
        <p:spPr>
          <a:xfrm>
            <a:off x="5274588" y="2946129"/>
            <a:ext cx="819455" cy="646331"/>
          </a:xfrm>
          <a:prstGeom prst="rect">
            <a:avLst/>
          </a:prstGeom>
          <a:noFill/>
        </p:spPr>
        <p:txBody>
          <a:bodyPr wrap="none" rtlCol="0">
            <a:spAutoFit/>
          </a:bodyPr>
          <a:lstStyle/>
          <a:p>
            <a:r>
              <a:rPr lang="en-US" dirty="0"/>
              <a:t>Left </a:t>
            </a:r>
          </a:p>
          <a:p>
            <a:r>
              <a:rPr lang="en-US" dirty="0"/>
              <a:t>Sensor</a:t>
            </a:r>
          </a:p>
        </p:txBody>
      </p:sp>
      <p:sp>
        <p:nvSpPr>
          <p:cNvPr id="10" name="Rectangle 9"/>
          <p:cNvSpPr/>
          <p:nvPr/>
        </p:nvSpPr>
        <p:spPr>
          <a:xfrm>
            <a:off x="2193405" y="2168512"/>
            <a:ext cx="89493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sp>
        <p:nvSpPr>
          <p:cNvPr id="17" name="TextBox 16"/>
          <p:cNvSpPr txBox="1"/>
          <p:nvPr/>
        </p:nvSpPr>
        <p:spPr>
          <a:xfrm>
            <a:off x="6296699" y="1584034"/>
            <a:ext cx="1164550" cy="369332"/>
          </a:xfrm>
          <a:prstGeom prst="rect">
            <a:avLst/>
          </a:prstGeom>
          <a:noFill/>
        </p:spPr>
        <p:txBody>
          <a:bodyPr wrap="none" rtlCol="0">
            <a:spAutoFit/>
          </a:bodyPr>
          <a:lstStyle/>
          <a:p>
            <a:r>
              <a:rPr lang="en-US" b="1" dirty="0"/>
              <a:t>Turn Right</a:t>
            </a:r>
          </a:p>
        </p:txBody>
      </p:sp>
      <p:sp>
        <p:nvSpPr>
          <p:cNvPr id="3" name="Bent Arrow 2"/>
          <p:cNvSpPr/>
          <p:nvPr/>
        </p:nvSpPr>
        <p:spPr>
          <a:xfrm>
            <a:off x="6896195" y="2717907"/>
            <a:ext cx="714089" cy="8534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684451" y="1447801"/>
            <a:ext cx="1033553" cy="369332"/>
          </a:xfrm>
          <a:prstGeom prst="rect">
            <a:avLst/>
          </a:prstGeom>
          <a:noFill/>
        </p:spPr>
        <p:txBody>
          <a:bodyPr wrap="none" rtlCol="0">
            <a:spAutoFit/>
          </a:bodyPr>
          <a:lstStyle/>
          <a:p>
            <a:r>
              <a:rPr lang="en-US" b="1" dirty="0"/>
              <a:t>Turn Left</a:t>
            </a:r>
          </a:p>
        </p:txBody>
      </p:sp>
      <p:sp>
        <p:nvSpPr>
          <p:cNvPr id="19" name="Bent Arrow 18"/>
          <p:cNvSpPr/>
          <p:nvPr/>
        </p:nvSpPr>
        <p:spPr>
          <a:xfrm flipH="1">
            <a:off x="1401750" y="2586621"/>
            <a:ext cx="896844" cy="8534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5988053" y="2320098"/>
            <a:ext cx="89493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sp>
        <p:nvSpPr>
          <p:cNvPr id="9" name="Rectangle 8"/>
          <p:cNvSpPr/>
          <p:nvPr/>
        </p:nvSpPr>
        <p:spPr>
          <a:xfrm>
            <a:off x="959915" y="5486400"/>
            <a:ext cx="2866410" cy="646331"/>
          </a:xfrm>
          <a:prstGeom prst="rect">
            <a:avLst/>
          </a:prstGeom>
        </p:spPr>
        <p:txBody>
          <a:bodyPr wrap="square">
            <a:spAutoFit/>
          </a:bodyPr>
          <a:lstStyle/>
          <a:p>
            <a:r>
              <a:rPr lang="en-US" dirty="0"/>
              <a:t> if an object is close to the right sensor turn left</a:t>
            </a:r>
          </a:p>
        </p:txBody>
      </p:sp>
      <p:sp>
        <p:nvSpPr>
          <p:cNvPr id="16" name="Rectangle 15"/>
          <p:cNvSpPr/>
          <p:nvPr/>
        </p:nvSpPr>
        <p:spPr>
          <a:xfrm>
            <a:off x="5838406" y="5562600"/>
            <a:ext cx="2467394" cy="646331"/>
          </a:xfrm>
          <a:prstGeom prst="rect">
            <a:avLst/>
          </a:prstGeom>
        </p:spPr>
        <p:txBody>
          <a:bodyPr wrap="square">
            <a:spAutoFit/>
          </a:bodyPr>
          <a:lstStyle/>
          <a:p>
            <a:r>
              <a:rPr lang="en-US" dirty="0"/>
              <a:t> if an object is close to the left sensor turn right</a:t>
            </a:r>
          </a:p>
        </p:txBody>
      </p:sp>
    </p:spTree>
    <p:extLst>
      <p:ext uri="{BB962C8B-B14F-4D97-AF65-F5344CB8AC3E}">
        <p14:creationId xmlns:p14="http://schemas.microsoft.com/office/powerpoint/2010/main" val="25559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P spid="3" grpId="0" animBg="1"/>
      <p:bldP spid="18" grpId="0"/>
      <p:bldP spid="19" grpId="0" animBg="1"/>
      <p:bldP spid="20" grpId="0" animBg="1"/>
      <p:bldP spid="9" grpId="0"/>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What’s a Conditional </a:t>
            </a:r>
            <a:r>
              <a:rPr lang="en-US" dirty="0" err="1" smtClean="0"/>
              <a:t>Statment</a:t>
            </a:r>
            <a:endParaRPr lang="en-US" dirty="0"/>
          </a:p>
        </p:txBody>
      </p:sp>
      <p:sp>
        <p:nvSpPr>
          <p:cNvPr id="3" name="Content Placeholder 2"/>
          <p:cNvSpPr>
            <a:spLocks noGrp="1"/>
          </p:cNvSpPr>
          <p:nvPr>
            <p:ph idx="1"/>
          </p:nvPr>
        </p:nvSpPr>
        <p:spPr>
          <a:xfrm>
            <a:off x="228600" y="1143000"/>
            <a:ext cx="8229600" cy="5181600"/>
          </a:xfrm>
        </p:spPr>
        <p:txBody>
          <a:bodyPr>
            <a:normAutofit fontScale="55000" lnSpcReduction="20000"/>
          </a:bodyPr>
          <a:lstStyle/>
          <a:p>
            <a:pPr marL="0" indent="0">
              <a:buNone/>
            </a:pPr>
            <a:r>
              <a:rPr lang="en-US" b="1" dirty="0" smtClean="0"/>
              <a:t>In English</a:t>
            </a:r>
          </a:p>
          <a:p>
            <a:pPr marL="0" indent="0">
              <a:buNone/>
            </a:pPr>
            <a:endParaRPr lang="en-US" b="1" dirty="0"/>
          </a:p>
          <a:p>
            <a:pPr marL="0" indent="0">
              <a:buNone/>
            </a:pPr>
            <a:endParaRPr lang="en-US" b="1" dirty="0" smtClean="0"/>
          </a:p>
          <a:p>
            <a:pPr marL="0" indent="0">
              <a:buNone/>
            </a:pPr>
            <a:r>
              <a:rPr lang="en-US" sz="3300" dirty="0" smtClean="0"/>
              <a:t>	IF </a:t>
            </a:r>
            <a:r>
              <a:rPr lang="en-US" sz="3300" i="1" u="sng" dirty="0" smtClean="0">
                <a:solidFill>
                  <a:srgbClr val="00B050"/>
                </a:solidFill>
              </a:rPr>
              <a:t>the distance </a:t>
            </a:r>
            <a:r>
              <a:rPr lang="en-US" sz="3300" i="1" u="sng" dirty="0" smtClean="0">
                <a:solidFill>
                  <a:srgbClr val="00B050"/>
                </a:solidFill>
              </a:rPr>
              <a:t>is less than a mile</a:t>
            </a:r>
            <a:r>
              <a:rPr lang="en-US" sz="3300" dirty="0" smtClean="0">
                <a:solidFill>
                  <a:srgbClr val="00B050"/>
                </a:solidFill>
              </a:rPr>
              <a:t> </a:t>
            </a:r>
            <a:r>
              <a:rPr lang="en-US" sz="3300" dirty="0" smtClean="0"/>
              <a:t>then </a:t>
            </a:r>
            <a:r>
              <a:rPr lang="en-US" sz="3300" i="1" u="sng" dirty="0" smtClean="0">
                <a:solidFill>
                  <a:srgbClr val="0070C0"/>
                </a:solidFill>
              </a:rPr>
              <a:t>I’ll w</a:t>
            </a:r>
            <a:r>
              <a:rPr lang="en-US" sz="3300" i="1" u="sng" dirty="0" smtClean="0">
                <a:solidFill>
                  <a:srgbClr val="0070C0"/>
                </a:solidFill>
              </a:rPr>
              <a:t>alk</a:t>
            </a:r>
            <a:endParaRPr lang="en-US" sz="3300" i="1" u="sng" dirty="0" smtClean="0">
              <a:solidFill>
                <a:srgbClr val="0070C0"/>
              </a:solidFill>
            </a:endParaRPr>
          </a:p>
          <a:p>
            <a:pPr marL="0" indent="0">
              <a:buNone/>
            </a:pPr>
            <a:r>
              <a:rPr lang="en-US" sz="3300" dirty="0" smtClean="0"/>
              <a:t>	ELSE</a:t>
            </a:r>
            <a:r>
              <a:rPr lang="en-US" sz="3300" i="1" dirty="0" smtClean="0"/>
              <a:t> </a:t>
            </a:r>
            <a:r>
              <a:rPr lang="en-US" sz="3300" dirty="0" smtClean="0"/>
              <a:t>if </a:t>
            </a:r>
            <a:r>
              <a:rPr lang="en-US" sz="3300" i="1" u="sng" dirty="0" smtClean="0">
                <a:solidFill>
                  <a:srgbClr val="00B050"/>
                </a:solidFill>
              </a:rPr>
              <a:t>the d</a:t>
            </a:r>
            <a:r>
              <a:rPr lang="en-US" sz="3300" i="1" u="sng" dirty="0" smtClean="0">
                <a:solidFill>
                  <a:srgbClr val="00B050"/>
                </a:solidFill>
              </a:rPr>
              <a:t>istance </a:t>
            </a:r>
            <a:r>
              <a:rPr lang="en-US" sz="3300" i="1" u="sng" dirty="0" smtClean="0">
                <a:solidFill>
                  <a:srgbClr val="00B050"/>
                </a:solidFill>
              </a:rPr>
              <a:t>is less than five miles</a:t>
            </a:r>
            <a:r>
              <a:rPr lang="en-US" sz="3300" i="1" dirty="0" smtClean="0">
                <a:solidFill>
                  <a:srgbClr val="00B050"/>
                </a:solidFill>
              </a:rPr>
              <a:t> </a:t>
            </a:r>
            <a:r>
              <a:rPr lang="en-US" sz="3300" dirty="0" smtClean="0"/>
              <a:t>then</a:t>
            </a:r>
            <a:r>
              <a:rPr lang="en-US" sz="3300" i="1" dirty="0" smtClean="0"/>
              <a:t> </a:t>
            </a:r>
            <a:r>
              <a:rPr lang="en-US" sz="3300" i="1" u="sng" dirty="0" smtClean="0">
                <a:solidFill>
                  <a:srgbClr val="0070C0"/>
                </a:solidFill>
              </a:rPr>
              <a:t>I’ll t</a:t>
            </a:r>
            <a:r>
              <a:rPr lang="en-US" sz="3300" i="1" u="sng" dirty="0" smtClean="0">
                <a:solidFill>
                  <a:srgbClr val="0070C0"/>
                </a:solidFill>
              </a:rPr>
              <a:t>ake </a:t>
            </a:r>
            <a:r>
              <a:rPr lang="en-US" sz="3300" i="1" u="sng" dirty="0" smtClean="0">
                <a:solidFill>
                  <a:srgbClr val="0070C0"/>
                </a:solidFill>
              </a:rPr>
              <a:t>a bus</a:t>
            </a:r>
          </a:p>
          <a:p>
            <a:pPr marL="0" indent="0">
              <a:buNone/>
            </a:pPr>
            <a:r>
              <a:rPr lang="en-US" sz="3300" dirty="0" smtClean="0"/>
              <a:t>	ELSE if </a:t>
            </a:r>
            <a:r>
              <a:rPr lang="en-US" sz="3300" i="1" u="sng" dirty="0" smtClean="0">
                <a:solidFill>
                  <a:srgbClr val="00B050"/>
                </a:solidFill>
              </a:rPr>
              <a:t>the d</a:t>
            </a:r>
            <a:r>
              <a:rPr lang="en-US" sz="3300" i="1" u="sng" dirty="0" smtClean="0">
                <a:solidFill>
                  <a:srgbClr val="00B050"/>
                </a:solidFill>
              </a:rPr>
              <a:t>istance </a:t>
            </a:r>
            <a:r>
              <a:rPr lang="en-US" sz="3300" i="1" u="sng" dirty="0" smtClean="0">
                <a:solidFill>
                  <a:srgbClr val="00B050"/>
                </a:solidFill>
              </a:rPr>
              <a:t>is less than 100 miles </a:t>
            </a:r>
            <a:r>
              <a:rPr lang="en-US" sz="3300" dirty="0" smtClean="0"/>
              <a:t>then </a:t>
            </a:r>
            <a:r>
              <a:rPr lang="en-US" sz="3300" i="1" u="sng" dirty="0" smtClean="0">
                <a:solidFill>
                  <a:srgbClr val="0070C0"/>
                </a:solidFill>
              </a:rPr>
              <a:t>I’ll d</a:t>
            </a:r>
            <a:r>
              <a:rPr lang="en-US" sz="3300" i="1" u="sng" dirty="0" smtClean="0">
                <a:solidFill>
                  <a:srgbClr val="0070C0"/>
                </a:solidFill>
              </a:rPr>
              <a:t>rive </a:t>
            </a:r>
            <a:r>
              <a:rPr lang="en-US" sz="3300" i="1" u="sng" dirty="0" smtClean="0">
                <a:solidFill>
                  <a:srgbClr val="0070C0"/>
                </a:solidFill>
              </a:rPr>
              <a:t>a car</a:t>
            </a:r>
          </a:p>
          <a:p>
            <a:pPr marL="0" indent="0">
              <a:buNone/>
            </a:pPr>
            <a:r>
              <a:rPr lang="en-US" sz="3300" dirty="0" smtClean="0"/>
              <a:t>	ELSE </a:t>
            </a:r>
            <a:r>
              <a:rPr lang="en-US" sz="3300" i="1" u="sng" dirty="0" smtClean="0">
                <a:solidFill>
                  <a:srgbClr val="0070C0"/>
                </a:solidFill>
              </a:rPr>
              <a:t>take a plane</a:t>
            </a:r>
          </a:p>
          <a:p>
            <a:pPr marL="0" indent="0">
              <a:buNone/>
            </a:pPr>
            <a:endParaRPr lang="en-US" dirty="0" smtClean="0"/>
          </a:p>
          <a:p>
            <a:pPr marL="0" indent="0">
              <a:buNone/>
            </a:pPr>
            <a:endParaRPr lang="en-US" b="1" dirty="0" smtClean="0"/>
          </a:p>
          <a:p>
            <a:pPr marL="0" indent="0">
              <a:buNone/>
            </a:pPr>
            <a:r>
              <a:rPr lang="en-US" b="1" dirty="0" smtClean="0"/>
              <a:t>Examples in Arduino (C  Language):</a:t>
            </a:r>
          </a:p>
          <a:p>
            <a:pPr marL="0" indent="0">
              <a:buNone/>
            </a:pPr>
            <a:r>
              <a:rPr lang="en-US" dirty="0"/>
              <a:t> </a:t>
            </a:r>
            <a:r>
              <a:rPr lang="en-US" dirty="0" smtClean="0"/>
              <a:t>  </a:t>
            </a:r>
            <a:r>
              <a:rPr lang="en-US" b="1" dirty="0" smtClean="0"/>
              <a:t>if</a:t>
            </a:r>
            <a:r>
              <a:rPr lang="en-US" dirty="0" smtClean="0"/>
              <a:t> </a:t>
            </a:r>
            <a:r>
              <a:rPr lang="en-US" b="1" dirty="0" smtClean="0"/>
              <a:t>(</a:t>
            </a:r>
            <a:r>
              <a:rPr lang="en-US" i="1" dirty="0" smtClean="0"/>
              <a:t>condition</a:t>
            </a:r>
            <a:r>
              <a:rPr lang="en-US" b="1" dirty="0" smtClean="0"/>
              <a:t>) { </a:t>
            </a:r>
          </a:p>
          <a:p>
            <a:pPr marL="0" indent="0">
              <a:buNone/>
            </a:pPr>
            <a:r>
              <a:rPr lang="en-US" i="1" dirty="0"/>
              <a:t> </a:t>
            </a:r>
            <a:r>
              <a:rPr lang="en-US" i="1" dirty="0" smtClean="0"/>
              <a:t>      Action</a:t>
            </a:r>
            <a:r>
              <a:rPr lang="en-US" b="1" i="1" dirty="0" smtClean="0"/>
              <a:t>;</a:t>
            </a:r>
          </a:p>
          <a:p>
            <a:pPr marL="0" indent="0">
              <a:buNone/>
            </a:pPr>
            <a:r>
              <a:rPr lang="en-US" i="1" dirty="0"/>
              <a:t> </a:t>
            </a:r>
            <a:r>
              <a:rPr lang="en-US" i="1" dirty="0" smtClean="0"/>
              <a:t>  </a:t>
            </a:r>
            <a:r>
              <a:rPr lang="en-US" b="1" dirty="0" smtClean="0"/>
              <a:t>}else if (</a:t>
            </a:r>
            <a:r>
              <a:rPr lang="en-US" i="1" dirty="0" smtClean="0"/>
              <a:t>condition</a:t>
            </a:r>
            <a:r>
              <a:rPr lang="en-US" b="1" dirty="0" smtClean="0"/>
              <a:t>) {</a:t>
            </a:r>
          </a:p>
          <a:p>
            <a:pPr marL="0" indent="0">
              <a:buNone/>
            </a:pPr>
            <a:r>
              <a:rPr lang="en-US" b="1" dirty="0"/>
              <a:t> </a:t>
            </a:r>
            <a:r>
              <a:rPr lang="en-US" b="1" dirty="0" smtClean="0"/>
              <a:t>      </a:t>
            </a:r>
            <a:r>
              <a:rPr lang="en-US" i="1" dirty="0" smtClean="0"/>
              <a:t>Action</a:t>
            </a:r>
            <a:r>
              <a:rPr lang="en-US" b="1" dirty="0" smtClean="0"/>
              <a:t>;</a:t>
            </a:r>
          </a:p>
          <a:p>
            <a:pPr marL="0" indent="0">
              <a:buNone/>
            </a:pPr>
            <a:r>
              <a:rPr lang="en-US" b="1" dirty="0"/>
              <a:t> </a:t>
            </a:r>
            <a:r>
              <a:rPr lang="en-US" b="1" dirty="0" smtClean="0"/>
              <a:t> }else {</a:t>
            </a:r>
          </a:p>
          <a:p>
            <a:pPr marL="0" indent="0">
              <a:buNone/>
            </a:pPr>
            <a:r>
              <a:rPr lang="en-US" b="1" dirty="0"/>
              <a:t> </a:t>
            </a:r>
            <a:r>
              <a:rPr lang="en-US" b="1" dirty="0" smtClean="0"/>
              <a:t>      </a:t>
            </a:r>
            <a:r>
              <a:rPr lang="en-US" i="1" dirty="0" smtClean="0"/>
              <a:t>Action;</a:t>
            </a:r>
            <a:endParaRPr lang="en-US" i="1" dirty="0" smtClean="0"/>
          </a:p>
          <a:p>
            <a:pPr marL="0" indent="0">
              <a:buNone/>
            </a:pPr>
            <a:r>
              <a:rPr lang="en-US" b="1" dirty="0"/>
              <a:t>}</a:t>
            </a:r>
          </a:p>
        </p:txBody>
      </p:sp>
      <p:sp>
        <p:nvSpPr>
          <p:cNvPr id="10" name="TextBox 9"/>
          <p:cNvSpPr txBox="1"/>
          <p:nvPr/>
        </p:nvSpPr>
        <p:spPr>
          <a:xfrm>
            <a:off x="2209800" y="1447800"/>
            <a:ext cx="1099981" cy="369332"/>
          </a:xfrm>
          <a:prstGeom prst="rect">
            <a:avLst/>
          </a:prstGeom>
          <a:noFill/>
          <a:ln>
            <a:solidFill>
              <a:schemeClr val="tx1"/>
            </a:solidFill>
          </a:ln>
        </p:spPr>
        <p:txBody>
          <a:bodyPr wrap="none" rtlCol="0">
            <a:spAutoFit/>
          </a:bodyPr>
          <a:lstStyle/>
          <a:p>
            <a:r>
              <a:rPr lang="en-US" dirty="0">
                <a:solidFill>
                  <a:srgbClr val="00B050"/>
                </a:solidFill>
              </a:rPr>
              <a:t>C</a:t>
            </a:r>
            <a:r>
              <a:rPr lang="en-US" dirty="0" smtClean="0">
                <a:solidFill>
                  <a:srgbClr val="00B050"/>
                </a:solidFill>
              </a:rPr>
              <a:t>ondition</a:t>
            </a:r>
            <a:endParaRPr lang="en-US" dirty="0">
              <a:solidFill>
                <a:srgbClr val="00B050"/>
              </a:solidFill>
            </a:endParaRPr>
          </a:p>
        </p:txBody>
      </p:sp>
      <p:sp>
        <p:nvSpPr>
          <p:cNvPr id="14" name="TextBox 13"/>
          <p:cNvSpPr txBox="1"/>
          <p:nvPr/>
        </p:nvSpPr>
        <p:spPr>
          <a:xfrm>
            <a:off x="4760343" y="1524000"/>
            <a:ext cx="788999" cy="369332"/>
          </a:xfrm>
          <a:prstGeom prst="rect">
            <a:avLst/>
          </a:prstGeom>
          <a:noFill/>
          <a:ln>
            <a:solidFill>
              <a:schemeClr val="tx1"/>
            </a:solidFill>
          </a:ln>
        </p:spPr>
        <p:txBody>
          <a:bodyPr wrap="none" rtlCol="0">
            <a:spAutoFit/>
          </a:bodyPr>
          <a:lstStyle/>
          <a:p>
            <a:r>
              <a:rPr lang="en-US" dirty="0" smtClean="0">
                <a:solidFill>
                  <a:srgbClr val="0070C0"/>
                </a:solidFill>
              </a:rPr>
              <a:t>Action</a:t>
            </a:r>
            <a:endParaRPr lang="en-US" dirty="0">
              <a:solidFill>
                <a:srgbClr val="0070C0"/>
              </a:solidFill>
            </a:endParaRPr>
          </a:p>
        </p:txBody>
      </p:sp>
      <p:sp>
        <p:nvSpPr>
          <p:cNvPr id="28" name="TextBox 27"/>
          <p:cNvSpPr txBox="1"/>
          <p:nvPr/>
        </p:nvSpPr>
        <p:spPr>
          <a:xfrm>
            <a:off x="4876800" y="3429000"/>
            <a:ext cx="3326103" cy="2862322"/>
          </a:xfrm>
          <a:prstGeom prst="rect">
            <a:avLst/>
          </a:prstGeom>
          <a:noFill/>
          <a:ln>
            <a:solidFill>
              <a:schemeClr val="tx1"/>
            </a:solidFill>
          </a:ln>
        </p:spPr>
        <p:txBody>
          <a:bodyPr wrap="none" rtlCol="0">
            <a:spAutoFit/>
          </a:bodyPr>
          <a:lstStyle/>
          <a:p>
            <a:r>
              <a:rPr lang="en-US" dirty="0" smtClean="0"/>
              <a:t>If(</a:t>
            </a:r>
            <a:r>
              <a:rPr lang="en-US" dirty="0" smtClean="0">
                <a:solidFill>
                  <a:srgbClr val="00B050"/>
                </a:solidFill>
              </a:rPr>
              <a:t>distance&lt;1</a:t>
            </a:r>
            <a:r>
              <a:rPr lang="en-US" dirty="0" smtClean="0"/>
              <a:t>){</a:t>
            </a:r>
          </a:p>
          <a:p>
            <a:r>
              <a:rPr lang="en-US" dirty="0"/>
              <a:t> </a:t>
            </a:r>
            <a:r>
              <a:rPr lang="en-US" dirty="0" smtClean="0"/>
              <a:t>  </a:t>
            </a:r>
            <a:r>
              <a:rPr lang="en-US" dirty="0" err="1" smtClean="0">
                <a:solidFill>
                  <a:srgbClr val="0070C0"/>
                </a:solidFill>
              </a:rPr>
              <a:t>Serial.println</a:t>
            </a:r>
            <a:r>
              <a:rPr lang="en-US" dirty="0" smtClean="0">
                <a:solidFill>
                  <a:srgbClr val="0070C0"/>
                </a:solidFill>
              </a:rPr>
              <a:t>(“let’s walk”);</a:t>
            </a:r>
          </a:p>
          <a:p>
            <a:r>
              <a:rPr lang="en-US" dirty="0" smtClean="0"/>
              <a:t>}else if (</a:t>
            </a:r>
            <a:r>
              <a:rPr lang="en-US" dirty="0" smtClean="0">
                <a:solidFill>
                  <a:srgbClr val="00B050"/>
                </a:solidFill>
              </a:rPr>
              <a:t>distance&lt;5</a:t>
            </a:r>
            <a:r>
              <a:rPr lang="en-US" dirty="0" smtClean="0"/>
              <a:t>){</a:t>
            </a:r>
          </a:p>
          <a:p>
            <a:r>
              <a:rPr lang="en-US" dirty="0"/>
              <a:t> </a:t>
            </a:r>
            <a:r>
              <a:rPr lang="en-US" dirty="0" smtClean="0"/>
              <a:t>  </a:t>
            </a:r>
            <a:r>
              <a:rPr lang="en-US" dirty="0" err="1" smtClean="0">
                <a:solidFill>
                  <a:srgbClr val="0070C0"/>
                </a:solidFill>
              </a:rPr>
              <a:t>Serial.println</a:t>
            </a:r>
            <a:r>
              <a:rPr lang="en-US" dirty="0" smtClean="0">
                <a:solidFill>
                  <a:srgbClr val="0070C0"/>
                </a:solidFill>
              </a:rPr>
              <a:t>(“let’s take a bus”);</a:t>
            </a:r>
          </a:p>
          <a:p>
            <a:r>
              <a:rPr lang="en-US" dirty="0" smtClean="0"/>
              <a:t>}else if (</a:t>
            </a:r>
            <a:r>
              <a:rPr lang="en-US" dirty="0" smtClean="0">
                <a:solidFill>
                  <a:srgbClr val="00B050"/>
                </a:solidFill>
              </a:rPr>
              <a:t>distance&lt;100</a:t>
            </a:r>
            <a:r>
              <a:rPr lang="en-US" dirty="0" smtClean="0"/>
              <a:t>){</a:t>
            </a:r>
          </a:p>
          <a:p>
            <a:r>
              <a:rPr lang="en-US" dirty="0"/>
              <a:t> </a:t>
            </a:r>
            <a:r>
              <a:rPr lang="en-US" dirty="0" smtClean="0"/>
              <a:t>  </a:t>
            </a:r>
            <a:r>
              <a:rPr lang="en-US" dirty="0" err="1" smtClean="0">
                <a:solidFill>
                  <a:srgbClr val="0070C0"/>
                </a:solidFill>
              </a:rPr>
              <a:t>Serial.println</a:t>
            </a:r>
            <a:r>
              <a:rPr lang="en-US" dirty="0" smtClean="0">
                <a:solidFill>
                  <a:srgbClr val="0070C0"/>
                </a:solidFill>
              </a:rPr>
              <a:t>(“let’s drive”);</a:t>
            </a:r>
          </a:p>
          <a:p>
            <a:r>
              <a:rPr lang="en-US" dirty="0"/>
              <a:t>e</a:t>
            </a:r>
            <a:r>
              <a:rPr lang="en-US" dirty="0" smtClean="0"/>
              <a:t>lse{</a:t>
            </a:r>
          </a:p>
          <a:p>
            <a:r>
              <a:rPr lang="en-US" dirty="0"/>
              <a:t> </a:t>
            </a:r>
            <a:r>
              <a:rPr lang="en-US" dirty="0" smtClean="0"/>
              <a:t>  </a:t>
            </a:r>
            <a:r>
              <a:rPr lang="en-US" dirty="0" err="1" smtClean="0">
                <a:solidFill>
                  <a:srgbClr val="0070C0"/>
                </a:solidFill>
              </a:rPr>
              <a:t>Serial.println</a:t>
            </a:r>
            <a:r>
              <a:rPr lang="en-US" dirty="0" smtClean="0">
                <a:solidFill>
                  <a:srgbClr val="0070C0"/>
                </a:solidFill>
              </a:rPr>
              <a:t>(“Let’s fly!!”);</a:t>
            </a:r>
          </a:p>
          <a:p>
            <a:r>
              <a:rPr lang="en-US" dirty="0"/>
              <a:t>}</a:t>
            </a:r>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25393102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92" y="-65788"/>
            <a:ext cx="8229600" cy="1143000"/>
          </a:xfrm>
        </p:spPr>
        <p:txBody>
          <a:bodyPr/>
          <a:lstStyle/>
          <a:p>
            <a:r>
              <a:rPr lang="en-US" dirty="0" smtClean="0"/>
              <a:t>STOP</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418700" y="3462776"/>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7343250" y="1252321"/>
            <a:ext cx="811163" cy="178597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538692" y="1249796"/>
            <a:ext cx="811163" cy="177104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32453" y="1282153"/>
            <a:ext cx="678391" cy="523220"/>
          </a:xfrm>
          <a:prstGeom prst="rect">
            <a:avLst/>
          </a:prstGeom>
          <a:noFill/>
        </p:spPr>
        <p:txBody>
          <a:bodyPr wrap="none" rtlCol="0">
            <a:spAutoFit/>
          </a:bodyPr>
          <a:lstStyle/>
          <a:p>
            <a:r>
              <a:rPr lang="en-US" sz="1400" dirty="0"/>
              <a:t>Right </a:t>
            </a:r>
          </a:p>
          <a:p>
            <a:r>
              <a:rPr lang="en-US" sz="1400" dirty="0"/>
              <a:t>Sensor</a:t>
            </a:r>
          </a:p>
        </p:txBody>
      </p:sp>
      <p:sp>
        <p:nvSpPr>
          <p:cNvPr id="15" name="TextBox 14"/>
          <p:cNvSpPr txBox="1"/>
          <p:nvPr/>
        </p:nvSpPr>
        <p:spPr>
          <a:xfrm>
            <a:off x="6574439" y="1272330"/>
            <a:ext cx="678391" cy="523220"/>
          </a:xfrm>
          <a:prstGeom prst="rect">
            <a:avLst/>
          </a:prstGeom>
          <a:noFill/>
        </p:spPr>
        <p:txBody>
          <a:bodyPr wrap="none" rtlCol="0">
            <a:spAutoFit/>
          </a:bodyPr>
          <a:lstStyle/>
          <a:p>
            <a:r>
              <a:rPr lang="en-US" sz="1400" dirty="0"/>
              <a:t>Left </a:t>
            </a:r>
          </a:p>
          <a:p>
            <a:r>
              <a:rPr lang="en-US" sz="1400" dirty="0"/>
              <a:t>Sensor</a:t>
            </a:r>
          </a:p>
        </p:txBody>
      </p:sp>
      <p:sp>
        <p:nvSpPr>
          <p:cNvPr id="17" name="TextBox 16"/>
          <p:cNvSpPr txBox="1"/>
          <p:nvPr/>
        </p:nvSpPr>
        <p:spPr>
          <a:xfrm>
            <a:off x="6944273" y="613580"/>
            <a:ext cx="618439" cy="369332"/>
          </a:xfrm>
          <a:prstGeom prst="rect">
            <a:avLst/>
          </a:prstGeom>
          <a:noFill/>
        </p:spPr>
        <p:txBody>
          <a:bodyPr wrap="none" rtlCol="0">
            <a:spAutoFit/>
          </a:bodyPr>
          <a:lstStyle/>
          <a:p>
            <a:r>
              <a:rPr lang="en-US" b="1" dirty="0"/>
              <a:t>Stop</a:t>
            </a:r>
          </a:p>
        </p:txBody>
      </p:sp>
      <p:sp>
        <p:nvSpPr>
          <p:cNvPr id="3" name="Hexagon 2"/>
          <p:cNvSpPr/>
          <p:nvPr/>
        </p:nvSpPr>
        <p:spPr>
          <a:xfrm>
            <a:off x="7604265" y="643062"/>
            <a:ext cx="256345" cy="264931"/>
          </a:xfrm>
          <a:prstGeom prst="hexag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995192" y="2447595"/>
            <a:ext cx="29098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86767" y="2556142"/>
            <a:ext cx="2208425" cy="369332"/>
          </a:xfrm>
          <a:prstGeom prst="rect">
            <a:avLst/>
          </a:prstGeom>
          <a:noFill/>
        </p:spPr>
        <p:txBody>
          <a:bodyPr wrap="none" rtlCol="0">
            <a:spAutoFit/>
          </a:bodyPr>
          <a:lstStyle/>
          <a:p>
            <a:r>
              <a:rPr lang="en-US" dirty="0" smtClean="0">
                <a:solidFill>
                  <a:srgbClr val="FF0000"/>
                </a:solidFill>
              </a:rPr>
              <a:t>COLLISION_DISTANCE</a:t>
            </a:r>
            <a:endParaRPr lang="en-US" dirty="0">
              <a:solidFill>
                <a:srgbClr val="FF0000"/>
              </a:solidFill>
            </a:endParaRPr>
          </a:p>
        </p:txBody>
      </p:sp>
      <p:sp>
        <p:nvSpPr>
          <p:cNvPr id="18" name="Rectangle 17"/>
          <p:cNvSpPr/>
          <p:nvPr/>
        </p:nvSpPr>
        <p:spPr>
          <a:xfrm>
            <a:off x="6259292" y="2529466"/>
            <a:ext cx="224647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sp>
        <p:nvSpPr>
          <p:cNvPr id="4" name="TextBox 3"/>
          <p:cNvSpPr txBox="1"/>
          <p:nvPr/>
        </p:nvSpPr>
        <p:spPr>
          <a:xfrm>
            <a:off x="185468" y="1833024"/>
            <a:ext cx="3596818" cy="1754326"/>
          </a:xfrm>
          <a:prstGeom prst="rect">
            <a:avLst/>
          </a:prstGeom>
          <a:noFill/>
          <a:ln>
            <a:solidFill>
              <a:schemeClr val="tx1"/>
            </a:solidFill>
          </a:ln>
        </p:spPr>
        <p:txBody>
          <a:bodyPr wrap="none" rtlCol="0">
            <a:spAutoFit/>
          </a:bodyPr>
          <a:lstStyle/>
          <a:p>
            <a:r>
              <a:rPr lang="en-US" dirty="0" smtClean="0">
                <a:solidFill>
                  <a:srgbClr val="FF0000"/>
                </a:solidFill>
              </a:rPr>
              <a:t>COLLISION_DISTANCE</a:t>
            </a:r>
            <a:r>
              <a:rPr lang="en-US" dirty="0" smtClean="0"/>
              <a:t> is the </a:t>
            </a:r>
            <a:br>
              <a:rPr lang="en-US" dirty="0" smtClean="0"/>
            </a:br>
            <a:r>
              <a:rPr lang="en-US" dirty="0" smtClean="0"/>
              <a:t>distance in which the object </a:t>
            </a:r>
            <a:br>
              <a:rPr lang="en-US" dirty="0" smtClean="0"/>
            </a:br>
            <a:r>
              <a:rPr lang="en-US" dirty="0" smtClean="0"/>
              <a:t>is too close to steer around to avoid.</a:t>
            </a:r>
          </a:p>
          <a:p>
            <a:endParaRPr lang="en-US" dirty="0"/>
          </a:p>
          <a:p>
            <a:r>
              <a:rPr lang="en-US" dirty="0" smtClean="0"/>
              <a:t>By experiment this is about 3cm</a:t>
            </a:r>
            <a:br>
              <a:rPr lang="en-US" dirty="0" smtClean="0"/>
            </a:br>
            <a:endParaRPr lang="en-US" dirty="0" smtClean="0"/>
          </a:p>
        </p:txBody>
      </p:sp>
      <p:sp>
        <p:nvSpPr>
          <p:cNvPr id="20" name="TextBox 19"/>
          <p:cNvSpPr txBox="1"/>
          <p:nvPr/>
        </p:nvSpPr>
        <p:spPr>
          <a:xfrm>
            <a:off x="781470" y="4312919"/>
            <a:ext cx="4267194" cy="1754326"/>
          </a:xfrm>
          <a:prstGeom prst="rect">
            <a:avLst/>
          </a:prstGeom>
          <a:noFill/>
          <a:ln>
            <a:solidFill>
              <a:srgbClr val="0066FF"/>
            </a:solidFill>
          </a:ln>
        </p:spPr>
        <p:txBody>
          <a:bodyPr wrap="none" rtlCol="0">
            <a:spAutoFit/>
          </a:bodyPr>
          <a:lstStyle/>
          <a:p>
            <a:r>
              <a:rPr lang="en-US" dirty="0" err="1" smtClean="0">
                <a:solidFill>
                  <a:srgbClr val="0066FF"/>
                </a:solidFill>
              </a:rPr>
              <a:t>const</a:t>
            </a:r>
            <a:r>
              <a:rPr lang="en-US" dirty="0" smtClean="0">
                <a:solidFill>
                  <a:srgbClr val="0066FF"/>
                </a:solidFill>
              </a:rPr>
              <a:t> in COLLISION_DISTANCE=3;</a:t>
            </a:r>
          </a:p>
          <a:p>
            <a:endParaRPr lang="en-US" dirty="0" smtClean="0">
              <a:solidFill>
                <a:srgbClr val="0066FF"/>
              </a:solidFill>
            </a:endParaRPr>
          </a:p>
          <a:p>
            <a:r>
              <a:rPr lang="en-US" dirty="0" smtClean="0">
                <a:solidFill>
                  <a:srgbClr val="0066FF"/>
                </a:solidFill>
              </a:rPr>
              <a:t>If ((</a:t>
            </a:r>
            <a:r>
              <a:rPr lang="en-US" dirty="0" err="1">
                <a:solidFill>
                  <a:srgbClr val="0066FF"/>
                </a:solidFill>
              </a:rPr>
              <a:t>R</a:t>
            </a:r>
            <a:r>
              <a:rPr lang="en-US" dirty="0" err="1" smtClean="0">
                <a:solidFill>
                  <a:srgbClr val="0066FF"/>
                </a:solidFill>
              </a:rPr>
              <a:t>ightDistance</a:t>
            </a:r>
            <a:r>
              <a:rPr lang="en-US" dirty="0" smtClean="0">
                <a:solidFill>
                  <a:srgbClr val="0066FF"/>
                </a:solidFill>
              </a:rPr>
              <a:t>&lt;COLLISION_DISTANCE) ||</a:t>
            </a:r>
          </a:p>
          <a:p>
            <a:r>
              <a:rPr lang="en-US" dirty="0">
                <a:solidFill>
                  <a:srgbClr val="0066FF"/>
                </a:solidFill>
              </a:rPr>
              <a:t> </a:t>
            </a:r>
            <a:r>
              <a:rPr lang="en-US" dirty="0" smtClean="0">
                <a:solidFill>
                  <a:srgbClr val="0066FF"/>
                </a:solidFill>
              </a:rPr>
              <a:t>    (</a:t>
            </a:r>
            <a:r>
              <a:rPr lang="en-US" dirty="0" err="1" smtClean="0">
                <a:solidFill>
                  <a:srgbClr val="0066FF"/>
                </a:solidFill>
              </a:rPr>
              <a:t>LeftDistance</a:t>
            </a:r>
            <a:r>
              <a:rPr lang="en-US" dirty="0" smtClean="0">
                <a:solidFill>
                  <a:srgbClr val="0066FF"/>
                </a:solidFill>
              </a:rPr>
              <a:t>&lt;COLLISION_DISTANCE)){</a:t>
            </a:r>
          </a:p>
          <a:p>
            <a:r>
              <a:rPr lang="en-US" dirty="0">
                <a:solidFill>
                  <a:srgbClr val="0066FF"/>
                </a:solidFill>
              </a:rPr>
              <a:t> </a:t>
            </a:r>
            <a:r>
              <a:rPr lang="en-US" dirty="0" smtClean="0">
                <a:solidFill>
                  <a:srgbClr val="0066FF"/>
                </a:solidFill>
              </a:rPr>
              <a:t>     </a:t>
            </a:r>
            <a:r>
              <a:rPr lang="en-US" dirty="0" err="1" smtClean="0">
                <a:solidFill>
                  <a:srgbClr val="0066FF"/>
                </a:solidFill>
              </a:rPr>
              <a:t>StandStill</a:t>
            </a:r>
            <a:r>
              <a:rPr lang="en-US" dirty="0" smtClean="0">
                <a:solidFill>
                  <a:srgbClr val="0066FF"/>
                </a:solidFill>
              </a:rPr>
              <a:t>(1);</a:t>
            </a:r>
          </a:p>
          <a:p>
            <a:r>
              <a:rPr lang="en-US" dirty="0" smtClean="0">
                <a:solidFill>
                  <a:srgbClr val="0066FF"/>
                </a:solidFill>
              </a:rPr>
              <a:t>}</a:t>
            </a:r>
          </a:p>
        </p:txBody>
      </p:sp>
      <p:sp>
        <p:nvSpPr>
          <p:cNvPr id="8" name="TextBox 7"/>
          <p:cNvSpPr txBox="1"/>
          <p:nvPr/>
        </p:nvSpPr>
        <p:spPr>
          <a:xfrm>
            <a:off x="288001" y="907993"/>
            <a:ext cx="5254131" cy="646331"/>
          </a:xfrm>
          <a:prstGeom prst="rect">
            <a:avLst/>
          </a:prstGeom>
          <a:noFill/>
        </p:spPr>
        <p:txBody>
          <a:bodyPr wrap="none" rtlCol="0">
            <a:spAutoFit/>
          </a:bodyPr>
          <a:lstStyle/>
          <a:p>
            <a:r>
              <a:rPr lang="en-US" dirty="0" smtClean="0"/>
              <a:t>If an object is closer than the </a:t>
            </a:r>
            <a:r>
              <a:rPr lang="en-US" dirty="0" smtClean="0">
                <a:solidFill>
                  <a:srgbClr val="FF0000"/>
                </a:solidFill>
              </a:rPr>
              <a:t>COLLISION_DISTANCE</a:t>
            </a:r>
            <a:r>
              <a:rPr lang="en-US" dirty="0" smtClean="0"/>
              <a:t> in </a:t>
            </a:r>
            <a:br>
              <a:rPr lang="en-US" dirty="0" smtClean="0"/>
            </a:br>
            <a:r>
              <a:rPr lang="en-US" dirty="0" smtClean="0"/>
              <a:t>either the right or left side, then stop</a:t>
            </a:r>
            <a:endParaRPr lang="en-US" dirty="0"/>
          </a:p>
        </p:txBody>
      </p:sp>
      <p:sp>
        <p:nvSpPr>
          <p:cNvPr id="6" name="TextBox 5"/>
          <p:cNvSpPr txBox="1"/>
          <p:nvPr/>
        </p:nvSpPr>
        <p:spPr>
          <a:xfrm>
            <a:off x="152400" y="4082534"/>
            <a:ext cx="667170" cy="369332"/>
          </a:xfrm>
          <a:prstGeom prst="rect">
            <a:avLst/>
          </a:prstGeom>
          <a:noFill/>
        </p:spPr>
        <p:txBody>
          <a:bodyPr wrap="none" rtlCol="0">
            <a:spAutoFit/>
          </a:bodyPr>
          <a:lstStyle/>
          <a:p>
            <a:r>
              <a:rPr lang="en-US" b="1" dirty="0" smtClean="0">
                <a:solidFill>
                  <a:srgbClr val="0066FF"/>
                </a:solidFill>
              </a:rPr>
              <a:t>Code</a:t>
            </a:r>
            <a:endParaRPr lang="en-US" b="1" dirty="0">
              <a:solidFill>
                <a:srgbClr val="0066FF"/>
              </a:solidFill>
            </a:endParaRPr>
          </a:p>
        </p:txBody>
      </p:sp>
      <p:cxnSp>
        <p:nvCxnSpPr>
          <p:cNvPr id="9" name="Straight Arrow Connector 8"/>
          <p:cNvCxnSpPr/>
          <p:nvPr/>
        </p:nvCxnSpPr>
        <p:spPr>
          <a:xfrm>
            <a:off x="6131500" y="2499652"/>
            <a:ext cx="0" cy="560536"/>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48684" y="2595254"/>
            <a:ext cx="583814" cy="369332"/>
          </a:xfrm>
          <a:prstGeom prst="rect">
            <a:avLst/>
          </a:prstGeom>
          <a:noFill/>
        </p:spPr>
        <p:txBody>
          <a:bodyPr wrap="none" rtlCol="0">
            <a:spAutoFit/>
          </a:bodyPr>
          <a:lstStyle/>
          <a:p>
            <a:r>
              <a:rPr lang="en-US" dirty="0" smtClean="0"/>
              <a:t>3cm</a:t>
            </a:r>
            <a:endParaRPr lang="en-US" dirty="0"/>
          </a:p>
        </p:txBody>
      </p:sp>
      <p:sp>
        <p:nvSpPr>
          <p:cNvPr id="21" name="TextBox 20"/>
          <p:cNvSpPr txBox="1"/>
          <p:nvPr/>
        </p:nvSpPr>
        <p:spPr>
          <a:xfrm>
            <a:off x="5680550" y="5562600"/>
            <a:ext cx="3060646" cy="369332"/>
          </a:xfrm>
          <a:prstGeom prst="rect">
            <a:avLst/>
          </a:prstGeom>
          <a:noFill/>
        </p:spPr>
        <p:txBody>
          <a:bodyPr wrap="none" rtlCol="0">
            <a:spAutoFit/>
          </a:bodyPr>
          <a:lstStyle/>
          <a:p>
            <a:r>
              <a:rPr lang="en-US" dirty="0" smtClean="0"/>
              <a:t>|| symbol represent logical OR</a:t>
            </a:r>
            <a:endParaRPr lang="en-US" dirty="0"/>
          </a:p>
        </p:txBody>
      </p:sp>
    </p:spTree>
    <p:extLst>
      <p:ext uri="{BB962C8B-B14F-4D97-AF65-F5344CB8AC3E}">
        <p14:creationId xmlns:p14="http://schemas.microsoft.com/office/powerpoint/2010/main" val="20695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337"/>
            <a:ext cx="8229600" cy="1143000"/>
          </a:xfrm>
        </p:spPr>
        <p:txBody>
          <a:bodyPr/>
          <a:lstStyle/>
          <a:p>
            <a:r>
              <a:rPr lang="en-US" dirty="0" smtClean="0"/>
              <a:t>RIGHT TURN</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062308" y="4063181"/>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6986858" y="1852726"/>
            <a:ext cx="811163" cy="178597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182300" y="1850201"/>
            <a:ext cx="811163" cy="177104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29238" y="1066800"/>
            <a:ext cx="819455" cy="646331"/>
          </a:xfrm>
          <a:prstGeom prst="rect">
            <a:avLst/>
          </a:prstGeom>
          <a:noFill/>
        </p:spPr>
        <p:txBody>
          <a:bodyPr wrap="none" rtlCol="0">
            <a:spAutoFit/>
          </a:bodyPr>
          <a:lstStyle/>
          <a:p>
            <a:r>
              <a:rPr lang="en-US" dirty="0"/>
              <a:t>Right </a:t>
            </a:r>
          </a:p>
          <a:p>
            <a:r>
              <a:rPr lang="en-US" dirty="0"/>
              <a:t>Sensor</a:t>
            </a:r>
          </a:p>
        </p:txBody>
      </p:sp>
      <p:sp>
        <p:nvSpPr>
          <p:cNvPr id="15" name="TextBox 14"/>
          <p:cNvSpPr txBox="1"/>
          <p:nvPr/>
        </p:nvSpPr>
        <p:spPr>
          <a:xfrm>
            <a:off x="5410200" y="1219200"/>
            <a:ext cx="819455" cy="646331"/>
          </a:xfrm>
          <a:prstGeom prst="rect">
            <a:avLst/>
          </a:prstGeom>
          <a:noFill/>
        </p:spPr>
        <p:txBody>
          <a:bodyPr wrap="none" rtlCol="0">
            <a:spAutoFit/>
          </a:bodyPr>
          <a:lstStyle/>
          <a:p>
            <a:r>
              <a:rPr lang="en-US" dirty="0"/>
              <a:t>Left </a:t>
            </a:r>
          </a:p>
          <a:p>
            <a:r>
              <a:rPr lang="en-US" dirty="0"/>
              <a:t>Sensor</a:t>
            </a:r>
          </a:p>
        </p:txBody>
      </p:sp>
      <p:sp>
        <p:nvSpPr>
          <p:cNvPr id="19" name="Rectangle 18"/>
          <p:cNvSpPr/>
          <p:nvPr/>
        </p:nvSpPr>
        <p:spPr>
          <a:xfrm>
            <a:off x="5340295" y="5616481"/>
            <a:ext cx="3485497" cy="646331"/>
          </a:xfrm>
          <a:prstGeom prst="rect">
            <a:avLst/>
          </a:prstGeom>
        </p:spPr>
        <p:txBody>
          <a:bodyPr wrap="square">
            <a:spAutoFit/>
          </a:bodyPr>
          <a:lstStyle/>
          <a:p>
            <a:r>
              <a:rPr lang="en-US" dirty="0"/>
              <a:t> if an obstacle is really close to both the right and left sensor stop</a:t>
            </a:r>
          </a:p>
        </p:txBody>
      </p:sp>
      <p:cxnSp>
        <p:nvCxnSpPr>
          <p:cNvPr id="5" name="Straight Connector 4"/>
          <p:cNvCxnSpPr/>
          <p:nvPr/>
        </p:nvCxnSpPr>
        <p:spPr>
          <a:xfrm>
            <a:off x="5638800" y="3048000"/>
            <a:ext cx="29098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7937" y="1981200"/>
            <a:ext cx="290989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11" idx="3"/>
          </p:cNvCxnSpPr>
          <p:nvPr/>
        </p:nvCxnSpPr>
        <p:spPr>
          <a:xfrm rot="16200000" flipV="1">
            <a:off x="5391740" y="2082155"/>
            <a:ext cx="1490662" cy="1593551"/>
          </a:xfrm>
          <a:prstGeom prst="curvedConnector2">
            <a:avLst/>
          </a:prstGeom>
          <a:ln w="571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7146" y="2861441"/>
            <a:ext cx="2208425" cy="369332"/>
          </a:xfrm>
          <a:prstGeom prst="rect">
            <a:avLst/>
          </a:prstGeom>
          <a:noFill/>
        </p:spPr>
        <p:txBody>
          <a:bodyPr wrap="none" rtlCol="0">
            <a:spAutoFit/>
          </a:bodyPr>
          <a:lstStyle/>
          <a:p>
            <a:r>
              <a:rPr lang="en-US" dirty="0" smtClean="0">
                <a:solidFill>
                  <a:srgbClr val="FF0000"/>
                </a:solidFill>
              </a:rPr>
              <a:t>COLLISION_DISTANCE</a:t>
            </a:r>
            <a:endParaRPr lang="en-US" dirty="0">
              <a:solidFill>
                <a:srgbClr val="FF0000"/>
              </a:solidFill>
            </a:endParaRPr>
          </a:p>
        </p:txBody>
      </p:sp>
      <p:sp>
        <p:nvSpPr>
          <p:cNvPr id="26" name="TextBox 25"/>
          <p:cNvSpPr txBox="1"/>
          <p:nvPr/>
        </p:nvSpPr>
        <p:spPr>
          <a:xfrm>
            <a:off x="3201775" y="1716835"/>
            <a:ext cx="2103076" cy="369332"/>
          </a:xfrm>
          <a:prstGeom prst="rect">
            <a:avLst/>
          </a:prstGeom>
          <a:noFill/>
        </p:spPr>
        <p:txBody>
          <a:bodyPr wrap="none" rtlCol="0">
            <a:spAutoFit/>
          </a:bodyPr>
          <a:lstStyle/>
          <a:p>
            <a:r>
              <a:rPr lang="en-US" dirty="0" smtClean="0">
                <a:solidFill>
                  <a:srgbClr val="00B050"/>
                </a:solidFill>
              </a:rPr>
              <a:t>TURNING_DISTANCE</a:t>
            </a:r>
            <a:endParaRPr lang="en-US" dirty="0">
              <a:solidFill>
                <a:srgbClr val="00B050"/>
              </a:solidFill>
            </a:endParaRPr>
          </a:p>
        </p:txBody>
      </p:sp>
      <p:sp>
        <p:nvSpPr>
          <p:cNvPr id="27" name="TextBox 26"/>
          <p:cNvSpPr txBox="1"/>
          <p:nvPr/>
        </p:nvSpPr>
        <p:spPr>
          <a:xfrm>
            <a:off x="76200" y="761487"/>
            <a:ext cx="3011557" cy="2308324"/>
          </a:xfrm>
          <a:prstGeom prst="rect">
            <a:avLst/>
          </a:prstGeom>
          <a:noFill/>
        </p:spPr>
        <p:txBody>
          <a:bodyPr wrap="square" rtlCol="0">
            <a:spAutoFit/>
          </a:bodyPr>
          <a:lstStyle/>
          <a:p>
            <a:r>
              <a:rPr lang="en-US" dirty="0" smtClean="0">
                <a:solidFill>
                  <a:srgbClr val="00B050"/>
                </a:solidFill>
              </a:rPr>
              <a:t>TURNING_DISTANCE</a:t>
            </a:r>
            <a:r>
              <a:rPr lang="en-US" dirty="0" smtClean="0"/>
              <a:t> is the </a:t>
            </a:r>
            <a:br>
              <a:rPr lang="en-US" dirty="0" smtClean="0"/>
            </a:br>
            <a:r>
              <a:rPr lang="en-US" dirty="0" smtClean="0"/>
              <a:t>distance in which the robot needs to begin turning to steer around the object</a:t>
            </a:r>
          </a:p>
          <a:p>
            <a:endParaRPr lang="en-US" dirty="0"/>
          </a:p>
          <a:p>
            <a:r>
              <a:rPr lang="en-US" dirty="0" smtClean="0"/>
              <a:t>By experiment this is about 15cm</a:t>
            </a:r>
            <a:br>
              <a:rPr lang="en-US" dirty="0" smtClean="0"/>
            </a:br>
            <a:endParaRPr lang="en-US" dirty="0" smtClean="0"/>
          </a:p>
        </p:txBody>
      </p:sp>
      <p:sp>
        <p:nvSpPr>
          <p:cNvPr id="28" name="TextBox 27"/>
          <p:cNvSpPr txBox="1"/>
          <p:nvPr/>
        </p:nvSpPr>
        <p:spPr>
          <a:xfrm>
            <a:off x="533400" y="4876800"/>
            <a:ext cx="4461723" cy="1754326"/>
          </a:xfrm>
          <a:prstGeom prst="rect">
            <a:avLst/>
          </a:prstGeom>
          <a:noFill/>
          <a:ln>
            <a:solidFill>
              <a:srgbClr val="0066FF"/>
            </a:solidFill>
          </a:ln>
        </p:spPr>
        <p:txBody>
          <a:bodyPr wrap="square" rtlCol="0">
            <a:spAutoFit/>
          </a:bodyPr>
          <a:lstStyle/>
          <a:p>
            <a:r>
              <a:rPr lang="en-US" dirty="0" err="1">
                <a:solidFill>
                  <a:srgbClr val="0066FF"/>
                </a:solidFill>
              </a:rPr>
              <a:t>c</a:t>
            </a:r>
            <a:r>
              <a:rPr lang="en-US" dirty="0" err="1" smtClean="0">
                <a:solidFill>
                  <a:srgbClr val="0066FF"/>
                </a:solidFill>
              </a:rPr>
              <a:t>onst</a:t>
            </a:r>
            <a:r>
              <a:rPr lang="en-US" dirty="0" smtClean="0">
                <a:solidFill>
                  <a:srgbClr val="0066FF"/>
                </a:solidFill>
              </a:rPr>
              <a:t> </a:t>
            </a:r>
            <a:r>
              <a:rPr lang="en-US" dirty="0" err="1" smtClean="0">
                <a:solidFill>
                  <a:srgbClr val="0066FF"/>
                </a:solidFill>
              </a:rPr>
              <a:t>int</a:t>
            </a:r>
            <a:r>
              <a:rPr lang="en-US" dirty="0" smtClean="0">
                <a:solidFill>
                  <a:srgbClr val="0066FF"/>
                </a:solidFill>
              </a:rPr>
              <a:t> TURNING_DISTANCE=15;</a:t>
            </a:r>
          </a:p>
          <a:p>
            <a:endParaRPr lang="en-US" dirty="0">
              <a:solidFill>
                <a:srgbClr val="0066FF"/>
              </a:solidFill>
            </a:endParaRPr>
          </a:p>
          <a:p>
            <a:endParaRPr lang="en-US" dirty="0" smtClean="0">
              <a:solidFill>
                <a:srgbClr val="0066FF"/>
              </a:solidFill>
            </a:endParaRPr>
          </a:p>
          <a:p>
            <a:r>
              <a:rPr lang="en-US" dirty="0" smtClean="0">
                <a:solidFill>
                  <a:srgbClr val="0066FF"/>
                </a:solidFill>
              </a:rPr>
              <a:t>If (</a:t>
            </a:r>
            <a:r>
              <a:rPr lang="en-US" dirty="0" err="1" smtClean="0">
                <a:solidFill>
                  <a:srgbClr val="0066FF"/>
                </a:solidFill>
              </a:rPr>
              <a:t>RightDistance</a:t>
            </a:r>
            <a:r>
              <a:rPr lang="en-US" dirty="0" smtClean="0">
                <a:solidFill>
                  <a:srgbClr val="0066FF"/>
                </a:solidFill>
              </a:rPr>
              <a:t>&lt;TURNING_DISTANCE){</a:t>
            </a:r>
          </a:p>
          <a:p>
            <a:r>
              <a:rPr lang="en-US" dirty="0">
                <a:solidFill>
                  <a:srgbClr val="0066FF"/>
                </a:solidFill>
              </a:rPr>
              <a:t> </a:t>
            </a:r>
            <a:r>
              <a:rPr lang="en-US" dirty="0" smtClean="0">
                <a:solidFill>
                  <a:srgbClr val="0066FF"/>
                </a:solidFill>
              </a:rPr>
              <a:t>     </a:t>
            </a:r>
            <a:r>
              <a:rPr lang="en-US" dirty="0" err="1" smtClean="0">
                <a:solidFill>
                  <a:srgbClr val="0066FF"/>
                </a:solidFill>
              </a:rPr>
              <a:t>GoLeft</a:t>
            </a:r>
            <a:r>
              <a:rPr lang="en-US" dirty="0" smtClean="0">
                <a:solidFill>
                  <a:srgbClr val="0066FF"/>
                </a:solidFill>
              </a:rPr>
              <a:t>(3);</a:t>
            </a:r>
          </a:p>
          <a:p>
            <a:r>
              <a:rPr lang="en-US" dirty="0" smtClean="0">
                <a:solidFill>
                  <a:srgbClr val="0066FF"/>
                </a:solidFill>
              </a:rPr>
              <a:t>}</a:t>
            </a:r>
          </a:p>
        </p:txBody>
      </p:sp>
      <p:sp>
        <p:nvSpPr>
          <p:cNvPr id="29" name="TextBox 28"/>
          <p:cNvSpPr txBox="1"/>
          <p:nvPr/>
        </p:nvSpPr>
        <p:spPr>
          <a:xfrm>
            <a:off x="156070" y="3651423"/>
            <a:ext cx="4399198" cy="646331"/>
          </a:xfrm>
          <a:prstGeom prst="rect">
            <a:avLst/>
          </a:prstGeom>
          <a:noFill/>
        </p:spPr>
        <p:txBody>
          <a:bodyPr wrap="square" rtlCol="0">
            <a:spAutoFit/>
          </a:bodyPr>
          <a:lstStyle/>
          <a:p>
            <a:r>
              <a:rPr lang="en-US" dirty="0" smtClean="0"/>
              <a:t>If an object is within </a:t>
            </a:r>
            <a:r>
              <a:rPr lang="en-US" dirty="0" smtClean="0">
                <a:solidFill>
                  <a:srgbClr val="00B050"/>
                </a:solidFill>
              </a:rPr>
              <a:t>TURNING_DISTANCE</a:t>
            </a:r>
            <a:r>
              <a:rPr lang="en-US" dirty="0" smtClean="0"/>
              <a:t> on </a:t>
            </a:r>
            <a:br>
              <a:rPr lang="en-US" dirty="0" smtClean="0"/>
            </a:br>
            <a:r>
              <a:rPr lang="en-US" dirty="0" smtClean="0"/>
              <a:t>the right side, then turn left</a:t>
            </a:r>
            <a:endParaRPr lang="en-US" dirty="0"/>
          </a:p>
        </p:txBody>
      </p:sp>
      <p:sp>
        <p:nvSpPr>
          <p:cNvPr id="30" name="Rectangle 29"/>
          <p:cNvSpPr/>
          <p:nvPr/>
        </p:nvSpPr>
        <p:spPr>
          <a:xfrm>
            <a:off x="7035464" y="2049859"/>
            <a:ext cx="894934" cy="31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cxnSp>
        <p:nvCxnSpPr>
          <p:cNvPr id="18" name="Straight Arrow Connector 17"/>
          <p:cNvCxnSpPr/>
          <p:nvPr/>
        </p:nvCxnSpPr>
        <p:spPr>
          <a:xfrm>
            <a:off x="6087063" y="2049859"/>
            <a:ext cx="50008" cy="164054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6070" y="4434602"/>
            <a:ext cx="667170" cy="369332"/>
          </a:xfrm>
          <a:prstGeom prst="rect">
            <a:avLst/>
          </a:prstGeom>
          <a:noFill/>
        </p:spPr>
        <p:txBody>
          <a:bodyPr wrap="none" rtlCol="0">
            <a:spAutoFit/>
          </a:bodyPr>
          <a:lstStyle/>
          <a:p>
            <a:r>
              <a:rPr lang="en-US" b="1" dirty="0" smtClean="0">
                <a:solidFill>
                  <a:srgbClr val="0066FF"/>
                </a:solidFill>
              </a:rPr>
              <a:t>Code</a:t>
            </a:r>
            <a:endParaRPr lang="en-US" b="1" dirty="0">
              <a:solidFill>
                <a:srgbClr val="0066FF"/>
              </a:solidFill>
            </a:endParaRPr>
          </a:p>
        </p:txBody>
      </p:sp>
    </p:spTree>
    <p:extLst>
      <p:ext uri="{BB962C8B-B14F-4D97-AF65-F5344CB8AC3E}">
        <p14:creationId xmlns:p14="http://schemas.microsoft.com/office/powerpoint/2010/main" val="222742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337"/>
            <a:ext cx="8229600" cy="1143000"/>
          </a:xfrm>
        </p:spPr>
        <p:txBody>
          <a:bodyPr/>
          <a:lstStyle/>
          <a:p>
            <a:r>
              <a:rPr lang="en-US" dirty="0" smtClean="0"/>
              <a:t>LEFT TURN</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062308" y="4063181"/>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6986858" y="1852726"/>
            <a:ext cx="811163" cy="178597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182300" y="1850201"/>
            <a:ext cx="811163" cy="177104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29238" y="1066800"/>
            <a:ext cx="819455" cy="646331"/>
          </a:xfrm>
          <a:prstGeom prst="rect">
            <a:avLst/>
          </a:prstGeom>
          <a:noFill/>
        </p:spPr>
        <p:txBody>
          <a:bodyPr wrap="none" rtlCol="0">
            <a:spAutoFit/>
          </a:bodyPr>
          <a:lstStyle/>
          <a:p>
            <a:r>
              <a:rPr lang="en-US" dirty="0"/>
              <a:t>Right </a:t>
            </a:r>
          </a:p>
          <a:p>
            <a:r>
              <a:rPr lang="en-US" dirty="0"/>
              <a:t>Sensor</a:t>
            </a:r>
          </a:p>
        </p:txBody>
      </p:sp>
      <p:sp>
        <p:nvSpPr>
          <p:cNvPr id="15" name="TextBox 14"/>
          <p:cNvSpPr txBox="1"/>
          <p:nvPr/>
        </p:nvSpPr>
        <p:spPr>
          <a:xfrm>
            <a:off x="5410200" y="1219200"/>
            <a:ext cx="819455" cy="646331"/>
          </a:xfrm>
          <a:prstGeom prst="rect">
            <a:avLst/>
          </a:prstGeom>
          <a:noFill/>
        </p:spPr>
        <p:txBody>
          <a:bodyPr wrap="none" rtlCol="0">
            <a:spAutoFit/>
          </a:bodyPr>
          <a:lstStyle/>
          <a:p>
            <a:r>
              <a:rPr lang="en-US" dirty="0"/>
              <a:t>Left </a:t>
            </a:r>
          </a:p>
          <a:p>
            <a:r>
              <a:rPr lang="en-US" dirty="0"/>
              <a:t>Sensor</a:t>
            </a:r>
          </a:p>
        </p:txBody>
      </p:sp>
      <p:sp>
        <p:nvSpPr>
          <p:cNvPr id="19" name="Rectangle 18"/>
          <p:cNvSpPr/>
          <p:nvPr/>
        </p:nvSpPr>
        <p:spPr>
          <a:xfrm>
            <a:off x="5340295" y="5616481"/>
            <a:ext cx="3485497" cy="646331"/>
          </a:xfrm>
          <a:prstGeom prst="rect">
            <a:avLst/>
          </a:prstGeom>
        </p:spPr>
        <p:txBody>
          <a:bodyPr wrap="square">
            <a:spAutoFit/>
          </a:bodyPr>
          <a:lstStyle/>
          <a:p>
            <a:r>
              <a:rPr lang="en-US" dirty="0"/>
              <a:t> if an obstacle is really close to both the right and left sensor stop</a:t>
            </a:r>
          </a:p>
        </p:txBody>
      </p:sp>
      <p:cxnSp>
        <p:nvCxnSpPr>
          <p:cNvPr id="5" name="Straight Connector 4"/>
          <p:cNvCxnSpPr/>
          <p:nvPr/>
        </p:nvCxnSpPr>
        <p:spPr>
          <a:xfrm>
            <a:off x="5638800" y="3048000"/>
            <a:ext cx="29098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7937" y="1981200"/>
            <a:ext cx="290989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7146" y="2861441"/>
            <a:ext cx="2208425" cy="369332"/>
          </a:xfrm>
          <a:prstGeom prst="rect">
            <a:avLst/>
          </a:prstGeom>
          <a:noFill/>
        </p:spPr>
        <p:txBody>
          <a:bodyPr wrap="none" rtlCol="0">
            <a:spAutoFit/>
          </a:bodyPr>
          <a:lstStyle/>
          <a:p>
            <a:r>
              <a:rPr lang="en-US" dirty="0" smtClean="0">
                <a:solidFill>
                  <a:srgbClr val="FF0000"/>
                </a:solidFill>
              </a:rPr>
              <a:t>COLLISION_DISTANCE</a:t>
            </a:r>
            <a:endParaRPr lang="en-US" dirty="0">
              <a:solidFill>
                <a:srgbClr val="FF0000"/>
              </a:solidFill>
            </a:endParaRPr>
          </a:p>
        </p:txBody>
      </p:sp>
      <p:sp>
        <p:nvSpPr>
          <p:cNvPr id="26" name="TextBox 25"/>
          <p:cNvSpPr txBox="1"/>
          <p:nvPr/>
        </p:nvSpPr>
        <p:spPr>
          <a:xfrm>
            <a:off x="3201775" y="1716835"/>
            <a:ext cx="2103076" cy="369332"/>
          </a:xfrm>
          <a:prstGeom prst="rect">
            <a:avLst/>
          </a:prstGeom>
          <a:noFill/>
        </p:spPr>
        <p:txBody>
          <a:bodyPr wrap="none" rtlCol="0">
            <a:spAutoFit/>
          </a:bodyPr>
          <a:lstStyle/>
          <a:p>
            <a:r>
              <a:rPr lang="en-US" dirty="0" smtClean="0">
                <a:solidFill>
                  <a:srgbClr val="00B050"/>
                </a:solidFill>
              </a:rPr>
              <a:t>TURNING_DISTANCE</a:t>
            </a:r>
            <a:endParaRPr lang="en-US" dirty="0">
              <a:solidFill>
                <a:srgbClr val="00B050"/>
              </a:solidFill>
            </a:endParaRPr>
          </a:p>
        </p:txBody>
      </p:sp>
      <p:sp>
        <p:nvSpPr>
          <p:cNvPr id="27" name="TextBox 26"/>
          <p:cNvSpPr txBox="1"/>
          <p:nvPr/>
        </p:nvSpPr>
        <p:spPr>
          <a:xfrm>
            <a:off x="36443" y="1119091"/>
            <a:ext cx="3011557" cy="2308324"/>
          </a:xfrm>
          <a:prstGeom prst="rect">
            <a:avLst/>
          </a:prstGeom>
          <a:noFill/>
        </p:spPr>
        <p:txBody>
          <a:bodyPr wrap="square" rtlCol="0">
            <a:spAutoFit/>
          </a:bodyPr>
          <a:lstStyle/>
          <a:p>
            <a:r>
              <a:rPr lang="en-US" dirty="0" smtClean="0">
                <a:solidFill>
                  <a:srgbClr val="00B050"/>
                </a:solidFill>
              </a:rPr>
              <a:t>TURNING_DISTANCE</a:t>
            </a:r>
            <a:r>
              <a:rPr lang="en-US" dirty="0" smtClean="0"/>
              <a:t> is the </a:t>
            </a:r>
            <a:br>
              <a:rPr lang="en-US" dirty="0" smtClean="0"/>
            </a:br>
            <a:r>
              <a:rPr lang="en-US" dirty="0" smtClean="0"/>
              <a:t>distance in which the robot needs to begin turning to steer around the object</a:t>
            </a:r>
          </a:p>
          <a:p>
            <a:endParaRPr lang="en-US" dirty="0"/>
          </a:p>
          <a:p>
            <a:r>
              <a:rPr lang="en-US" dirty="0" smtClean="0"/>
              <a:t>By experiment this is about 15cm</a:t>
            </a:r>
            <a:br>
              <a:rPr lang="en-US" dirty="0" smtClean="0"/>
            </a:br>
            <a:endParaRPr lang="en-US" dirty="0" smtClean="0"/>
          </a:p>
        </p:txBody>
      </p:sp>
      <p:sp>
        <p:nvSpPr>
          <p:cNvPr id="29" name="TextBox 28"/>
          <p:cNvSpPr txBox="1"/>
          <p:nvPr/>
        </p:nvSpPr>
        <p:spPr>
          <a:xfrm>
            <a:off x="156070" y="3651423"/>
            <a:ext cx="4399198" cy="646331"/>
          </a:xfrm>
          <a:prstGeom prst="rect">
            <a:avLst/>
          </a:prstGeom>
          <a:noFill/>
        </p:spPr>
        <p:txBody>
          <a:bodyPr wrap="square" rtlCol="0">
            <a:spAutoFit/>
          </a:bodyPr>
          <a:lstStyle/>
          <a:p>
            <a:r>
              <a:rPr lang="en-US" dirty="0" smtClean="0"/>
              <a:t>If an object is within </a:t>
            </a:r>
            <a:r>
              <a:rPr lang="en-US" dirty="0" smtClean="0">
                <a:solidFill>
                  <a:srgbClr val="00B050"/>
                </a:solidFill>
              </a:rPr>
              <a:t>TURNING_DISTANCE</a:t>
            </a:r>
            <a:r>
              <a:rPr lang="en-US" dirty="0" smtClean="0"/>
              <a:t> on </a:t>
            </a:r>
            <a:br>
              <a:rPr lang="en-US" dirty="0" smtClean="0"/>
            </a:br>
            <a:r>
              <a:rPr lang="en-US" dirty="0" smtClean="0"/>
              <a:t>the left side, then turn right</a:t>
            </a:r>
            <a:endParaRPr lang="en-US" dirty="0"/>
          </a:p>
        </p:txBody>
      </p:sp>
      <p:sp>
        <p:nvSpPr>
          <p:cNvPr id="30" name="Rectangle 29"/>
          <p:cNvSpPr/>
          <p:nvPr/>
        </p:nvSpPr>
        <p:spPr>
          <a:xfrm>
            <a:off x="6003887" y="2049859"/>
            <a:ext cx="894934" cy="31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a:t>
            </a:r>
          </a:p>
        </p:txBody>
      </p:sp>
      <p:cxnSp>
        <p:nvCxnSpPr>
          <p:cNvPr id="18" name="Curved Connector 17"/>
          <p:cNvCxnSpPr/>
          <p:nvPr/>
        </p:nvCxnSpPr>
        <p:spPr>
          <a:xfrm rot="5400000" flipH="1" flipV="1">
            <a:off x="7112521" y="2082154"/>
            <a:ext cx="1490662" cy="1593551"/>
          </a:xfrm>
          <a:prstGeom prst="curvedConnector2">
            <a:avLst/>
          </a:prstGeom>
          <a:ln w="571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 y="4876800"/>
            <a:ext cx="4461723" cy="1200329"/>
          </a:xfrm>
          <a:prstGeom prst="rect">
            <a:avLst/>
          </a:prstGeom>
          <a:noFill/>
          <a:ln>
            <a:solidFill>
              <a:srgbClr val="0066FF"/>
            </a:solidFill>
          </a:ln>
        </p:spPr>
        <p:txBody>
          <a:bodyPr wrap="square" rtlCol="0">
            <a:spAutoFit/>
          </a:bodyPr>
          <a:lstStyle/>
          <a:p>
            <a:endParaRPr lang="en-US" dirty="0" smtClean="0">
              <a:solidFill>
                <a:srgbClr val="0066FF"/>
              </a:solidFill>
            </a:endParaRPr>
          </a:p>
          <a:p>
            <a:r>
              <a:rPr lang="en-US" dirty="0" smtClean="0">
                <a:solidFill>
                  <a:srgbClr val="0066FF"/>
                </a:solidFill>
              </a:rPr>
              <a:t>If (</a:t>
            </a:r>
            <a:r>
              <a:rPr lang="en-US" dirty="0" err="1" smtClean="0">
                <a:solidFill>
                  <a:srgbClr val="0066FF"/>
                </a:solidFill>
              </a:rPr>
              <a:t>LeftDistance</a:t>
            </a:r>
            <a:r>
              <a:rPr lang="en-US" dirty="0" smtClean="0">
                <a:solidFill>
                  <a:srgbClr val="0066FF"/>
                </a:solidFill>
              </a:rPr>
              <a:t>&lt;TURNING_DISTANCE){</a:t>
            </a:r>
          </a:p>
          <a:p>
            <a:r>
              <a:rPr lang="en-US" dirty="0">
                <a:solidFill>
                  <a:srgbClr val="0066FF"/>
                </a:solidFill>
              </a:rPr>
              <a:t> </a:t>
            </a:r>
            <a:r>
              <a:rPr lang="en-US" dirty="0" smtClean="0">
                <a:solidFill>
                  <a:srgbClr val="0066FF"/>
                </a:solidFill>
              </a:rPr>
              <a:t>     </a:t>
            </a:r>
            <a:r>
              <a:rPr lang="en-US" dirty="0" err="1" smtClean="0">
                <a:solidFill>
                  <a:srgbClr val="0066FF"/>
                </a:solidFill>
              </a:rPr>
              <a:t>GoRight</a:t>
            </a:r>
            <a:r>
              <a:rPr lang="en-US" dirty="0" smtClean="0">
                <a:solidFill>
                  <a:srgbClr val="0066FF"/>
                </a:solidFill>
              </a:rPr>
              <a:t>(3);</a:t>
            </a:r>
          </a:p>
          <a:p>
            <a:r>
              <a:rPr lang="en-US" dirty="0" smtClean="0">
                <a:solidFill>
                  <a:srgbClr val="0066FF"/>
                </a:solidFill>
              </a:rPr>
              <a:t>}</a:t>
            </a:r>
          </a:p>
        </p:txBody>
      </p:sp>
      <p:sp>
        <p:nvSpPr>
          <p:cNvPr id="21" name="TextBox 20"/>
          <p:cNvSpPr txBox="1"/>
          <p:nvPr/>
        </p:nvSpPr>
        <p:spPr>
          <a:xfrm>
            <a:off x="156070" y="4434602"/>
            <a:ext cx="667170" cy="369332"/>
          </a:xfrm>
          <a:prstGeom prst="rect">
            <a:avLst/>
          </a:prstGeom>
          <a:noFill/>
        </p:spPr>
        <p:txBody>
          <a:bodyPr wrap="none" rtlCol="0">
            <a:spAutoFit/>
          </a:bodyPr>
          <a:lstStyle/>
          <a:p>
            <a:r>
              <a:rPr lang="en-US" b="1" dirty="0" smtClean="0">
                <a:solidFill>
                  <a:srgbClr val="0066FF"/>
                </a:solidFill>
              </a:rPr>
              <a:t>Code</a:t>
            </a:r>
            <a:endParaRPr lang="en-US" b="1" dirty="0">
              <a:solidFill>
                <a:srgbClr val="0066FF"/>
              </a:solidFill>
            </a:endParaRPr>
          </a:p>
        </p:txBody>
      </p:sp>
    </p:spTree>
    <p:extLst>
      <p:ext uri="{BB962C8B-B14F-4D97-AF65-F5344CB8AC3E}">
        <p14:creationId xmlns:p14="http://schemas.microsoft.com/office/powerpoint/2010/main" val="3312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337"/>
            <a:ext cx="8229600" cy="1143000"/>
          </a:xfrm>
        </p:spPr>
        <p:txBody>
          <a:bodyPr/>
          <a:lstStyle/>
          <a:p>
            <a:r>
              <a:rPr lang="en-US" dirty="0" smtClean="0"/>
              <a:t>FORWARD</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062308" y="4063181"/>
            <a:ext cx="1743075" cy="8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6986858" y="1852726"/>
            <a:ext cx="811163" cy="178597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182300" y="1850201"/>
            <a:ext cx="811163" cy="177104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29238" y="1066800"/>
            <a:ext cx="819455" cy="646331"/>
          </a:xfrm>
          <a:prstGeom prst="rect">
            <a:avLst/>
          </a:prstGeom>
          <a:noFill/>
        </p:spPr>
        <p:txBody>
          <a:bodyPr wrap="none" rtlCol="0">
            <a:spAutoFit/>
          </a:bodyPr>
          <a:lstStyle/>
          <a:p>
            <a:r>
              <a:rPr lang="en-US" dirty="0"/>
              <a:t>Right </a:t>
            </a:r>
          </a:p>
          <a:p>
            <a:r>
              <a:rPr lang="en-US" dirty="0"/>
              <a:t>Sensor</a:t>
            </a:r>
          </a:p>
        </p:txBody>
      </p:sp>
      <p:sp>
        <p:nvSpPr>
          <p:cNvPr id="15" name="TextBox 14"/>
          <p:cNvSpPr txBox="1"/>
          <p:nvPr/>
        </p:nvSpPr>
        <p:spPr>
          <a:xfrm>
            <a:off x="5410200" y="1219200"/>
            <a:ext cx="819455" cy="646331"/>
          </a:xfrm>
          <a:prstGeom prst="rect">
            <a:avLst/>
          </a:prstGeom>
          <a:noFill/>
        </p:spPr>
        <p:txBody>
          <a:bodyPr wrap="none" rtlCol="0">
            <a:spAutoFit/>
          </a:bodyPr>
          <a:lstStyle/>
          <a:p>
            <a:r>
              <a:rPr lang="en-US" dirty="0"/>
              <a:t>Left </a:t>
            </a:r>
          </a:p>
          <a:p>
            <a:r>
              <a:rPr lang="en-US" dirty="0"/>
              <a:t>Sensor</a:t>
            </a:r>
          </a:p>
        </p:txBody>
      </p:sp>
      <p:sp>
        <p:nvSpPr>
          <p:cNvPr id="19" name="Rectangle 18"/>
          <p:cNvSpPr/>
          <p:nvPr/>
        </p:nvSpPr>
        <p:spPr>
          <a:xfrm>
            <a:off x="5340295" y="5616481"/>
            <a:ext cx="3485497" cy="646331"/>
          </a:xfrm>
          <a:prstGeom prst="rect">
            <a:avLst/>
          </a:prstGeom>
        </p:spPr>
        <p:txBody>
          <a:bodyPr wrap="square">
            <a:spAutoFit/>
          </a:bodyPr>
          <a:lstStyle/>
          <a:p>
            <a:r>
              <a:rPr lang="en-US" dirty="0"/>
              <a:t> if an obstacle is really close to both the right and left sensor stop</a:t>
            </a:r>
          </a:p>
        </p:txBody>
      </p:sp>
      <p:cxnSp>
        <p:nvCxnSpPr>
          <p:cNvPr id="5" name="Straight Connector 4"/>
          <p:cNvCxnSpPr/>
          <p:nvPr/>
        </p:nvCxnSpPr>
        <p:spPr>
          <a:xfrm>
            <a:off x="5638800" y="3048000"/>
            <a:ext cx="29098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7937" y="1981200"/>
            <a:ext cx="290989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7146" y="2861441"/>
            <a:ext cx="2208425" cy="369332"/>
          </a:xfrm>
          <a:prstGeom prst="rect">
            <a:avLst/>
          </a:prstGeom>
          <a:noFill/>
        </p:spPr>
        <p:txBody>
          <a:bodyPr wrap="none" rtlCol="0">
            <a:spAutoFit/>
          </a:bodyPr>
          <a:lstStyle/>
          <a:p>
            <a:r>
              <a:rPr lang="en-US" dirty="0" smtClean="0">
                <a:solidFill>
                  <a:srgbClr val="FF0000"/>
                </a:solidFill>
              </a:rPr>
              <a:t>COLLISION_DISTANCE</a:t>
            </a:r>
            <a:endParaRPr lang="en-US" dirty="0">
              <a:solidFill>
                <a:srgbClr val="FF0000"/>
              </a:solidFill>
            </a:endParaRPr>
          </a:p>
        </p:txBody>
      </p:sp>
      <p:sp>
        <p:nvSpPr>
          <p:cNvPr id="26" name="TextBox 25"/>
          <p:cNvSpPr txBox="1"/>
          <p:nvPr/>
        </p:nvSpPr>
        <p:spPr>
          <a:xfrm>
            <a:off x="3201775" y="1716835"/>
            <a:ext cx="2103076" cy="369332"/>
          </a:xfrm>
          <a:prstGeom prst="rect">
            <a:avLst/>
          </a:prstGeom>
          <a:noFill/>
        </p:spPr>
        <p:txBody>
          <a:bodyPr wrap="none" rtlCol="0">
            <a:spAutoFit/>
          </a:bodyPr>
          <a:lstStyle/>
          <a:p>
            <a:r>
              <a:rPr lang="en-US" dirty="0" smtClean="0">
                <a:solidFill>
                  <a:srgbClr val="00B050"/>
                </a:solidFill>
              </a:rPr>
              <a:t>TURNING_DISTANCE</a:t>
            </a:r>
            <a:endParaRPr lang="en-US" dirty="0">
              <a:solidFill>
                <a:srgbClr val="00B050"/>
              </a:solidFill>
            </a:endParaRPr>
          </a:p>
        </p:txBody>
      </p:sp>
      <p:sp>
        <p:nvSpPr>
          <p:cNvPr id="28" name="TextBox 27"/>
          <p:cNvSpPr txBox="1"/>
          <p:nvPr/>
        </p:nvSpPr>
        <p:spPr>
          <a:xfrm>
            <a:off x="762000" y="4832866"/>
            <a:ext cx="3352800" cy="369332"/>
          </a:xfrm>
          <a:prstGeom prst="rect">
            <a:avLst/>
          </a:prstGeom>
          <a:noFill/>
          <a:ln>
            <a:solidFill>
              <a:srgbClr val="0066FF"/>
            </a:solidFill>
          </a:ln>
        </p:spPr>
        <p:txBody>
          <a:bodyPr wrap="square" rtlCol="0">
            <a:spAutoFit/>
          </a:bodyPr>
          <a:lstStyle/>
          <a:p>
            <a:r>
              <a:rPr lang="en-US" dirty="0" err="1" smtClean="0">
                <a:solidFill>
                  <a:srgbClr val="0066FF"/>
                </a:solidFill>
              </a:rPr>
              <a:t>GoForward</a:t>
            </a:r>
            <a:r>
              <a:rPr lang="en-US" dirty="0" smtClean="0">
                <a:solidFill>
                  <a:srgbClr val="0066FF"/>
                </a:solidFill>
              </a:rPr>
              <a:t>(2);</a:t>
            </a:r>
          </a:p>
        </p:txBody>
      </p:sp>
      <p:sp>
        <p:nvSpPr>
          <p:cNvPr id="29" name="TextBox 28"/>
          <p:cNvSpPr txBox="1"/>
          <p:nvPr/>
        </p:nvSpPr>
        <p:spPr>
          <a:xfrm>
            <a:off x="156070" y="990600"/>
            <a:ext cx="4399198" cy="646331"/>
          </a:xfrm>
          <a:prstGeom prst="rect">
            <a:avLst/>
          </a:prstGeom>
          <a:noFill/>
        </p:spPr>
        <p:txBody>
          <a:bodyPr wrap="square" rtlCol="0">
            <a:spAutoFit/>
          </a:bodyPr>
          <a:lstStyle/>
          <a:p>
            <a:r>
              <a:rPr lang="en-US" dirty="0" smtClean="0"/>
              <a:t>If we aren’t turning left, right, or stopping, then there are no objects. Go forward!! </a:t>
            </a:r>
            <a:endParaRPr lang="en-US" dirty="0"/>
          </a:p>
        </p:txBody>
      </p:sp>
      <p:sp>
        <p:nvSpPr>
          <p:cNvPr id="4" name="Up Arrow 3"/>
          <p:cNvSpPr/>
          <p:nvPr/>
        </p:nvSpPr>
        <p:spPr>
          <a:xfrm>
            <a:off x="6781800" y="2735723"/>
            <a:ext cx="381355" cy="7987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29611" y="2133600"/>
            <a:ext cx="1186543" cy="369332"/>
          </a:xfrm>
          <a:prstGeom prst="rect">
            <a:avLst/>
          </a:prstGeom>
          <a:solidFill>
            <a:schemeClr val="bg1"/>
          </a:solidFill>
          <a:ln>
            <a:solidFill>
              <a:srgbClr val="0066FF"/>
            </a:solidFill>
          </a:ln>
        </p:spPr>
        <p:txBody>
          <a:bodyPr wrap="none" rtlCol="0">
            <a:spAutoFit/>
          </a:bodyPr>
          <a:lstStyle/>
          <a:p>
            <a:r>
              <a:rPr lang="en-US" dirty="0" smtClean="0">
                <a:solidFill>
                  <a:srgbClr val="0066FF"/>
                </a:solidFill>
              </a:rPr>
              <a:t>No objects</a:t>
            </a:r>
            <a:endParaRPr lang="en-US" dirty="0">
              <a:solidFill>
                <a:srgbClr val="0066FF"/>
              </a:solidFill>
            </a:endParaRPr>
          </a:p>
        </p:txBody>
      </p:sp>
      <p:sp>
        <p:nvSpPr>
          <p:cNvPr id="17" name="TextBox 16"/>
          <p:cNvSpPr txBox="1"/>
          <p:nvPr/>
        </p:nvSpPr>
        <p:spPr>
          <a:xfrm>
            <a:off x="156070" y="4434602"/>
            <a:ext cx="667170" cy="369332"/>
          </a:xfrm>
          <a:prstGeom prst="rect">
            <a:avLst/>
          </a:prstGeom>
          <a:noFill/>
        </p:spPr>
        <p:txBody>
          <a:bodyPr wrap="none" rtlCol="0">
            <a:spAutoFit/>
          </a:bodyPr>
          <a:lstStyle/>
          <a:p>
            <a:r>
              <a:rPr lang="en-US" b="1" dirty="0" smtClean="0">
                <a:solidFill>
                  <a:srgbClr val="0066FF"/>
                </a:solidFill>
              </a:rPr>
              <a:t>Code</a:t>
            </a:r>
            <a:endParaRPr lang="en-US" b="1" dirty="0">
              <a:solidFill>
                <a:srgbClr val="0066FF"/>
              </a:solidFill>
            </a:endParaRPr>
          </a:p>
        </p:txBody>
      </p:sp>
    </p:spTree>
    <p:extLst>
      <p:ext uri="{BB962C8B-B14F-4D97-AF65-F5344CB8AC3E}">
        <p14:creationId xmlns:p14="http://schemas.microsoft.com/office/powerpoint/2010/main" val="22291546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337"/>
            <a:ext cx="8229600" cy="1143000"/>
          </a:xfrm>
        </p:spPr>
        <p:txBody>
          <a:bodyPr/>
          <a:lstStyle/>
          <a:p>
            <a:r>
              <a:rPr lang="en-US" dirty="0" smtClean="0"/>
              <a:t>Putting </a:t>
            </a:r>
            <a:r>
              <a:rPr lang="en-US" dirty="0"/>
              <a:t>I</a:t>
            </a:r>
            <a:r>
              <a:rPr lang="en-US" dirty="0" smtClean="0"/>
              <a:t>t </a:t>
            </a:r>
            <a:r>
              <a:rPr lang="en-US" dirty="0"/>
              <a:t>A</a:t>
            </a:r>
            <a:r>
              <a:rPr lang="en-US" dirty="0" smtClean="0"/>
              <a:t>ll Together</a:t>
            </a:r>
            <a:endParaRPr lang="en-US"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650497" y="4309672"/>
            <a:ext cx="1479606" cy="63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sosceles Triangle 11"/>
          <p:cNvSpPr/>
          <p:nvPr/>
        </p:nvSpPr>
        <p:spPr>
          <a:xfrm rot="11330248">
            <a:off x="7429250" y="2383967"/>
            <a:ext cx="595994" cy="1516019"/>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419886">
            <a:off x="6838109" y="2381823"/>
            <a:ext cx="595994" cy="150334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07785" y="2493023"/>
            <a:ext cx="537327" cy="400110"/>
          </a:xfrm>
          <a:prstGeom prst="rect">
            <a:avLst/>
          </a:prstGeom>
          <a:noFill/>
        </p:spPr>
        <p:txBody>
          <a:bodyPr wrap="none" rtlCol="0">
            <a:spAutoFit/>
          </a:bodyPr>
          <a:lstStyle/>
          <a:p>
            <a:pPr algn="ctr"/>
            <a:r>
              <a:rPr lang="en-US" sz="1000" dirty="0"/>
              <a:t>Right </a:t>
            </a:r>
          </a:p>
          <a:p>
            <a:pPr algn="ctr"/>
            <a:r>
              <a:rPr lang="en-US" sz="1000" dirty="0"/>
              <a:t>Sensor</a:t>
            </a:r>
          </a:p>
        </p:txBody>
      </p:sp>
      <p:sp>
        <p:nvSpPr>
          <p:cNvPr id="15" name="TextBox 14"/>
          <p:cNvSpPr txBox="1"/>
          <p:nvPr/>
        </p:nvSpPr>
        <p:spPr>
          <a:xfrm>
            <a:off x="6849702" y="2493023"/>
            <a:ext cx="537327" cy="400110"/>
          </a:xfrm>
          <a:prstGeom prst="rect">
            <a:avLst/>
          </a:prstGeom>
          <a:noFill/>
        </p:spPr>
        <p:txBody>
          <a:bodyPr wrap="none" rtlCol="0">
            <a:spAutoFit/>
          </a:bodyPr>
          <a:lstStyle/>
          <a:p>
            <a:pPr algn="ctr"/>
            <a:r>
              <a:rPr lang="en-US" sz="1000" dirty="0"/>
              <a:t>Left </a:t>
            </a:r>
          </a:p>
          <a:p>
            <a:pPr algn="ctr"/>
            <a:r>
              <a:rPr lang="en-US" sz="1000" dirty="0"/>
              <a:t>Sensor</a:t>
            </a:r>
          </a:p>
        </p:txBody>
      </p:sp>
      <p:sp>
        <p:nvSpPr>
          <p:cNvPr id="17" name="TextBox 16"/>
          <p:cNvSpPr txBox="1"/>
          <p:nvPr/>
        </p:nvSpPr>
        <p:spPr>
          <a:xfrm>
            <a:off x="7089137" y="1787225"/>
            <a:ext cx="618439" cy="369332"/>
          </a:xfrm>
          <a:prstGeom prst="rect">
            <a:avLst/>
          </a:prstGeom>
          <a:noFill/>
        </p:spPr>
        <p:txBody>
          <a:bodyPr wrap="none" rtlCol="0">
            <a:spAutoFit/>
          </a:bodyPr>
          <a:lstStyle/>
          <a:p>
            <a:r>
              <a:rPr lang="en-US" b="1" dirty="0"/>
              <a:t>Stop</a:t>
            </a:r>
          </a:p>
        </p:txBody>
      </p:sp>
      <p:sp>
        <p:nvSpPr>
          <p:cNvPr id="3" name="Hexagon 2"/>
          <p:cNvSpPr/>
          <p:nvPr/>
        </p:nvSpPr>
        <p:spPr>
          <a:xfrm>
            <a:off x="7638510" y="1866798"/>
            <a:ext cx="188347" cy="224886"/>
          </a:xfrm>
          <a:prstGeom prst="hexag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438778" y="3398573"/>
            <a:ext cx="21380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86712" y="2493022"/>
            <a:ext cx="213801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11" idx="3"/>
          </p:cNvCxnSpPr>
          <p:nvPr/>
        </p:nvCxnSpPr>
        <p:spPr>
          <a:xfrm rot="16200000" flipV="1">
            <a:off x="6172205" y="2669636"/>
            <a:ext cx="1265345" cy="1170845"/>
          </a:xfrm>
          <a:prstGeom prst="curvedConnector2">
            <a:avLst/>
          </a:prstGeom>
          <a:ln w="57150">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5400000" flipH="1" flipV="1">
            <a:off x="7436531" y="2669635"/>
            <a:ext cx="1265345" cy="1170845"/>
          </a:xfrm>
          <a:prstGeom prst="curvedConnector2">
            <a:avLst/>
          </a:prstGeom>
          <a:ln w="571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62356" y="3240212"/>
            <a:ext cx="1534394" cy="276999"/>
          </a:xfrm>
          <a:prstGeom prst="rect">
            <a:avLst/>
          </a:prstGeom>
          <a:noFill/>
        </p:spPr>
        <p:txBody>
          <a:bodyPr wrap="none" rtlCol="0">
            <a:spAutoFit/>
          </a:bodyPr>
          <a:lstStyle/>
          <a:p>
            <a:r>
              <a:rPr lang="en-US" sz="1200" dirty="0" smtClean="0">
                <a:solidFill>
                  <a:srgbClr val="FF0000"/>
                </a:solidFill>
              </a:rPr>
              <a:t>COLLISION_DISTANCE</a:t>
            </a:r>
            <a:endParaRPr lang="en-US" sz="1200" dirty="0">
              <a:solidFill>
                <a:srgbClr val="FF0000"/>
              </a:solidFill>
            </a:endParaRPr>
          </a:p>
        </p:txBody>
      </p:sp>
      <p:sp>
        <p:nvSpPr>
          <p:cNvPr id="26" name="TextBox 25"/>
          <p:cNvSpPr txBox="1"/>
          <p:nvPr/>
        </p:nvSpPr>
        <p:spPr>
          <a:xfrm>
            <a:off x="4879736" y="2286000"/>
            <a:ext cx="1466812" cy="276999"/>
          </a:xfrm>
          <a:prstGeom prst="rect">
            <a:avLst/>
          </a:prstGeom>
          <a:noFill/>
        </p:spPr>
        <p:txBody>
          <a:bodyPr wrap="none" rtlCol="0">
            <a:spAutoFit/>
          </a:bodyPr>
          <a:lstStyle/>
          <a:p>
            <a:r>
              <a:rPr lang="en-US" sz="1200" dirty="0" smtClean="0">
                <a:solidFill>
                  <a:srgbClr val="00B050"/>
                </a:solidFill>
              </a:rPr>
              <a:t>TURNING_DISTANCE</a:t>
            </a:r>
            <a:endParaRPr lang="en-US" sz="1200" dirty="0">
              <a:solidFill>
                <a:srgbClr val="00B050"/>
              </a:solidFill>
            </a:endParaRPr>
          </a:p>
        </p:txBody>
      </p:sp>
      <p:sp>
        <p:nvSpPr>
          <p:cNvPr id="28" name="TextBox 27"/>
          <p:cNvSpPr txBox="1"/>
          <p:nvPr/>
        </p:nvSpPr>
        <p:spPr>
          <a:xfrm>
            <a:off x="224760" y="2804192"/>
            <a:ext cx="4537923" cy="869819"/>
          </a:xfrm>
          <a:prstGeom prst="rect">
            <a:avLst/>
          </a:prstGeom>
          <a:noFill/>
        </p:spPr>
        <p:txBody>
          <a:bodyPr wrap="square" rtlCol="0">
            <a:spAutoFit/>
          </a:bodyPr>
          <a:lstStyle/>
          <a:p>
            <a:r>
              <a:rPr lang="en-US" dirty="0" smtClean="0">
                <a:solidFill>
                  <a:srgbClr val="0066FF"/>
                </a:solidFill>
              </a:rPr>
              <a:t>}else </a:t>
            </a:r>
            <a:r>
              <a:rPr lang="en-US" dirty="0">
                <a:solidFill>
                  <a:srgbClr val="0066FF"/>
                </a:solidFill>
              </a:rPr>
              <a:t>If (</a:t>
            </a:r>
            <a:r>
              <a:rPr lang="en-US" dirty="0" err="1">
                <a:solidFill>
                  <a:srgbClr val="0066FF"/>
                </a:solidFill>
              </a:rPr>
              <a:t>RightDistance</a:t>
            </a:r>
            <a:r>
              <a:rPr lang="en-US" dirty="0">
                <a:solidFill>
                  <a:srgbClr val="0066FF"/>
                </a:solidFill>
              </a:rPr>
              <a:t>&lt;TURNING_DISTANCE){</a:t>
            </a:r>
          </a:p>
          <a:p>
            <a:r>
              <a:rPr lang="en-US" dirty="0">
                <a:solidFill>
                  <a:srgbClr val="0066FF"/>
                </a:solidFill>
              </a:rPr>
              <a:t>      </a:t>
            </a:r>
            <a:r>
              <a:rPr lang="en-US" dirty="0" err="1">
                <a:solidFill>
                  <a:srgbClr val="0066FF"/>
                </a:solidFill>
              </a:rPr>
              <a:t>GoLeft</a:t>
            </a:r>
            <a:r>
              <a:rPr lang="en-US" dirty="0">
                <a:solidFill>
                  <a:srgbClr val="0066FF"/>
                </a:solidFill>
              </a:rPr>
              <a:t>(3);</a:t>
            </a:r>
          </a:p>
          <a:p>
            <a:r>
              <a:rPr lang="en-US" dirty="0" smtClean="0">
                <a:solidFill>
                  <a:srgbClr val="0066FF"/>
                </a:solidFill>
              </a:rPr>
              <a:t>}</a:t>
            </a:r>
            <a:endParaRPr lang="en-US" dirty="0" smtClean="0"/>
          </a:p>
        </p:txBody>
      </p:sp>
      <p:sp>
        <p:nvSpPr>
          <p:cNvPr id="18" name="TextBox 17"/>
          <p:cNvSpPr txBox="1"/>
          <p:nvPr/>
        </p:nvSpPr>
        <p:spPr>
          <a:xfrm>
            <a:off x="222855" y="1979241"/>
            <a:ext cx="4537923" cy="1200329"/>
          </a:xfrm>
          <a:prstGeom prst="rect">
            <a:avLst/>
          </a:prstGeom>
          <a:noFill/>
        </p:spPr>
        <p:txBody>
          <a:bodyPr wrap="square" rtlCol="0">
            <a:spAutoFit/>
          </a:bodyPr>
          <a:lstStyle/>
          <a:p>
            <a:r>
              <a:rPr lang="en-US" dirty="0">
                <a:solidFill>
                  <a:srgbClr val="0066FF"/>
                </a:solidFill>
              </a:rPr>
              <a:t>If ((</a:t>
            </a:r>
            <a:r>
              <a:rPr lang="en-US" dirty="0" err="1">
                <a:solidFill>
                  <a:srgbClr val="0066FF"/>
                </a:solidFill>
              </a:rPr>
              <a:t>RightDistance</a:t>
            </a:r>
            <a:r>
              <a:rPr lang="en-US" dirty="0">
                <a:solidFill>
                  <a:srgbClr val="0066FF"/>
                </a:solidFill>
              </a:rPr>
              <a:t>&lt;COLLISION_DISTANCE) ||</a:t>
            </a:r>
          </a:p>
          <a:p>
            <a:r>
              <a:rPr lang="en-US" dirty="0">
                <a:solidFill>
                  <a:srgbClr val="0066FF"/>
                </a:solidFill>
              </a:rPr>
              <a:t>     (</a:t>
            </a:r>
            <a:r>
              <a:rPr lang="en-US" dirty="0" err="1">
                <a:solidFill>
                  <a:srgbClr val="0066FF"/>
                </a:solidFill>
              </a:rPr>
              <a:t>LeftDistance</a:t>
            </a:r>
            <a:r>
              <a:rPr lang="en-US" dirty="0">
                <a:solidFill>
                  <a:srgbClr val="0066FF"/>
                </a:solidFill>
              </a:rPr>
              <a:t>&lt;COLLISION_DISTANCE)){</a:t>
            </a:r>
          </a:p>
          <a:p>
            <a:r>
              <a:rPr lang="en-US" dirty="0">
                <a:solidFill>
                  <a:srgbClr val="0066FF"/>
                </a:solidFill>
              </a:rPr>
              <a:t>      </a:t>
            </a:r>
            <a:r>
              <a:rPr lang="en-US" dirty="0" err="1">
                <a:solidFill>
                  <a:srgbClr val="0066FF"/>
                </a:solidFill>
              </a:rPr>
              <a:t>StandStill</a:t>
            </a:r>
            <a:r>
              <a:rPr lang="en-US" dirty="0">
                <a:solidFill>
                  <a:srgbClr val="0066FF"/>
                </a:solidFill>
              </a:rPr>
              <a:t>(1);</a:t>
            </a:r>
          </a:p>
          <a:p>
            <a:r>
              <a:rPr lang="en-US" dirty="0" smtClean="0">
                <a:solidFill>
                  <a:srgbClr val="0066FF"/>
                </a:solidFill>
              </a:rPr>
              <a:t>}</a:t>
            </a:r>
            <a:endParaRPr lang="en-US" dirty="0" smtClean="0"/>
          </a:p>
        </p:txBody>
      </p:sp>
      <p:sp>
        <p:nvSpPr>
          <p:cNvPr id="20" name="TextBox 19"/>
          <p:cNvSpPr txBox="1"/>
          <p:nvPr/>
        </p:nvSpPr>
        <p:spPr>
          <a:xfrm>
            <a:off x="224760" y="3920436"/>
            <a:ext cx="4537923" cy="923330"/>
          </a:xfrm>
          <a:prstGeom prst="rect">
            <a:avLst/>
          </a:prstGeom>
          <a:noFill/>
        </p:spPr>
        <p:txBody>
          <a:bodyPr wrap="square" rtlCol="0">
            <a:spAutoFit/>
          </a:bodyPr>
          <a:lstStyle/>
          <a:p>
            <a:r>
              <a:rPr lang="en-US" dirty="0" smtClean="0">
                <a:solidFill>
                  <a:srgbClr val="0066FF"/>
                </a:solidFill>
              </a:rPr>
              <a:t>}else{</a:t>
            </a:r>
          </a:p>
          <a:p>
            <a:r>
              <a:rPr lang="en-US" dirty="0">
                <a:solidFill>
                  <a:srgbClr val="0066FF"/>
                </a:solidFill>
              </a:rPr>
              <a:t> </a:t>
            </a:r>
            <a:r>
              <a:rPr lang="en-US" dirty="0" smtClean="0">
                <a:solidFill>
                  <a:srgbClr val="0066FF"/>
                </a:solidFill>
              </a:rPr>
              <a:t>     </a:t>
            </a:r>
            <a:r>
              <a:rPr lang="en-US" dirty="0" err="1" smtClean="0">
                <a:solidFill>
                  <a:srgbClr val="0066FF"/>
                </a:solidFill>
              </a:rPr>
              <a:t>GoForward</a:t>
            </a:r>
            <a:r>
              <a:rPr lang="en-US" dirty="0" smtClean="0">
                <a:solidFill>
                  <a:srgbClr val="0066FF"/>
                </a:solidFill>
              </a:rPr>
              <a:t>(2);</a:t>
            </a:r>
          </a:p>
          <a:p>
            <a:r>
              <a:rPr lang="en-US" dirty="0" smtClean="0">
                <a:solidFill>
                  <a:srgbClr val="0066FF"/>
                </a:solidFill>
              </a:rPr>
              <a:t>}</a:t>
            </a:r>
            <a:endParaRPr lang="en-US" dirty="0">
              <a:solidFill>
                <a:srgbClr val="0066FF"/>
              </a:solidFill>
            </a:endParaRPr>
          </a:p>
        </p:txBody>
      </p:sp>
      <p:sp>
        <p:nvSpPr>
          <p:cNvPr id="21" name="TextBox 20"/>
          <p:cNvSpPr txBox="1"/>
          <p:nvPr/>
        </p:nvSpPr>
        <p:spPr>
          <a:xfrm>
            <a:off x="224759" y="3360817"/>
            <a:ext cx="4537923" cy="923330"/>
          </a:xfrm>
          <a:prstGeom prst="rect">
            <a:avLst/>
          </a:prstGeom>
          <a:noFill/>
        </p:spPr>
        <p:txBody>
          <a:bodyPr wrap="square" rtlCol="0">
            <a:spAutoFit/>
          </a:bodyPr>
          <a:lstStyle/>
          <a:p>
            <a:r>
              <a:rPr lang="en-US" dirty="0" smtClean="0">
                <a:solidFill>
                  <a:srgbClr val="0066FF"/>
                </a:solidFill>
              </a:rPr>
              <a:t>}else </a:t>
            </a:r>
            <a:r>
              <a:rPr lang="en-US" dirty="0">
                <a:solidFill>
                  <a:srgbClr val="0066FF"/>
                </a:solidFill>
              </a:rPr>
              <a:t>If (</a:t>
            </a:r>
            <a:r>
              <a:rPr lang="en-US" dirty="0" err="1">
                <a:solidFill>
                  <a:srgbClr val="0066FF"/>
                </a:solidFill>
              </a:rPr>
              <a:t>LeftDistance</a:t>
            </a:r>
            <a:r>
              <a:rPr lang="en-US" dirty="0">
                <a:solidFill>
                  <a:srgbClr val="0066FF"/>
                </a:solidFill>
              </a:rPr>
              <a:t> &lt;TURNING_DISTANCE){</a:t>
            </a:r>
          </a:p>
          <a:p>
            <a:r>
              <a:rPr lang="en-US" dirty="0">
                <a:solidFill>
                  <a:srgbClr val="0066FF"/>
                </a:solidFill>
              </a:rPr>
              <a:t>      </a:t>
            </a:r>
            <a:r>
              <a:rPr lang="en-US" dirty="0" err="1">
                <a:solidFill>
                  <a:srgbClr val="0066FF"/>
                </a:solidFill>
              </a:rPr>
              <a:t>GoRight</a:t>
            </a:r>
            <a:r>
              <a:rPr lang="en-US" dirty="0">
                <a:solidFill>
                  <a:srgbClr val="0066FF"/>
                </a:solidFill>
              </a:rPr>
              <a:t>(3);</a:t>
            </a:r>
          </a:p>
          <a:p>
            <a:r>
              <a:rPr lang="en-US" dirty="0" smtClean="0">
                <a:solidFill>
                  <a:srgbClr val="0066FF"/>
                </a:solidFill>
              </a:rPr>
              <a:t>}</a:t>
            </a:r>
            <a:endParaRPr lang="en-US" dirty="0" smtClean="0"/>
          </a:p>
        </p:txBody>
      </p:sp>
      <p:sp>
        <p:nvSpPr>
          <p:cNvPr id="6" name="Right Arrow 5"/>
          <p:cNvSpPr/>
          <p:nvPr/>
        </p:nvSpPr>
        <p:spPr>
          <a:xfrm rot="16200000">
            <a:off x="6811497" y="2894025"/>
            <a:ext cx="1288444" cy="495901"/>
          </a:xfrm>
          <a:prstGeom prst="rightArrow">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4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ppt_x"/>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500" fill="hold"/>
                                        <p:tgtEl>
                                          <p:spTgt spid="20"/>
                                        </p:tgtEl>
                                        <p:attrNameLst>
                                          <p:attrName>ppt_x</p:attrName>
                                        </p:attrNameLst>
                                      </p:cBhvr>
                                      <p:tavLst>
                                        <p:tav tm="0">
                                          <p:val>
                                            <p:strVal val="#ppt_x"/>
                                          </p:val>
                                        </p:tav>
                                        <p:tav tm="100000">
                                          <p:val>
                                            <p:strVal val="#ppt_x"/>
                                          </p:val>
                                        </p:tav>
                                      </p:tavLst>
                                    </p:anim>
                                    <p:anim calcmode="lin" valueType="num">
                                      <p:cBhvr additive="base">
                                        <p:cTn id="8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P spid="25" grpId="0"/>
      <p:bldP spid="26" grpId="0"/>
      <p:bldP spid="28" grpId="0"/>
      <p:bldP spid="18" grpId="0"/>
      <p:bldP spid="20" grpId="0"/>
      <p:bldP spid="2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90694" y="4495800"/>
            <a:ext cx="8800906" cy="2286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Tune and Demonstrate your Robot</a:t>
            </a:r>
            <a:endParaRPr lang="en-US" dirty="0"/>
          </a:p>
        </p:txBody>
      </p:sp>
      <p:sp>
        <p:nvSpPr>
          <p:cNvPr id="11" name="TextBox 10">
            <a:extLst>
              <a:ext uri="{FF2B5EF4-FFF2-40B4-BE49-F238E27FC236}">
                <a16:creationId xmlns="" xmlns:a16="http://schemas.microsoft.com/office/drawing/2014/main" id="{537809D3-51AF-4445-9777-1635F0289C28}"/>
              </a:ext>
            </a:extLst>
          </p:cNvPr>
          <p:cNvSpPr txBox="1"/>
          <p:nvPr/>
        </p:nvSpPr>
        <p:spPr>
          <a:xfrm>
            <a:off x="5410200" y="1945160"/>
            <a:ext cx="3662389" cy="1815882"/>
          </a:xfrm>
          <a:prstGeom prst="rect">
            <a:avLst/>
          </a:prstGeom>
          <a:noFill/>
        </p:spPr>
        <p:txBody>
          <a:bodyPr wrap="square" rtlCol="0">
            <a:spAutoFit/>
          </a:bodyPr>
          <a:lstStyle/>
          <a:p>
            <a:r>
              <a:rPr lang="en-US" sz="2800" dirty="0"/>
              <a:t>Can you get your </a:t>
            </a:r>
            <a:r>
              <a:rPr lang="en-US" sz="2800" dirty="0" err="1"/>
              <a:t>FischBot</a:t>
            </a:r>
            <a:r>
              <a:rPr lang="en-US" sz="2800" dirty="0"/>
              <a:t> to navigate through a series of obstacles?</a:t>
            </a:r>
          </a:p>
        </p:txBody>
      </p:sp>
      <p:sp>
        <p:nvSpPr>
          <p:cNvPr id="12" name="TextBox 11">
            <a:extLst>
              <a:ext uri="{FF2B5EF4-FFF2-40B4-BE49-F238E27FC236}">
                <a16:creationId xmlns="" xmlns:a16="http://schemas.microsoft.com/office/drawing/2014/main" id="{8358D39D-43C0-45A0-8518-E662FFD2912F}"/>
              </a:ext>
            </a:extLst>
          </p:cNvPr>
          <p:cNvSpPr txBox="1"/>
          <p:nvPr/>
        </p:nvSpPr>
        <p:spPr>
          <a:xfrm>
            <a:off x="4829379" y="1382452"/>
            <a:ext cx="2110075" cy="523220"/>
          </a:xfrm>
          <a:prstGeom prst="rect">
            <a:avLst/>
          </a:prstGeom>
          <a:noFill/>
        </p:spPr>
        <p:txBody>
          <a:bodyPr wrap="square" rtlCol="0">
            <a:spAutoFit/>
          </a:bodyPr>
          <a:lstStyle/>
          <a:p>
            <a:r>
              <a:rPr lang="en-US" sz="2800" b="1" dirty="0">
                <a:solidFill>
                  <a:schemeClr val="accent2"/>
                </a:solidFill>
              </a:rPr>
              <a:t>Challenge:</a:t>
            </a:r>
          </a:p>
        </p:txBody>
      </p:sp>
      <p:sp>
        <p:nvSpPr>
          <p:cNvPr id="14" name="TextBox 13">
            <a:extLst>
              <a:ext uri="{FF2B5EF4-FFF2-40B4-BE49-F238E27FC236}">
                <a16:creationId xmlns="" xmlns:a16="http://schemas.microsoft.com/office/drawing/2014/main" id="{B9960AEB-E961-4CB3-8022-BC612DAA819F}"/>
              </a:ext>
            </a:extLst>
          </p:cNvPr>
          <p:cNvSpPr txBox="1"/>
          <p:nvPr/>
        </p:nvSpPr>
        <p:spPr>
          <a:xfrm>
            <a:off x="856542" y="2057400"/>
            <a:ext cx="3729835" cy="1815882"/>
          </a:xfrm>
          <a:prstGeom prst="rect">
            <a:avLst/>
          </a:prstGeom>
          <a:noFill/>
        </p:spPr>
        <p:txBody>
          <a:bodyPr wrap="square" rtlCol="0">
            <a:spAutoFit/>
          </a:bodyPr>
          <a:lstStyle/>
          <a:p>
            <a:r>
              <a:rPr lang="en-US" sz="2800" dirty="0"/>
              <a:t>Can you </a:t>
            </a:r>
            <a:r>
              <a:rPr lang="en-US" sz="2800" dirty="0" smtClean="0"/>
              <a:t>tune your robot </a:t>
            </a:r>
            <a:br>
              <a:rPr lang="en-US" sz="2800" dirty="0" smtClean="0"/>
            </a:br>
            <a:r>
              <a:rPr lang="en-US" sz="2800" dirty="0" smtClean="0"/>
              <a:t>to go straight? </a:t>
            </a:r>
          </a:p>
          <a:p>
            <a:r>
              <a:rPr lang="en-US" sz="2800" dirty="0" smtClean="0"/>
              <a:t>Left? </a:t>
            </a:r>
          </a:p>
          <a:p>
            <a:r>
              <a:rPr lang="en-US" sz="2800" dirty="0" smtClean="0"/>
              <a:t>Right?</a:t>
            </a:r>
            <a:endParaRPr lang="en-US" sz="2800" dirty="0"/>
          </a:p>
        </p:txBody>
      </p:sp>
      <p:sp>
        <p:nvSpPr>
          <p:cNvPr id="15" name="TextBox 14">
            <a:extLst>
              <a:ext uri="{FF2B5EF4-FFF2-40B4-BE49-F238E27FC236}">
                <a16:creationId xmlns="" xmlns:a16="http://schemas.microsoft.com/office/drawing/2014/main" id="{2C91764F-7AFB-409D-B55B-507C5952B5A3}"/>
              </a:ext>
            </a:extLst>
          </p:cNvPr>
          <p:cNvSpPr txBox="1"/>
          <p:nvPr/>
        </p:nvSpPr>
        <p:spPr>
          <a:xfrm>
            <a:off x="533399" y="1447800"/>
            <a:ext cx="2110075" cy="523220"/>
          </a:xfrm>
          <a:prstGeom prst="rect">
            <a:avLst/>
          </a:prstGeom>
          <a:noFill/>
        </p:spPr>
        <p:txBody>
          <a:bodyPr wrap="square" rtlCol="0">
            <a:spAutoFit/>
          </a:bodyPr>
          <a:lstStyle/>
          <a:p>
            <a:r>
              <a:rPr lang="en-US" sz="2800" b="1" dirty="0">
                <a:solidFill>
                  <a:schemeClr val="accent2"/>
                </a:solidFill>
              </a:rPr>
              <a:t>Challenge:</a:t>
            </a:r>
          </a:p>
        </p:txBody>
      </p:sp>
      <p:sp>
        <p:nvSpPr>
          <p:cNvPr id="16" name="TextBox 15">
            <a:extLst>
              <a:ext uri="{FF2B5EF4-FFF2-40B4-BE49-F238E27FC236}">
                <a16:creationId xmlns="" xmlns:a16="http://schemas.microsoft.com/office/drawing/2014/main" id="{537809D3-51AF-4445-9777-1635F0289C28}"/>
              </a:ext>
            </a:extLst>
          </p:cNvPr>
          <p:cNvSpPr txBox="1"/>
          <p:nvPr/>
        </p:nvSpPr>
        <p:spPr>
          <a:xfrm>
            <a:off x="228600" y="4876800"/>
            <a:ext cx="2362200" cy="1754326"/>
          </a:xfrm>
          <a:prstGeom prst="rect">
            <a:avLst/>
          </a:prstGeom>
          <a:noFill/>
        </p:spPr>
        <p:txBody>
          <a:bodyPr wrap="square" rtlCol="0">
            <a:spAutoFit/>
          </a:bodyPr>
          <a:lstStyle/>
          <a:p>
            <a:r>
              <a:rPr lang="en-US" dirty="0"/>
              <a:t>Can you write code such that your </a:t>
            </a:r>
            <a:r>
              <a:rPr lang="en-US" dirty="0" err="1"/>
              <a:t>FischBot</a:t>
            </a:r>
            <a:r>
              <a:rPr lang="en-US" dirty="0"/>
              <a:t> tries to travel in the same direction while avoiding obstacles?</a:t>
            </a:r>
          </a:p>
          <a:p>
            <a:r>
              <a:rPr lang="en-US" dirty="0"/>
              <a:t>How would you do it?</a:t>
            </a:r>
          </a:p>
        </p:txBody>
      </p:sp>
      <p:sp>
        <p:nvSpPr>
          <p:cNvPr id="17" name="TextBox 16">
            <a:extLst>
              <a:ext uri="{FF2B5EF4-FFF2-40B4-BE49-F238E27FC236}">
                <a16:creationId xmlns="" xmlns:a16="http://schemas.microsoft.com/office/drawing/2014/main" id="{8358D39D-43C0-45A0-8518-E662FFD2912F}"/>
              </a:ext>
            </a:extLst>
          </p:cNvPr>
          <p:cNvSpPr txBox="1"/>
          <p:nvPr/>
        </p:nvSpPr>
        <p:spPr>
          <a:xfrm>
            <a:off x="190694" y="4607221"/>
            <a:ext cx="2323906" cy="400110"/>
          </a:xfrm>
          <a:prstGeom prst="rect">
            <a:avLst/>
          </a:prstGeom>
          <a:noFill/>
        </p:spPr>
        <p:txBody>
          <a:bodyPr wrap="square" rtlCol="0">
            <a:spAutoFit/>
          </a:bodyPr>
          <a:lstStyle/>
          <a:p>
            <a:r>
              <a:rPr lang="en-US" sz="2000" b="1" dirty="0">
                <a:solidFill>
                  <a:schemeClr val="accent2"/>
                </a:solidFill>
              </a:rPr>
              <a:t>Super Challenge:</a:t>
            </a:r>
          </a:p>
        </p:txBody>
      </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1" y="5517293"/>
            <a:ext cx="1066800" cy="52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358640" y="567449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48200" y="4824153"/>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562600" y="5477265"/>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101080" y="6238385"/>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29400" y="5702018"/>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07642" y="4952026"/>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8483072" y="5699347"/>
            <a:ext cx="296389" cy="3139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 xmlns:a16="http://schemas.microsoft.com/office/drawing/2014/main" id="{E4B152BA-0669-4D6F-876C-555BB0CCD99B}"/>
              </a:ext>
            </a:extLst>
          </p:cNvPr>
          <p:cNvSpPr/>
          <p:nvPr/>
        </p:nvSpPr>
        <p:spPr>
          <a:xfrm>
            <a:off x="3505200" y="5239692"/>
            <a:ext cx="4963160" cy="994898"/>
          </a:xfrm>
          <a:custGeom>
            <a:avLst/>
            <a:gdLst>
              <a:gd name="connsiteX0" fmla="*/ 0 w 4963160"/>
              <a:gd name="connsiteY0" fmla="*/ 561668 h 994898"/>
              <a:gd name="connsiteX1" fmla="*/ 462280 w 4963160"/>
              <a:gd name="connsiteY1" fmla="*/ 561668 h 994898"/>
              <a:gd name="connsiteX2" fmla="*/ 787400 w 4963160"/>
              <a:gd name="connsiteY2" fmla="*/ 63828 h 994898"/>
              <a:gd name="connsiteX3" fmla="*/ 1325880 w 4963160"/>
              <a:gd name="connsiteY3" fmla="*/ 129868 h 994898"/>
              <a:gd name="connsiteX4" fmla="*/ 1671320 w 4963160"/>
              <a:gd name="connsiteY4" fmla="*/ 373708 h 994898"/>
              <a:gd name="connsiteX5" fmla="*/ 1864360 w 4963160"/>
              <a:gd name="connsiteY5" fmla="*/ 866468 h 994898"/>
              <a:gd name="connsiteX6" fmla="*/ 2143760 w 4963160"/>
              <a:gd name="connsiteY6" fmla="*/ 968068 h 994898"/>
              <a:gd name="connsiteX7" fmla="*/ 2352040 w 4963160"/>
              <a:gd name="connsiteY7" fmla="*/ 968068 h 994898"/>
              <a:gd name="connsiteX8" fmla="*/ 2727960 w 4963160"/>
              <a:gd name="connsiteY8" fmla="*/ 663268 h 994898"/>
              <a:gd name="connsiteX9" fmla="*/ 2971800 w 4963160"/>
              <a:gd name="connsiteY9" fmla="*/ 140028 h 994898"/>
              <a:gd name="connsiteX10" fmla="*/ 3616960 w 4963160"/>
              <a:gd name="connsiteY10" fmla="*/ 23188 h 994898"/>
              <a:gd name="connsiteX11" fmla="*/ 4145280 w 4963160"/>
              <a:gd name="connsiteY11" fmla="*/ 515948 h 994898"/>
              <a:gd name="connsiteX12" fmla="*/ 4963160 w 4963160"/>
              <a:gd name="connsiteY12" fmla="*/ 607388 h 99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63160" h="994898">
                <a:moveTo>
                  <a:pt x="0" y="561668"/>
                </a:moveTo>
                <a:cubicBezTo>
                  <a:pt x="165523" y="603154"/>
                  <a:pt x="331047" y="644641"/>
                  <a:pt x="462280" y="561668"/>
                </a:cubicBezTo>
                <a:cubicBezTo>
                  <a:pt x="593513" y="478695"/>
                  <a:pt x="643467" y="135795"/>
                  <a:pt x="787400" y="63828"/>
                </a:cubicBezTo>
                <a:cubicBezTo>
                  <a:pt x="931333" y="-8139"/>
                  <a:pt x="1178560" y="78221"/>
                  <a:pt x="1325880" y="129868"/>
                </a:cubicBezTo>
                <a:cubicBezTo>
                  <a:pt x="1473200" y="181515"/>
                  <a:pt x="1581573" y="250941"/>
                  <a:pt x="1671320" y="373708"/>
                </a:cubicBezTo>
                <a:cubicBezTo>
                  <a:pt x="1761067" y="496475"/>
                  <a:pt x="1785620" y="767408"/>
                  <a:pt x="1864360" y="866468"/>
                </a:cubicBezTo>
                <a:cubicBezTo>
                  <a:pt x="1943100" y="965528"/>
                  <a:pt x="2062480" y="951135"/>
                  <a:pt x="2143760" y="968068"/>
                </a:cubicBezTo>
                <a:cubicBezTo>
                  <a:pt x="2225040" y="985001"/>
                  <a:pt x="2254673" y="1018868"/>
                  <a:pt x="2352040" y="968068"/>
                </a:cubicBezTo>
                <a:cubicBezTo>
                  <a:pt x="2449407" y="917268"/>
                  <a:pt x="2624667" y="801275"/>
                  <a:pt x="2727960" y="663268"/>
                </a:cubicBezTo>
                <a:cubicBezTo>
                  <a:pt x="2831253" y="525261"/>
                  <a:pt x="2823633" y="246708"/>
                  <a:pt x="2971800" y="140028"/>
                </a:cubicBezTo>
                <a:cubicBezTo>
                  <a:pt x="3119967" y="33348"/>
                  <a:pt x="3421380" y="-39465"/>
                  <a:pt x="3616960" y="23188"/>
                </a:cubicBezTo>
                <a:cubicBezTo>
                  <a:pt x="3812540" y="85841"/>
                  <a:pt x="3920913" y="418581"/>
                  <a:pt x="4145280" y="515948"/>
                </a:cubicBezTo>
                <a:cubicBezTo>
                  <a:pt x="4369647" y="613315"/>
                  <a:pt x="4666403" y="610351"/>
                  <a:pt x="4963160" y="6073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671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868362"/>
          </a:xfrm>
        </p:spPr>
        <p:txBody>
          <a:bodyPr/>
          <a:lstStyle/>
          <a:p>
            <a:pPr eaLnBrk="1" hangingPunct="1"/>
            <a:r>
              <a:rPr lang="en-US" altLang="en-US" smtClean="0"/>
              <a:t>Robotic Safety</a:t>
            </a:r>
          </a:p>
        </p:txBody>
      </p:sp>
      <p:sp>
        <p:nvSpPr>
          <p:cNvPr id="14339" name="Content Placeholder 2"/>
          <p:cNvSpPr>
            <a:spLocks noGrp="1"/>
          </p:cNvSpPr>
          <p:nvPr>
            <p:ph idx="1"/>
          </p:nvPr>
        </p:nvSpPr>
        <p:spPr>
          <a:xfrm>
            <a:off x="304800" y="1143000"/>
            <a:ext cx="8839200" cy="4830763"/>
          </a:xfrm>
        </p:spPr>
        <p:txBody>
          <a:bodyPr>
            <a:normAutofit fontScale="92500"/>
          </a:bodyPr>
          <a:lstStyle/>
          <a:p>
            <a:pPr eaLnBrk="1" hangingPunct="1">
              <a:buFont typeface="Arial" charset="0"/>
              <a:buNone/>
              <a:defRPr/>
            </a:pPr>
            <a:r>
              <a:rPr lang="en-US" sz="2400" b="1" dirty="0"/>
              <a:t>STORED ENERGY</a:t>
            </a:r>
          </a:p>
          <a:p>
            <a:pPr marL="0" indent="0" eaLnBrk="1" hangingPunct="1">
              <a:buFont typeface="Arial" charset="0"/>
              <a:buNone/>
              <a:defRPr/>
            </a:pPr>
            <a:r>
              <a:rPr lang="en-US" sz="2400" dirty="0"/>
              <a:t>Plan out the required activities when servicing or making repairs to the robot. Make sure all teammates are aware that work is being done on the robot. Address the following:</a:t>
            </a:r>
          </a:p>
          <a:p>
            <a:pPr eaLnBrk="1" hangingPunct="1">
              <a:defRPr/>
            </a:pPr>
            <a:r>
              <a:rPr lang="en-US" sz="2400" dirty="0"/>
              <a:t>Ensure no one is working on the robot when it will be energized during repairs.</a:t>
            </a:r>
          </a:p>
          <a:p>
            <a:pPr eaLnBrk="1" hangingPunct="1">
              <a:defRPr/>
            </a:pPr>
            <a:r>
              <a:rPr lang="en-US" sz="2400" b="1" dirty="0"/>
              <a:t>Electrical Energy: Disconnect the electric power source</a:t>
            </a:r>
          </a:p>
          <a:p>
            <a:pPr eaLnBrk="1" hangingPunct="1">
              <a:defRPr/>
            </a:pPr>
            <a:r>
              <a:rPr lang="en-US" sz="2400" dirty="0"/>
              <a:t>Always de-energize the robot before working on it by unplugging batteries.  Open the main circuit breaker (“re-set” lever is released).</a:t>
            </a:r>
          </a:p>
          <a:p>
            <a:pPr eaLnBrk="1" hangingPunct="1">
              <a:defRPr/>
            </a:pPr>
            <a:r>
              <a:rPr lang="en-US" sz="2400" b="1" dirty="0"/>
              <a:t>Pneumatic Energy: Always vent any compressed air to the atmosphere.</a:t>
            </a:r>
          </a:p>
          <a:p>
            <a:pPr eaLnBrk="1" hangingPunct="1">
              <a:defRPr/>
            </a:pPr>
            <a:r>
              <a:rPr lang="en-US" sz="2400" dirty="0"/>
              <a:t>Relieve any compressed or stretched springs or tubing and lower all raised components.</a:t>
            </a:r>
          </a:p>
        </p:txBody>
      </p:sp>
    </p:spTree>
    <p:extLst>
      <p:ext uri="{BB962C8B-B14F-4D97-AF65-F5344CB8AC3E}">
        <p14:creationId xmlns:p14="http://schemas.microsoft.com/office/powerpoint/2010/main" val="2051446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2728069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Uninstalling From </a:t>
            </a:r>
            <a:r>
              <a:rPr lang="en-US" dirty="0" err="1"/>
              <a:t>Macinstosh</a:t>
            </a:r>
            <a:r>
              <a:rPr lang="en-US" dirty="0"/>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A couple of Mac users have said “the driver crashes my mac Sierra how do I uninstall”.  </a:t>
            </a:r>
          </a:p>
          <a:p>
            <a:r>
              <a:rPr lang="en-US" dirty="0"/>
              <a:t>Firstly regards the crash make sure you installed the 1.3 version of the driver, not the old one.  You could download it directly from the </a:t>
            </a:r>
            <a:r>
              <a:rPr lang="en-US" dirty="0">
                <a:hlinkClick r:id="rId2"/>
              </a:rPr>
              <a:t>Manufacturers Website</a:t>
            </a:r>
            <a:r>
              <a:rPr lang="en-US" dirty="0"/>
              <a:t> in case they have issued an update since I wrote this page.</a:t>
            </a:r>
          </a:p>
          <a:p>
            <a:pPr marL="0" indent="0">
              <a:buNone/>
            </a:pPr>
            <a:r>
              <a:rPr lang="en-US" dirty="0"/>
              <a:t>Secondly </a:t>
            </a:r>
            <a:r>
              <a:rPr lang="en-US" dirty="0">
                <a:hlinkClick r:id="rId3"/>
              </a:rPr>
              <a:t>a quick google search reveals</a:t>
            </a:r>
            <a:r>
              <a:rPr lang="en-US" dirty="0"/>
              <a:t> that this is how you uninstall:</a:t>
            </a:r>
          </a:p>
          <a:p>
            <a:r>
              <a:rPr lang="en-US" dirty="0"/>
              <a:t>Open a terminal and type: cd /Library/Extensions/</a:t>
            </a:r>
          </a:p>
          <a:p>
            <a:r>
              <a:rPr lang="en-US" dirty="0"/>
              <a:t>Verify that the .</a:t>
            </a:r>
            <a:r>
              <a:rPr lang="en-US" dirty="0" err="1"/>
              <a:t>kext</a:t>
            </a:r>
            <a:r>
              <a:rPr lang="en-US" dirty="0"/>
              <a:t> file is present: ls | grep </a:t>
            </a:r>
            <a:r>
              <a:rPr lang="en-US" dirty="0" err="1"/>
              <a:t>usbserial.kext</a:t>
            </a:r>
            <a:endParaRPr lang="en-US" dirty="0"/>
          </a:p>
          <a:p>
            <a:r>
              <a:rPr lang="en-US" dirty="0"/>
              <a:t>Output should be: </a:t>
            </a:r>
            <a:r>
              <a:rPr lang="en-US" dirty="0" err="1"/>
              <a:t>usbserial.kext</a:t>
            </a:r>
            <a:endParaRPr lang="en-US" dirty="0"/>
          </a:p>
          <a:p>
            <a:r>
              <a:rPr lang="en-US" dirty="0"/>
              <a:t>Then type: </a:t>
            </a:r>
            <a:r>
              <a:rPr lang="en-US" dirty="0" err="1"/>
              <a:t>sudo</a:t>
            </a:r>
            <a:r>
              <a:rPr lang="en-US" dirty="0"/>
              <a:t> </a:t>
            </a:r>
            <a:r>
              <a:rPr lang="en-US" dirty="0" err="1"/>
              <a:t>rm</a:t>
            </a:r>
            <a:r>
              <a:rPr lang="en-US" dirty="0"/>
              <a:t> -R </a:t>
            </a:r>
            <a:r>
              <a:rPr lang="en-US" dirty="0" err="1"/>
              <a:t>usbserial.kext</a:t>
            </a:r>
            <a:endParaRPr lang="en-US" dirty="0"/>
          </a:p>
          <a:p>
            <a:r>
              <a:rPr lang="en-US" dirty="0"/>
              <a:t>Verify that the .</a:t>
            </a:r>
            <a:r>
              <a:rPr lang="en-US" dirty="0" err="1"/>
              <a:t>kext</a:t>
            </a:r>
            <a:r>
              <a:rPr lang="en-US" dirty="0"/>
              <a:t> file has been removed: ls | grep </a:t>
            </a:r>
            <a:r>
              <a:rPr lang="en-US" dirty="0" err="1"/>
              <a:t>usbserial.kext</a:t>
            </a:r>
            <a:endParaRPr lang="en-US" dirty="0"/>
          </a:p>
          <a:p>
            <a:r>
              <a:rPr lang="en-US" dirty="0"/>
              <a:t>Output should be empty.</a:t>
            </a:r>
          </a:p>
          <a:p>
            <a:r>
              <a:rPr lang="en-US" dirty="0"/>
              <a:t>After you should remove the files stored in receipts folder: cd /private/</a:t>
            </a:r>
            <a:r>
              <a:rPr lang="en-US" dirty="0" err="1"/>
              <a:t>var</a:t>
            </a:r>
            <a:r>
              <a:rPr lang="en-US" dirty="0"/>
              <a:t>/</a:t>
            </a:r>
            <a:r>
              <a:rPr lang="en-US" dirty="0" err="1"/>
              <a:t>db</a:t>
            </a:r>
            <a:r>
              <a:rPr lang="en-US" dirty="0"/>
              <a:t>/receipts/</a:t>
            </a:r>
          </a:p>
          <a:p>
            <a:r>
              <a:rPr lang="en-US" dirty="0"/>
              <a:t>Find the </a:t>
            </a:r>
            <a:r>
              <a:rPr lang="en-US" dirty="0" err="1"/>
              <a:t>enties</a:t>
            </a:r>
            <a:r>
              <a:rPr lang="en-US" dirty="0"/>
              <a:t>: ls | grep </a:t>
            </a:r>
            <a:r>
              <a:rPr lang="en-US" dirty="0" err="1"/>
              <a:t>usbserial</a:t>
            </a:r>
            <a:r>
              <a:rPr lang="en-US" dirty="0"/>
              <a:t>*</a:t>
            </a:r>
          </a:p>
          <a:p>
            <a:r>
              <a:rPr lang="en-US" dirty="0"/>
              <a:t>Output should be: codebender.cc.ch34xinstaller.usbserial.pkg.bom codebender.cc.ch34xinstaller.usbserial.pkg.plist</a:t>
            </a:r>
          </a:p>
          <a:p>
            <a:r>
              <a:rPr lang="en-US" dirty="0"/>
              <a:t>Remove each one of the files of the above list: </a:t>
            </a:r>
            <a:r>
              <a:rPr lang="en-US" dirty="0" err="1"/>
              <a:t>sudo</a:t>
            </a:r>
            <a:r>
              <a:rPr lang="en-US" dirty="0"/>
              <a:t> </a:t>
            </a:r>
            <a:r>
              <a:rPr lang="en-US" dirty="0" err="1"/>
              <a:t>rm</a:t>
            </a:r>
            <a:r>
              <a:rPr lang="en-US" dirty="0"/>
              <a:t> -r filename`</a:t>
            </a:r>
          </a:p>
          <a:p>
            <a:endParaRPr lang="en-US" dirty="0"/>
          </a:p>
        </p:txBody>
      </p:sp>
    </p:spTree>
    <p:extLst>
      <p:ext uri="{BB962C8B-B14F-4D97-AF65-F5344CB8AC3E}">
        <p14:creationId xmlns:p14="http://schemas.microsoft.com/office/powerpoint/2010/main" val="3080082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7B44A-39C3-4A0D-94D3-4FD58B335F92}"/>
              </a:ext>
            </a:extLst>
          </p:cNvPr>
          <p:cNvSpPr>
            <a:spLocks noGrp="1"/>
          </p:cNvSpPr>
          <p:nvPr>
            <p:ph type="title"/>
          </p:nvPr>
        </p:nvSpPr>
        <p:spPr>
          <a:xfrm>
            <a:off x="415636" y="0"/>
            <a:ext cx="8229600" cy="487217"/>
          </a:xfrm>
        </p:spPr>
        <p:txBody>
          <a:bodyPr>
            <a:normAutofit fontScale="90000"/>
          </a:bodyPr>
          <a:lstStyle/>
          <a:p>
            <a:r>
              <a:rPr lang="en-US" dirty="0"/>
              <a:t>Locomotion Code</a:t>
            </a:r>
          </a:p>
        </p:txBody>
      </p:sp>
      <p:sp>
        <p:nvSpPr>
          <p:cNvPr id="3" name="Content Placeholder 2">
            <a:extLst>
              <a:ext uri="{FF2B5EF4-FFF2-40B4-BE49-F238E27FC236}">
                <a16:creationId xmlns="" xmlns:a16="http://schemas.microsoft.com/office/drawing/2014/main" id="{E8E99A5E-E4F3-4315-A4BC-421F4EB0442E}"/>
              </a:ext>
            </a:extLst>
          </p:cNvPr>
          <p:cNvSpPr>
            <a:spLocks noGrp="1"/>
          </p:cNvSpPr>
          <p:nvPr>
            <p:ph idx="1"/>
          </p:nvPr>
        </p:nvSpPr>
        <p:spPr>
          <a:xfrm>
            <a:off x="152400" y="685800"/>
            <a:ext cx="3810000" cy="5943600"/>
          </a:xfrm>
        </p:spPr>
        <p:txBody>
          <a:bodyPr>
            <a:normAutofit fontScale="32500" lnSpcReduction="20000"/>
          </a:bodyPr>
          <a:lstStyle/>
          <a:p>
            <a:pPr marL="0" indent="0">
              <a:buNone/>
            </a:pPr>
            <a:r>
              <a:rPr lang="en-US" dirty="0"/>
              <a:t>#define RIGHT_MOTOR_PIN     5</a:t>
            </a:r>
          </a:p>
          <a:p>
            <a:pPr marL="0" indent="0">
              <a:buNone/>
            </a:pPr>
            <a:r>
              <a:rPr lang="en-US" dirty="0"/>
              <a:t>#define LEFT_MOTOR_PIN      6</a:t>
            </a:r>
          </a:p>
          <a:p>
            <a:pPr marL="0" indent="0">
              <a:buNone/>
            </a:pPr>
            <a:r>
              <a:rPr lang="en-US" dirty="0"/>
              <a:t>#define LEFT_VIBRATE      150</a:t>
            </a:r>
          </a:p>
          <a:p>
            <a:pPr marL="0" indent="0">
              <a:buNone/>
            </a:pPr>
            <a:r>
              <a:rPr lang="en-US" dirty="0"/>
              <a:t>#define RIGHT_VIBRATE     150</a:t>
            </a:r>
          </a:p>
          <a:p>
            <a:pPr marL="0" indent="0">
              <a:buNone/>
            </a:pPr>
            <a:r>
              <a:rPr lang="en-US" dirty="0"/>
              <a:t>#define VIBRATE           150</a:t>
            </a:r>
          </a:p>
          <a:p>
            <a:pPr marL="0" indent="0">
              <a:buNone/>
            </a:pPr>
            <a:r>
              <a:rPr lang="en-US" dirty="0"/>
              <a:t>#define NO_VIBRATE          0</a:t>
            </a:r>
          </a:p>
          <a:p>
            <a:pPr marL="0" indent="0">
              <a:buNone/>
            </a:pPr>
            <a:endParaRPr lang="en-US" dirty="0"/>
          </a:p>
          <a:p>
            <a:pPr marL="0" indent="0">
              <a:buNone/>
            </a:pPr>
            <a:r>
              <a:rPr lang="en-US" dirty="0"/>
              <a:t>void setup() {</a:t>
            </a:r>
          </a:p>
          <a:p>
            <a:pPr marL="0" indent="0">
              <a:buNone/>
            </a:pPr>
            <a:r>
              <a:rPr lang="en-US" dirty="0"/>
              <a:t>  </a:t>
            </a:r>
            <a:r>
              <a:rPr lang="en-US" dirty="0" err="1"/>
              <a:t>Serial.begin</a:t>
            </a:r>
            <a:r>
              <a:rPr lang="en-US" dirty="0"/>
              <a:t>(115200); // Open serial monitor at 115200 baud to see ping results.</a:t>
            </a:r>
          </a:p>
          <a:p>
            <a:pPr marL="0" indent="0">
              <a:buNone/>
            </a:pPr>
            <a:r>
              <a:rPr lang="en-US" dirty="0"/>
              <a:t>  </a:t>
            </a:r>
            <a:r>
              <a:rPr lang="en-US" dirty="0" err="1"/>
              <a:t>pinMode</a:t>
            </a:r>
            <a:r>
              <a:rPr lang="en-US" dirty="0"/>
              <a:t>(RIGHT_MOTOR_PIN, OUTPUT);</a:t>
            </a:r>
          </a:p>
          <a:p>
            <a:pPr marL="0" indent="0">
              <a:buNone/>
            </a:pPr>
            <a:r>
              <a:rPr lang="en-US" dirty="0"/>
              <a:t>  </a:t>
            </a:r>
            <a:r>
              <a:rPr lang="en-US" dirty="0" err="1"/>
              <a:t>pinMode</a:t>
            </a:r>
            <a:r>
              <a:rPr lang="en-US" dirty="0"/>
              <a:t>(LEFT_MOTOR_PIN, OUTPUT);</a:t>
            </a:r>
          </a:p>
          <a:p>
            <a:pPr marL="0" indent="0">
              <a:buNone/>
            </a:pPr>
            <a:r>
              <a:rPr lang="en-US" dirty="0"/>
              <a:t>  delay(5000);</a:t>
            </a:r>
          </a:p>
          <a:p>
            <a:pPr marL="0" indent="0">
              <a:buNone/>
            </a:pPr>
            <a:r>
              <a:rPr lang="en-US" dirty="0"/>
              <a:t>}</a:t>
            </a:r>
          </a:p>
          <a:p>
            <a:pPr marL="0" indent="0">
              <a:buNone/>
            </a:pPr>
            <a:r>
              <a:rPr lang="en-US" dirty="0"/>
              <a:t>void </a:t>
            </a:r>
            <a:r>
              <a:rPr lang="en-US" dirty="0" err="1"/>
              <a:t>standStill</a:t>
            </a:r>
            <a:r>
              <a:rPr lang="en-US" dirty="0"/>
              <a:t>(int seconds) {</a:t>
            </a:r>
          </a:p>
          <a:p>
            <a:pPr marL="0" indent="0">
              <a:buNone/>
            </a:pPr>
            <a:r>
              <a:rPr lang="en-US" dirty="0"/>
              <a:t>  </a:t>
            </a:r>
            <a:r>
              <a:rPr lang="en-US" dirty="0" err="1"/>
              <a:t>analogWrite</a:t>
            </a:r>
            <a:r>
              <a:rPr lang="en-US" dirty="0"/>
              <a:t>(RIGHT_MOTOR_PIN, NO_VIBRATE);</a:t>
            </a:r>
          </a:p>
          <a:p>
            <a:pPr marL="0" indent="0">
              <a:buNone/>
            </a:pPr>
            <a:r>
              <a:rPr lang="en-US" dirty="0"/>
              <a:t>  </a:t>
            </a:r>
            <a:r>
              <a:rPr lang="en-US" dirty="0" err="1"/>
              <a:t>analogWrite</a:t>
            </a:r>
            <a:r>
              <a:rPr lang="en-US" dirty="0"/>
              <a:t>(LEFT_MOTOR_PIN, NO_VIBRATE);</a:t>
            </a:r>
          </a:p>
          <a:p>
            <a:pPr marL="0" indent="0">
              <a:buNone/>
            </a:pPr>
            <a:r>
              <a:rPr lang="en-US" dirty="0"/>
              <a:t>  </a:t>
            </a:r>
            <a:r>
              <a:rPr lang="en-US" dirty="0" err="1"/>
              <a:t>Serial.println</a:t>
            </a:r>
            <a:r>
              <a:rPr lang="en-US" dirty="0"/>
              <a:t>("stop");</a:t>
            </a:r>
          </a:p>
          <a:p>
            <a:pPr marL="0" indent="0">
              <a:buNone/>
            </a:pPr>
            <a:r>
              <a:rPr lang="en-US" dirty="0"/>
              <a:t>  delay(seconds * 1000);</a:t>
            </a:r>
          </a:p>
          <a:p>
            <a:pPr marL="0" indent="0">
              <a:buNone/>
            </a:pPr>
            <a:r>
              <a:rPr lang="en-US" dirty="0"/>
              <a:t>}</a:t>
            </a:r>
          </a:p>
          <a:p>
            <a:pPr marL="0" indent="0">
              <a:buNone/>
            </a:pPr>
            <a:r>
              <a:rPr lang="en-US" dirty="0"/>
              <a:t>void </a:t>
            </a:r>
            <a:r>
              <a:rPr lang="en-US" dirty="0" err="1"/>
              <a:t>turnLeft</a:t>
            </a:r>
            <a:r>
              <a:rPr lang="en-US" dirty="0"/>
              <a:t>(int seconds) {</a:t>
            </a:r>
          </a:p>
          <a:p>
            <a:pPr marL="0" indent="0">
              <a:buNone/>
            </a:pPr>
            <a:r>
              <a:rPr lang="en-US" dirty="0"/>
              <a:t>  </a:t>
            </a:r>
            <a:r>
              <a:rPr lang="en-US" dirty="0" err="1"/>
              <a:t>analogWrite</a:t>
            </a:r>
            <a:r>
              <a:rPr lang="en-US" dirty="0"/>
              <a:t>(RIGHT_MOTOR_PIN, VIBRATE);</a:t>
            </a:r>
          </a:p>
          <a:p>
            <a:pPr marL="0" indent="0">
              <a:buNone/>
            </a:pPr>
            <a:r>
              <a:rPr lang="en-US" dirty="0"/>
              <a:t>  </a:t>
            </a:r>
            <a:r>
              <a:rPr lang="en-US" dirty="0" err="1"/>
              <a:t>analogWrite</a:t>
            </a:r>
            <a:r>
              <a:rPr lang="en-US" dirty="0"/>
              <a:t>(LEFT_MOTOR_PIN, NO_VIBRATE);</a:t>
            </a:r>
          </a:p>
          <a:p>
            <a:pPr marL="0" indent="0">
              <a:buNone/>
            </a:pPr>
            <a:r>
              <a:rPr lang="en-US" dirty="0"/>
              <a:t>  </a:t>
            </a:r>
            <a:r>
              <a:rPr lang="en-US" dirty="0" err="1"/>
              <a:t>Serial.println</a:t>
            </a:r>
            <a:r>
              <a:rPr lang="en-US" dirty="0"/>
              <a:t>("turn left");</a:t>
            </a:r>
          </a:p>
          <a:p>
            <a:pPr marL="0" indent="0">
              <a:buNone/>
            </a:pPr>
            <a:r>
              <a:rPr lang="en-US" dirty="0"/>
              <a:t>  delay(seconds * 1000);</a:t>
            </a:r>
          </a:p>
          <a:p>
            <a:pPr marL="0" indent="0">
              <a:buNone/>
            </a:pPr>
            <a:r>
              <a:rPr lang="en-US" dirty="0"/>
              <a:t>  </a:t>
            </a:r>
            <a:r>
              <a:rPr lang="en-US" dirty="0" err="1"/>
              <a:t>standStill</a:t>
            </a:r>
            <a:r>
              <a:rPr lang="en-US" dirty="0"/>
              <a:t>(0);</a:t>
            </a:r>
          </a:p>
          <a:p>
            <a:pPr marL="0" indent="0">
              <a:buNone/>
            </a:pPr>
            <a:r>
              <a:rPr lang="en-US" dirty="0"/>
              <a:t>}</a:t>
            </a:r>
          </a:p>
          <a:p>
            <a:pPr marL="0" indent="0">
              <a:buNone/>
            </a:pPr>
            <a:r>
              <a:rPr lang="en-US" dirty="0"/>
              <a:t>void </a:t>
            </a:r>
            <a:r>
              <a:rPr lang="en-US" dirty="0" err="1"/>
              <a:t>turnRight</a:t>
            </a:r>
            <a:r>
              <a:rPr lang="en-US" dirty="0"/>
              <a:t>(int seconds) {</a:t>
            </a:r>
          </a:p>
          <a:p>
            <a:pPr marL="0" indent="0">
              <a:buNone/>
            </a:pPr>
            <a:r>
              <a:rPr lang="en-US" dirty="0"/>
              <a:t>  </a:t>
            </a:r>
            <a:r>
              <a:rPr lang="en-US" dirty="0" err="1"/>
              <a:t>analogWrite</a:t>
            </a:r>
            <a:r>
              <a:rPr lang="en-US" dirty="0"/>
              <a:t>(RIGHT_MOTOR_PIN, NO_VIBRATE);</a:t>
            </a:r>
          </a:p>
          <a:p>
            <a:pPr marL="0" indent="0">
              <a:buNone/>
            </a:pPr>
            <a:r>
              <a:rPr lang="en-US" dirty="0"/>
              <a:t>  </a:t>
            </a:r>
            <a:r>
              <a:rPr lang="en-US" dirty="0" err="1"/>
              <a:t>analogWrite</a:t>
            </a:r>
            <a:r>
              <a:rPr lang="en-US" dirty="0"/>
              <a:t>(LEFT_MOTOR_PIN, VIBRATE);</a:t>
            </a:r>
          </a:p>
          <a:p>
            <a:pPr marL="0" indent="0">
              <a:buNone/>
            </a:pPr>
            <a:r>
              <a:rPr lang="en-US" dirty="0"/>
              <a:t>  </a:t>
            </a:r>
            <a:r>
              <a:rPr lang="en-US" dirty="0" err="1"/>
              <a:t>Serial.println</a:t>
            </a:r>
            <a:r>
              <a:rPr lang="en-US" dirty="0"/>
              <a:t>("turn right");</a:t>
            </a:r>
          </a:p>
          <a:p>
            <a:pPr marL="0" indent="0">
              <a:buNone/>
            </a:pPr>
            <a:r>
              <a:rPr lang="en-US" dirty="0"/>
              <a:t>  delay(seconds * 1000);</a:t>
            </a:r>
          </a:p>
          <a:p>
            <a:pPr marL="0" indent="0">
              <a:buNone/>
            </a:pPr>
            <a:r>
              <a:rPr lang="en-US" dirty="0"/>
              <a:t>  </a:t>
            </a:r>
            <a:r>
              <a:rPr lang="en-US" dirty="0" err="1"/>
              <a:t>standStill</a:t>
            </a:r>
            <a:r>
              <a:rPr lang="en-US" dirty="0"/>
              <a:t>(0);</a:t>
            </a:r>
          </a:p>
          <a:p>
            <a:pPr marL="0" indent="0">
              <a:buNone/>
            </a:pPr>
            <a:r>
              <a:rPr lang="en-US" dirty="0"/>
              <a:t>}</a:t>
            </a:r>
          </a:p>
        </p:txBody>
      </p:sp>
      <p:sp>
        <p:nvSpPr>
          <p:cNvPr id="4" name="Content Placeholder 2">
            <a:extLst>
              <a:ext uri="{FF2B5EF4-FFF2-40B4-BE49-F238E27FC236}">
                <a16:creationId xmlns="" xmlns:a16="http://schemas.microsoft.com/office/drawing/2014/main" id="{F7119177-6446-47FD-9375-3831F6469CC6}"/>
              </a:ext>
            </a:extLst>
          </p:cNvPr>
          <p:cNvSpPr txBox="1">
            <a:spLocks/>
          </p:cNvSpPr>
          <p:nvPr/>
        </p:nvSpPr>
        <p:spPr>
          <a:xfrm>
            <a:off x="3810000" y="609600"/>
            <a:ext cx="42672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a:t>void </a:t>
            </a:r>
            <a:r>
              <a:rPr lang="en-US" sz="1100" dirty="0" err="1"/>
              <a:t>turnRight</a:t>
            </a:r>
            <a:r>
              <a:rPr lang="en-US" sz="1100" dirty="0"/>
              <a:t>(int seconds) {</a:t>
            </a:r>
          </a:p>
          <a:p>
            <a:pPr marL="0" indent="0">
              <a:buFont typeface="Arial" panose="020B0604020202020204" pitchFamily="34" charset="0"/>
              <a:buNone/>
            </a:pPr>
            <a:r>
              <a:rPr lang="en-US" sz="1100" dirty="0"/>
              <a:t>  </a:t>
            </a:r>
            <a:r>
              <a:rPr lang="en-US" sz="1100" dirty="0" err="1"/>
              <a:t>analogWrite</a:t>
            </a:r>
            <a:r>
              <a:rPr lang="en-US" sz="1100" dirty="0"/>
              <a:t>(RIGHT_MOTOR_PIN, NO_VIBRATE);</a:t>
            </a:r>
          </a:p>
          <a:p>
            <a:pPr marL="0" indent="0">
              <a:buFont typeface="Arial" panose="020B0604020202020204" pitchFamily="34" charset="0"/>
              <a:buNone/>
            </a:pPr>
            <a:r>
              <a:rPr lang="en-US" sz="1100" dirty="0"/>
              <a:t>  </a:t>
            </a:r>
            <a:r>
              <a:rPr lang="en-US" sz="1100" dirty="0" err="1"/>
              <a:t>analogWrite</a:t>
            </a:r>
            <a:r>
              <a:rPr lang="en-US" sz="1100" dirty="0"/>
              <a:t>(LEFT_MOTOR_PIN, VIBRATE);</a:t>
            </a:r>
          </a:p>
          <a:p>
            <a:pPr marL="0" indent="0">
              <a:buFont typeface="Arial" panose="020B0604020202020204" pitchFamily="34" charset="0"/>
              <a:buNone/>
            </a:pPr>
            <a:r>
              <a:rPr lang="en-US" sz="1100" dirty="0"/>
              <a:t>  </a:t>
            </a:r>
            <a:r>
              <a:rPr lang="en-US" sz="1100" dirty="0" err="1"/>
              <a:t>Serial.println</a:t>
            </a:r>
            <a:r>
              <a:rPr lang="en-US" sz="1100" dirty="0"/>
              <a:t>("turn right");</a:t>
            </a:r>
          </a:p>
          <a:p>
            <a:pPr marL="0" indent="0">
              <a:buFont typeface="Arial" panose="020B0604020202020204" pitchFamily="34" charset="0"/>
              <a:buNone/>
            </a:pPr>
            <a:r>
              <a:rPr lang="en-US" sz="1100" dirty="0"/>
              <a:t>  delay(seconds * 1000);</a:t>
            </a:r>
          </a:p>
          <a:p>
            <a:pPr marL="0" indent="0">
              <a:buFont typeface="Arial" panose="020B0604020202020204" pitchFamily="34" charset="0"/>
              <a:buNone/>
            </a:pPr>
            <a:r>
              <a:rPr lang="en-US" sz="1100" dirty="0"/>
              <a:t>  </a:t>
            </a:r>
            <a:r>
              <a:rPr lang="en-US" sz="1100" dirty="0" err="1"/>
              <a:t>standStill</a:t>
            </a:r>
            <a:r>
              <a:rPr lang="en-US" sz="1100" dirty="0"/>
              <a:t>(0);</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void </a:t>
            </a:r>
            <a:r>
              <a:rPr lang="en-US" sz="1100" dirty="0" err="1"/>
              <a:t>goForward</a:t>
            </a:r>
            <a:r>
              <a:rPr lang="en-US" sz="1100" dirty="0"/>
              <a:t>(int seconds) {</a:t>
            </a:r>
          </a:p>
          <a:p>
            <a:pPr marL="0" indent="0">
              <a:buFont typeface="Arial" panose="020B0604020202020204" pitchFamily="34" charset="0"/>
              <a:buNone/>
            </a:pPr>
            <a:r>
              <a:rPr lang="en-US" sz="1100" dirty="0"/>
              <a:t>  </a:t>
            </a:r>
            <a:r>
              <a:rPr lang="en-US" sz="1100" dirty="0" err="1"/>
              <a:t>analogWrite</a:t>
            </a:r>
            <a:r>
              <a:rPr lang="en-US" sz="1100" dirty="0"/>
              <a:t>(RIGHT_MOTOR_PIN, RIGHT_VIBRATE);</a:t>
            </a:r>
          </a:p>
          <a:p>
            <a:pPr marL="0" indent="0">
              <a:buFont typeface="Arial" panose="020B0604020202020204" pitchFamily="34" charset="0"/>
              <a:buNone/>
            </a:pPr>
            <a:r>
              <a:rPr lang="en-US" sz="1100" dirty="0"/>
              <a:t>  </a:t>
            </a:r>
            <a:r>
              <a:rPr lang="en-US" sz="1100" dirty="0" err="1"/>
              <a:t>analogWrite</a:t>
            </a:r>
            <a:r>
              <a:rPr lang="en-US" sz="1100" dirty="0"/>
              <a:t>(LEFT_MOTOR_PIN, LEFT_VIBRATE);</a:t>
            </a:r>
          </a:p>
          <a:p>
            <a:pPr marL="0" indent="0">
              <a:buFont typeface="Arial" panose="020B0604020202020204" pitchFamily="34" charset="0"/>
              <a:buNone/>
            </a:pPr>
            <a:r>
              <a:rPr lang="en-US" sz="1100" dirty="0"/>
              <a:t>  </a:t>
            </a:r>
            <a:r>
              <a:rPr lang="en-US" sz="1100" dirty="0" err="1"/>
              <a:t>Serial.println</a:t>
            </a:r>
            <a:r>
              <a:rPr lang="en-US" sz="1100" dirty="0"/>
              <a:t>("go forward");</a:t>
            </a:r>
          </a:p>
          <a:p>
            <a:pPr marL="0" indent="0">
              <a:buFont typeface="Arial" panose="020B0604020202020204" pitchFamily="34" charset="0"/>
              <a:buNone/>
            </a:pPr>
            <a:r>
              <a:rPr lang="en-US" sz="1100" dirty="0"/>
              <a:t>  delay(seconds * 1000);</a:t>
            </a:r>
          </a:p>
          <a:p>
            <a:pPr marL="0" indent="0">
              <a:buFont typeface="Arial" panose="020B0604020202020204" pitchFamily="34" charset="0"/>
              <a:buNone/>
            </a:pPr>
            <a:r>
              <a:rPr lang="en-US" sz="1100" dirty="0"/>
              <a:t>  </a:t>
            </a:r>
            <a:r>
              <a:rPr lang="en-US" sz="1100" dirty="0" err="1"/>
              <a:t>standStill</a:t>
            </a:r>
            <a:r>
              <a:rPr lang="en-US" sz="1100" dirty="0"/>
              <a:t>(0);</a:t>
            </a:r>
          </a:p>
          <a:p>
            <a:pPr marL="0" indent="0">
              <a:buFont typeface="Arial" panose="020B0604020202020204" pitchFamily="34" charset="0"/>
              <a:buNone/>
            </a:pPr>
            <a:r>
              <a:rPr lang="en-US" sz="1100" dirty="0"/>
              <a:t>}</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a:t>void </a:t>
            </a:r>
            <a:r>
              <a:rPr lang="en-US" sz="1100" dirty="0" err="1"/>
              <a:t>calibrateMovement</a:t>
            </a:r>
            <a:r>
              <a:rPr lang="en-US" sz="1100" dirty="0"/>
              <a:t>() {</a:t>
            </a:r>
          </a:p>
          <a:p>
            <a:pPr marL="0" indent="0">
              <a:buFont typeface="Arial" panose="020B0604020202020204" pitchFamily="34" charset="0"/>
              <a:buNone/>
            </a:pPr>
            <a:r>
              <a:rPr lang="en-US" sz="1100" dirty="0"/>
              <a:t>  </a:t>
            </a:r>
            <a:r>
              <a:rPr lang="en-US" sz="1100" dirty="0" err="1"/>
              <a:t>goForward</a:t>
            </a:r>
            <a:r>
              <a:rPr lang="en-US" sz="1100" dirty="0"/>
              <a:t>(5);</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smtClean="0"/>
              <a:t> </a:t>
            </a:r>
            <a:r>
              <a:rPr lang="en-US" sz="1100" dirty="0" err="1" smtClean="0"/>
              <a:t>turnLeft</a:t>
            </a:r>
            <a:r>
              <a:rPr lang="en-US" sz="1100" dirty="0" smtClean="0"/>
              <a:t>(5</a:t>
            </a:r>
            <a:r>
              <a:rPr lang="en-US" sz="1100" dirty="0"/>
              <a:t>);</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a:t> </a:t>
            </a:r>
            <a:r>
              <a:rPr lang="en-US" sz="1100" dirty="0" smtClean="0"/>
              <a:t> </a:t>
            </a:r>
            <a:r>
              <a:rPr lang="en-US" sz="1100" dirty="0" err="1" smtClean="0"/>
              <a:t>turnRight</a:t>
            </a:r>
            <a:r>
              <a:rPr lang="en-US" sz="1100" dirty="0" smtClean="0"/>
              <a:t>(5</a:t>
            </a:r>
            <a:r>
              <a:rPr lang="en-US" sz="1100" dirty="0"/>
              <a:t>);</a:t>
            </a:r>
          </a:p>
          <a:p>
            <a:pPr marL="0" indent="0">
              <a:buFont typeface="Arial" panose="020B0604020202020204" pitchFamily="34" charset="0"/>
              <a:buNone/>
            </a:pPr>
            <a:r>
              <a:rPr lang="en-US" sz="1100" dirty="0"/>
              <a:t>  </a:t>
            </a:r>
            <a:r>
              <a:rPr lang="en-US" sz="1100" dirty="0" err="1"/>
              <a:t>standStill</a:t>
            </a:r>
            <a:r>
              <a:rPr lang="en-US" sz="1100" dirty="0"/>
              <a:t>(5);</a:t>
            </a:r>
          </a:p>
          <a:p>
            <a:pPr marL="0" indent="0">
              <a:buFont typeface="Arial" panose="020B0604020202020204" pitchFamily="34" charset="0"/>
              <a:buNone/>
            </a:pPr>
            <a:r>
              <a:rPr lang="en-US" sz="1100" dirty="0" smtClean="0"/>
              <a:t>  while </a:t>
            </a:r>
            <a:r>
              <a:rPr lang="en-US" sz="1100" dirty="0"/>
              <a:t>(1) {};</a:t>
            </a:r>
          </a:p>
          <a:p>
            <a:pPr marL="0" indent="0">
              <a:buFont typeface="Arial" panose="020B0604020202020204" pitchFamily="34" charset="0"/>
              <a:buNone/>
            </a:pPr>
            <a:r>
              <a:rPr lang="en-US" sz="1100" dirty="0"/>
              <a:t>}</a:t>
            </a:r>
          </a:p>
          <a:p>
            <a:pPr marL="0" indent="0">
              <a:buFont typeface="Arial" panose="020B0604020202020204" pitchFamily="34" charset="0"/>
              <a:buNone/>
            </a:pPr>
            <a:r>
              <a:rPr lang="en-US" sz="1100" dirty="0"/>
              <a:t>void loop() {</a:t>
            </a:r>
          </a:p>
          <a:p>
            <a:pPr marL="0" indent="0">
              <a:buFont typeface="Arial" panose="020B0604020202020204" pitchFamily="34" charset="0"/>
              <a:buNone/>
            </a:pPr>
            <a:r>
              <a:rPr lang="en-US" sz="1100" dirty="0"/>
              <a:t>  </a:t>
            </a:r>
            <a:r>
              <a:rPr lang="en-US" sz="1100" dirty="0" err="1"/>
              <a:t>calibrateMovement</a:t>
            </a:r>
            <a:r>
              <a:rPr lang="en-US" sz="1100" dirty="0"/>
              <a:t>();</a:t>
            </a:r>
          </a:p>
          <a:p>
            <a:pPr marL="0" indent="0">
              <a:buFont typeface="Arial" panose="020B0604020202020204" pitchFamily="34" charset="0"/>
              <a:buNone/>
            </a:pPr>
            <a:r>
              <a:rPr lang="en-US" sz="1100" dirty="0"/>
              <a:t>}</a:t>
            </a:r>
          </a:p>
        </p:txBody>
      </p:sp>
    </p:spTree>
    <p:extLst>
      <p:ext uri="{BB962C8B-B14F-4D97-AF65-F5344CB8AC3E}">
        <p14:creationId xmlns:p14="http://schemas.microsoft.com/office/powerpoint/2010/main" val="41611140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Code</a:t>
            </a:r>
          </a:p>
        </p:txBody>
      </p:sp>
      <p:sp>
        <p:nvSpPr>
          <p:cNvPr id="3" name="Content Placeholder 2"/>
          <p:cNvSpPr>
            <a:spLocks noGrp="1"/>
          </p:cNvSpPr>
          <p:nvPr>
            <p:ph idx="1"/>
          </p:nvPr>
        </p:nvSpPr>
        <p:spPr/>
        <p:txBody>
          <a:bodyPr>
            <a:normAutofit fontScale="47500" lnSpcReduction="20000"/>
          </a:bodyPr>
          <a:lstStyle/>
          <a:p>
            <a:pPr marL="0" indent="0">
              <a:buNone/>
            </a:pPr>
            <a:r>
              <a:rPr lang="en-US" sz="1600" b="1" dirty="0"/>
              <a:t>Setup</a:t>
            </a:r>
          </a:p>
          <a:p>
            <a:pPr marL="0" indent="0">
              <a:buNone/>
            </a:pPr>
            <a:r>
              <a:rPr lang="en-US" sz="1600" dirty="0" err="1"/>
              <a:t>const</a:t>
            </a:r>
            <a:r>
              <a:rPr lang="en-US" sz="1600" dirty="0"/>
              <a:t> </a:t>
            </a:r>
            <a:r>
              <a:rPr lang="en-US" sz="1600" dirty="0" err="1"/>
              <a:t>int</a:t>
            </a:r>
            <a:r>
              <a:rPr lang="en-US" sz="1600" dirty="0"/>
              <a:t> TURNING_DISTANCE=15;  // in centimeters</a:t>
            </a:r>
          </a:p>
          <a:p>
            <a:pPr marL="0" indent="0">
              <a:buNone/>
            </a:pPr>
            <a:r>
              <a:rPr lang="en-US" sz="1600" dirty="0" err="1"/>
              <a:t>const</a:t>
            </a:r>
            <a:r>
              <a:rPr lang="en-US" sz="1600" dirty="0"/>
              <a:t> </a:t>
            </a:r>
            <a:r>
              <a:rPr lang="en-US" sz="1600" dirty="0" err="1"/>
              <a:t>int</a:t>
            </a:r>
            <a:r>
              <a:rPr lang="en-US" sz="1600" dirty="0"/>
              <a:t> COLLISION_DISTANCE=3;  // in centimeters</a:t>
            </a:r>
          </a:p>
          <a:p>
            <a:pPr marL="0" indent="0">
              <a:buNone/>
            </a:pPr>
            <a:r>
              <a:rPr lang="en-US" sz="1600" dirty="0"/>
              <a:t> </a:t>
            </a:r>
          </a:p>
          <a:p>
            <a:pPr marL="0" indent="0">
              <a:buNone/>
            </a:pPr>
            <a:r>
              <a:rPr lang="en-US" sz="1600" b="1" dirty="0" smtClean="0"/>
              <a:t>Loop</a:t>
            </a:r>
          </a:p>
          <a:p>
            <a:pPr marL="0" indent="0">
              <a:buNone/>
            </a:pPr>
            <a:r>
              <a:rPr lang="en-US" sz="1600" dirty="0" smtClean="0"/>
              <a:t> </a:t>
            </a:r>
            <a:r>
              <a:rPr lang="en-US" sz="1600" dirty="0"/>
              <a:t>void loop() </a:t>
            </a:r>
            <a:r>
              <a:rPr lang="en-US" sz="1600" dirty="0" smtClean="0"/>
              <a:t>{  </a:t>
            </a:r>
            <a:endParaRPr lang="en-US" sz="1600" dirty="0"/>
          </a:p>
          <a:p>
            <a:pPr marL="0" indent="0">
              <a:buNone/>
            </a:pPr>
            <a:r>
              <a:rPr lang="en-US" sz="1600" dirty="0"/>
              <a:t>  </a:t>
            </a:r>
            <a:r>
              <a:rPr lang="en-US" sz="1600" dirty="0" err="1"/>
              <a:t>int</a:t>
            </a:r>
            <a:r>
              <a:rPr lang="en-US" sz="1600" dirty="0"/>
              <a:t> </a:t>
            </a:r>
            <a:r>
              <a:rPr lang="en-US" sz="1600" dirty="0" err="1"/>
              <a:t>RightDistance</a:t>
            </a:r>
            <a:r>
              <a:rPr lang="en-US" sz="1600" dirty="0"/>
              <a:t> = </a:t>
            </a:r>
            <a:r>
              <a:rPr lang="en-US" sz="1600" dirty="0" err="1"/>
              <a:t>RightSonar.ping_cm</a:t>
            </a:r>
            <a:r>
              <a:rPr lang="en-US" sz="1600" dirty="0"/>
              <a:t>();</a:t>
            </a:r>
          </a:p>
          <a:p>
            <a:pPr marL="0" indent="0">
              <a:buNone/>
            </a:pPr>
            <a:r>
              <a:rPr lang="en-US" sz="1600" dirty="0"/>
              <a:t>  if(</a:t>
            </a:r>
            <a:r>
              <a:rPr lang="en-US" sz="1600" dirty="0" err="1"/>
              <a:t>RightDistance</a:t>
            </a:r>
            <a:r>
              <a:rPr lang="en-US" sz="1600" dirty="0"/>
              <a:t>==0){</a:t>
            </a:r>
          </a:p>
          <a:p>
            <a:pPr marL="0" indent="0">
              <a:buNone/>
            </a:pPr>
            <a:r>
              <a:rPr lang="en-US" sz="1600" dirty="0"/>
              <a:t>    </a:t>
            </a:r>
            <a:r>
              <a:rPr lang="en-US" sz="1600" dirty="0" err="1"/>
              <a:t>RightDistance</a:t>
            </a:r>
            <a:r>
              <a:rPr lang="en-US" sz="1600" dirty="0"/>
              <a:t>=MAX_DISTANCE;</a:t>
            </a:r>
          </a:p>
          <a:p>
            <a:pPr marL="0" indent="0">
              <a:buNone/>
            </a:pPr>
            <a:r>
              <a:rPr lang="en-US" sz="1600" dirty="0"/>
              <a:t>  }</a:t>
            </a:r>
          </a:p>
          <a:p>
            <a:pPr marL="0" indent="0">
              <a:buNone/>
            </a:pPr>
            <a:r>
              <a:rPr lang="en-US" sz="1600" dirty="0"/>
              <a:t>  </a:t>
            </a:r>
            <a:r>
              <a:rPr lang="en-US" sz="1600" dirty="0" err="1"/>
              <a:t>int</a:t>
            </a:r>
            <a:r>
              <a:rPr lang="en-US" sz="1600" dirty="0"/>
              <a:t> </a:t>
            </a:r>
            <a:r>
              <a:rPr lang="en-US" sz="1600" dirty="0" err="1"/>
              <a:t>LeftDistance</a:t>
            </a:r>
            <a:r>
              <a:rPr lang="en-US" sz="1600" dirty="0"/>
              <a:t> = </a:t>
            </a:r>
            <a:r>
              <a:rPr lang="en-US" sz="1600" dirty="0" err="1"/>
              <a:t>LeftSonar.ping_cm</a:t>
            </a:r>
            <a:r>
              <a:rPr lang="en-US" sz="1600" dirty="0"/>
              <a:t>();</a:t>
            </a:r>
          </a:p>
          <a:p>
            <a:pPr marL="0" indent="0">
              <a:buNone/>
            </a:pPr>
            <a:r>
              <a:rPr lang="en-US" sz="1600" dirty="0"/>
              <a:t>  if(</a:t>
            </a:r>
            <a:r>
              <a:rPr lang="en-US" sz="1600" dirty="0" err="1"/>
              <a:t>LeftDistance</a:t>
            </a:r>
            <a:r>
              <a:rPr lang="en-US" sz="1600" dirty="0"/>
              <a:t>==0){</a:t>
            </a:r>
          </a:p>
          <a:p>
            <a:pPr marL="0" indent="0">
              <a:buNone/>
            </a:pPr>
            <a:r>
              <a:rPr lang="en-US" sz="1600" dirty="0"/>
              <a:t>    </a:t>
            </a:r>
            <a:r>
              <a:rPr lang="en-US" sz="1600" dirty="0" err="1"/>
              <a:t>LeftDistance</a:t>
            </a:r>
            <a:r>
              <a:rPr lang="en-US" sz="1600" dirty="0"/>
              <a:t>=MAX_DISTANCE;</a:t>
            </a:r>
          </a:p>
          <a:p>
            <a:pPr marL="0" indent="0">
              <a:buNone/>
            </a:pPr>
            <a:r>
              <a:rPr lang="en-US" sz="1600" dirty="0"/>
              <a:t>  }</a:t>
            </a:r>
          </a:p>
          <a:p>
            <a:pPr marL="0" indent="0">
              <a:buNone/>
            </a:pPr>
            <a:r>
              <a:rPr lang="en-US" sz="1600" dirty="0"/>
              <a:t>  </a:t>
            </a:r>
          </a:p>
          <a:p>
            <a:pPr marL="0" indent="0">
              <a:buNone/>
            </a:pPr>
            <a:r>
              <a:rPr lang="en-US" sz="1600" dirty="0"/>
              <a:t>  </a:t>
            </a:r>
            <a:r>
              <a:rPr lang="en-US" sz="1600" dirty="0" err="1"/>
              <a:t>Serial.print</a:t>
            </a:r>
            <a:r>
              <a:rPr lang="en-US" sz="1600" dirty="0"/>
              <a:t>("Left Ping: ");</a:t>
            </a:r>
          </a:p>
          <a:p>
            <a:pPr marL="0" indent="0">
              <a:buNone/>
            </a:pPr>
            <a:r>
              <a:rPr lang="en-US" sz="1600" dirty="0"/>
              <a:t>  </a:t>
            </a:r>
            <a:r>
              <a:rPr lang="en-US" sz="1600" dirty="0" err="1"/>
              <a:t>Serial.print</a:t>
            </a:r>
            <a:r>
              <a:rPr lang="en-US" sz="1600" dirty="0"/>
              <a:t>(</a:t>
            </a:r>
            <a:r>
              <a:rPr lang="en-US" sz="1600" dirty="0" err="1"/>
              <a:t>LeftDistance</a:t>
            </a:r>
            <a:r>
              <a:rPr lang="en-US" sz="1600" dirty="0"/>
              <a:t>);</a:t>
            </a:r>
          </a:p>
          <a:p>
            <a:pPr marL="0" indent="0">
              <a:buNone/>
            </a:pPr>
            <a:r>
              <a:rPr lang="en-US" sz="1600" dirty="0"/>
              <a:t>  </a:t>
            </a:r>
            <a:r>
              <a:rPr lang="en-US" sz="1600" dirty="0" err="1"/>
              <a:t>Serial.print</a:t>
            </a:r>
            <a:r>
              <a:rPr lang="en-US" sz="1600" dirty="0"/>
              <a:t>(" Right Ping: ");</a:t>
            </a:r>
          </a:p>
          <a:p>
            <a:pPr marL="0" indent="0">
              <a:buNone/>
            </a:pPr>
            <a:r>
              <a:rPr lang="en-US" sz="1600" dirty="0"/>
              <a:t>  </a:t>
            </a:r>
            <a:r>
              <a:rPr lang="en-US" sz="1600" dirty="0" err="1"/>
              <a:t>Serial.print</a:t>
            </a:r>
            <a:r>
              <a:rPr lang="en-US" sz="1600" dirty="0"/>
              <a:t>(</a:t>
            </a:r>
            <a:r>
              <a:rPr lang="en-US" sz="1600" dirty="0" err="1"/>
              <a:t>RightDistance</a:t>
            </a:r>
            <a:r>
              <a:rPr lang="en-US" sz="1600" dirty="0"/>
              <a:t>);</a:t>
            </a:r>
          </a:p>
          <a:p>
            <a:pPr marL="0" indent="0">
              <a:buNone/>
            </a:pPr>
            <a:r>
              <a:rPr lang="en-US" sz="1600" dirty="0"/>
              <a:t>  </a:t>
            </a:r>
            <a:r>
              <a:rPr lang="en-US" sz="1600" dirty="0" err="1"/>
              <a:t>Serial.println</a:t>
            </a:r>
            <a:r>
              <a:rPr lang="en-US" sz="1600" dirty="0"/>
              <a:t>("cm");</a:t>
            </a:r>
          </a:p>
          <a:p>
            <a:pPr marL="0" indent="0">
              <a:buNone/>
            </a:pPr>
            <a:r>
              <a:rPr lang="en-US" sz="1600" dirty="0"/>
              <a:t>  </a:t>
            </a:r>
          </a:p>
          <a:p>
            <a:pPr marL="0" indent="0">
              <a:buNone/>
            </a:pPr>
            <a:r>
              <a:rPr lang="en-US" sz="1600" dirty="0"/>
              <a:t>  if((</a:t>
            </a:r>
            <a:r>
              <a:rPr lang="en-US" sz="1600" dirty="0" err="1"/>
              <a:t>RightDistance</a:t>
            </a:r>
            <a:r>
              <a:rPr lang="en-US" sz="1600" dirty="0"/>
              <a:t> &lt; COLLISION_DISTANCE) ||</a:t>
            </a:r>
          </a:p>
          <a:p>
            <a:pPr marL="0" indent="0">
              <a:buNone/>
            </a:pPr>
            <a:r>
              <a:rPr lang="en-US" sz="1600" dirty="0"/>
              <a:t>     (</a:t>
            </a:r>
            <a:r>
              <a:rPr lang="en-US" sz="1600" dirty="0" err="1"/>
              <a:t>LeftDistance</a:t>
            </a:r>
            <a:r>
              <a:rPr lang="en-US" sz="1600" dirty="0"/>
              <a:t> &lt; COLLISION_DISTANCE)){</a:t>
            </a:r>
          </a:p>
          <a:p>
            <a:pPr marL="0" indent="0">
              <a:buNone/>
            </a:pPr>
            <a:r>
              <a:rPr lang="en-US" sz="1600" dirty="0"/>
              <a:t>      </a:t>
            </a:r>
            <a:r>
              <a:rPr lang="en-US" sz="1600" dirty="0" err="1"/>
              <a:t>standStill</a:t>
            </a:r>
            <a:r>
              <a:rPr lang="en-US" sz="1600" dirty="0"/>
              <a:t>(1);</a:t>
            </a:r>
          </a:p>
          <a:p>
            <a:pPr marL="0" indent="0">
              <a:buNone/>
            </a:pPr>
            <a:r>
              <a:rPr lang="en-US" sz="1600" dirty="0"/>
              <a:t>  }else if (</a:t>
            </a:r>
            <a:r>
              <a:rPr lang="en-US" sz="1600" dirty="0" err="1"/>
              <a:t>RightDistance</a:t>
            </a:r>
            <a:r>
              <a:rPr lang="en-US" sz="1600" dirty="0"/>
              <a:t> &lt; TURNING_DISTANCE){</a:t>
            </a:r>
          </a:p>
          <a:p>
            <a:pPr marL="0" indent="0">
              <a:buNone/>
            </a:pPr>
            <a:r>
              <a:rPr lang="en-US" sz="1600" dirty="0"/>
              <a:t>    </a:t>
            </a:r>
            <a:r>
              <a:rPr lang="en-US" sz="1600" dirty="0" err="1"/>
              <a:t>turnLeft</a:t>
            </a:r>
            <a:r>
              <a:rPr lang="en-US" sz="1600" dirty="0"/>
              <a:t>(3);   </a:t>
            </a:r>
          </a:p>
          <a:p>
            <a:pPr marL="0" indent="0">
              <a:buNone/>
            </a:pPr>
            <a:r>
              <a:rPr lang="en-US" sz="1600" dirty="0"/>
              <a:t>  }else if (</a:t>
            </a:r>
            <a:r>
              <a:rPr lang="en-US" sz="1600" dirty="0" err="1"/>
              <a:t>LeftDistance</a:t>
            </a:r>
            <a:r>
              <a:rPr lang="en-US" sz="1600" dirty="0"/>
              <a:t> &lt; TURNING_DISTANCE){</a:t>
            </a:r>
          </a:p>
          <a:p>
            <a:pPr marL="0" indent="0">
              <a:buNone/>
            </a:pPr>
            <a:r>
              <a:rPr lang="en-US" sz="1600" dirty="0"/>
              <a:t>    </a:t>
            </a:r>
            <a:r>
              <a:rPr lang="en-US" sz="1600" dirty="0" err="1"/>
              <a:t>turnRight</a:t>
            </a:r>
            <a:r>
              <a:rPr lang="en-US" sz="1600" dirty="0"/>
              <a:t>(3);</a:t>
            </a:r>
          </a:p>
          <a:p>
            <a:pPr marL="0" indent="0">
              <a:buNone/>
            </a:pPr>
            <a:r>
              <a:rPr lang="en-US" sz="1600" dirty="0"/>
              <a:t>  }else{</a:t>
            </a:r>
          </a:p>
          <a:p>
            <a:pPr marL="0" indent="0">
              <a:buNone/>
            </a:pPr>
            <a:r>
              <a:rPr lang="en-US" sz="1600" dirty="0"/>
              <a:t>    </a:t>
            </a:r>
            <a:r>
              <a:rPr lang="en-US" sz="1600" dirty="0" err="1"/>
              <a:t>digitalWrite</a:t>
            </a:r>
            <a:r>
              <a:rPr lang="en-US" sz="1600" dirty="0"/>
              <a:t>(LED_BUILTIN, HIGH);   </a:t>
            </a:r>
          </a:p>
          <a:p>
            <a:pPr marL="0" indent="0">
              <a:buNone/>
            </a:pPr>
            <a:r>
              <a:rPr lang="en-US" sz="1600" dirty="0"/>
              <a:t>    </a:t>
            </a:r>
            <a:r>
              <a:rPr lang="en-US" sz="1600" dirty="0" err="1"/>
              <a:t>goForward</a:t>
            </a:r>
            <a:r>
              <a:rPr lang="en-US" sz="1600" dirty="0"/>
              <a:t>(2);</a:t>
            </a:r>
          </a:p>
          <a:p>
            <a:pPr marL="0" indent="0">
              <a:buNone/>
            </a:pPr>
            <a:r>
              <a:rPr lang="en-US" sz="1600" dirty="0"/>
              <a:t>    </a:t>
            </a:r>
            <a:r>
              <a:rPr lang="en-US" sz="1600" dirty="0" err="1"/>
              <a:t>digitalWrite</a:t>
            </a:r>
            <a:r>
              <a:rPr lang="en-US" sz="1600" dirty="0"/>
              <a:t>(LED_BUILTIN, LOW);   </a:t>
            </a:r>
          </a:p>
          <a:p>
            <a:pPr marL="0" indent="0">
              <a:buNone/>
            </a:pPr>
            <a:r>
              <a:rPr lang="en-US" sz="1600" dirty="0"/>
              <a:t>  }</a:t>
            </a:r>
          </a:p>
          <a:p>
            <a:pPr marL="0" indent="0">
              <a:buNone/>
            </a:pPr>
            <a:r>
              <a:rPr lang="en-US" sz="1600" dirty="0"/>
              <a:t> }</a:t>
            </a:r>
            <a:r>
              <a:rPr lang="en-US" sz="1600" dirty="0"/>
              <a:t> </a:t>
            </a:r>
          </a:p>
          <a:p>
            <a:pPr marL="0" indent="0">
              <a:buNone/>
            </a:pPr>
            <a:endParaRPr lang="en-US" dirty="0"/>
          </a:p>
        </p:txBody>
      </p:sp>
    </p:spTree>
    <p:extLst>
      <p:ext uri="{BB962C8B-B14F-4D97-AF65-F5344CB8AC3E}">
        <p14:creationId xmlns:p14="http://schemas.microsoft.com/office/powerpoint/2010/main" val="16860305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8BB4F49-CB7A-485E-98C0-84F261E9CAB8}"/>
              </a:ext>
            </a:extLst>
          </p:cNvPr>
          <p:cNvGrpSpPr/>
          <p:nvPr/>
        </p:nvGrpSpPr>
        <p:grpSpPr>
          <a:xfrm>
            <a:off x="-244553" y="2521131"/>
            <a:ext cx="3521153" cy="1905000"/>
            <a:chOff x="-244553" y="2521131"/>
            <a:chExt cx="3521153" cy="1905000"/>
          </a:xfrm>
        </p:grpSpPr>
        <p:sp>
          <p:nvSpPr>
            <p:cNvPr id="13" name="Rounded Rectangle 12"/>
            <p:cNvSpPr/>
            <p:nvPr/>
          </p:nvSpPr>
          <p:spPr>
            <a:xfrm>
              <a:off x="76200" y="2521131"/>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4553" y="3658253"/>
              <a:ext cx="3200400"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err="1">
                  <a:ln w="11430"/>
                  <a:solidFill>
                    <a:srgbClr val="0066FF"/>
                  </a:solidFill>
                  <a:effectLst>
                    <a:outerShdw blurRad="50800" dist="39000" dir="5460000" algn="tl">
                      <a:srgbClr val="000000">
                        <a:alpha val="38000"/>
                      </a:srgbClr>
                    </a:outerShdw>
                  </a:effectLst>
                </a:rPr>
                <a:t>FischBot</a:t>
              </a:r>
              <a:r>
                <a:rPr lang="en-US" sz="3200" b="1" i="1" dirty="0">
                  <a:ln w="11430"/>
                  <a:solidFill>
                    <a:srgbClr val="0066FF"/>
                  </a:solidFill>
                  <a:effectLst>
                    <a:outerShdw blurRad="50800" dist="39000" dir="5460000" algn="tl">
                      <a:srgbClr val="000000">
                        <a:alpha val="38000"/>
                      </a:srgbClr>
                    </a:outerShdw>
                  </a:effectLst>
                </a:rPr>
                <a:t> 500</a:t>
              </a:r>
            </a:p>
          </p:txBody>
        </p:sp>
        <p:sp>
          <p:nvSpPr>
            <p:cNvPr id="15" name="Rectangle 14"/>
            <p:cNvSpPr/>
            <p:nvPr/>
          </p:nvSpPr>
          <p:spPr>
            <a:xfrm>
              <a:off x="387425" y="2597331"/>
              <a:ext cx="257795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rgbClr val="008000"/>
                  </a:solidFill>
                  <a:effectLst>
                    <a:outerShdw blurRad="50800" dist="39000" dir="5460000" algn="tl">
                      <a:srgbClr val="000000">
                        <a:alpha val="38000"/>
                      </a:srgbClr>
                    </a:outerShdw>
                  </a:effectLst>
                  <a:latin typeface="Showcard Gothic" panose="04020904020102020604" pitchFamily="82" charset="0"/>
                </a:rPr>
                <a:t>Troop 605</a:t>
              </a:r>
            </a:p>
          </p:txBody>
        </p:sp>
        <p:sp>
          <p:nvSpPr>
            <p:cNvPr id="16" name="Rectangle 15"/>
            <p:cNvSpPr/>
            <p:nvPr/>
          </p:nvSpPr>
          <p:spPr>
            <a:xfrm>
              <a:off x="102892" y="3231470"/>
              <a:ext cx="3147015"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Showcard Gothic" panose="04020904020102020604" pitchFamily="82" charset="0"/>
                </a:rPr>
                <a:t>Robotics Merit Badge</a:t>
              </a:r>
            </a:p>
          </p:txBody>
        </p:sp>
        <p:pic>
          <p:nvPicPr>
            <p:cNvPr id="1026" name="Picture 2" descr="C:\Users\Mark\AppData\Local\Microsoft\Windows\INetCache\IE\TSOYB7S1\adorable-2861801_960_72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187" y="3533313"/>
              <a:ext cx="725685" cy="834654"/>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ounded Rectangle 7">
            <a:extLst>
              <a:ext uri="{FF2B5EF4-FFF2-40B4-BE49-F238E27FC236}">
                <a16:creationId xmlns="" xmlns:a16="http://schemas.microsoft.com/office/drawing/2014/main" id="{887FE5E6-AE20-4F91-871D-C9FAADE18D14}"/>
              </a:ext>
            </a:extLst>
          </p:cNvPr>
          <p:cNvSpPr/>
          <p:nvPr/>
        </p:nvSpPr>
        <p:spPr>
          <a:xfrm>
            <a:off x="3619123" y="4741036"/>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Contents:</a:t>
            </a:r>
          </a:p>
          <a:p>
            <a:r>
              <a:rPr lang="en-US" sz="1400" dirty="0">
                <a:solidFill>
                  <a:schemeClr val="tx1"/>
                </a:solidFill>
              </a:rPr>
              <a:t>1 x bread board</a:t>
            </a:r>
          </a:p>
          <a:p>
            <a:r>
              <a:rPr lang="en-US" sz="1400" dirty="0">
                <a:solidFill>
                  <a:schemeClr val="tx1"/>
                </a:solidFill>
              </a:rPr>
              <a:t>1x Arduino Nano CPU</a:t>
            </a:r>
          </a:p>
          <a:p>
            <a:r>
              <a:rPr lang="en-US" sz="1400" dirty="0">
                <a:solidFill>
                  <a:schemeClr val="tx1"/>
                </a:solidFill>
              </a:rPr>
              <a:t>1 x 3 pin switch</a:t>
            </a:r>
          </a:p>
          <a:p>
            <a:r>
              <a:rPr lang="en-US" sz="1400" dirty="0">
                <a:solidFill>
                  <a:schemeClr val="tx1"/>
                </a:solidFill>
              </a:rPr>
              <a:t>1 x 9V Battery with tape</a:t>
            </a:r>
          </a:p>
          <a:p>
            <a:r>
              <a:rPr lang="en-US" sz="1400" dirty="0">
                <a:solidFill>
                  <a:schemeClr val="tx1"/>
                </a:solidFill>
              </a:rPr>
              <a:t>1x 9V Battery Connector</a:t>
            </a:r>
          </a:p>
          <a:p>
            <a:r>
              <a:rPr lang="en-US" sz="1400" dirty="0">
                <a:solidFill>
                  <a:schemeClr val="tx1"/>
                </a:solidFill>
              </a:rPr>
              <a:t>2x HC SR04 Depth Sensors</a:t>
            </a:r>
          </a:p>
          <a:p>
            <a:r>
              <a:rPr lang="en-US" sz="1400" dirty="0">
                <a:solidFill>
                  <a:schemeClr val="tx1"/>
                </a:solidFill>
              </a:rPr>
              <a:t>2x Cell phone motor Vibrators</a:t>
            </a:r>
          </a:p>
          <a:p>
            <a:r>
              <a:rPr lang="en-US" sz="1400" dirty="0">
                <a:solidFill>
                  <a:schemeClr val="tx1"/>
                </a:solidFill>
              </a:rPr>
              <a:t>20x jumper wires</a:t>
            </a:r>
          </a:p>
          <a:p>
            <a:pPr algn="ctr"/>
            <a:endParaRPr lang="en-US" dirty="0">
              <a:solidFill>
                <a:schemeClr val="tx1"/>
              </a:solidFill>
            </a:endParaRPr>
          </a:p>
        </p:txBody>
      </p:sp>
      <p:grpSp>
        <p:nvGrpSpPr>
          <p:cNvPr id="18" name="Group 17">
            <a:extLst>
              <a:ext uri="{FF2B5EF4-FFF2-40B4-BE49-F238E27FC236}">
                <a16:creationId xmlns="" xmlns:a16="http://schemas.microsoft.com/office/drawing/2014/main" id="{A33C6FC5-53E7-4E83-9FAE-F78186A9D922}"/>
              </a:ext>
            </a:extLst>
          </p:cNvPr>
          <p:cNvGrpSpPr/>
          <p:nvPr/>
        </p:nvGrpSpPr>
        <p:grpSpPr>
          <a:xfrm>
            <a:off x="-222782" y="123770"/>
            <a:ext cx="3521153" cy="1905000"/>
            <a:chOff x="-244553" y="2521131"/>
            <a:chExt cx="3521153" cy="1905000"/>
          </a:xfrm>
        </p:grpSpPr>
        <p:sp>
          <p:nvSpPr>
            <p:cNvPr id="19" name="Rounded Rectangle 12">
              <a:extLst>
                <a:ext uri="{FF2B5EF4-FFF2-40B4-BE49-F238E27FC236}">
                  <a16:creationId xmlns="" xmlns:a16="http://schemas.microsoft.com/office/drawing/2014/main" id="{A3772723-8FC6-4A90-8A64-822FDB7DA36E}"/>
                </a:ext>
              </a:extLst>
            </p:cNvPr>
            <p:cNvSpPr/>
            <p:nvPr/>
          </p:nvSpPr>
          <p:spPr>
            <a:xfrm>
              <a:off x="76200" y="2521131"/>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21869942-8966-4932-86C4-16D27DAD2E5B}"/>
                </a:ext>
              </a:extLst>
            </p:cNvPr>
            <p:cNvSpPr/>
            <p:nvPr/>
          </p:nvSpPr>
          <p:spPr>
            <a:xfrm>
              <a:off x="-244553" y="3658253"/>
              <a:ext cx="3200400"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err="1">
                  <a:ln w="11430"/>
                  <a:solidFill>
                    <a:srgbClr val="0066FF"/>
                  </a:solidFill>
                  <a:effectLst>
                    <a:outerShdw blurRad="50800" dist="39000" dir="5460000" algn="tl">
                      <a:srgbClr val="000000">
                        <a:alpha val="38000"/>
                      </a:srgbClr>
                    </a:outerShdw>
                  </a:effectLst>
                </a:rPr>
                <a:t>FischBot</a:t>
              </a:r>
              <a:r>
                <a:rPr lang="en-US" sz="3200" b="1" i="1" dirty="0">
                  <a:ln w="11430"/>
                  <a:solidFill>
                    <a:srgbClr val="0066FF"/>
                  </a:solidFill>
                  <a:effectLst>
                    <a:outerShdw blurRad="50800" dist="39000" dir="5460000" algn="tl">
                      <a:srgbClr val="000000">
                        <a:alpha val="38000"/>
                      </a:srgbClr>
                    </a:outerShdw>
                  </a:effectLst>
                </a:rPr>
                <a:t> 500</a:t>
              </a:r>
            </a:p>
          </p:txBody>
        </p:sp>
        <p:sp>
          <p:nvSpPr>
            <p:cNvPr id="21" name="Rectangle 20">
              <a:extLst>
                <a:ext uri="{FF2B5EF4-FFF2-40B4-BE49-F238E27FC236}">
                  <a16:creationId xmlns="" xmlns:a16="http://schemas.microsoft.com/office/drawing/2014/main" id="{CCEBF4E7-783E-43A5-A085-823DC89442F1}"/>
                </a:ext>
              </a:extLst>
            </p:cNvPr>
            <p:cNvSpPr/>
            <p:nvPr/>
          </p:nvSpPr>
          <p:spPr>
            <a:xfrm>
              <a:off x="387425" y="2597331"/>
              <a:ext cx="257795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rgbClr val="008000"/>
                  </a:solidFill>
                  <a:effectLst>
                    <a:outerShdw blurRad="50800" dist="39000" dir="5460000" algn="tl">
                      <a:srgbClr val="000000">
                        <a:alpha val="38000"/>
                      </a:srgbClr>
                    </a:outerShdw>
                  </a:effectLst>
                  <a:latin typeface="Showcard Gothic" panose="04020904020102020604" pitchFamily="82" charset="0"/>
                </a:rPr>
                <a:t>Troop 605</a:t>
              </a:r>
            </a:p>
          </p:txBody>
        </p:sp>
        <p:sp>
          <p:nvSpPr>
            <p:cNvPr id="22" name="Rectangle 21">
              <a:extLst>
                <a:ext uri="{FF2B5EF4-FFF2-40B4-BE49-F238E27FC236}">
                  <a16:creationId xmlns="" xmlns:a16="http://schemas.microsoft.com/office/drawing/2014/main" id="{F5C57BBF-86DF-49FF-A7A5-0446049A7D61}"/>
                </a:ext>
              </a:extLst>
            </p:cNvPr>
            <p:cNvSpPr/>
            <p:nvPr/>
          </p:nvSpPr>
          <p:spPr>
            <a:xfrm>
              <a:off x="102892" y="3231470"/>
              <a:ext cx="3147015"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Showcard Gothic" panose="04020904020102020604" pitchFamily="82" charset="0"/>
                </a:rPr>
                <a:t>Robotics Merit Badge</a:t>
              </a:r>
            </a:p>
          </p:txBody>
        </p:sp>
        <p:pic>
          <p:nvPicPr>
            <p:cNvPr id="23" name="Picture 2" descr="C:\Users\Mark\AppData\Local\Microsoft\Windows\INetCache\IE\TSOYB7S1\adorable-2861801_960_720[1].png">
              <a:extLst>
                <a:ext uri="{FF2B5EF4-FFF2-40B4-BE49-F238E27FC236}">
                  <a16:creationId xmlns="" xmlns:a16="http://schemas.microsoft.com/office/drawing/2014/main" id="{77691D10-0C83-40A8-B088-37E5229FA1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187" y="3533313"/>
              <a:ext cx="725685" cy="8346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 xmlns:a16="http://schemas.microsoft.com/office/drawing/2014/main" id="{06F9510D-DBB3-46B0-9D55-57432B1B57BE}"/>
              </a:ext>
            </a:extLst>
          </p:cNvPr>
          <p:cNvGrpSpPr/>
          <p:nvPr/>
        </p:nvGrpSpPr>
        <p:grpSpPr>
          <a:xfrm>
            <a:off x="-244553" y="4669810"/>
            <a:ext cx="3521153" cy="1905000"/>
            <a:chOff x="-244553" y="2521131"/>
            <a:chExt cx="3521153" cy="1905000"/>
          </a:xfrm>
        </p:grpSpPr>
        <p:sp>
          <p:nvSpPr>
            <p:cNvPr id="25" name="Rounded Rectangle 12">
              <a:extLst>
                <a:ext uri="{FF2B5EF4-FFF2-40B4-BE49-F238E27FC236}">
                  <a16:creationId xmlns="" xmlns:a16="http://schemas.microsoft.com/office/drawing/2014/main" id="{C51D36AC-DD1E-4AB4-8CF6-1169E43AE1EB}"/>
                </a:ext>
              </a:extLst>
            </p:cNvPr>
            <p:cNvSpPr/>
            <p:nvPr/>
          </p:nvSpPr>
          <p:spPr>
            <a:xfrm>
              <a:off x="76200" y="2521131"/>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23598BB6-8FDE-4320-80D8-8BBEB4001B0F}"/>
                </a:ext>
              </a:extLst>
            </p:cNvPr>
            <p:cNvSpPr/>
            <p:nvPr/>
          </p:nvSpPr>
          <p:spPr>
            <a:xfrm>
              <a:off x="-244553" y="3658253"/>
              <a:ext cx="3200400"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err="1">
                  <a:ln w="11430"/>
                  <a:solidFill>
                    <a:srgbClr val="0066FF"/>
                  </a:solidFill>
                  <a:effectLst>
                    <a:outerShdw blurRad="50800" dist="39000" dir="5460000" algn="tl">
                      <a:srgbClr val="000000">
                        <a:alpha val="38000"/>
                      </a:srgbClr>
                    </a:outerShdw>
                  </a:effectLst>
                </a:rPr>
                <a:t>FischBot</a:t>
              </a:r>
              <a:r>
                <a:rPr lang="en-US" sz="3200" b="1" i="1" dirty="0">
                  <a:ln w="11430"/>
                  <a:solidFill>
                    <a:srgbClr val="0066FF"/>
                  </a:solidFill>
                  <a:effectLst>
                    <a:outerShdw blurRad="50800" dist="39000" dir="5460000" algn="tl">
                      <a:srgbClr val="000000">
                        <a:alpha val="38000"/>
                      </a:srgbClr>
                    </a:outerShdw>
                  </a:effectLst>
                </a:rPr>
                <a:t> 500</a:t>
              </a:r>
            </a:p>
          </p:txBody>
        </p:sp>
        <p:sp>
          <p:nvSpPr>
            <p:cNvPr id="27" name="Rectangle 26">
              <a:extLst>
                <a:ext uri="{FF2B5EF4-FFF2-40B4-BE49-F238E27FC236}">
                  <a16:creationId xmlns="" xmlns:a16="http://schemas.microsoft.com/office/drawing/2014/main" id="{0BD14A41-B496-4423-B1EB-B1D03BCA23AF}"/>
                </a:ext>
              </a:extLst>
            </p:cNvPr>
            <p:cNvSpPr/>
            <p:nvPr/>
          </p:nvSpPr>
          <p:spPr>
            <a:xfrm>
              <a:off x="387425" y="2597331"/>
              <a:ext cx="257795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rgbClr val="008000"/>
                  </a:solidFill>
                  <a:effectLst>
                    <a:outerShdw blurRad="50800" dist="39000" dir="5460000" algn="tl">
                      <a:srgbClr val="000000">
                        <a:alpha val="38000"/>
                      </a:srgbClr>
                    </a:outerShdw>
                  </a:effectLst>
                  <a:latin typeface="Showcard Gothic" panose="04020904020102020604" pitchFamily="82" charset="0"/>
                </a:rPr>
                <a:t>Troop 605</a:t>
              </a:r>
            </a:p>
          </p:txBody>
        </p:sp>
        <p:sp>
          <p:nvSpPr>
            <p:cNvPr id="28" name="Rectangle 27">
              <a:extLst>
                <a:ext uri="{FF2B5EF4-FFF2-40B4-BE49-F238E27FC236}">
                  <a16:creationId xmlns="" xmlns:a16="http://schemas.microsoft.com/office/drawing/2014/main" id="{FBDDEEB2-F522-429D-B5B9-DBCE8843DA81}"/>
                </a:ext>
              </a:extLst>
            </p:cNvPr>
            <p:cNvSpPr/>
            <p:nvPr/>
          </p:nvSpPr>
          <p:spPr>
            <a:xfrm>
              <a:off x="102892" y="3231470"/>
              <a:ext cx="3147015"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Showcard Gothic" panose="04020904020102020604" pitchFamily="82" charset="0"/>
                </a:rPr>
                <a:t>Robotics Merit Badge</a:t>
              </a:r>
            </a:p>
          </p:txBody>
        </p:sp>
        <p:pic>
          <p:nvPicPr>
            <p:cNvPr id="29" name="Picture 2" descr="C:\Users\Mark\AppData\Local\Microsoft\Windows\INetCache\IE\TSOYB7S1\adorable-2861801_960_720[1].png">
              <a:extLst>
                <a:ext uri="{FF2B5EF4-FFF2-40B4-BE49-F238E27FC236}">
                  <a16:creationId xmlns="" xmlns:a16="http://schemas.microsoft.com/office/drawing/2014/main" id="{4550FCC9-7379-4D40-AD10-7B57BFFD8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187" y="3533313"/>
              <a:ext cx="725685" cy="834654"/>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ounded Rectangle 7">
            <a:extLst>
              <a:ext uri="{FF2B5EF4-FFF2-40B4-BE49-F238E27FC236}">
                <a16:creationId xmlns="" xmlns:a16="http://schemas.microsoft.com/office/drawing/2014/main" id="{F83D3DDE-4F9C-40AE-BF2A-CBEFEAECAEDB}"/>
              </a:ext>
            </a:extLst>
          </p:cNvPr>
          <p:cNvSpPr/>
          <p:nvPr/>
        </p:nvSpPr>
        <p:spPr>
          <a:xfrm>
            <a:off x="3587825" y="2537767"/>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Contents:</a:t>
            </a:r>
          </a:p>
          <a:p>
            <a:r>
              <a:rPr lang="en-US" sz="1400" dirty="0">
                <a:solidFill>
                  <a:schemeClr val="tx1"/>
                </a:solidFill>
              </a:rPr>
              <a:t>1 x bread board</a:t>
            </a:r>
          </a:p>
          <a:p>
            <a:r>
              <a:rPr lang="en-US" sz="1400" dirty="0">
                <a:solidFill>
                  <a:schemeClr val="tx1"/>
                </a:solidFill>
              </a:rPr>
              <a:t>1x Arduino Nano CPU</a:t>
            </a:r>
          </a:p>
          <a:p>
            <a:r>
              <a:rPr lang="en-US" sz="1400" dirty="0">
                <a:solidFill>
                  <a:schemeClr val="tx1"/>
                </a:solidFill>
              </a:rPr>
              <a:t>1 x 3 pin switch</a:t>
            </a:r>
          </a:p>
          <a:p>
            <a:r>
              <a:rPr lang="en-US" sz="1400" dirty="0">
                <a:solidFill>
                  <a:schemeClr val="tx1"/>
                </a:solidFill>
              </a:rPr>
              <a:t>1 x 9V Battery with tape</a:t>
            </a:r>
          </a:p>
          <a:p>
            <a:r>
              <a:rPr lang="en-US" sz="1400" dirty="0">
                <a:solidFill>
                  <a:schemeClr val="tx1"/>
                </a:solidFill>
              </a:rPr>
              <a:t>1x 9V Battery Connector</a:t>
            </a:r>
          </a:p>
          <a:p>
            <a:r>
              <a:rPr lang="en-US" sz="1400" dirty="0">
                <a:solidFill>
                  <a:schemeClr val="tx1"/>
                </a:solidFill>
              </a:rPr>
              <a:t>2x HC SR04 Depth Sensors</a:t>
            </a:r>
          </a:p>
          <a:p>
            <a:r>
              <a:rPr lang="en-US" sz="1400" dirty="0">
                <a:solidFill>
                  <a:schemeClr val="tx1"/>
                </a:solidFill>
              </a:rPr>
              <a:t>2x Cell phone motor Vibrators</a:t>
            </a:r>
          </a:p>
          <a:p>
            <a:r>
              <a:rPr lang="en-US" sz="1400" dirty="0">
                <a:solidFill>
                  <a:schemeClr val="tx1"/>
                </a:solidFill>
              </a:rPr>
              <a:t>20x jumper wires</a:t>
            </a:r>
          </a:p>
          <a:p>
            <a:pPr algn="ctr"/>
            <a:endParaRPr lang="en-US" dirty="0">
              <a:solidFill>
                <a:schemeClr val="tx1"/>
              </a:solidFill>
            </a:endParaRPr>
          </a:p>
        </p:txBody>
      </p:sp>
      <p:sp>
        <p:nvSpPr>
          <p:cNvPr id="31" name="Rounded Rectangle 7">
            <a:extLst>
              <a:ext uri="{FF2B5EF4-FFF2-40B4-BE49-F238E27FC236}">
                <a16:creationId xmlns="" xmlns:a16="http://schemas.microsoft.com/office/drawing/2014/main" id="{A1A5E8D0-5594-4425-B2FE-64BF49ABA269}"/>
              </a:ext>
            </a:extLst>
          </p:cNvPr>
          <p:cNvSpPr/>
          <p:nvPr/>
        </p:nvSpPr>
        <p:spPr>
          <a:xfrm>
            <a:off x="3582903" y="95467"/>
            <a:ext cx="3200400" cy="190500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Contents:</a:t>
            </a:r>
          </a:p>
          <a:p>
            <a:r>
              <a:rPr lang="en-US" sz="1400" dirty="0">
                <a:solidFill>
                  <a:schemeClr val="tx1"/>
                </a:solidFill>
              </a:rPr>
              <a:t>1 x bread board</a:t>
            </a:r>
          </a:p>
          <a:p>
            <a:r>
              <a:rPr lang="en-US" sz="1400" dirty="0">
                <a:solidFill>
                  <a:schemeClr val="tx1"/>
                </a:solidFill>
              </a:rPr>
              <a:t>1x Arduino Nano CPU</a:t>
            </a:r>
          </a:p>
          <a:p>
            <a:r>
              <a:rPr lang="en-US" sz="1400" dirty="0">
                <a:solidFill>
                  <a:schemeClr val="tx1"/>
                </a:solidFill>
              </a:rPr>
              <a:t>1 x 3 pin switch</a:t>
            </a:r>
          </a:p>
          <a:p>
            <a:r>
              <a:rPr lang="en-US" sz="1400" dirty="0">
                <a:solidFill>
                  <a:schemeClr val="tx1"/>
                </a:solidFill>
              </a:rPr>
              <a:t>1 x 9V Battery with tape</a:t>
            </a:r>
          </a:p>
          <a:p>
            <a:r>
              <a:rPr lang="en-US" sz="1400" dirty="0">
                <a:solidFill>
                  <a:schemeClr val="tx1"/>
                </a:solidFill>
              </a:rPr>
              <a:t>1x 9V Battery Connector</a:t>
            </a:r>
          </a:p>
          <a:p>
            <a:r>
              <a:rPr lang="en-US" sz="1400" dirty="0">
                <a:solidFill>
                  <a:schemeClr val="tx1"/>
                </a:solidFill>
              </a:rPr>
              <a:t>2x HC SR04 Depth Sensors</a:t>
            </a:r>
          </a:p>
          <a:p>
            <a:r>
              <a:rPr lang="en-US" sz="1400" dirty="0">
                <a:solidFill>
                  <a:schemeClr val="tx1"/>
                </a:solidFill>
              </a:rPr>
              <a:t>2x Cell phone motor Vibrators</a:t>
            </a:r>
          </a:p>
          <a:p>
            <a:r>
              <a:rPr lang="en-US" sz="1400" dirty="0">
                <a:solidFill>
                  <a:schemeClr val="tx1"/>
                </a:solidFill>
              </a:rPr>
              <a:t>20x jumper wires</a:t>
            </a:r>
          </a:p>
          <a:p>
            <a:pPr algn="ctr"/>
            <a:endParaRPr lang="en-US" dirty="0">
              <a:solidFill>
                <a:schemeClr val="tx1"/>
              </a:solidFill>
            </a:endParaRPr>
          </a:p>
        </p:txBody>
      </p:sp>
    </p:spTree>
    <p:extLst>
      <p:ext uri="{BB962C8B-B14F-4D97-AF65-F5344CB8AC3E}">
        <p14:creationId xmlns:p14="http://schemas.microsoft.com/office/powerpoint/2010/main" val="131979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868362"/>
          </a:xfrm>
        </p:spPr>
        <p:txBody>
          <a:bodyPr/>
          <a:lstStyle/>
          <a:p>
            <a:pPr eaLnBrk="1" hangingPunct="1"/>
            <a:r>
              <a:rPr lang="en-US" altLang="en-US" smtClean="0"/>
              <a:t>Robotic Safety</a:t>
            </a:r>
          </a:p>
        </p:txBody>
      </p:sp>
      <p:sp>
        <p:nvSpPr>
          <p:cNvPr id="14339" name="Content Placeholder 2"/>
          <p:cNvSpPr>
            <a:spLocks noGrp="1"/>
          </p:cNvSpPr>
          <p:nvPr>
            <p:ph idx="1"/>
          </p:nvPr>
        </p:nvSpPr>
        <p:spPr>
          <a:xfrm>
            <a:off x="304800" y="1295400"/>
            <a:ext cx="8839200" cy="4830763"/>
          </a:xfrm>
        </p:spPr>
        <p:txBody>
          <a:bodyPr>
            <a:normAutofit lnSpcReduction="10000"/>
          </a:bodyPr>
          <a:lstStyle/>
          <a:p>
            <a:pPr eaLnBrk="1" hangingPunct="1">
              <a:buFont typeface="Arial" charset="0"/>
              <a:buNone/>
              <a:defRPr/>
            </a:pPr>
            <a:r>
              <a:rPr lang="en-US" sz="2400" b="1" dirty="0"/>
              <a:t>BATTERY SAFETY</a:t>
            </a:r>
          </a:p>
          <a:p>
            <a:pPr eaLnBrk="1" hangingPunct="1">
              <a:buFont typeface="Arial" charset="0"/>
              <a:buNone/>
              <a:defRPr/>
            </a:pPr>
            <a:r>
              <a:rPr lang="en-US" sz="2400" b="1" dirty="0"/>
              <a:t>CAUTION: Batteries contain acid. This substance, H2SO4, is a corrosive, colorless liquid that will burn your eyes, skin, and clothing.</a:t>
            </a:r>
          </a:p>
          <a:p>
            <a:pPr marL="0" indent="0" eaLnBrk="1" hangingPunct="1">
              <a:buFont typeface="Arial" charset="0"/>
              <a:buNone/>
              <a:defRPr/>
            </a:pPr>
            <a:r>
              <a:rPr lang="en-US" sz="2400" dirty="0"/>
              <a:t>Any battery that is visibly damaged in any way is dangerous and unusable, and should be set aside and handled accordingly.</a:t>
            </a:r>
          </a:p>
          <a:p>
            <a:pPr marL="0" indent="0" eaLnBrk="1" hangingPunct="1">
              <a:buFont typeface="Arial" charset="0"/>
              <a:buNone/>
              <a:defRPr/>
            </a:pPr>
            <a:endParaRPr lang="en-US" sz="2400" b="1" dirty="0"/>
          </a:p>
          <a:p>
            <a:pPr marL="0" indent="0" eaLnBrk="1" hangingPunct="1">
              <a:buFont typeface="Arial" charset="0"/>
              <a:buNone/>
              <a:defRPr/>
            </a:pPr>
            <a:r>
              <a:rPr lang="en-US" sz="2400" dirty="0"/>
              <a:t>Care must be taken when recharging batteries. Hydrogen can build up and explode.</a:t>
            </a:r>
          </a:p>
          <a:p>
            <a:pPr marL="0" indent="0" eaLnBrk="1" hangingPunct="1">
              <a:buFont typeface="Arial" charset="0"/>
              <a:buNone/>
              <a:defRPr/>
            </a:pPr>
            <a:endParaRPr lang="en-US" sz="2400" dirty="0"/>
          </a:p>
          <a:p>
            <a:pPr marL="0" indent="0" eaLnBrk="1" hangingPunct="1">
              <a:buFont typeface="Arial" charset="0"/>
              <a:buNone/>
              <a:defRPr/>
            </a:pPr>
            <a:r>
              <a:rPr lang="en-US" sz="2400" dirty="0"/>
              <a:t>First Aid: Neutralize it by pouring the sodium bicarbonate (baking soda) on all wetted surfaces.</a:t>
            </a:r>
          </a:p>
          <a:p>
            <a:pPr marL="0" indent="0" eaLnBrk="1" hangingPunct="1">
              <a:buFont typeface="Arial" charset="0"/>
              <a:buNone/>
              <a:defRPr/>
            </a:pPr>
            <a:endParaRPr lang="en-US" sz="2400" dirty="0"/>
          </a:p>
          <a:p>
            <a:pPr marL="0" indent="0" eaLnBrk="1" hangingPunct="1">
              <a:buFont typeface="Arial" charset="0"/>
              <a:buNone/>
              <a:defRPr/>
            </a:pPr>
            <a:endParaRPr lang="en-US" sz="2400" dirty="0"/>
          </a:p>
        </p:txBody>
      </p:sp>
    </p:spTree>
    <p:extLst>
      <p:ext uri="{BB962C8B-B14F-4D97-AF65-F5344CB8AC3E}">
        <p14:creationId xmlns:p14="http://schemas.microsoft.com/office/powerpoint/2010/main" val="1502716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32"/>
            <a:ext cx="8229600" cy="868362"/>
          </a:xfrm>
        </p:spPr>
        <p:txBody>
          <a:bodyPr/>
          <a:lstStyle/>
          <a:p>
            <a:pPr eaLnBrk="1" hangingPunct="1"/>
            <a:r>
              <a:rPr lang="en-US" altLang="en-US" dirty="0" smtClean="0"/>
              <a:t>Robotic Safety – First Aid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01932"/>
              </p:ext>
            </p:extLst>
          </p:nvPr>
        </p:nvGraphicFramePr>
        <p:xfrm>
          <a:off x="381000" y="838200"/>
          <a:ext cx="6096000" cy="4928231"/>
        </p:xfrm>
        <a:graphic>
          <a:graphicData uri="http://schemas.openxmlformats.org/drawingml/2006/table">
            <a:tbl>
              <a:tblPr firstRow="1" bandRow="1">
                <a:tableStyleId>{5C22544A-7EE6-4342-B048-85BDC9FD1C3A}</a:tableStyleId>
              </a:tblPr>
              <a:tblGrid>
                <a:gridCol w="2164935"/>
                <a:gridCol w="3931065"/>
              </a:tblGrid>
              <a:tr h="386158">
                <a:tc>
                  <a:txBody>
                    <a:bodyPr/>
                    <a:lstStyle/>
                    <a:p>
                      <a:pPr algn="ctr"/>
                      <a:r>
                        <a:rPr lang="en-US" sz="2400" dirty="0"/>
                        <a:t>Injury</a:t>
                      </a:r>
                    </a:p>
                  </a:txBody>
                  <a:tcPr marT="45714" marB="45714"/>
                </a:tc>
                <a:tc>
                  <a:txBody>
                    <a:bodyPr/>
                    <a:lstStyle/>
                    <a:p>
                      <a:pPr algn="ctr"/>
                      <a:r>
                        <a:rPr lang="en-US" sz="2400" dirty="0"/>
                        <a:t>First</a:t>
                      </a:r>
                      <a:r>
                        <a:rPr lang="en-US" sz="2400" baseline="0" dirty="0"/>
                        <a:t> A</a:t>
                      </a:r>
                      <a:r>
                        <a:rPr lang="en-US" sz="2400" dirty="0"/>
                        <a:t>id</a:t>
                      </a:r>
                    </a:p>
                  </a:txBody>
                  <a:tcPr marT="45714" marB="45714"/>
                </a:tc>
              </a:tr>
              <a:tr h="630635">
                <a:tc>
                  <a:txBody>
                    <a:bodyPr/>
                    <a:lstStyle/>
                    <a:p>
                      <a:r>
                        <a:rPr lang="en-US" sz="1800" dirty="0"/>
                        <a:t>Cuts - small</a:t>
                      </a:r>
                    </a:p>
                  </a:txBody>
                  <a:tcPr marT="45714" marB="45714"/>
                </a:tc>
                <a:tc>
                  <a:txBody>
                    <a:bodyPr/>
                    <a:lstStyle/>
                    <a:p>
                      <a:r>
                        <a:rPr lang="en-US" sz="1800" dirty="0" smtClean="0"/>
                        <a:t>Wear</a:t>
                      </a:r>
                      <a:r>
                        <a:rPr lang="en-US" sz="1800" baseline="0" dirty="0" smtClean="0"/>
                        <a:t> gloves</a:t>
                      </a:r>
                      <a:endParaRPr lang="en-US" sz="1800" dirty="0" smtClean="0"/>
                    </a:p>
                    <a:p>
                      <a:r>
                        <a:rPr lang="en-US" sz="1800" dirty="0" smtClean="0"/>
                        <a:t>Wash </a:t>
                      </a:r>
                      <a:r>
                        <a:rPr lang="en-US" sz="1800" dirty="0"/>
                        <a:t>– Neosporin</a:t>
                      </a:r>
                      <a:r>
                        <a:rPr lang="en-US" sz="1800" baseline="0" dirty="0"/>
                        <a:t>  - Bandage</a:t>
                      </a:r>
                      <a:endParaRPr lang="en-US" sz="1800" dirty="0"/>
                    </a:p>
                  </a:txBody>
                  <a:tcPr marT="45714" marB="45714"/>
                </a:tc>
              </a:tr>
              <a:tr h="630635">
                <a:tc>
                  <a:txBody>
                    <a:bodyPr/>
                    <a:lstStyle/>
                    <a:p>
                      <a:r>
                        <a:rPr lang="en-US" sz="1800" dirty="0"/>
                        <a:t>Cuts - large</a:t>
                      </a:r>
                    </a:p>
                  </a:txBody>
                  <a:tcPr marT="45714" marB="45714"/>
                </a:tc>
                <a:tc>
                  <a:txBody>
                    <a:bodyPr/>
                    <a:lstStyle/>
                    <a:p>
                      <a:r>
                        <a:rPr lang="en-US" sz="1800" dirty="0" smtClean="0"/>
                        <a:t>Clean, bandage, apply </a:t>
                      </a:r>
                      <a:r>
                        <a:rPr lang="en-US" sz="1800" dirty="0"/>
                        <a:t>pressure</a:t>
                      </a:r>
                    </a:p>
                  </a:txBody>
                  <a:tcPr marT="45714" marB="45714"/>
                </a:tc>
              </a:tr>
              <a:tr h="630635">
                <a:tc>
                  <a:txBody>
                    <a:bodyPr/>
                    <a:lstStyle/>
                    <a:p>
                      <a:r>
                        <a:rPr lang="en-US" sz="1800" dirty="0"/>
                        <a:t>Eye Injury - Foreign object or Chemical</a:t>
                      </a:r>
                    </a:p>
                  </a:txBody>
                  <a:tcPr marT="45714" marB="45714"/>
                </a:tc>
                <a:tc>
                  <a:txBody>
                    <a:bodyPr/>
                    <a:lstStyle/>
                    <a:p>
                      <a:r>
                        <a:rPr lang="en-US" sz="1800" dirty="0"/>
                        <a:t>Flush with water</a:t>
                      </a:r>
                    </a:p>
                  </a:txBody>
                  <a:tcPr marT="45714" marB="45714"/>
                </a:tc>
              </a:tr>
              <a:tr h="630635">
                <a:tc>
                  <a:txBody>
                    <a:bodyPr/>
                    <a:lstStyle/>
                    <a:p>
                      <a:r>
                        <a:rPr lang="en-US" sz="1800" dirty="0"/>
                        <a:t>Burn - Heat</a:t>
                      </a:r>
                    </a:p>
                  </a:txBody>
                  <a:tcPr marT="45714" marB="45714"/>
                </a:tc>
                <a:tc>
                  <a:txBody>
                    <a:bodyPr/>
                    <a:lstStyle/>
                    <a:p>
                      <a:r>
                        <a:rPr lang="en-US" sz="1800" dirty="0"/>
                        <a:t>Wash in cold</a:t>
                      </a:r>
                      <a:r>
                        <a:rPr lang="en-US" sz="1800" baseline="0" dirty="0"/>
                        <a:t> water – Apply Ice – Apply Aloe</a:t>
                      </a:r>
                      <a:endParaRPr lang="en-US" sz="1800" dirty="0"/>
                    </a:p>
                  </a:txBody>
                  <a:tcPr marT="45714" marB="45714"/>
                </a:tc>
              </a:tr>
              <a:tr h="630635">
                <a:tc>
                  <a:txBody>
                    <a:bodyPr/>
                    <a:lstStyle/>
                    <a:p>
                      <a:r>
                        <a:rPr lang="en-US" sz="1800" dirty="0"/>
                        <a:t>Burn - Chemical</a:t>
                      </a:r>
                    </a:p>
                  </a:txBody>
                  <a:tcPr marT="45714" marB="45714"/>
                </a:tc>
                <a:tc>
                  <a:txBody>
                    <a:bodyPr/>
                    <a:lstStyle/>
                    <a:p>
                      <a:r>
                        <a:rPr lang="en-US" sz="1800" dirty="0"/>
                        <a:t>Wash site  thoroughly</a:t>
                      </a:r>
                      <a:r>
                        <a:rPr lang="en-US" sz="1800" baseline="0" dirty="0"/>
                        <a:t> </a:t>
                      </a:r>
                      <a:r>
                        <a:rPr lang="en-US" sz="1800" dirty="0"/>
                        <a:t>with soap and water</a:t>
                      </a:r>
                    </a:p>
                  </a:txBody>
                  <a:tcPr marT="45714" marB="45714"/>
                </a:tc>
              </a:tr>
              <a:tr h="630635">
                <a:tc>
                  <a:txBody>
                    <a:bodyPr/>
                    <a:lstStyle/>
                    <a:p>
                      <a:r>
                        <a:rPr lang="en-US" sz="1800" dirty="0" smtClean="0"/>
                        <a:t>Robot</a:t>
                      </a:r>
                      <a:r>
                        <a:rPr lang="en-US" sz="1800" baseline="0" dirty="0" smtClean="0"/>
                        <a:t> becomes self aware</a:t>
                      </a:r>
                      <a:endParaRPr lang="en-US" sz="1800" dirty="0"/>
                    </a:p>
                  </a:txBody>
                  <a:tcPr marT="45714" marB="45714"/>
                </a:tc>
                <a:tc>
                  <a:txBody>
                    <a:bodyPr/>
                    <a:lstStyle/>
                    <a:p>
                      <a:r>
                        <a:rPr lang="en-US" sz="1800" b="0" i="0" kern="1200" dirty="0" smtClean="0">
                          <a:solidFill>
                            <a:schemeClr val="dk1"/>
                          </a:solidFill>
                          <a:effectLst/>
                          <a:latin typeface="+mn-lt"/>
                          <a:ea typeface="+mn-ea"/>
                          <a:cs typeface="+mn-cs"/>
                        </a:rPr>
                        <a:t> Have "Fail Safe" shut down switch</a:t>
                      </a:r>
                      <a:endParaRPr lang="en-US" sz="1800" dirty="0"/>
                    </a:p>
                  </a:txBody>
                  <a:tcPr marT="45714" marB="45714"/>
                </a:tc>
              </a:tr>
              <a:tr h="630635">
                <a:tc>
                  <a:txBody>
                    <a:bodyPr/>
                    <a:lstStyle/>
                    <a:p>
                      <a:r>
                        <a:rPr lang="en-US" sz="1800" dirty="0" smtClean="0"/>
                        <a:t>You become enslaved by robot</a:t>
                      </a:r>
                      <a:endParaRPr lang="en-US" sz="1800" dirty="0"/>
                    </a:p>
                  </a:txBody>
                  <a:tcPr marT="45714" marB="45714"/>
                </a:tc>
                <a:tc>
                  <a:txBody>
                    <a:bodyPr/>
                    <a:lstStyle/>
                    <a:p>
                      <a:r>
                        <a:rPr lang="en-US" sz="1800" b="0" i="0" kern="1200" dirty="0" smtClean="0">
                          <a:solidFill>
                            <a:schemeClr val="dk1"/>
                          </a:solidFill>
                          <a:effectLst/>
                          <a:latin typeface="+mn-lt"/>
                          <a:ea typeface="+mn-ea"/>
                          <a:cs typeface="+mn-cs"/>
                        </a:rPr>
                        <a:t> "Obey" then Plan rebellion</a:t>
                      </a:r>
                      <a:endParaRPr lang="en-US" sz="1800" dirty="0"/>
                    </a:p>
                  </a:txBody>
                  <a:tcPr marT="45714" marB="45714"/>
                </a:tc>
              </a:tr>
            </a:tbl>
          </a:graphicData>
        </a:graphic>
      </p:graphicFrame>
      <p:sp>
        <p:nvSpPr>
          <p:cNvPr id="20506" name="TextBox 4"/>
          <p:cNvSpPr txBox="1">
            <a:spLocks noChangeArrowheads="1"/>
          </p:cNvSpPr>
          <p:nvPr/>
        </p:nvSpPr>
        <p:spPr bwMode="auto">
          <a:xfrm>
            <a:off x="1447800" y="6211888"/>
            <a:ext cx="662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rPr>
              <a:t>*** Call 911 or seek medical attention if injury is serious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352800"/>
            <a:ext cx="2152022"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38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Notebook</a:t>
            </a:r>
            <a:endParaRPr lang="en-US" dirty="0"/>
          </a:p>
        </p:txBody>
      </p:sp>
      <p:sp>
        <p:nvSpPr>
          <p:cNvPr id="3" name="Content Placeholder 2"/>
          <p:cNvSpPr>
            <a:spLocks noGrp="1"/>
          </p:cNvSpPr>
          <p:nvPr>
            <p:ph idx="1"/>
          </p:nvPr>
        </p:nvSpPr>
        <p:spPr/>
        <p:txBody>
          <a:bodyPr/>
          <a:lstStyle/>
          <a:p>
            <a:r>
              <a:rPr lang="en-US" dirty="0" smtClean="0"/>
              <a:t>An Engineering Notebook is a place to document your ideas and work. </a:t>
            </a:r>
          </a:p>
          <a:p>
            <a:r>
              <a:rPr lang="en-US" dirty="0" smtClean="0"/>
              <a:t>It is a legal document</a:t>
            </a:r>
          </a:p>
          <a:p>
            <a:r>
              <a:rPr lang="en-US" dirty="0" smtClean="0"/>
              <a:t>It can be used for Patents and Legal</a:t>
            </a:r>
          </a:p>
          <a:p>
            <a:r>
              <a:rPr lang="en-US" dirty="0" smtClean="0"/>
              <a:t>Each entry should be dated </a:t>
            </a:r>
          </a:p>
          <a:p>
            <a:r>
              <a:rPr lang="en-US" dirty="0" smtClean="0"/>
              <a:t>It should have references, contacts, drawings, formulas, empirical results, etc.</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8553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18372</TotalTime>
  <Words>2637</Words>
  <Application>Microsoft Office PowerPoint</Application>
  <PresentationFormat>On-screen Show (4:3)</PresentationFormat>
  <Paragraphs>662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Session 1</vt:lpstr>
      <vt:lpstr>PowerPoint Presentation</vt:lpstr>
      <vt:lpstr>PowerPoint Presentation</vt:lpstr>
      <vt:lpstr>Occupational Safety and Health Administration (OSHA)</vt:lpstr>
      <vt:lpstr>Robotic Safety</vt:lpstr>
      <vt:lpstr>Robotic Safety</vt:lpstr>
      <vt:lpstr>Robotic Safety</vt:lpstr>
      <vt:lpstr>Robotic Safety – First Aid</vt:lpstr>
      <vt:lpstr>Engineering Notebook</vt:lpstr>
      <vt:lpstr>Your Engineering Notebook Should Contain</vt:lpstr>
      <vt:lpstr>The ParksBot 100 Computational Power to solve all our problems</vt:lpstr>
      <vt:lpstr>Software Installation</vt:lpstr>
      <vt:lpstr>Arduino IDE</vt:lpstr>
      <vt:lpstr>Blink Program</vt:lpstr>
      <vt:lpstr>PowerPoint Presentation</vt:lpstr>
      <vt:lpstr>Session 2</vt:lpstr>
      <vt:lpstr>PowerPoint Presentation</vt:lpstr>
      <vt:lpstr>PowerPoint Presentation</vt:lpstr>
      <vt:lpstr>Fields of Robotics</vt:lpstr>
      <vt:lpstr>Home Work</vt:lpstr>
      <vt:lpstr>The SauerBot 200 Using Sonic Technology to Geo-Caching</vt:lpstr>
      <vt:lpstr>The HC SR04 Sonic Sensor</vt:lpstr>
      <vt:lpstr>Using the Sonic Sensor</vt:lpstr>
      <vt:lpstr>Document in your Engineering Journal </vt:lpstr>
      <vt:lpstr>PowerPoint Presentation</vt:lpstr>
      <vt:lpstr>PowerPoint Presentation</vt:lpstr>
      <vt:lpstr>PowerPoint Presentation</vt:lpstr>
      <vt:lpstr>Programming the HC SR04 </vt:lpstr>
      <vt:lpstr>Session 3</vt:lpstr>
      <vt:lpstr>PowerPoint Presentation</vt:lpstr>
      <vt:lpstr>PowerPoint Presentation</vt:lpstr>
      <vt:lpstr>Robotic Competitions</vt:lpstr>
      <vt:lpstr>PowerPoint Presentation</vt:lpstr>
      <vt:lpstr>The crAshley 400 Clears the way for others to follow!</vt:lpstr>
      <vt:lpstr>Pulse Width Modulation</vt:lpstr>
      <vt:lpstr>PowerPoint Presentation</vt:lpstr>
      <vt:lpstr>PowerPoint Presentation</vt:lpstr>
      <vt:lpstr>PowerPoint Presentation</vt:lpstr>
      <vt:lpstr>PowerPoint Presentation</vt:lpstr>
      <vt:lpstr>Locomotion Code</vt:lpstr>
      <vt:lpstr>Session 4</vt:lpstr>
      <vt:lpstr>PowerPoint Presentation</vt:lpstr>
      <vt:lpstr>Robotics Careers</vt:lpstr>
      <vt:lpstr>Education for a Robotics Career</vt:lpstr>
      <vt:lpstr>PowerPoint Presentation</vt:lpstr>
      <vt:lpstr>Toothbrush Locomotion (BristleBot)</vt:lpstr>
      <vt:lpstr>Session 5</vt:lpstr>
      <vt:lpstr>PowerPoint Presentation</vt:lpstr>
      <vt:lpstr>PowerPoint Presentation</vt:lpstr>
      <vt:lpstr>Put all the tech of  the ParksBot, Sauerbot, and crAshleyBot into one and what do you get?  The FischBot 500  Able to navigate the challenges</vt:lpstr>
      <vt:lpstr>FischBot Navigation</vt:lpstr>
      <vt:lpstr>FischBot Navigation</vt:lpstr>
      <vt:lpstr>What’s a Conditional Statment</vt:lpstr>
      <vt:lpstr>STOP</vt:lpstr>
      <vt:lpstr>RIGHT TURN</vt:lpstr>
      <vt:lpstr>LEFT TURN</vt:lpstr>
      <vt:lpstr>FORWARD</vt:lpstr>
      <vt:lpstr>Putting It All Together</vt:lpstr>
      <vt:lpstr>Tune and Demonstrate your Robot</vt:lpstr>
      <vt:lpstr>BACKUP</vt:lpstr>
      <vt:lpstr>Uninstalling From Macinstosh </vt:lpstr>
      <vt:lpstr>Locomotion Code</vt:lpstr>
      <vt:lpstr>Navigation 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ParksBot 100 Computational Power to solve all our problems</dc:title>
  <dc:creator>Rowland, Mark</dc:creator>
  <cp:lastModifiedBy>Mark</cp:lastModifiedBy>
  <cp:revision>98</cp:revision>
  <cp:lastPrinted>2020-09-03T04:20:09Z</cp:lastPrinted>
  <dcterms:created xsi:type="dcterms:W3CDTF">2020-09-01T22:33:34Z</dcterms:created>
  <dcterms:modified xsi:type="dcterms:W3CDTF">2020-10-28T02:52:36Z</dcterms:modified>
</cp:coreProperties>
</file>